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8" r:id="rId3"/>
    <p:sldId id="259" r:id="rId4"/>
    <p:sldId id="260" r:id="rId5"/>
    <p:sldId id="261" r:id="rId6"/>
    <p:sldId id="262" r:id="rId7"/>
    <p:sldId id="265" r:id="rId8"/>
    <p:sldId id="263" r:id="rId9"/>
    <p:sldId id="266" r:id="rId10"/>
    <p:sldId id="267" r:id="rId11"/>
    <p:sldId id="277" r:id="rId12"/>
    <p:sldId id="268" r:id="rId13"/>
    <p:sldId id="269" r:id="rId14"/>
    <p:sldId id="279" r:id="rId15"/>
    <p:sldId id="271" r:id="rId16"/>
    <p:sldId id="270" r:id="rId17"/>
    <p:sldId id="280" r:id="rId18"/>
    <p:sldId id="272" r:id="rId19"/>
    <p:sldId id="281" r:id="rId20"/>
    <p:sldId id="273" r:id="rId21"/>
    <p:sldId id="274" r:id="rId22"/>
    <p:sldId id="275" r:id="rId23"/>
    <p:sldId id="276" r:id="rId24"/>
    <p:sldId id="264" r:id="rId25"/>
  </p:sldIdLst>
  <p:sldSz cx="12192000" cy="6858000"/>
  <p:notesSz cx="6858000" cy="9144000"/>
  <p:embeddedFontLst>
    <p:embeddedFont>
      <p:font typeface="Book Antiqua" panose="02040602050305030304"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i0nZQMnOgN1Jf3O89FnT9gZGF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D31"/>
    <a:srgbClr val="FD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dirty="0">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endParaRPr dirty="0"/>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dirty="0"/>
          </a:p>
        </p:txBody>
      </p:sp>
    </p:spTree>
    <p:extLst>
      <p:ext uri="{BB962C8B-B14F-4D97-AF65-F5344CB8AC3E}">
        <p14:creationId xmlns:p14="http://schemas.microsoft.com/office/powerpoint/2010/main" val="392110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dirty="0"/>
          </a:p>
        </p:txBody>
      </p:sp>
    </p:spTree>
    <p:extLst>
      <p:ext uri="{BB962C8B-B14F-4D97-AF65-F5344CB8AC3E}">
        <p14:creationId xmlns:p14="http://schemas.microsoft.com/office/powerpoint/2010/main" val="395359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dirty="0"/>
          </a:p>
        </p:txBody>
      </p:sp>
    </p:spTree>
    <p:extLst>
      <p:ext uri="{BB962C8B-B14F-4D97-AF65-F5344CB8AC3E}">
        <p14:creationId xmlns:p14="http://schemas.microsoft.com/office/powerpoint/2010/main" val="424903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dirty="0"/>
          </a:p>
        </p:txBody>
      </p:sp>
    </p:spTree>
    <p:extLst>
      <p:ext uri="{BB962C8B-B14F-4D97-AF65-F5344CB8AC3E}">
        <p14:creationId xmlns:p14="http://schemas.microsoft.com/office/powerpoint/2010/main" val="355147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dirty="0"/>
          </a:p>
        </p:txBody>
      </p:sp>
    </p:spTree>
    <p:extLst>
      <p:ext uri="{BB962C8B-B14F-4D97-AF65-F5344CB8AC3E}">
        <p14:creationId xmlns:p14="http://schemas.microsoft.com/office/powerpoint/2010/main" val="271461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dirty="0"/>
          </a:p>
        </p:txBody>
      </p:sp>
    </p:spTree>
    <p:extLst>
      <p:ext uri="{BB962C8B-B14F-4D97-AF65-F5344CB8AC3E}">
        <p14:creationId xmlns:p14="http://schemas.microsoft.com/office/powerpoint/2010/main" val="1125688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dirty="0"/>
          </a:p>
        </p:txBody>
      </p:sp>
    </p:spTree>
    <p:extLst>
      <p:ext uri="{BB962C8B-B14F-4D97-AF65-F5344CB8AC3E}">
        <p14:creationId xmlns:p14="http://schemas.microsoft.com/office/powerpoint/2010/main" val="1329783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dirty="0"/>
          </a:p>
        </p:txBody>
      </p:sp>
    </p:spTree>
    <p:extLst>
      <p:ext uri="{BB962C8B-B14F-4D97-AF65-F5344CB8AC3E}">
        <p14:creationId xmlns:p14="http://schemas.microsoft.com/office/powerpoint/2010/main" val="377471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dirty="0"/>
          </a:p>
        </p:txBody>
      </p:sp>
    </p:spTree>
    <p:extLst>
      <p:ext uri="{BB962C8B-B14F-4D97-AF65-F5344CB8AC3E}">
        <p14:creationId xmlns:p14="http://schemas.microsoft.com/office/powerpoint/2010/main" val="2169565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be0ce96e7_1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solidFill>
                <a:schemeClr val="dk2"/>
              </a:solidFill>
              <a:latin typeface="Calibri"/>
              <a:ea typeface="Calibri"/>
              <a:cs typeface="Calibri"/>
              <a:sym typeface="Calibri"/>
            </a:endParaRPr>
          </a:p>
        </p:txBody>
      </p:sp>
      <p:sp>
        <p:nvSpPr>
          <p:cNvPr id="120" name="Google Shape;120;g15be0ce96e7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368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be0ce96e7_1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solidFill>
                <a:schemeClr val="dk2"/>
              </a:solidFill>
              <a:latin typeface="Calibri"/>
              <a:ea typeface="Calibri"/>
              <a:cs typeface="Calibri"/>
              <a:sym typeface="Calibri"/>
            </a:endParaRPr>
          </a:p>
        </p:txBody>
      </p:sp>
      <p:sp>
        <p:nvSpPr>
          <p:cNvPr id="120" name="Google Shape;120;g15be0ce96e7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be0ce96e7_1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solidFill>
                <a:schemeClr val="dk2"/>
              </a:solidFill>
              <a:latin typeface="Calibri"/>
              <a:ea typeface="Calibri"/>
              <a:cs typeface="Calibri"/>
              <a:sym typeface="Calibri"/>
            </a:endParaRPr>
          </a:p>
        </p:txBody>
      </p:sp>
      <p:sp>
        <p:nvSpPr>
          <p:cNvPr id="120" name="Google Shape;120;g15be0ce96e7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2278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dirty="0"/>
          </a:p>
        </p:txBody>
      </p:sp>
    </p:spTree>
    <p:extLst>
      <p:ext uri="{BB962C8B-B14F-4D97-AF65-F5344CB8AC3E}">
        <p14:creationId xmlns:p14="http://schemas.microsoft.com/office/powerpoint/2010/main" val="125552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dirty="0"/>
          </a:p>
        </p:txBody>
      </p:sp>
    </p:spTree>
    <p:extLst>
      <p:ext uri="{BB962C8B-B14F-4D97-AF65-F5344CB8AC3E}">
        <p14:creationId xmlns:p14="http://schemas.microsoft.com/office/powerpoint/2010/main" val="354058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dirty="0"/>
          </a:p>
        </p:txBody>
      </p:sp>
    </p:spTree>
    <p:extLst>
      <p:ext uri="{BB962C8B-B14F-4D97-AF65-F5344CB8AC3E}">
        <p14:creationId xmlns:p14="http://schemas.microsoft.com/office/powerpoint/2010/main" val="54185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f9dcab8b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5f9dcab8b2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5" name="Google Shape;175;g15f9dcab8b2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6001117d3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6001117d3c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g16001117d3c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9" name="Google Shape;13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f9dcab8b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5f9dcab8b2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SzPts val="1400"/>
              <a:buNone/>
            </a:pPr>
            <a:endParaRPr dirty="0"/>
          </a:p>
        </p:txBody>
      </p:sp>
      <p:sp>
        <p:nvSpPr>
          <p:cNvPr id="148" name="Google Shape;148;g15f9dcab8b2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7" name="Google Shape;15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7" name="Google Shape;15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dirty="0"/>
          </a:p>
        </p:txBody>
      </p:sp>
    </p:spTree>
    <p:extLst>
      <p:ext uri="{BB962C8B-B14F-4D97-AF65-F5344CB8AC3E}">
        <p14:creationId xmlns:p14="http://schemas.microsoft.com/office/powerpoint/2010/main" val="85673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dirty="0"/>
          </a:p>
        </p:txBody>
      </p:sp>
    </p:spTree>
    <p:extLst>
      <p:ext uri="{BB962C8B-B14F-4D97-AF65-F5344CB8AC3E}">
        <p14:creationId xmlns:p14="http://schemas.microsoft.com/office/powerpoint/2010/main" val="37820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14"/>
          <p:cNvSpPr/>
          <p:nvPr/>
        </p:nvSpPr>
        <p:spPr>
          <a:xfrm>
            <a:off x="6540504"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20" name="Google Shape;20;p14"/>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21" name="Google Shape;21;p14"/>
          <p:cNvSpPr/>
          <p:nvPr/>
        </p:nvSpPr>
        <p:spPr>
          <a:xfrm>
            <a:off x="5979587"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22" name="Google Shape;22;p14"/>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14"/>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
        <p:nvSpPr>
          <p:cNvPr id="25" name="Google Shape;25;p1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2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91" name="Google Shape;91;p2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2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p2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
        <p:cNvGrpSpPr/>
        <p:nvPr/>
      </p:nvGrpSpPr>
      <p:grpSpPr>
        <a:xfrm>
          <a:off x="0" y="0"/>
          <a:ext cx="0" cy="0"/>
          <a:chOff x="0" y="0"/>
          <a:chExt cx="0" cy="0"/>
        </a:xfrm>
      </p:grpSpPr>
      <p:sp>
        <p:nvSpPr>
          <p:cNvPr id="95" name="Google Shape;95;g15be0ce96e7_1_96"/>
          <p:cNvSpPr txBox="1">
            <a:spLocks noGrp="1"/>
          </p:cNvSpPr>
          <p:nvPr>
            <p:ph type="title"/>
          </p:nvPr>
        </p:nvSpPr>
        <p:spPr>
          <a:xfrm>
            <a:off x="415600" y="390467"/>
            <a:ext cx="11360700" cy="1068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5be0ce96e7_1_96"/>
          <p:cNvSpPr txBox="1">
            <a:spLocks noGrp="1"/>
          </p:cNvSpPr>
          <p:nvPr>
            <p:ph type="body" idx="1"/>
          </p:nvPr>
        </p:nvSpPr>
        <p:spPr>
          <a:xfrm>
            <a:off x="415600" y="1638233"/>
            <a:ext cx="11360700" cy="44535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a:lvl1pPr>
            <a:lvl2pPr marL="914400" lvl="1" indent="-355600" algn="l">
              <a:lnSpc>
                <a:spcPct val="90000"/>
              </a:lnSpc>
              <a:spcBef>
                <a:spcPts val="1000"/>
              </a:spcBef>
              <a:spcAft>
                <a:spcPts val="0"/>
              </a:spcAft>
              <a:buSzPts val="2000"/>
              <a:buChar char="•"/>
              <a:defRPr/>
            </a:lvl2pPr>
            <a:lvl3pPr marL="1371600" lvl="2" indent="-342900" algn="l">
              <a:lnSpc>
                <a:spcPct val="90000"/>
              </a:lnSpc>
              <a:spcBef>
                <a:spcPts val="800"/>
              </a:spcBef>
              <a:spcAft>
                <a:spcPts val="0"/>
              </a:spcAft>
              <a:buSzPts val="1800"/>
              <a:buChar char="✔"/>
              <a:defRPr/>
            </a:lvl3pPr>
            <a:lvl4pPr marL="1828800" lvl="3" indent="-330200" algn="l">
              <a:lnSpc>
                <a:spcPct val="90000"/>
              </a:lnSpc>
              <a:spcBef>
                <a:spcPts val="800"/>
              </a:spcBef>
              <a:spcAft>
                <a:spcPts val="0"/>
              </a:spcAft>
              <a:buSzPts val="16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97" name="Google Shape;97;g15be0ce96e7_1_96"/>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29" name="Google Shape;29;p1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1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1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5" name="Google Shape;35;p16"/>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6" name="Google Shape;36;p16"/>
          <p:cNvSpPr txBox="1">
            <a:spLocks noGrp="1"/>
          </p:cNvSpPr>
          <p:nvPr>
            <p:ph type="ftr" idx="11"/>
          </p:nvPr>
        </p:nvSpPr>
        <p:spPr>
          <a:xfrm>
            <a:off x="1295400" y="651215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1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
        <p:cNvGrpSpPr/>
        <p:nvPr/>
      </p:nvGrpSpPr>
      <p:grpSpPr>
        <a:xfrm>
          <a:off x="0" y="0"/>
          <a:ext cx="0" cy="0"/>
          <a:chOff x="0" y="0"/>
          <a:chExt cx="0" cy="0"/>
        </a:xfrm>
      </p:grpSpPr>
      <p:sp>
        <p:nvSpPr>
          <p:cNvPr id="40" name="Google Shape;40;p17"/>
          <p:cNvSpPr/>
          <p:nvPr/>
        </p:nvSpPr>
        <p:spPr>
          <a:xfrm>
            <a:off x="8429022" y="0"/>
            <a:ext cx="3762978"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41" name="Google Shape;41;p17"/>
          <p:cNvSpPr/>
          <p:nvPr/>
        </p:nvSpPr>
        <p:spPr>
          <a:xfrm>
            <a:off x="8145385"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42" name="Google Shape;42;p17"/>
          <p:cNvSpPr/>
          <p:nvPr/>
        </p:nvSpPr>
        <p:spPr>
          <a:xfrm>
            <a:off x="7807568"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43" name="Google Shape;43;p17"/>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
        <p:nvSpPr>
          <p:cNvPr id="45" name="Google Shape;45;p17"/>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6"/>
        <p:cNvGrpSpPr/>
        <p:nvPr/>
      </p:nvGrpSpPr>
      <p:grpSpPr>
        <a:xfrm>
          <a:off x="0" y="0"/>
          <a:ext cx="0" cy="0"/>
          <a:chOff x="0" y="0"/>
          <a:chExt cx="0" cy="0"/>
        </a:xfrm>
      </p:grpSpPr>
      <p:sp>
        <p:nvSpPr>
          <p:cNvPr id="47" name="Google Shape;47;p18"/>
          <p:cNvSpPr/>
          <p:nvPr/>
        </p:nvSpPr>
        <p:spPr>
          <a:xfrm>
            <a:off x="9622368" y="0"/>
            <a:ext cx="2569632" cy="68580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48" name="Google Shape;48;p18"/>
          <p:cNvSpPr/>
          <p:nvPr/>
        </p:nvSpPr>
        <p:spPr>
          <a:xfrm>
            <a:off x="9237132"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srgbClr val="000000">
                <a:alpha val="2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49" name="Google Shape;49;p18"/>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50" name="Google Shape;50;p18"/>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Book Antiqua"/>
              <a:ea typeface="Book Antiqua"/>
              <a:cs typeface="Book Antiqua"/>
              <a:sym typeface="Book Antiqua"/>
            </a:endParaRPr>
          </a:p>
        </p:txBody>
      </p:sp>
      <p:sp>
        <p:nvSpPr>
          <p:cNvPr id="51" name="Google Shape;51;p18"/>
          <p:cNvSpPr txBox="1">
            <a:spLocks noGrp="1"/>
          </p:cNvSpPr>
          <p:nvPr>
            <p:ph type="title"/>
          </p:nvPr>
        </p:nvSpPr>
        <p:spPr>
          <a:xfrm>
            <a:off x="1295398" y="2914650"/>
            <a:ext cx="8046720" cy="1557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3200"/>
              <a:buFont typeface="Calibri"/>
              <a:buNone/>
              <a:defRPr sz="32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1295398" y="4589463"/>
            <a:ext cx="8046718" cy="1011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3A3D4B"/>
              </a:buClr>
              <a:buSzPts val="2400"/>
              <a:buNone/>
              <a:defRPr sz="2400">
                <a:solidFill>
                  <a:srgbClr val="3A3D4B"/>
                </a:solidFill>
              </a:defRPr>
            </a:lvl1pPr>
            <a:lvl2pPr marL="914400" lvl="1" indent="-228600" algn="l">
              <a:lnSpc>
                <a:spcPct val="90000"/>
              </a:lnSpc>
              <a:spcBef>
                <a:spcPts val="1000"/>
              </a:spcBef>
              <a:spcAft>
                <a:spcPts val="0"/>
              </a:spcAft>
              <a:buSzPts val="2000"/>
              <a:buNone/>
              <a:defRPr sz="2000">
                <a:solidFill>
                  <a:srgbClr val="999999"/>
                </a:solidFill>
              </a:defRPr>
            </a:lvl2pPr>
            <a:lvl3pPr marL="1371600" lvl="2" indent="-228600" algn="l">
              <a:lnSpc>
                <a:spcPct val="90000"/>
              </a:lnSpc>
              <a:spcBef>
                <a:spcPts val="800"/>
              </a:spcBef>
              <a:spcAft>
                <a:spcPts val="0"/>
              </a:spcAft>
              <a:buSzPts val="1800"/>
              <a:buNone/>
              <a:defRPr sz="1800">
                <a:solidFill>
                  <a:srgbClr val="999999"/>
                </a:solidFill>
              </a:defRPr>
            </a:lvl3pPr>
            <a:lvl4pPr marL="1828800" lvl="3" indent="-228600" algn="l">
              <a:lnSpc>
                <a:spcPct val="90000"/>
              </a:lnSpc>
              <a:spcBef>
                <a:spcPts val="800"/>
              </a:spcBef>
              <a:spcAft>
                <a:spcPts val="0"/>
              </a:spcAft>
              <a:buClr>
                <a:srgbClr val="999999"/>
              </a:buClr>
              <a:buSzPts val="1600"/>
              <a:buNone/>
              <a:defRPr sz="1600">
                <a:solidFill>
                  <a:srgbClr val="999999"/>
                </a:solidFill>
              </a:defRPr>
            </a:lvl4pPr>
            <a:lvl5pPr marL="2286000" lvl="4" indent="-228600" algn="l">
              <a:lnSpc>
                <a:spcPct val="90000"/>
              </a:lnSpc>
              <a:spcBef>
                <a:spcPts val="800"/>
              </a:spcBef>
              <a:spcAft>
                <a:spcPts val="0"/>
              </a:spcAft>
              <a:buClr>
                <a:srgbClr val="999999"/>
              </a:buClr>
              <a:buSzPts val="1600"/>
              <a:buNone/>
              <a:defRPr sz="1600">
                <a:solidFill>
                  <a:srgbClr val="999999"/>
                </a:solidFill>
              </a:defRPr>
            </a:lvl5pPr>
            <a:lvl6pPr marL="2743200" lvl="5" indent="-228600" algn="l">
              <a:lnSpc>
                <a:spcPct val="90000"/>
              </a:lnSpc>
              <a:spcBef>
                <a:spcPts val="800"/>
              </a:spcBef>
              <a:spcAft>
                <a:spcPts val="0"/>
              </a:spcAft>
              <a:buClr>
                <a:srgbClr val="999999"/>
              </a:buClr>
              <a:buSzPts val="1600"/>
              <a:buNone/>
              <a:defRPr sz="1600">
                <a:solidFill>
                  <a:srgbClr val="999999"/>
                </a:solidFill>
              </a:defRPr>
            </a:lvl6pPr>
            <a:lvl7pPr marL="3200400" lvl="6" indent="-228600" algn="l">
              <a:lnSpc>
                <a:spcPct val="90000"/>
              </a:lnSpc>
              <a:spcBef>
                <a:spcPts val="800"/>
              </a:spcBef>
              <a:spcAft>
                <a:spcPts val="0"/>
              </a:spcAft>
              <a:buClr>
                <a:srgbClr val="999999"/>
              </a:buClr>
              <a:buSzPts val="1600"/>
              <a:buNone/>
              <a:defRPr sz="1600">
                <a:solidFill>
                  <a:srgbClr val="999999"/>
                </a:solidFill>
              </a:defRPr>
            </a:lvl7pPr>
            <a:lvl8pPr marL="3657600" lvl="7" indent="-228600" algn="l">
              <a:lnSpc>
                <a:spcPct val="90000"/>
              </a:lnSpc>
              <a:spcBef>
                <a:spcPts val="800"/>
              </a:spcBef>
              <a:spcAft>
                <a:spcPts val="0"/>
              </a:spcAft>
              <a:buClr>
                <a:srgbClr val="999999"/>
              </a:buClr>
              <a:buSzPts val="1600"/>
              <a:buNone/>
              <a:defRPr sz="1600">
                <a:solidFill>
                  <a:srgbClr val="999999"/>
                </a:solidFill>
              </a:defRPr>
            </a:lvl8pPr>
            <a:lvl9pPr marL="4114800" lvl="8" indent="-228600" algn="l">
              <a:lnSpc>
                <a:spcPct val="90000"/>
              </a:lnSpc>
              <a:spcBef>
                <a:spcPts val="800"/>
              </a:spcBef>
              <a:spcAft>
                <a:spcPts val="0"/>
              </a:spcAft>
              <a:buClr>
                <a:srgbClr val="999999"/>
              </a:buClr>
              <a:buSzPts val="1600"/>
              <a:buNone/>
              <a:defRPr sz="1600">
                <a:solidFill>
                  <a:srgbClr val="999999"/>
                </a:solidFill>
              </a:defRPr>
            </a:lvl9pPr>
          </a:lstStyle>
          <a:p>
            <a:endParaRPr/>
          </a:p>
        </p:txBody>
      </p:sp>
      <p:sp>
        <p:nvSpPr>
          <p:cNvPr id="53" name="Google Shape;53;p1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1295400" y="1828800"/>
            <a:ext cx="4572000" cy="85039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57" name="Google Shape;57;p19"/>
          <p:cNvSpPr txBox="1">
            <a:spLocks noGrp="1"/>
          </p:cNvSpPr>
          <p:nvPr>
            <p:ph type="body" idx="2"/>
          </p:nvPr>
        </p:nvSpPr>
        <p:spPr>
          <a:xfrm>
            <a:off x="12954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58" name="Google Shape;58;p19"/>
          <p:cNvSpPr txBox="1">
            <a:spLocks noGrp="1"/>
          </p:cNvSpPr>
          <p:nvPr>
            <p:ph type="body" idx="3"/>
          </p:nvPr>
        </p:nvSpPr>
        <p:spPr>
          <a:xfrm>
            <a:off x="6324600" y="1828800"/>
            <a:ext cx="4572000" cy="8477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rgbClr val="3A3D4B"/>
              </a:buClr>
              <a:buSzPts val="2600"/>
              <a:buNone/>
              <a:defRPr sz="2600" b="0"/>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Clr>
                <a:srgbClr val="3A3D4B"/>
              </a:buClr>
              <a:buSzPts val="1600"/>
              <a:buNone/>
              <a:defRPr sz="1600" b="1"/>
            </a:lvl4pPr>
            <a:lvl5pPr marL="2286000" lvl="4" indent="-228600" algn="l">
              <a:lnSpc>
                <a:spcPct val="90000"/>
              </a:lnSpc>
              <a:spcBef>
                <a:spcPts val="800"/>
              </a:spcBef>
              <a:spcAft>
                <a:spcPts val="0"/>
              </a:spcAft>
              <a:buClr>
                <a:srgbClr val="3A3D4B"/>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59" name="Google Shape;59;p19"/>
          <p:cNvSpPr txBox="1">
            <a:spLocks noGrp="1"/>
          </p:cNvSpPr>
          <p:nvPr>
            <p:ph type="body" idx="4"/>
          </p:nvPr>
        </p:nvSpPr>
        <p:spPr>
          <a:xfrm>
            <a:off x="63246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0" name="Google Shape;60;p19"/>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19"/>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2" name="Google Shape;62;p1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1295400" y="2314843"/>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descr="An empty placeholder to add an image. Click on the placeholder and select the image that you wish to add"/>
          <p:cNvSpPr>
            <a:spLocks noGrp="1"/>
          </p:cNvSpPr>
          <p:nvPr>
            <p:ph type="pic" idx="2"/>
          </p:nvPr>
        </p:nvSpPr>
        <p:spPr>
          <a:xfrm>
            <a:off x="4724400" y="1828801"/>
            <a:ext cx="6172200" cy="4343400"/>
          </a:xfrm>
          <a:prstGeom prst="rect">
            <a:avLst/>
          </a:prstGeom>
          <a:noFill/>
          <a:ln>
            <a:noFill/>
          </a:ln>
        </p:spPr>
      </p:sp>
      <p:sp>
        <p:nvSpPr>
          <p:cNvPr id="71" name="Google Shape;71;p23"/>
          <p:cNvSpPr txBox="1">
            <a:spLocks noGrp="1"/>
          </p:cNvSpPr>
          <p:nvPr>
            <p:ph type="body" idx="1"/>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rgbClr val="3A3D4B"/>
              </a:buClr>
              <a:buSzPts val="20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72" name="Google Shape;72;p2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2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75"/>
        <p:cNvGrpSpPr/>
        <p:nvPr/>
      </p:nvGrpSpPr>
      <p:grpSpPr>
        <a:xfrm>
          <a:off x="0" y="0"/>
          <a:ext cx="0" cy="0"/>
          <a:chOff x="0" y="0"/>
          <a:chExt cx="0" cy="0"/>
        </a:xfrm>
      </p:grpSpPr>
      <p:sp>
        <p:nvSpPr>
          <p:cNvPr id="76" name="Google Shape;76;p24"/>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ook Antiqua"/>
              <a:ea typeface="Book Antiqua"/>
              <a:cs typeface="Book Antiqua"/>
              <a:sym typeface="Book Antiqua"/>
            </a:endParaRPr>
          </a:p>
        </p:txBody>
      </p:sp>
      <p:sp>
        <p:nvSpPr>
          <p:cNvPr id="77" name="Google Shape;77;p24"/>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ook Antiqua"/>
              <a:ea typeface="Book Antiqua"/>
              <a:cs typeface="Book Antiqua"/>
              <a:sym typeface="Book Antiqua"/>
            </a:endParaRPr>
          </a:p>
        </p:txBody>
      </p:sp>
      <p:sp>
        <p:nvSpPr>
          <p:cNvPr id="78" name="Google Shape;78;p24"/>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ook Antiqua"/>
              <a:ea typeface="Book Antiqua"/>
              <a:cs typeface="Book Antiqua"/>
              <a:sym typeface="Book Antiqua"/>
            </a:endParaRPr>
          </a:p>
        </p:txBody>
      </p:sp>
      <p:sp>
        <p:nvSpPr>
          <p:cNvPr id="79" name="Google Shape;79;p24"/>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ook Antiqua"/>
              <a:ea typeface="Book Antiqua"/>
              <a:cs typeface="Book Antiqua"/>
              <a:sym typeface="Book Antiqua"/>
            </a:endParaRPr>
          </a:p>
        </p:txBody>
      </p:sp>
      <p:sp>
        <p:nvSpPr>
          <p:cNvPr id="80" name="Google Shape;80;p2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82" name="Google Shape;82;p24"/>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3" name="Google Shape;83;p24"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84" name="Google Shape;84;p24"/>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5" name="Google Shape;85;p2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24"/>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2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0"/>
            <a:ext cx="12192000" cy="13716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ook Antiqua"/>
              <a:ea typeface="Book Antiqua"/>
              <a:cs typeface="Book Antiqua"/>
              <a:sym typeface="Book Antiqua"/>
            </a:endParaRPr>
          </a:p>
        </p:txBody>
      </p:sp>
      <p:sp>
        <p:nvSpPr>
          <p:cNvPr id="11" name="Google Shape;11;p13"/>
          <p:cNvSpPr/>
          <p:nvPr/>
        </p:nvSpPr>
        <p:spPr>
          <a:xfrm>
            <a:off x="0" y="1371600"/>
            <a:ext cx="12192000" cy="82183"/>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ook Antiqua"/>
              <a:ea typeface="Book Antiqua"/>
              <a:cs typeface="Book Antiqua"/>
              <a:sym typeface="Book Antiqua"/>
            </a:endParaRPr>
          </a:p>
        </p:txBody>
      </p:sp>
      <p:sp>
        <p:nvSpPr>
          <p:cNvPr id="12" name="Google Shape;12;p13"/>
          <p:cNvSpPr/>
          <p:nvPr/>
        </p:nvSpPr>
        <p:spPr>
          <a:xfrm>
            <a:off x="0" y="1443006"/>
            <a:ext cx="12192000" cy="82183"/>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ook Antiqua"/>
              <a:ea typeface="Book Antiqua"/>
              <a:cs typeface="Book Antiqua"/>
              <a:sym typeface="Book Antiqua"/>
            </a:endParaRPr>
          </a:p>
        </p:txBody>
      </p:sp>
      <p:sp>
        <p:nvSpPr>
          <p:cNvPr id="13" name="Google Shape;13;p1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A3D4B"/>
              </a:buClr>
              <a:buSzPts val="2400"/>
              <a:buFont typeface="Arial"/>
              <a:buChar char="•"/>
              <a:defRPr sz="2400" b="0" i="0" u="none" strike="noStrike" cap="none">
                <a:solidFill>
                  <a:srgbClr val="3A3D4B"/>
                </a:solidFill>
                <a:latin typeface="Calibri"/>
                <a:ea typeface="Calibri"/>
                <a:cs typeface="Calibri"/>
                <a:sym typeface="Calibri"/>
              </a:defRPr>
            </a:lvl1pPr>
            <a:lvl2pPr marL="914400" marR="0" lvl="1" indent="-355600" algn="l" rtl="0">
              <a:lnSpc>
                <a:spcPct val="90000"/>
              </a:lnSpc>
              <a:spcBef>
                <a:spcPts val="1000"/>
              </a:spcBef>
              <a:spcAft>
                <a:spcPts val="0"/>
              </a:spcAft>
              <a:buClr>
                <a:srgbClr val="FF914D"/>
              </a:buClr>
              <a:buSzPts val="20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4pPr>
            <a:lvl5pPr marL="2286000" marR="0" lvl="4"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1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dirty="0"/>
          </a:p>
        </p:txBody>
      </p:sp>
      <p:sp>
        <p:nvSpPr>
          <p:cNvPr id="16" name="Google Shape;16;p1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dirty="0"/>
          </a:p>
        </p:txBody>
      </p:sp>
      <p:sp>
        <p:nvSpPr>
          <p:cNvPr id="17" name="Google Shape;17;p1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manda.Lupardus@ped.nm.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Alyssa.marquez@ped.nm.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578075" y="1089875"/>
            <a:ext cx="6919500" cy="270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3D4B"/>
              </a:buClr>
              <a:buSzPts val="5400"/>
              <a:buFont typeface="Calibri"/>
              <a:buNone/>
            </a:pPr>
            <a:r>
              <a:rPr lang="en-US" sz="4800" b="1" dirty="0"/>
              <a:t>School Transportation</a:t>
            </a:r>
            <a:br>
              <a:rPr lang="en-US" sz="4800" b="1" dirty="0"/>
            </a:br>
            <a:r>
              <a:rPr lang="en-US" sz="4800" b="1" dirty="0"/>
              <a:t>Data</a:t>
            </a:r>
            <a:endParaRPr sz="4800" b="1" dirty="0"/>
          </a:p>
        </p:txBody>
      </p:sp>
      <p:sp>
        <p:nvSpPr>
          <p:cNvPr id="104" name="Google Shape;104;p1"/>
          <p:cNvSpPr txBox="1">
            <a:spLocks noGrp="1"/>
          </p:cNvSpPr>
          <p:nvPr>
            <p:ph type="subTitle" idx="1"/>
          </p:nvPr>
        </p:nvSpPr>
        <p:spPr>
          <a:xfrm>
            <a:off x="693325" y="4075325"/>
            <a:ext cx="5674352" cy="1219346"/>
          </a:xfrm>
          <a:prstGeom prst="rect">
            <a:avLst/>
          </a:prstGeom>
          <a:noFill/>
          <a:ln>
            <a:noFill/>
          </a:ln>
        </p:spPr>
        <p:txBody>
          <a:bodyPr spcFirstLastPara="1" wrap="square" lIns="91425" tIns="45700" rIns="91425" bIns="45700" anchor="t" anchorCtr="0">
            <a:noAutofit/>
          </a:bodyPr>
          <a:lstStyle/>
          <a:p>
            <a:pPr marL="0" indent="0">
              <a:lnSpc>
                <a:spcPct val="70000"/>
              </a:lnSpc>
              <a:spcBef>
                <a:spcPts val="0"/>
              </a:spcBef>
            </a:pPr>
            <a:r>
              <a:rPr lang="en-US" sz="2600" dirty="0">
                <a:solidFill>
                  <a:schemeClr val="dk2"/>
                </a:solidFill>
              </a:rPr>
              <a:t>School Transportation Bureau</a:t>
            </a:r>
          </a:p>
          <a:p>
            <a:pPr marL="0" indent="0">
              <a:lnSpc>
                <a:spcPct val="70000"/>
              </a:lnSpc>
              <a:spcBef>
                <a:spcPts val="0"/>
              </a:spcBef>
            </a:pPr>
            <a:endParaRPr lang="en-US" sz="2600" dirty="0">
              <a:solidFill>
                <a:schemeClr val="dk2"/>
              </a:solidFill>
            </a:endParaRPr>
          </a:p>
          <a:p>
            <a:pPr marL="0" indent="0">
              <a:lnSpc>
                <a:spcPct val="70000"/>
              </a:lnSpc>
              <a:spcBef>
                <a:spcPts val="0"/>
              </a:spcBef>
            </a:pPr>
            <a:endParaRPr lang="en-US" sz="2600" dirty="0">
              <a:solidFill>
                <a:schemeClr val="dk2"/>
              </a:solidFill>
            </a:endParaRPr>
          </a:p>
          <a:p>
            <a:pPr marL="0" indent="0">
              <a:lnSpc>
                <a:spcPct val="70000"/>
              </a:lnSpc>
              <a:spcBef>
                <a:spcPts val="0"/>
              </a:spcBef>
            </a:pPr>
            <a:r>
              <a:rPr lang="en-US" sz="2600" dirty="0">
                <a:solidFill>
                  <a:schemeClr val="dk2"/>
                </a:solidFill>
              </a:rPr>
              <a:t>Alyssa Marquez, Financial Coordinator</a:t>
            </a:r>
          </a:p>
        </p:txBody>
      </p:sp>
      <p:pic>
        <p:nvPicPr>
          <p:cNvPr id="105" name="Google Shape;105;p1"/>
          <p:cNvPicPr preferRelativeResize="0">
            <a:picLocks noGrp="1"/>
          </p:cNvPicPr>
          <p:nvPr>
            <p:ph type="pic" idx="2"/>
          </p:nvPr>
        </p:nvPicPr>
        <p:blipFill rotWithShape="1">
          <a:blip r:embed="rId3">
            <a:alphaModFix/>
          </a:blip>
          <a:srcRect t="4283" b="4282"/>
          <a:stretch/>
        </p:blipFill>
        <p:spPr>
          <a:xfrm>
            <a:off x="7537845" y="939800"/>
            <a:ext cx="4487785" cy="5648960"/>
          </a:xfrm>
          <a:prstGeom prst="rect">
            <a:avLst/>
          </a:prstGeom>
          <a:noFill/>
          <a:ln>
            <a:noFill/>
          </a:ln>
        </p:spPr>
      </p:pic>
      <p:sp>
        <p:nvSpPr>
          <p:cNvPr id="106" name="Google Shape;106;p1"/>
          <p:cNvSpPr/>
          <p:nvPr/>
        </p:nvSpPr>
        <p:spPr>
          <a:xfrm>
            <a:off x="693325" y="6127136"/>
            <a:ext cx="621674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400" b="0" i="1" u="none" strike="noStrike" cap="none" dirty="0">
                <a:solidFill>
                  <a:srgbClr val="048A81"/>
                </a:solidFill>
                <a:latin typeface="Calibri"/>
                <a:ea typeface="Calibri"/>
                <a:cs typeface="Calibri"/>
                <a:sym typeface="Calibri"/>
              </a:rPr>
              <a:t>Investing for tomorrow, delivering today. </a:t>
            </a:r>
            <a:endParaRPr sz="1200" b="0" i="0" u="none" strike="noStrike" cap="none" dirty="0">
              <a:solidFill>
                <a:srgbClr val="000000"/>
              </a:solidFill>
              <a:latin typeface="Arial"/>
              <a:ea typeface="Arial"/>
              <a:cs typeface="Arial"/>
              <a:sym typeface="Arial"/>
            </a:endParaRPr>
          </a:p>
        </p:txBody>
      </p:sp>
      <p:sp>
        <p:nvSpPr>
          <p:cNvPr id="107" name="Google Shape;107;p1"/>
          <p:cNvSpPr txBox="1"/>
          <p:nvPr/>
        </p:nvSpPr>
        <p:spPr>
          <a:xfrm>
            <a:off x="693325" y="5521825"/>
            <a:ext cx="4554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dirty="0">
                <a:solidFill>
                  <a:srgbClr val="000000"/>
                </a:solidFill>
                <a:latin typeface="Calibri"/>
                <a:ea typeface="Calibri"/>
                <a:cs typeface="Calibri"/>
                <a:sym typeface="Calibri"/>
              </a:rPr>
              <a:t>August 1, 2024</a:t>
            </a:r>
            <a:endParaRPr sz="2000" b="0" i="1" u="none" strike="noStrike" cap="none" dirty="0">
              <a:solidFill>
                <a:srgbClr val="000000"/>
              </a:solidFill>
              <a:latin typeface="Calibri"/>
              <a:ea typeface="Calibri"/>
              <a:cs typeface="Calibri"/>
              <a:sym typeface="Calibri"/>
            </a:endParaRPr>
          </a:p>
        </p:txBody>
      </p:sp>
      <p:sp>
        <p:nvSpPr>
          <p:cNvPr id="108" name="Google Shape;108;p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a:t>
            </a:fld>
            <a:endParaRPr dirty="0"/>
          </a:p>
        </p:txBody>
      </p:sp>
      <p:sp>
        <p:nvSpPr>
          <p:cNvPr id="109" name="Google Shape;109;p1"/>
          <p:cNvSpPr txBox="1"/>
          <p:nvPr/>
        </p:nvSpPr>
        <p:spPr>
          <a:xfrm>
            <a:off x="578075" y="120325"/>
            <a:ext cx="4487785"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000000"/>
                </a:solidFill>
                <a:latin typeface="Calibri"/>
                <a:ea typeface="Calibri"/>
                <a:cs typeface="Calibri"/>
                <a:sym typeface="Calibri"/>
              </a:rPr>
              <a:t>Presentation for … </a:t>
            </a:r>
            <a:endParaRPr sz="1800" b="0" i="1"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Essential deadhead mileage (reportable)</a:t>
            </a:r>
          </a:p>
          <a:p>
            <a:pPr marL="0" lvl="0" indent="0" algn="l" rtl="0">
              <a:lnSpc>
                <a:spcPct val="90000"/>
              </a:lnSpc>
              <a:spcBef>
                <a:spcPts val="1800"/>
              </a:spcBef>
              <a:spcAft>
                <a:spcPts val="0"/>
              </a:spcAft>
              <a:buSzPts val="1800"/>
              <a:buNone/>
            </a:pPr>
            <a:r>
              <a:rPr lang="en-US" sz="2000" dirty="0"/>
              <a:t>Mileage from the bus lot to the first stop in the morning and miles back to the bus lot or storage location after the last stop after school.</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10</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425099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11</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
        <p:nvSpPr>
          <p:cNvPr id="4" name="Arrow: Bent 3">
            <a:extLst>
              <a:ext uri="{FF2B5EF4-FFF2-40B4-BE49-F238E27FC236}">
                <a16:creationId xmlns:a16="http://schemas.microsoft.com/office/drawing/2014/main" id="{74F49E7D-2B8F-88F2-D811-AAE47945DDD7}"/>
              </a:ext>
            </a:extLst>
          </p:cNvPr>
          <p:cNvSpPr/>
          <p:nvPr/>
        </p:nvSpPr>
        <p:spPr>
          <a:xfrm>
            <a:off x="1550406" y="1610008"/>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Bent 4">
            <a:extLst>
              <a:ext uri="{FF2B5EF4-FFF2-40B4-BE49-F238E27FC236}">
                <a16:creationId xmlns:a16="http://schemas.microsoft.com/office/drawing/2014/main" id="{AABF8664-2AE0-D234-88A7-88D1C0353AF8}"/>
              </a:ext>
            </a:extLst>
          </p:cNvPr>
          <p:cNvSpPr/>
          <p:nvPr/>
        </p:nvSpPr>
        <p:spPr>
          <a:xfrm rot="5400000">
            <a:off x="9727194" y="1610008"/>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Bent 5">
            <a:extLst>
              <a:ext uri="{FF2B5EF4-FFF2-40B4-BE49-F238E27FC236}">
                <a16:creationId xmlns:a16="http://schemas.microsoft.com/office/drawing/2014/main" id="{FB2FA1D8-5E51-E4B6-54FC-D2E94C837A84}"/>
              </a:ext>
            </a:extLst>
          </p:cNvPr>
          <p:cNvSpPr/>
          <p:nvPr/>
        </p:nvSpPr>
        <p:spPr>
          <a:xfrm rot="16200000">
            <a:off x="1550406" y="5247992"/>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Bent 6">
            <a:extLst>
              <a:ext uri="{FF2B5EF4-FFF2-40B4-BE49-F238E27FC236}">
                <a16:creationId xmlns:a16="http://schemas.microsoft.com/office/drawing/2014/main" id="{23BA64AB-218C-25DD-BD2E-955C792E121B}"/>
              </a:ext>
            </a:extLst>
          </p:cNvPr>
          <p:cNvSpPr/>
          <p:nvPr/>
        </p:nvSpPr>
        <p:spPr>
          <a:xfrm rot="10800000">
            <a:off x="9727194" y="5247992"/>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Right 7">
            <a:extLst>
              <a:ext uri="{FF2B5EF4-FFF2-40B4-BE49-F238E27FC236}">
                <a16:creationId xmlns:a16="http://schemas.microsoft.com/office/drawing/2014/main" id="{01F2597C-A378-FAAD-D6A0-3B2E6CED746D}"/>
              </a:ext>
            </a:extLst>
          </p:cNvPr>
          <p:cNvSpPr/>
          <p:nvPr/>
        </p:nvSpPr>
        <p:spPr>
          <a:xfrm rot="10800000">
            <a:off x="5181600" y="4104993"/>
            <a:ext cx="914400" cy="457200"/>
          </a:xfrm>
          <a:prstGeom prst="righ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8063C1-27AE-A4C4-79EA-CEA015465B2B}"/>
              </a:ext>
            </a:extLst>
          </p:cNvPr>
          <p:cNvSpPr/>
          <p:nvPr/>
        </p:nvSpPr>
        <p:spPr>
          <a:xfrm>
            <a:off x="5181600" y="3224243"/>
            <a:ext cx="914400" cy="457200"/>
          </a:xfrm>
          <a:prstGeom prst="righ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ctagon 10">
            <a:extLst>
              <a:ext uri="{FF2B5EF4-FFF2-40B4-BE49-F238E27FC236}">
                <a16:creationId xmlns:a16="http://schemas.microsoft.com/office/drawing/2014/main" id="{F53B68DD-60FB-B235-1BD4-2C97DB577FE7}"/>
              </a:ext>
            </a:extLst>
          </p:cNvPr>
          <p:cNvSpPr/>
          <p:nvPr/>
        </p:nvSpPr>
        <p:spPr>
          <a:xfrm>
            <a:off x="5181600" y="5247992"/>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ctagon 11">
            <a:extLst>
              <a:ext uri="{FF2B5EF4-FFF2-40B4-BE49-F238E27FC236}">
                <a16:creationId xmlns:a16="http://schemas.microsoft.com/office/drawing/2014/main" id="{86D3A253-CAAF-F89E-3AC5-0DF3B0158AD3}"/>
              </a:ext>
            </a:extLst>
          </p:cNvPr>
          <p:cNvSpPr/>
          <p:nvPr/>
        </p:nvSpPr>
        <p:spPr>
          <a:xfrm>
            <a:off x="5181600" y="1610008"/>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ctagon 12">
            <a:extLst>
              <a:ext uri="{FF2B5EF4-FFF2-40B4-BE49-F238E27FC236}">
                <a16:creationId xmlns:a16="http://schemas.microsoft.com/office/drawing/2014/main" id="{4B2E77C6-4C17-BDED-97B2-C5F815189449}"/>
              </a:ext>
            </a:extLst>
          </p:cNvPr>
          <p:cNvSpPr/>
          <p:nvPr/>
        </p:nvSpPr>
        <p:spPr>
          <a:xfrm>
            <a:off x="9753600" y="3429000"/>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ctagon 13">
            <a:extLst>
              <a:ext uri="{FF2B5EF4-FFF2-40B4-BE49-F238E27FC236}">
                <a16:creationId xmlns:a16="http://schemas.microsoft.com/office/drawing/2014/main" id="{5DFAE989-3F0F-56AB-4196-3CE8A44A5081}"/>
              </a:ext>
            </a:extLst>
          </p:cNvPr>
          <p:cNvSpPr/>
          <p:nvPr/>
        </p:nvSpPr>
        <p:spPr>
          <a:xfrm>
            <a:off x="1550406" y="3429000"/>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A86D5F5-F18C-8F5D-63E7-D411B3B473AC}"/>
              </a:ext>
            </a:extLst>
          </p:cNvPr>
          <p:cNvSpPr txBox="1"/>
          <p:nvPr/>
        </p:nvSpPr>
        <p:spPr>
          <a:xfrm>
            <a:off x="5221857" y="1928708"/>
            <a:ext cx="833883" cy="276999"/>
          </a:xfrm>
          <a:prstGeom prst="rect">
            <a:avLst/>
          </a:prstGeom>
          <a:noFill/>
        </p:spPr>
        <p:txBody>
          <a:bodyPr wrap="none" rtlCol="0">
            <a:spAutoFit/>
          </a:bodyPr>
          <a:lstStyle/>
          <a:p>
            <a:pPr algn="ctr"/>
            <a:r>
              <a:rPr lang="en-US" sz="1200" dirty="0"/>
              <a:t>SCHOOL</a:t>
            </a:r>
          </a:p>
        </p:txBody>
      </p:sp>
      <p:sp>
        <p:nvSpPr>
          <p:cNvPr id="16" name="TextBox 15">
            <a:extLst>
              <a:ext uri="{FF2B5EF4-FFF2-40B4-BE49-F238E27FC236}">
                <a16:creationId xmlns:a16="http://schemas.microsoft.com/office/drawing/2014/main" id="{89D6B811-8551-E8A2-301F-2C476F7A5052}"/>
              </a:ext>
            </a:extLst>
          </p:cNvPr>
          <p:cNvSpPr txBox="1"/>
          <p:nvPr/>
        </p:nvSpPr>
        <p:spPr>
          <a:xfrm>
            <a:off x="5221855" y="5566690"/>
            <a:ext cx="833883" cy="276999"/>
          </a:xfrm>
          <a:prstGeom prst="rect">
            <a:avLst/>
          </a:prstGeom>
          <a:noFill/>
        </p:spPr>
        <p:txBody>
          <a:bodyPr wrap="none" rtlCol="0">
            <a:spAutoFit/>
          </a:bodyPr>
          <a:lstStyle/>
          <a:p>
            <a:pPr algn="ctr"/>
            <a:r>
              <a:rPr lang="en-US" sz="1200" dirty="0"/>
              <a:t>SCHOOL</a:t>
            </a:r>
            <a:endParaRPr lang="en-US" dirty="0"/>
          </a:p>
        </p:txBody>
      </p:sp>
      <p:sp>
        <p:nvSpPr>
          <p:cNvPr id="17" name="TextBox 16">
            <a:extLst>
              <a:ext uri="{FF2B5EF4-FFF2-40B4-BE49-F238E27FC236}">
                <a16:creationId xmlns:a16="http://schemas.microsoft.com/office/drawing/2014/main" id="{4A157E1B-D068-710B-EE4F-FD571FF2BB77}"/>
              </a:ext>
            </a:extLst>
          </p:cNvPr>
          <p:cNvSpPr txBox="1"/>
          <p:nvPr/>
        </p:nvSpPr>
        <p:spPr>
          <a:xfrm>
            <a:off x="9753600" y="3643328"/>
            <a:ext cx="938077" cy="461665"/>
          </a:xfrm>
          <a:prstGeom prst="rect">
            <a:avLst/>
          </a:prstGeom>
          <a:noFill/>
        </p:spPr>
        <p:txBody>
          <a:bodyPr wrap="none" rtlCol="0">
            <a:spAutoFit/>
          </a:bodyPr>
          <a:lstStyle/>
          <a:p>
            <a:pPr algn="ctr"/>
            <a:r>
              <a:rPr lang="en-US" sz="1200" dirty="0"/>
              <a:t>BUS LOT/</a:t>
            </a:r>
          </a:p>
          <a:p>
            <a:pPr algn="ctr"/>
            <a:r>
              <a:rPr lang="en-US" sz="1200" dirty="0"/>
              <a:t>STORAGE</a:t>
            </a:r>
          </a:p>
        </p:txBody>
      </p:sp>
      <p:sp>
        <p:nvSpPr>
          <p:cNvPr id="18" name="TextBox 17">
            <a:extLst>
              <a:ext uri="{FF2B5EF4-FFF2-40B4-BE49-F238E27FC236}">
                <a16:creationId xmlns:a16="http://schemas.microsoft.com/office/drawing/2014/main" id="{5CF6F10F-6CA1-3475-8BD9-0D072EAF6DBD}"/>
              </a:ext>
            </a:extLst>
          </p:cNvPr>
          <p:cNvSpPr txBox="1"/>
          <p:nvPr/>
        </p:nvSpPr>
        <p:spPr>
          <a:xfrm>
            <a:off x="1670815" y="3563033"/>
            <a:ext cx="673582" cy="646331"/>
          </a:xfrm>
          <a:prstGeom prst="rect">
            <a:avLst/>
          </a:prstGeom>
          <a:noFill/>
        </p:spPr>
        <p:txBody>
          <a:bodyPr wrap="none" rtlCol="0">
            <a:spAutoFit/>
          </a:bodyPr>
          <a:lstStyle/>
          <a:p>
            <a:pPr algn="ctr"/>
            <a:r>
              <a:rPr lang="en-US" sz="1200" dirty="0">
                <a:solidFill>
                  <a:sysClr val="windowText" lastClr="000000"/>
                </a:solidFill>
              </a:rPr>
              <a:t>FIRST/</a:t>
            </a:r>
          </a:p>
          <a:p>
            <a:pPr algn="ctr"/>
            <a:r>
              <a:rPr lang="en-US" sz="1200" dirty="0">
                <a:solidFill>
                  <a:sysClr val="windowText" lastClr="000000"/>
                </a:solidFill>
              </a:rPr>
              <a:t>LAST</a:t>
            </a:r>
          </a:p>
          <a:p>
            <a:pPr algn="ctr"/>
            <a:r>
              <a:rPr lang="en-US" sz="1200" dirty="0">
                <a:solidFill>
                  <a:sysClr val="windowText" lastClr="000000"/>
                </a:solidFill>
              </a:rPr>
              <a:t>STOP</a:t>
            </a:r>
          </a:p>
        </p:txBody>
      </p:sp>
      <p:sp>
        <p:nvSpPr>
          <p:cNvPr id="19" name="TextBox 18">
            <a:extLst>
              <a:ext uri="{FF2B5EF4-FFF2-40B4-BE49-F238E27FC236}">
                <a16:creationId xmlns:a16="http://schemas.microsoft.com/office/drawing/2014/main" id="{03E21F75-4BB3-D70D-B3D9-DE9FFA369930}"/>
              </a:ext>
            </a:extLst>
          </p:cNvPr>
          <p:cNvSpPr txBox="1"/>
          <p:nvPr/>
        </p:nvSpPr>
        <p:spPr>
          <a:xfrm>
            <a:off x="1796549" y="2129761"/>
            <a:ext cx="1099981" cy="461665"/>
          </a:xfrm>
          <a:prstGeom prst="rect">
            <a:avLst/>
          </a:prstGeom>
          <a:noFill/>
        </p:spPr>
        <p:txBody>
          <a:bodyPr wrap="none" rtlCol="0">
            <a:spAutoFit/>
          </a:bodyPr>
          <a:lstStyle/>
          <a:p>
            <a:pPr algn="ctr"/>
            <a:r>
              <a:rPr lang="en-US" sz="1200" dirty="0"/>
              <a:t>LIVE ROUTE</a:t>
            </a:r>
          </a:p>
          <a:p>
            <a:pPr algn="ctr"/>
            <a:r>
              <a:rPr lang="en-US" sz="1200" dirty="0"/>
              <a:t>MILEAGE</a:t>
            </a:r>
          </a:p>
        </p:txBody>
      </p:sp>
      <p:sp>
        <p:nvSpPr>
          <p:cNvPr id="20" name="TextBox 19">
            <a:extLst>
              <a:ext uri="{FF2B5EF4-FFF2-40B4-BE49-F238E27FC236}">
                <a16:creationId xmlns:a16="http://schemas.microsoft.com/office/drawing/2014/main" id="{D35C5B75-8405-ED80-0724-E25E0665D528}"/>
              </a:ext>
            </a:extLst>
          </p:cNvPr>
          <p:cNvSpPr txBox="1"/>
          <p:nvPr/>
        </p:nvSpPr>
        <p:spPr>
          <a:xfrm>
            <a:off x="1914815" y="5474358"/>
            <a:ext cx="1099981" cy="461665"/>
          </a:xfrm>
          <a:prstGeom prst="rect">
            <a:avLst/>
          </a:prstGeom>
          <a:noFill/>
        </p:spPr>
        <p:txBody>
          <a:bodyPr wrap="none" rtlCol="0">
            <a:spAutoFit/>
          </a:bodyPr>
          <a:lstStyle/>
          <a:p>
            <a:pPr algn="ctr"/>
            <a:r>
              <a:rPr lang="en-US" sz="1200" dirty="0"/>
              <a:t>LIVE ROUTE</a:t>
            </a:r>
          </a:p>
          <a:p>
            <a:pPr algn="ctr"/>
            <a:r>
              <a:rPr lang="en-US" sz="1200" dirty="0"/>
              <a:t>MILEAGE</a:t>
            </a:r>
          </a:p>
        </p:txBody>
      </p:sp>
      <p:sp>
        <p:nvSpPr>
          <p:cNvPr id="21" name="TextBox 20">
            <a:extLst>
              <a:ext uri="{FF2B5EF4-FFF2-40B4-BE49-F238E27FC236}">
                <a16:creationId xmlns:a16="http://schemas.microsoft.com/office/drawing/2014/main" id="{F65FD222-CFE6-6EC3-A9D5-F9780EC3F6C8}"/>
              </a:ext>
            </a:extLst>
          </p:cNvPr>
          <p:cNvSpPr txBox="1"/>
          <p:nvPr/>
        </p:nvSpPr>
        <p:spPr>
          <a:xfrm>
            <a:off x="4675232" y="3659459"/>
            <a:ext cx="1927131" cy="461665"/>
          </a:xfrm>
          <a:prstGeom prst="rect">
            <a:avLst/>
          </a:prstGeom>
          <a:noFill/>
        </p:spPr>
        <p:txBody>
          <a:bodyPr wrap="none" rtlCol="0">
            <a:spAutoFit/>
          </a:bodyPr>
          <a:lstStyle/>
          <a:p>
            <a:pPr algn="ctr"/>
            <a:r>
              <a:rPr lang="en-US" sz="1200" dirty="0"/>
              <a:t>ESSENTIAL DEADHEAD</a:t>
            </a:r>
          </a:p>
          <a:p>
            <a:pPr algn="ctr"/>
            <a:r>
              <a:rPr lang="en-US" sz="1200" dirty="0"/>
              <a:t>MILEAGE</a:t>
            </a:r>
          </a:p>
        </p:txBody>
      </p:sp>
      <p:sp>
        <p:nvSpPr>
          <p:cNvPr id="24" name="TextBox 23">
            <a:extLst>
              <a:ext uri="{FF2B5EF4-FFF2-40B4-BE49-F238E27FC236}">
                <a16:creationId xmlns:a16="http://schemas.microsoft.com/office/drawing/2014/main" id="{44E3DFE7-A966-F015-759A-F3A9C7B72689}"/>
              </a:ext>
            </a:extLst>
          </p:cNvPr>
          <p:cNvSpPr txBox="1"/>
          <p:nvPr/>
        </p:nvSpPr>
        <p:spPr>
          <a:xfrm>
            <a:off x="8630223" y="5247991"/>
            <a:ext cx="1765227" cy="461665"/>
          </a:xfrm>
          <a:prstGeom prst="rect">
            <a:avLst/>
          </a:prstGeom>
          <a:noFill/>
        </p:spPr>
        <p:txBody>
          <a:bodyPr wrap="none" rtlCol="0">
            <a:spAutoFit/>
          </a:bodyPr>
          <a:lstStyle/>
          <a:p>
            <a:pPr algn="ctr"/>
            <a:r>
              <a:rPr lang="en-US" sz="1200" dirty="0"/>
              <a:t>NON-ESSENTIAL</a:t>
            </a:r>
          </a:p>
          <a:p>
            <a:pPr algn="ctr"/>
            <a:r>
              <a:rPr lang="en-US" sz="1200" dirty="0"/>
              <a:t>DEADHEAD MILEAGE</a:t>
            </a:r>
          </a:p>
        </p:txBody>
      </p:sp>
      <p:sp>
        <p:nvSpPr>
          <p:cNvPr id="25" name="TextBox 24">
            <a:extLst>
              <a:ext uri="{FF2B5EF4-FFF2-40B4-BE49-F238E27FC236}">
                <a16:creationId xmlns:a16="http://schemas.microsoft.com/office/drawing/2014/main" id="{86B55145-D1F0-84CA-C222-52C0BE9321D7}"/>
              </a:ext>
            </a:extLst>
          </p:cNvPr>
          <p:cNvSpPr txBox="1"/>
          <p:nvPr/>
        </p:nvSpPr>
        <p:spPr>
          <a:xfrm>
            <a:off x="8535956" y="1897077"/>
            <a:ext cx="1765227" cy="461665"/>
          </a:xfrm>
          <a:prstGeom prst="rect">
            <a:avLst/>
          </a:prstGeom>
          <a:noFill/>
        </p:spPr>
        <p:txBody>
          <a:bodyPr wrap="none" rtlCol="0">
            <a:spAutoFit/>
          </a:bodyPr>
          <a:lstStyle/>
          <a:p>
            <a:pPr algn="ctr"/>
            <a:r>
              <a:rPr lang="en-US" sz="1200" dirty="0"/>
              <a:t>NON-ESSENTIAL</a:t>
            </a:r>
          </a:p>
          <a:p>
            <a:pPr algn="ctr"/>
            <a:r>
              <a:rPr lang="en-US" sz="1200" dirty="0"/>
              <a:t>DEADHEAD MILEAGE</a:t>
            </a:r>
          </a:p>
        </p:txBody>
      </p:sp>
    </p:spTree>
    <p:extLst>
      <p:ext uri="{BB962C8B-B14F-4D97-AF65-F5344CB8AC3E}">
        <p14:creationId xmlns:p14="http://schemas.microsoft.com/office/powerpoint/2010/main" val="413801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Live route mileage (reportable)</a:t>
            </a:r>
          </a:p>
          <a:p>
            <a:pPr marL="0" lvl="0" indent="0" algn="l" rtl="0">
              <a:lnSpc>
                <a:spcPct val="90000"/>
              </a:lnSpc>
              <a:spcBef>
                <a:spcPts val="1800"/>
              </a:spcBef>
              <a:spcAft>
                <a:spcPts val="0"/>
              </a:spcAft>
              <a:buSzPts val="1800"/>
              <a:buNone/>
            </a:pPr>
            <a:r>
              <a:rPr lang="en-US" sz="2000" dirty="0"/>
              <a:t>Mileage from the point where the first child boards the bus to the school where the last child gets off; and from the school where the first child boards the bus to the point where the last child gets off.</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12</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28457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Vocational mileage (reportable)</a:t>
            </a:r>
          </a:p>
          <a:p>
            <a:pPr marL="0" lvl="0" indent="0" algn="l" rtl="0">
              <a:lnSpc>
                <a:spcPct val="90000"/>
              </a:lnSpc>
              <a:spcBef>
                <a:spcPts val="1800"/>
              </a:spcBef>
              <a:spcAft>
                <a:spcPts val="0"/>
              </a:spcAft>
              <a:buSzPts val="1800"/>
              <a:buNone/>
            </a:pPr>
            <a:r>
              <a:rPr lang="en-US" sz="2000" dirty="0"/>
              <a:t>Vocational mileage will be reported the same as the regular school bus route, on the daily live mileage. Mileage from the point where the first child boards the bus to school where the last child gets off; and from the school where the first child boards the bus to the point where the last child gets off.</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13</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23513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14</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
        <p:nvSpPr>
          <p:cNvPr id="4" name="Arrow: Bent 3">
            <a:extLst>
              <a:ext uri="{FF2B5EF4-FFF2-40B4-BE49-F238E27FC236}">
                <a16:creationId xmlns:a16="http://schemas.microsoft.com/office/drawing/2014/main" id="{74F49E7D-2B8F-88F2-D811-AAE47945DDD7}"/>
              </a:ext>
            </a:extLst>
          </p:cNvPr>
          <p:cNvSpPr/>
          <p:nvPr/>
        </p:nvSpPr>
        <p:spPr>
          <a:xfrm>
            <a:off x="1550406" y="1610008"/>
            <a:ext cx="914400" cy="914400"/>
          </a:xfrm>
          <a:prstGeom prst="ben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Bent 4">
            <a:extLst>
              <a:ext uri="{FF2B5EF4-FFF2-40B4-BE49-F238E27FC236}">
                <a16:creationId xmlns:a16="http://schemas.microsoft.com/office/drawing/2014/main" id="{AABF8664-2AE0-D234-88A7-88D1C0353AF8}"/>
              </a:ext>
            </a:extLst>
          </p:cNvPr>
          <p:cNvSpPr/>
          <p:nvPr/>
        </p:nvSpPr>
        <p:spPr>
          <a:xfrm rot="5400000">
            <a:off x="9727194" y="1610008"/>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Bent 5">
            <a:extLst>
              <a:ext uri="{FF2B5EF4-FFF2-40B4-BE49-F238E27FC236}">
                <a16:creationId xmlns:a16="http://schemas.microsoft.com/office/drawing/2014/main" id="{FB2FA1D8-5E51-E4B6-54FC-D2E94C837A84}"/>
              </a:ext>
            </a:extLst>
          </p:cNvPr>
          <p:cNvSpPr/>
          <p:nvPr/>
        </p:nvSpPr>
        <p:spPr>
          <a:xfrm rot="16200000">
            <a:off x="1550406" y="5247992"/>
            <a:ext cx="914400" cy="914400"/>
          </a:xfrm>
          <a:prstGeom prst="bentArrow">
            <a:avLst/>
          </a:prstGeom>
          <a:solidFill>
            <a:srgbClr val="92D05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Bent 6">
            <a:extLst>
              <a:ext uri="{FF2B5EF4-FFF2-40B4-BE49-F238E27FC236}">
                <a16:creationId xmlns:a16="http://schemas.microsoft.com/office/drawing/2014/main" id="{23BA64AB-218C-25DD-BD2E-955C792E121B}"/>
              </a:ext>
            </a:extLst>
          </p:cNvPr>
          <p:cNvSpPr/>
          <p:nvPr/>
        </p:nvSpPr>
        <p:spPr>
          <a:xfrm rot="10800000">
            <a:off x="9727194" y="5247992"/>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Right 7">
            <a:extLst>
              <a:ext uri="{FF2B5EF4-FFF2-40B4-BE49-F238E27FC236}">
                <a16:creationId xmlns:a16="http://schemas.microsoft.com/office/drawing/2014/main" id="{01F2597C-A378-FAAD-D6A0-3B2E6CED746D}"/>
              </a:ext>
            </a:extLst>
          </p:cNvPr>
          <p:cNvSpPr/>
          <p:nvPr/>
        </p:nvSpPr>
        <p:spPr>
          <a:xfrm rot="10800000">
            <a:off x="5181600" y="4104993"/>
            <a:ext cx="914400" cy="457200"/>
          </a:xfrm>
          <a:prstGeom prst="righ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8063C1-27AE-A4C4-79EA-CEA015465B2B}"/>
              </a:ext>
            </a:extLst>
          </p:cNvPr>
          <p:cNvSpPr/>
          <p:nvPr/>
        </p:nvSpPr>
        <p:spPr>
          <a:xfrm>
            <a:off x="5181600" y="3224243"/>
            <a:ext cx="914400" cy="457200"/>
          </a:xfrm>
          <a:prstGeom prst="righ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ctagon 10">
            <a:extLst>
              <a:ext uri="{FF2B5EF4-FFF2-40B4-BE49-F238E27FC236}">
                <a16:creationId xmlns:a16="http://schemas.microsoft.com/office/drawing/2014/main" id="{F53B68DD-60FB-B235-1BD4-2C97DB577FE7}"/>
              </a:ext>
            </a:extLst>
          </p:cNvPr>
          <p:cNvSpPr/>
          <p:nvPr/>
        </p:nvSpPr>
        <p:spPr>
          <a:xfrm>
            <a:off x="5181600" y="5247992"/>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ctagon 11">
            <a:extLst>
              <a:ext uri="{FF2B5EF4-FFF2-40B4-BE49-F238E27FC236}">
                <a16:creationId xmlns:a16="http://schemas.microsoft.com/office/drawing/2014/main" id="{86D3A253-CAAF-F89E-3AC5-0DF3B0158AD3}"/>
              </a:ext>
            </a:extLst>
          </p:cNvPr>
          <p:cNvSpPr/>
          <p:nvPr/>
        </p:nvSpPr>
        <p:spPr>
          <a:xfrm>
            <a:off x="5181600" y="1610008"/>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ctagon 12">
            <a:extLst>
              <a:ext uri="{FF2B5EF4-FFF2-40B4-BE49-F238E27FC236}">
                <a16:creationId xmlns:a16="http://schemas.microsoft.com/office/drawing/2014/main" id="{4B2E77C6-4C17-BDED-97B2-C5F815189449}"/>
              </a:ext>
            </a:extLst>
          </p:cNvPr>
          <p:cNvSpPr/>
          <p:nvPr/>
        </p:nvSpPr>
        <p:spPr>
          <a:xfrm>
            <a:off x="9753600" y="3429000"/>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ctagon 13">
            <a:extLst>
              <a:ext uri="{FF2B5EF4-FFF2-40B4-BE49-F238E27FC236}">
                <a16:creationId xmlns:a16="http://schemas.microsoft.com/office/drawing/2014/main" id="{5DFAE989-3F0F-56AB-4196-3CE8A44A5081}"/>
              </a:ext>
            </a:extLst>
          </p:cNvPr>
          <p:cNvSpPr/>
          <p:nvPr/>
        </p:nvSpPr>
        <p:spPr>
          <a:xfrm>
            <a:off x="1550406" y="3429000"/>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A86D5F5-F18C-8F5D-63E7-D411B3B473AC}"/>
              </a:ext>
            </a:extLst>
          </p:cNvPr>
          <p:cNvSpPr txBox="1"/>
          <p:nvPr/>
        </p:nvSpPr>
        <p:spPr>
          <a:xfrm>
            <a:off x="5221857" y="1928708"/>
            <a:ext cx="833883" cy="276999"/>
          </a:xfrm>
          <a:prstGeom prst="rect">
            <a:avLst/>
          </a:prstGeom>
          <a:noFill/>
        </p:spPr>
        <p:txBody>
          <a:bodyPr wrap="none" rtlCol="0">
            <a:spAutoFit/>
          </a:bodyPr>
          <a:lstStyle/>
          <a:p>
            <a:pPr algn="ctr"/>
            <a:r>
              <a:rPr lang="en-US" sz="1200" dirty="0"/>
              <a:t>SCHOOL</a:t>
            </a:r>
          </a:p>
        </p:txBody>
      </p:sp>
      <p:sp>
        <p:nvSpPr>
          <p:cNvPr id="16" name="TextBox 15">
            <a:extLst>
              <a:ext uri="{FF2B5EF4-FFF2-40B4-BE49-F238E27FC236}">
                <a16:creationId xmlns:a16="http://schemas.microsoft.com/office/drawing/2014/main" id="{89D6B811-8551-E8A2-301F-2C476F7A5052}"/>
              </a:ext>
            </a:extLst>
          </p:cNvPr>
          <p:cNvSpPr txBox="1"/>
          <p:nvPr/>
        </p:nvSpPr>
        <p:spPr>
          <a:xfrm>
            <a:off x="5221855" y="5566690"/>
            <a:ext cx="833883" cy="276999"/>
          </a:xfrm>
          <a:prstGeom prst="rect">
            <a:avLst/>
          </a:prstGeom>
          <a:noFill/>
        </p:spPr>
        <p:txBody>
          <a:bodyPr wrap="none" rtlCol="0">
            <a:spAutoFit/>
          </a:bodyPr>
          <a:lstStyle/>
          <a:p>
            <a:pPr algn="ctr"/>
            <a:r>
              <a:rPr lang="en-US" sz="1200" dirty="0"/>
              <a:t>SCHOOL</a:t>
            </a:r>
            <a:endParaRPr lang="en-US" dirty="0"/>
          </a:p>
        </p:txBody>
      </p:sp>
      <p:sp>
        <p:nvSpPr>
          <p:cNvPr id="17" name="TextBox 16">
            <a:extLst>
              <a:ext uri="{FF2B5EF4-FFF2-40B4-BE49-F238E27FC236}">
                <a16:creationId xmlns:a16="http://schemas.microsoft.com/office/drawing/2014/main" id="{4A157E1B-D068-710B-EE4F-FD571FF2BB77}"/>
              </a:ext>
            </a:extLst>
          </p:cNvPr>
          <p:cNvSpPr txBox="1"/>
          <p:nvPr/>
        </p:nvSpPr>
        <p:spPr>
          <a:xfrm>
            <a:off x="9753600" y="3643328"/>
            <a:ext cx="938077" cy="461665"/>
          </a:xfrm>
          <a:prstGeom prst="rect">
            <a:avLst/>
          </a:prstGeom>
          <a:noFill/>
        </p:spPr>
        <p:txBody>
          <a:bodyPr wrap="none" rtlCol="0">
            <a:spAutoFit/>
          </a:bodyPr>
          <a:lstStyle/>
          <a:p>
            <a:pPr algn="ctr"/>
            <a:r>
              <a:rPr lang="en-US" sz="1200" dirty="0"/>
              <a:t>BUS LOT/</a:t>
            </a:r>
          </a:p>
          <a:p>
            <a:pPr algn="ctr"/>
            <a:r>
              <a:rPr lang="en-US" sz="1200" dirty="0"/>
              <a:t>STORAGE</a:t>
            </a:r>
          </a:p>
        </p:txBody>
      </p:sp>
      <p:sp>
        <p:nvSpPr>
          <p:cNvPr id="18" name="TextBox 17">
            <a:extLst>
              <a:ext uri="{FF2B5EF4-FFF2-40B4-BE49-F238E27FC236}">
                <a16:creationId xmlns:a16="http://schemas.microsoft.com/office/drawing/2014/main" id="{5CF6F10F-6CA1-3475-8BD9-0D072EAF6DBD}"/>
              </a:ext>
            </a:extLst>
          </p:cNvPr>
          <p:cNvSpPr txBox="1"/>
          <p:nvPr/>
        </p:nvSpPr>
        <p:spPr>
          <a:xfrm>
            <a:off x="1670815" y="3563033"/>
            <a:ext cx="673582" cy="646331"/>
          </a:xfrm>
          <a:prstGeom prst="rect">
            <a:avLst/>
          </a:prstGeom>
          <a:noFill/>
        </p:spPr>
        <p:txBody>
          <a:bodyPr wrap="none" rtlCol="0">
            <a:spAutoFit/>
          </a:bodyPr>
          <a:lstStyle/>
          <a:p>
            <a:pPr algn="ctr"/>
            <a:r>
              <a:rPr lang="en-US" sz="1200" dirty="0"/>
              <a:t>FIRST/</a:t>
            </a:r>
          </a:p>
          <a:p>
            <a:pPr algn="ctr"/>
            <a:r>
              <a:rPr lang="en-US" sz="1200" dirty="0"/>
              <a:t>LAST</a:t>
            </a:r>
          </a:p>
          <a:p>
            <a:pPr algn="ctr"/>
            <a:r>
              <a:rPr lang="en-US" sz="1200" dirty="0"/>
              <a:t>STOP</a:t>
            </a:r>
          </a:p>
        </p:txBody>
      </p:sp>
      <p:sp>
        <p:nvSpPr>
          <p:cNvPr id="19" name="TextBox 18">
            <a:extLst>
              <a:ext uri="{FF2B5EF4-FFF2-40B4-BE49-F238E27FC236}">
                <a16:creationId xmlns:a16="http://schemas.microsoft.com/office/drawing/2014/main" id="{03E21F75-4BB3-D70D-B3D9-DE9FFA369930}"/>
              </a:ext>
            </a:extLst>
          </p:cNvPr>
          <p:cNvSpPr txBox="1"/>
          <p:nvPr/>
        </p:nvSpPr>
        <p:spPr>
          <a:xfrm>
            <a:off x="1796549" y="2129761"/>
            <a:ext cx="1099981" cy="461665"/>
          </a:xfrm>
          <a:prstGeom prst="rect">
            <a:avLst/>
          </a:prstGeom>
          <a:noFill/>
        </p:spPr>
        <p:txBody>
          <a:bodyPr wrap="none" rtlCol="0">
            <a:spAutoFit/>
          </a:bodyPr>
          <a:lstStyle/>
          <a:p>
            <a:pPr algn="ctr"/>
            <a:r>
              <a:rPr lang="en-US" sz="1200" dirty="0"/>
              <a:t>LIVE ROUTE</a:t>
            </a:r>
          </a:p>
          <a:p>
            <a:pPr algn="ctr"/>
            <a:r>
              <a:rPr lang="en-US" sz="1200" dirty="0"/>
              <a:t>MILEAGE</a:t>
            </a:r>
          </a:p>
        </p:txBody>
      </p:sp>
      <p:sp>
        <p:nvSpPr>
          <p:cNvPr id="20" name="TextBox 19">
            <a:extLst>
              <a:ext uri="{FF2B5EF4-FFF2-40B4-BE49-F238E27FC236}">
                <a16:creationId xmlns:a16="http://schemas.microsoft.com/office/drawing/2014/main" id="{D35C5B75-8405-ED80-0724-E25E0665D528}"/>
              </a:ext>
            </a:extLst>
          </p:cNvPr>
          <p:cNvSpPr txBox="1"/>
          <p:nvPr/>
        </p:nvSpPr>
        <p:spPr>
          <a:xfrm>
            <a:off x="1914815" y="5474358"/>
            <a:ext cx="1099981" cy="461665"/>
          </a:xfrm>
          <a:prstGeom prst="rect">
            <a:avLst/>
          </a:prstGeom>
          <a:noFill/>
        </p:spPr>
        <p:txBody>
          <a:bodyPr wrap="none" rtlCol="0">
            <a:spAutoFit/>
          </a:bodyPr>
          <a:lstStyle/>
          <a:p>
            <a:pPr algn="ctr"/>
            <a:r>
              <a:rPr lang="en-US" sz="1200" dirty="0"/>
              <a:t>LIVE ROUTE</a:t>
            </a:r>
          </a:p>
          <a:p>
            <a:pPr algn="ctr"/>
            <a:r>
              <a:rPr lang="en-US" sz="1200" dirty="0"/>
              <a:t>MILEAGE</a:t>
            </a:r>
          </a:p>
        </p:txBody>
      </p:sp>
      <p:sp>
        <p:nvSpPr>
          <p:cNvPr id="21" name="TextBox 20">
            <a:extLst>
              <a:ext uri="{FF2B5EF4-FFF2-40B4-BE49-F238E27FC236}">
                <a16:creationId xmlns:a16="http://schemas.microsoft.com/office/drawing/2014/main" id="{F65FD222-CFE6-6EC3-A9D5-F9780EC3F6C8}"/>
              </a:ext>
            </a:extLst>
          </p:cNvPr>
          <p:cNvSpPr txBox="1"/>
          <p:nvPr/>
        </p:nvSpPr>
        <p:spPr>
          <a:xfrm>
            <a:off x="4675232" y="3659459"/>
            <a:ext cx="1927131" cy="461665"/>
          </a:xfrm>
          <a:prstGeom prst="rect">
            <a:avLst/>
          </a:prstGeom>
          <a:noFill/>
        </p:spPr>
        <p:txBody>
          <a:bodyPr wrap="none" rtlCol="0">
            <a:spAutoFit/>
          </a:bodyPr>
          <a:lstStyle/>
          <a:p>
            <a:pPr algn="ctr"/>
            <a:r>
              <a:rPr lang="en-US" sz="1200" dirty="0"/>
              <a:t>ESSENTIAL DEADHEAD</a:t>
            </a:r>
          </a:p>
          <a:p>
            <a:pPr algn="ctr"/>
            <a:r>
              <a:rPr lang="en-US" sz="1200" dirty="0"/>
              <a:t>MILEAGE</a:t>
            </a:r>
          </a:p>
        </p:txBody>
      </p:sp>
      <p:sp>
        <p:nvSpPr>
          <p:cNvPr id="24" name="TextBox 23">
            <a:extLst>
              <a:ext uri="{FF2B5EF4-FFF2-40B4-BE49-F238E27FC236}">
                <a16:creationId xmlns:a16="http://schemas.microsoft.com/office/drawing/2014/main" id="{44E3DFE7-A966-F015-759A-F3A9C7B72689}"/>
              </a:ext>
            </a:extLst>
          </p:cNvPr>
          <p:cNvSpPr txBox="1"/>
          <p:nvPr/>
        </p:nvSpPr>
        <p:spPr>
          <a:xfrm>
            <a:off x="8630223" y="5247991"/>
            <a:ext cx="1765227" cy="461665"/>
          </a:xfrm>
          <a:prstGeom prst="rect">
            <a:avLst/>
          </a:prstGeom>
          <a:noFill/>
        </p:spPr>
        <p:txBody>
          <a:bodyPr wrap="none" rtlCol="0">
            <a:spAutoFit/>
          </a:bodyPr>
          <a:lstStyle/>
          <a:p>
            <a:pPr algn="ctr"/>
            <a:r>
              <a:rPr lang="en-US" sz="1200" dirty="0"/>
              <a:t>NON-ESSENTIAL</a:t>
            </a:r>
          </a:p>
          <a:p>
            <a:pPr algn="ctr"/>
            <a:r>
              <a:rPr lang="en-US" sz="1200" dirty="0"/>
              <a:t>DEADHEAD MILEAGE</a:t>
            </a:r>
          </a:p>
        </p:txBody>
      </p:sp>
      <p:sp>
        <p:nvSpPr>
          <p:cNvPr id="25" name="TextBox 24">
            <a:extLst>
              <a:ext uri="{FF2B5EF4-FFF2-40B4-BE49-F238E27FC236}">
                <a16:creationId xmlns:a16="http://schemas.microsoft.com/office/drawing/2014/main" id="{86B55145-D1F0-84CA-C222-52C0BE9321D7}"/>
              </a:ext>
            </a:extLst>
          </p:cNvPr>
          <p:cNvSpPr txBox="1"/>
          <p:nvPr/>
        </p:nvSpPr>
        <p:spPr>
          <a:xfrm>
            <a:off x="8535956" y="1897077"/>
            <a:ext cx="1765227" cy="461665"/>
          </a:xfrm>
          <a:prstGeom prst="rect">
            <a:avLst/>
          </a:prstGeom>
          <a:noFill/>
        </p:spPr>
        <p:txBody>
          <a:bodyPr wrap="none" rtlCol="0">
            <a:spAutoFit/>
          </a:bodyPr>
          <a:lstStyle/>
          <a:p>
            <a:pPr algn="ctr"/>
            <a:r>
              <a:rPr lang="en-US" sz="1200" dirty="0"/>
              <a:t>NON-ESSENTIAL</a:t>
            </a:r>
          </a:p>
          <a:p>
            <a:pPr algn="ctr"/>
            <a:r>
              <a:rPr lang="en-US" sz="1200" dirty="0"/>
              <a:t>DEADHEAD MILEAGE</a:t>
            </a:r>
          </a:p>
        </p:txBody>
      </p:sp>
    </p:spTree>
    <p:extLst>
      <p:ext uri="{BB962C8B-B14F-4D97-AF65-F5344CB8AC3E}">
        <p14:creationId xmlns:p14="http://schemas.microsoft.com/office/powerpoint/2010/main" val="415329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Per capita feeder mileage (reportable)</a:t>
            </a:r>
          </a:p>
          <a:p>
            <a:pPr marL="0" lvl="0" indent="0" algn="l" rtl="0">
              <a:lnSpc>
                <a:spcPct val="90000"/>
              </a:lnSpc>
              <a:spcBef>
                <a:spcPts val="1800"/>
              </a:spcBef>
              <a:spcAft>
                <a:spcPts val="0"/>
              </a:spcAft>
              <a:buSzPts val="1800"/>
              <a:buNone/>
            </a:pPr>
            <a:r>
              <a:rPr lang="en-US" sz="2000" dirty="0"/>
              <a:t>To provide a per capita reimbursement to a parent or guardian in cases where regular school bus transportation is impractical because of distance, road conditions, or sparseness of population.</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15</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169788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Non-essential deadhead mileage (non-reportable)</a:t>
            </a:r>
          </a:p>
          <a:p>
            <a:pPr marL="0" lvl="0" indent="0" algn="l" rtl="0">
              <a:lnSpc>
                <a:spcPct val="90000"/>
              </a:lnSpc>
              <a:spcBef>
                <a:spcPts val="1800"/>
              </a:spcBef>
              <a:spcAft>
                <a:spcPts val="0"/>
              </a:spcAft>
              <a:buSzPts val="1800"/>
              <a:buNone/>
            </a:pPr>
            <a:r>
              <a:rPr lang="en-US" sz="2000" dirty="0"/>
              <a:t>Total mileage does not include mileage from the last morning school stop back to the bus lot or daytime storage location back to the mid-day or afternoon school.</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16</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187027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17</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
        <p:nvSpPr>
          <p:cNvPr id="4" name="Arrow: Bent 3">
            <a:extLst>
              <a:ext uri="{FF2B5EF4-FFF2-40B4-BE49-F238E27FC236}">
                <a16:creationId xmlns:a16="http://schemas.microsoft.com/office/drawing/2014/main" id="{74F49E7D-2B8F-88F2-D811-AAE47945DDD7}"/>
              </a:ext>
            </a:extLst>
          </p:cNvPr>
          <p:cNvSpPr/>
          <p:nvPr/>
        </p:nvSpPr>
        <p:spPr>
          <a:xfrm>
            <a:off x="1550406" y="1610008"/>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Bent 4">
            <a:extLst>
              <a:ext uri="{FF2B5EF4-FFF2-40B4-BE49-F238E27FC236}">
                <a16:creationId xmlns:a16="http://schemas.microsoft.com/office/drawing/2014/main" id="{AABF8664-2AE0-D234-88A7-88D1C0353AF8}"/>
              </a:ext>
            </a:extLst>
          </p:cNvPr>
          <p:cNvSpPr/>
          <p:nvPr/>
        </p:nvSpPr>
        <p:spPr>
          <a:xfrm rot="5400000">
            <a:off x="9727194" y="1610008"/>
            <a:ext cx="914400" cy="914400"/>
          </a:xfrm>
          <a:prstGeom prst="bentArrow">
            <a:avLst/>
          </a:prstGeom>
          <a:solidFill>
            <a:srgbClr val="FF00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Bent 5">
            <a:extLst>
              <a:ext uri="{FF2B5EF4-FFF2-40B4-BE49-F238E27FC236}">
                <a16:creationId xmlns:a16="http://schemas.microsoft.com/office/drawing/2014/main" id="{FB2FA1D8-5E51-E4B6-54FC-D2E94C837A84}"/>
              </a:ext>
            </a:extLst>
          </p:cNvPr>
          <p:cNvSpPr/>
          <p:nvPr/>
        </p:nvSpPr>
        <p:spPr>
          <a:xfrm rot="16200000">
            <a:off x="1550406" y="5247992"/>
            <a:ext cx="914400" cy="914400"/>
          </a:xfrm>
          <a:prstGeom prst="ben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Bent 6">
            <a:extLst>
              <a:ext uri="{FF2B5EF4-FFF2-40B4-BE49-F238E27FC236}">
                <a16:creationId xmlns:a16="http://schemas.microsoft.com/office/drawing/2014/main" id="{23BA64AB-218C-25DD-BD2E-955C792E121B}"/>
              </a:ext>
            </a:extLst>
          </p:cNvPr>
          <p:cNvSpPr/>
          <p:nvPr/>
        </p:nvSpPr>
        <p:spPr>
          <a:xfrm rot="10800000">
            <a:off x="9727194" y="5247992"/>
            <a:ext cx="914400" cy="914400"/>
          </a:xfrm>
          <a:prstGeom prst="bentArrow">
            <a:avLst/>
          </a:prstGeom>
          <a:solidFill>
            <a:srgbClr val="FF00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Right 7">
            <a:extLst>
              <a:ext uri="{FF2B5EF4-FFF2-40B4-BE49-F238E27FC236}">
                <a16:creationId xmlns:a16="http://schemas.microsoft.com/office/drawing/2014/main" id="{01F2597C-A378-FAAD-D6A0-3B2E6CED746D}"/>
              </a:ext>
            </a:extLst>
          </p:cNvPr>
          <p:cNvSpPr/>
          <p:nvPr/>
        </p:nvSpPr>
        <p:spPr>
          <a:xfrm rot="10800000">
            <a:off x="5181600" y="4104993"/>
            <a:ext cx="914400" cy="457200"/>
          </a:xfrm>
          <a:prstGeom prst="righ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8063C1-27AE-A4C4-79EA-CEA015465B2B}"/>
              </a:ext>
            </a:extLst>
          </p:cNvPr>
          <p:cNvSpPr/>
          <p:nvPr/>
        </p:nvSpPr>
        <p:spPr>
          <a:xfrm>
            <a:off x="5181600" y="3224243"/>
            <a:ext cx="914400" cy="457200"/>
          </a:xfrm>
          <a:prstGeom prst="rightArrow">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ctagon 10">
            <a:extLst>
              <a:ext uri="{FF2B5EF4-FFF2-40B4-BE49-F238E27FC236}">
                <a16:creationId xmlns:a16="http://schemas.microsoft.com/office/drawing/2014/main" id="{F53B68DD-60FB-B235-1BD4-2C97DB577FE7}"/>
              </a:ext>
            </a:extLst>
          </p:cNvPr>
          <p:cNvSpPr/>
          <p:nvPr/>
        </p:nvSpPr>
        <p:spPr>
          <a:xfrm>
            <a:off x="5181600" y="5247992"/>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ctagon 11">
            <a:extLst>
              <a:ext uri="{FF2B5EF4-FFF2-40B4-BE49-F238E27FC236}">
                <a16:creationId xmlns:a16="http://schemas.microsoft.com/office/drawing/2014/main" id="{86D3A253-CAAF-F89E-3AC5-0DF3B0158AD3}"/>
              </a:ext>
            </a:extLst>
          </p:cNvPr>
          <p:cNvSpPr/>
          <p:nvPr/>
        </p:nvSpPr>
        <p:spPr>
          <a:xfrm>
            <a:off x="5181600" y="1610008"/>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ctagon 12">
            <a:extLst>
              <a:ext uri="{FF2B5EF4-FFF2-40B4-BE49-F238E27FC236}">
                <a16:creationId xmlns:a16="http://schemas.microsoft.com/office/drawing/2014/main" id="{4B2E77C6-4C17-BDED-97B2-C5F815189449}"/>
              </a:ext>
            </a:extLst>
          </p:cNvPr>
          <p:cNvSpPr/>
          <p:nvPr/>
        </p:nvSpPr>
        <p:spPr>
          <a:xfrm>
            <a:off x="9753600" y="3429000"/>
            <a:ext cx="914400" cy="914400"/>
          </a:xfrm>
          <a:prstGeom prst="octagon">
            <a:avLst/>
          </a:prstGeom>
          <a:solidFill>
            <a:srgbClr val="FD8D3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ctagon 13">
            <a:extLst>
              <a:ext uri="{FF2B5EF4-FFF2-40B4-BE49-F238E27FC236}">
                <a16:creationId xmlns:a16="http://schemas.microsoft.com/office/drawing/2014/main" id="{5DFAE989-3F0F-56AB-4196-3CE8A44A5081}"/>
              </a:ext>
            </a:extLst>
          </p:cNvPr>
          <p:cNvSpPr/>
          <p:nvPr/>
        </p:nvSpPr>
        <p:spPr>
          <a:xfrm>
            <a:off x="1550406" y="3429000"/>
            <a:ext cx="914400" cy="914400"/>
          </a:xfrm>
          <a:prstGeom prst="octagon">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A86D5F5-F18C-8F5D-63E7-D411B3B473AC}"/>
              </a:ext>
            </a:extLst>
          </p:cNvPr>
          <p:cNvSpPr txBox="1"/>
          <p:nvPr/>
        </p:nvSpPr>
        <p:spPr>
          <a:xfrm>
            <a:off x="5221857" y="1928708"/>
            <a:ext cx="833883" cy="276999"/>
          </a:xfrm>
          <a:prstGeom prst="rect">
            <a:avLst/>
          </a:prstGeom>
          <a:noFill/>
        </p:spPr>
        <p:txBody>
          <a:bodyPr wrap="none" rtlCol="0">
            <a:spAutoFit/>
          </a:bodyPr>
          <a:lstStyle/>
          <a:p>
            <a:pPr algn="ctr"/>
            <a:r>
              <a:rPr lang="en-US" sz="1200" dirty="0"/>
              <a:t>SCHOOL</a:t>
            </a:r>
          </a:p>
        </p:txBody>
      </p:sp>
      <p:sp>
        <p:nvSpPr>
          <p:cNvPr id="16" name="TextBox 15">
            <a:extLst>
              <a:ext uri="{FF2B5EF4-FFF2-40B4-BE49-F238E27FC236}">
                <a16:creationId xmlns:a16="http://schemas.microsoft.com/office/drawing/2014/main" id="{89D6B811-8551-E8A2-301F-2C476F7A5052}"/>
              </a:ext>
            </a:extLst>
          </p:cNvPr>
          <p:cNvSpPr txBox="1"/>
          <p:nvPr/>
        </p:nvSpPr>
        <p:spPr>
          <a:xfrm>
            <a:off x="5221855" y="5566690"/>
            <a:ext cx="833883" cy="276999"/>
          </a:xfrm>
          <a:prstGeom prst="rect">
            <a:avLst/>
          </a:prstGeom>
          <a:noFill/>
        </p:spPr>
        <p:txBody>
          <a:bodyPr wrap="none" rtlCol="0">
            <a:spAutoFit/>
          </a:bodyPr>
          <a:lstStyle/>
          <a:p>
            <a:pPr algn="ctr"/>
            <a:r>
              <a:rPr lang="en-US" sz="1200" dirty="0"/>
              <a:t>SCHOOL</a:t>
            </a:r>
            <a:endParaRPr lang="en-US" dirty="0"/>
          </a:p>
        </p:txBody>
      </p:sp>
      <p:sp>
        <p:nvSpPr>
          <p:cNvPr id="17" name="TextBox 16">
            <a:extLst>
              <a:ext uri="{FF2B5EF4-FFF2-40B4-BE49-F238E27FC236}">
                <a16:creationId xmlns:a16="http://schemas.microsoft.com/office/drawing/2014/main" id="{4A157E1B-D068-710B-EE4F-FD571FF2BB77}"/>
              </a:ext>
            </a:extLst>
          </p:cNvPr>
          <p:cNvSpPr txBox="1"/>
          <p:nvPr/>
        </p:nvSpPr>
        <p:spPr>
          <a:xfrm>
            <a:off x="9753600" y="3643328"/>
            <a:ext cx="938077" cy="461665"/>
          </a:xfrm>
          <a:prstGeom prst="rect">
            <a:avLst/>
          </a:prstGeom>
          <a:noFill/>
        </p:spPr>
        <p:txBody>
          <a:bodyPr wrap="none" rtlCol="0">
            <a:spAutoFit/>
          </a:bodyPr>
          <a:lstStyle/>
          <a:p>
            <a:pPr algn="ctr"/>
            <a:r>
              <a:rPr lang="en-US" sz="1200" dirty="0"/>
              <a:t>BUS LOT/</a:t>
            </a:r>
          </a:p>
          <a:p>
            <a:pPr algn="ctr"/>
            <a:r>
              <a:rPr lang="en-US" sz="1200" dirty="0"/>
              <a:t>STORAGE</a:t>
            </a:r>
          </a:p>
        </p:txBody>
      </p:sp>
      <p:sp>
        <p:nvSpPr>
          <p:cNvPr id="18" name="TextBox 17">
            <a:extLst>
              <a:ext uri="{FF2B5EF4-FFF2-40B4-BE49-F238E27FC236}">
                <a16:creationId xmlns:a16="http://schemas.microsoft.com/office/drawing/2014/main" id="{5CF6F10F-6CA1-3475-8BD9-0D072EAF6DBD}"/>
              </a:ext>
            </a:extLst>
          </p:cNvPr>
          <p:cNvSpPr txBox="1"/>
          <p:nvPr/>
        </p:nvSpPr>
        <p:spPr>
          <a:xfrm>
            <a:off x="1670815" y="3563033"/>
            <a:ext cx="673582" cy="646331"/>
          </a:xfrm>
          <a:prstGeom prst="rect">
            <a:avLst/>
          </a:prstGeom>
          <a:noFill/>
        </p:spPr>
        <p:txBody>
          <a:bodyPr wrap="none" rtlCol="0">
            <a:spAutoFit/>
          </a:bodyPr>
          <a:lstStyle/>
          <a:p>
            <a:pPr algn="ctr"/>
            <a:r>
              <a:rPr lang="en-US" sz="1200" dirty="0"/>
              <a:t>FIRST/</a:t>
            </a:r>
          </a:p>
          <a:p>
            <a:pPr algn="ctr"/>
            <a:r>
              <a:rPr lang="en-US" sz="1200" dirty="0"/>
              <a:t>LAST</a:t>
            </a:r>
          </a:p>
          <a:p>
            <a:pPr algn="ctr"/>
            <a:r>
              <a:rPr lang="en-US" sz="1200" dirty="0"/>
              <a:t>STOP</a:t>
            </a:r>
          </a:p>
        </p:txBody>
      </p:sp>
      <p:sp>
        <p:nvSpPr>
          <p:cNvPr id="19" name="TextBox 18">
            <a:extLst>
              <a:ext uri="{FF2B5EF4-FFF2-40B4-BE49-F238E27FC236}">
                <a16:creationId xmlns:a16="http://schemas.microsoft.com/office/drawing/2014/main" id="{03E21F75-4BB3-D70D-B3D9-DE9FFA369930}"/>
              </a:ext>
            </a:extLst>
          </p:cNvPr>
          <p:cNvSpPr txBox="1"/>
          <p:nvPr/>
        </p:nvSpPr>
        <p:spPr>
          <a:xfrm>
            <a:off x="1796549" y="2129761"/>
            <a:ext cx="1099981" cy="461665"/>
          </a:xfrm>
          <a:prstGeom prst="rect">
            <a:avLst/>
          </a:prstGeom>
          <a:noFill/>
        </p:spPr>
        <p:txBody>
          <a:bodyPr wrap="none" rtlCol="0">
            <a:spAutoFit/>
          </a:bodyPr>
          <a:lstStyle/>
          <a:p>
            <a:pPr algn="ctr"/>
            <a:r>
              <a:rPr lang="en-US" sz="1200" dirty="0"/>
              <a:t>LIVE ROUTE</a:t>
            </a:r>
          </a:p>
          <a:p>
            <a:pPr algn="ctr"/>
            <a:r>
              <a:rPr lang="en-US" sz="1200" dirty="0"/>
              <a:t>MILEAGE</a:t>
            </a:r>
          </a:p>
        </p:txBody>
      </p:sp>
      <p:sp>
        <p:nvSpPr>
          <p:cNvPr id="20" name="TextBox 19">
            <a:extLst>
              <a:ext uri="{FF2B5EF4-FFF2-40B4-BE49-F238E27FC236}">
                <a16:creationId xmlns:a16="http://schemas.microsoft.com/office/drawing/2014/main" id="{D35C5B75-8405-ED80-0724-E25E0665D528}"/>
              </a:ext>
            </a:extLst>
          </p:cNvPr>
          <p:cNvSpPr txBox="1"/>
          <p:nvPr/>
        </p:nvSpPr>
        <p:spPr>
          <a:xfrm>
            <a:off x="1914815" y="5474358"/>
            <a:ext cx="1099981" cy="461665"/>
          </a:xfrm>
          <a:prstGeom prst="rect">
            <a:avLst/>
          </a:prstGeom>
          <a:noFill/>
        </p:spPr>
        <p:txBody>
          <a:bodyPr wrap="none" rtlCol="0">
            <a:spAutoFit/>
          </a:bodyPr>
          <a:lstStyle/>
          <a:p>
            <a:pPr algn="ctr"/>
            <a:r>
              <a:rPr lang="en-US" sz="1200" dirty="0"/>
              <a:t>LIVE ROUTE</a:t>
            </a:r>
          </a:p>
          <a:p>
            <a:pPr algn="ctr"/>
            <a:r>
              <a:rPr lang="en-US" sz="1200" dirty="0"/>
              <a:t>MILEAGE</a:t>
            </a:r>
          </a:p>
        </p:txBody>
      </p:sp>
      <p:sp>
        <p:nvSpPr>
          <p:cNvPr id="21" name="TextBox 20">
            <a:extLst>
              <a:ext uri="{FF2B5EF4-FFF2-40B4-BE49-F238E27FC236}">
                <a16:creationId xmlns:a16="http://schemas.microsoft.com/office/drawing/2014/main" id="{F65FD222-CFE6-6EC3-A9D5-F9780EC3F6C8}"/>
              </a:ext>
            </a:extLst>
          </p:cNvPr>
          <p:cNvSpPr txBox="1"/>
          <p:nvPr/>
        </p:nvSpPr>
        <p:spPr>
          <a:xfrm>
            <a:off x="4675232" y="3659459"/>
            <a:ext cx="1927131" cy="461665"/>
          </a:xfrm>
          <a:prstGeom prst="rect">
            <a:avLst/>
          </a:prstGeom>
          <a:noFill/>
        </p:spPr>
        <p:txBody>
          <a:bodyPr wrap="none" rtlCol="0">
            <a:spAutoFit/>
          </a:bodyPr>
          <a:lstStyle/>
          <a:p>
            <a:pPr algn="ctr"/>
            <a:r>
              <a:rPr lang="en-US" sz="1200" dirty="0"/>
              <a:t>ESSENTIAL DEADHEAD</a:t>
            </a:r>
          </a:p>
          <a:p>
            <a:pPr algn="ctr"/>
            <a:r>
              <a:rPr lang="en-US" sz="1200" dirty="0"/>
              <a:t>MILEAGE</a:t>
            </a:r>
          </a:p>
        </p:txBody>
      </p:sp>
      <p:sp>
        <p:nvSpPr>
          <p:cNvPr id="24" name="TextBox 23">
            <a:extLst>
              <a:ext uri="{FF2B5EF4-FFF2-40B4-BE49-F238E27FC236}">
                <a16:creationId xmlns:a16="http://schemas.microsoft.com/office/drawing/2014/main" id="{44E3DFE7-A966-F015-759A-F3A9C7B72689}"/>
              </a:ext>
            </a:extLst>
          </p:cNvPr>
          <p:cNvSpPr txBox="1"/>
          <p:nvPr/>
        </p:nvSpPr>
        <p:spPr>
          <a:xfrm>
            <a:off x="8630223" y="5247991"/>
            <a:ext cx="1765227" cy="461665"/>
          </a:xfrm>
          <a:prstGeom prst="rect">
            <a:avLst/>
          </a:prstGeom>
          <a:noFill/>
        </p:spPr>
        <p:txBody>
          <a:bodyPr wrap="none" rtlCol="0">
            <a:spAutoFit/>
          </a:bodyPr>
          <a:lstStyle/>
          <a:p>
            <a:pPr algn="ctr"/>
            <a:r>
              <a:rPr lang="en-US" sz="1200" dirty="0"/>
              <a:t>NON-ESSENTIAL</a:t>
            </a:r>
          </a:p>
          <a:p>
            <a:pPr algn="ctr"/>
            <a:r>
              <a:rPr lang="en-US" sz="1200" dirty="0"/>
              <a:t>DEADHEAD MILEAGE</a:t>
            </a:r>
          </a:p>
        </p:txBody>
      </p:sp>
      <p:sp>
        <p:nvSpPr>
          <p:cNvPr id="25" name="TextBox 24">
            <a:extLst>
              <a:ext uri="{FF2B5EF4-FFF2-40B4-BE49-F238E27FC236}">
                <a16:creationId xmlns:a16="http://schemas.microsoft.com/office/drawing/2014/main" id="{86B55145-D1F0-84CA-C222-52C0BE9321D7}"/>
              </a:ext>
            </a:extLst>
          </p:cNvPr>
          <p:cNvSpPr txBox="1"/>
          <p:nvPr/>
        </p:nvSpPr>
        <p:spPr>
          <a:xfrm>
            <a:off x="8535956" y="1897077"/>
            <a:ext cx="1765227" cy="461665"/>
          </a:xfrm>
          <a:prstGeom prst="rect">
            <a:avLst/>
          </a:prstGeom>
          <a:noFill/>
        </p:spPr>
        <p:txBody>
          <a:bodyPr wrap="none" rtlCol="0">
            <a:spAutoFit/>
          </a:bodyPr>
          <a:lstStyle/>
          <a:p>
            <a:pPr algn="ctr"/>
            <a:r>
              <a:rPr lang="en-US" sz="1200" dirty="0"/>
              <a:t>NON-ESSENTIAL</a:t>
            </a:r>
          </a:p>
          <a:p>
            <a:pPr algn="ctr"/>
            <a:r>
              <a:rPr lang="en-US" sz="1200" dirty="0"/>
              <a:t>DEADHEAD MILEAGE</a:t>
            </a:r>
          </a:p>
        </p:txBody>
      </p:sp>
    </p:spTree>
    <p:extLst>
      <p:ext uri="{BB962C8B-B14F-4D97-AF65-F5344CB8AC3E}">
        <p14:creationId xmlns:p14="http://schemas.microsoft.com/office/powerpoint/2010/main" val="121917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BUS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342900"/>
            <a:r>
              <a:rPr lang="en-US" sz="2000" dirty="0"/>
              <a:t>All buses in fleet must be entered into Nova; including activity buses and spares.</a:t>
            </a:r>
          </a:p>
          <a:p>
            <a:pPr marL="342900"/>
            <a:r>
              <a:rPr lang="en-US" sz="2000" dirty="0"/>
              <a:t>Only regular to-and-from buses used on the specific reporting day shall be marked “YES” if in use; “NO” if not in use.</a:t>
            </a:r>
          </a:p>
          <a:p>
            <a:pPr marL="342900"/>
            <a:r>
              <a:rPr lang="en-US" sz="2000" dirty="0"/>
              <a:t>No mileage should be reported for buses not in use.</a:t>
            </a:r>
          </a:p>
          <a:p>
            <a:pPr marL="342900"/>
            <a:r>
              <a:rPr lang="en-US" sz="2000" dirty="0"/>
              <a:t>Activity buses </a:t>
            </a:r>
            <a:r>
              <a:rPr lang="en-US" sz="2000" u="sng" dirty="0"/>
              <a:t>should not</a:t>
            </a:r>
            <a:r>
              <a:rPr lang="en-US" sz="2000" dirty="0"/>
              <a:t> be marked as in use if activities land on a reporting day.</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18</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875688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5be0ce96e7_1_100"/>
          <p:cNvSpPr txBox="1">
            <a:spLocks noGrp="1"/>
          </p:cNvSpPr>
          <p:nvPr>
            <p:ph type="title"/>
          </p:nvPr>
        </p:nvSpPr>
        <p:spPr>
          <a:xfrm>
            <a:off x="132734" y="255125"/>
            <a:ext cx="11931447"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Font typeface="Calibri"/>
              <a:buNone/>
            </a:pPr>
            <a:r>
              <a:rPr lang="en-US" sz="4800" b="1" dirty="0"/>
              <a:t>CERTIFICATION FORM</a:t>
            </a:r>
            <a:endParaRPr sz="4800" b="1" dirty="0"/>
          </a:p>
        </p:txBody>
      </p:sp>
      <p:sp>
        <p:nvSpPr>
          <p:cNvPr id="123" name="Google Shape;123;g15be0ce96e7_1_100"/>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
        <p:nvSpPr>
          <p:cNvPr id="124" name="Google Shape;124;g15be0ce96e7_1_100"/>
          <p:cNvSpPr txBox="1">
            <a:spLocks noGrp="1"/>
          </p:cNvSpPr>
          <p:nvPr>
            <p:ph type="body" idx="1"/>
          </p:nvPr>
        </p:nvSpPr>
        <p:spPr>
          <a:xfrm>
            <a:off x="287350" y="1924334"/>
            <a:ext cx="5346534" cy="4314691"/>
          </a:xfrm>
          <a:prstGeom prst="rect">
            <a:avLst/>
          </a:prstGeom>
          <a:noFill/>
          <a:ln>
            <a:noFill/>
          </a:ln>
        </p:spPr>
        <p:txBody>
          <a:bodyPr spcFirstLastPara="1" wrap="square" lIns="91425" tIns="45700" rIns="91425" bIns="45700" anchor="t" anchorCtr="0">
            <a:noAutofit/>
          </a:bodyPr>
          <a:lstStyle/>
          <a:p>
            <a:pPr marL="457200" lvl="0" indent="-339725" algn="l" rtl="0">
              <a:lnSpc>
                <a:spcPct val="150000"/>
              </a:lnSpc>
              <a:spcBef>
                <a:spcPts val="0"/>
              </a:spcBef>
              <a:spcAft>
                <a:spcPts val="0"/>
              </a:spcAft>
              <a:buClr>
                <a:srgbClr val="434343"/>
              </a:buClr>
              <a:buSzPts val="2340"/>
              <a:buChar char="•"/>
            </a:pPr>
            <a:r>
              <a:rPr lang="en-US" sz="2000" dirty="0">
                <a:solidFill>
                  <a:srgbClr val="434343"/>
                </a:solidFill>
              </a:rPr>
              <a:t>STB will not finalize the data review until the certification form has been submitted.</a:t>
            </a:r>
            <a:endParaRPr sz="2000" dirty="0">
              <a:solidFill>
                <a:srgbClr val="434343"/>
              </a:solidFill>
            </a:endParaRPr>
          </a:p>
          <a:p>
            <a:pPr marL="457200" lvl="0" indent="-339725" algn="l" rtl="0">
              <a:lnSpc>
                <a:spcPct val="150000"/>
              </a:lnSpc>
              <a:spcBef>
                <a:spcPts val="0"/>
              </a:spcBef>
              <a:spcAft>
                <a:spcPts val="0"/>
              </a:spcAft>
              <a:buClr>
                <a:srgbClr val="434343"/>
              </a:buClr>
              <a:buSzPts val="2340"/>
              <a:buChar char="•"/>
            </a:pPr>
            <a:r>
              <a:rPr lang="en-US" sz="2000" dirty="0">
                <a:solidFill>
                  <a:srgbClr val="434343"/>
                </a:solidFill>
              </a:rPr>
              <a:t>Certification form must be signed by the superintendent of the school district or the head administrator of the charter school.</a:t>
            </a:r>
          </a:p>
          <a:p>
            <a:pPr lvl="1" indent="-339725">
              <a:lnSpc>
                <a:spcPct val="150000"/>
              </a:lnSpc>
              <a:spcBef>
                <a:spcPts val="0"/>
              </a:spcBef>
              <a:buClr>
                <a:srgbClr val="434343"/>
              </a:buClr>
              <a:buSzPts val="2340"/>
            </a:pPr>
            <a:r>
              <a:rPr lang="en-US" dirty="0">
                <a:solidFill>
                  <a:srgbClr val="434343"/>
                </a:solidFill>
              </a:rPr>
              <a:t>Certification will be returned for failure to provide the applicable signature.</a:t>
            </a:r>
            <a:endParaRPr lang="en-US" sz="2000" dirty="0">
              <a:solidFill>
                <a:srgbClr val="434343"/>
              </a:solidFill>
            </a:endParaRPr>
          </a:p>
          <a:p>
            <a:pPr marL="457200" lvl="0" indent="-339725" algn="l" rtl="0">
              <a:lnSpc>
                <a:spcPct val="150000"/>
              </a:lnSpc>
              <a:spcBef>
                <a:spcPts val="0"/>
              </a:spcBef>
              <a:spcAft>
                <a:spcPts val="0"/>
              </a:spcAft>
              <a:buClr>
                <a:srgbClr val="434343"/>
              </a:buClr>
              <a:buSzPts val="2340"/>
              <a:buChar char="•"/>
            </a:pPr>
            <a:r>
              <a:rPr lang="en-US" sz="2000" dirty="0">
                <a:solidFill>
                  <a:srgbClr val="434343"/>
                </a:solidFill>
              </a:rPr>
              <a:t>Submit the Snapshot Production ODS, not the Live Production ODS.</a:t>
            </a:r>
          </a:p>
        </p:txBody>
      </p:sp>
      <p:sp>
        <p:nvSpPr>
          <p:cNvPr id="125" name="Google Shape;125;g15be0ce96e7_1_100"/>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19</a:t>
            </a:fld>
            <a:endParaRPr dirty="0"/>
          </a:p>
        </p:txBody>
      </p:sp>
      <p:pic>
        <p:nvPicPr>
          <p:cNvPr id="3" name="Picture 2">
            <a:extLst>
              <a:ext uri="{FF2B5EF4-FFF2-40B4-BE49-F238E27FC236}">
                <a16:creationId xmlns:a16="http://schemas.microsoft.com/office/drawing/2014/main" id="{E3EFC9D8-D78A-6192-0181-C018A79CCA02}"/>
              </a:ext>
            </a:extLst>
          </p:cNvPr>
          <p:cNvPicPr>
            <a:picLocks noChangeAspect="1"/>
          </p:cNvPicPr>
          <p:nvPr/>
        </p:nvPicPr>
        <p:blipFill>
          <a:blip r:embed="rId3"/>
          <a:stretch>
            <a:fillRect/>
          </a:stretch>
        </p:blipFill>
        <p:spPr>
          <a:xfrm>
            <a:off x="6000532" y="1795679"/>
            <a:ext cx="5904118" cy="4572000"/>
          </a:xfrm>
          <a:prstGeom prst="rect">
            <a:avLst/>
          </a:prstGeom>
        </p:spPr>
      </p:pic>
    </p:spTree>
    <p:extLst>
      <p:ext uri="{BB962C8B-B14F-4D97-AF65-F5344CB8AC3E}">
        <p14:creationId xmlns:p14="http://schemas.microsoft.com/office/powerpoint/2010/main" val="162829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5be0ce96e7_1_100"/>
          <p:cNvSpPr txBox="1">
            <a:spLocks noGrp="1"/>
          </p:cNvSpPr>
          <p:nvPr>
            <p:ph type="title"/>
          </p:nvPr>
        </p:nvSpPr>
        <p:spPr>
          <a:xfrm>
            <a:off x="132734" y="255125"/>
            <a:ext cx="11931447"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Font typeface="Calibri"/>
              <a:buNone/>
            </a:pPr>
            <a:r>
              <a:rPr lang="en-US" sz="4800" b="1" dirty="0"/>
              <a:t>GOALS</a:t>
            </a:r>
            <a:endParaRPr sz="4800" b="1" dirty="0"/>
          </a:p>
        </p:txBody>
      </p:sp>
      <p:sp>
        <p:nvSpPr>
          <p:cNvPr id="123" name="Google Shape;123;g15be0ce96e7_1_100"/>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
        <p:nvSpPr>
          <p:cNvPr id="124" name="Google Shape;124;g15be0ce96e7_1_100"/>
          <p:cNvSpPr txBox="1">
            <a:spLocks noGrp="1"/>
          </p:cNvSpPr>
          <p:nvPr>
            <p:ph type="body" idx="1"/>
          </p:nvPr>
        </p:nvSpPr>
        <p:spPr>
          <a:xfrm>
            <a:off x="287350" y="1924334"/>
            <a:ext cx="5346534" cy="4314691"/>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2"/>
              </a:buClr>
              <a:buSzPts val="1100"/>
              <a:buNone/>
            </a:pPr>
            <a:r>
              <a:rPr lang="en-US" sz="5900" b="1" dirty="0">
                <a:solidFill>
                  <a:srgbClr val="434343"/>
                </a:solidFill>
              </a:rPr>
              <a:t>Ensure school districts and charter schools can:</a:t>
            </a:r>
            <a:endParaRPr sz="5900" dirty="0">
              <a:solidFill>
                <a:srgbClr val="434343"/>
              </a:solidFill>
            </a:endParaRPr>
          </a:p>
          <a:p>
            <a:pPr marL="457200" lvl="0" indent="-339725" algn="l" rtl="0">
              <a:lnSpc>
                <a:spcPct val="150000"/>
              </a:lnSpc>
              <a:spcBef>
                <a:spcPts val="0"/>
              </a:spcBef>
              <a:spcAft>
                <a:spcPts val="0"/>
              </a:spcAft>
              <a:buClr>
                <a:srgbClr val="434343"/>
              </a:buClr>
              <a:buSzPts val="2340"/>
              <a:buChar char="•"/>
            </a:pPr>
            <a:r>
              <a:rPr lang="en-US" sz="4200" dirty="0">
                <a:solidFill>
                  <a:srgbClr val="434343"/>
                </a:solidFill>
              </a:rPr>
              <a:t>Accurately report transportation data;</a:t>
            </a:r>
          </a:p>
          <a:p>
            <a:pPr marL="457200" lvl="0" indent="-339725" algn="l" rtl="0">
              <a:lnSpc>
                <a:spcPct val="150000"/>
              </a:lnSpc>
              <a:spcBef>
                <a:spcPts val="0"/>
              </a:spcBef>
              <a:spcAft>
                <a:spcPts val="0"/>
              </a:spcAft>
              <a:buClr>
                <a:srgbClr val="434343"/>
              </a:buClr>
              <a:buSzPts val="2340"/>
              <a:buChar char="•"/>
            </a:pPr>
            <a:r>
              <a:rPr lang="en-US" sz="4200" dirty="0">
                <a:solidFill>
                  <a:srgbClr val="434343"/>
                </a:solidFill>
              </a:rPr>
              <a:t>Understand who/what should be reported;</a:t>
            </a:r>
          </a:p>
          <a:p>
            <a:pPr marL="457200" lvl="0" indent="-339725" algn="l" rtl="0">
              <a:lnSpc>
                <a:spcPct val="150000"/>
              </a:lnSpc>
              <a:spcBef>
                <a:spcPts val="0"/>
              </a:spcBef>
              <a:spcAft>
                <a:spcPts val="0"/>
              </a:spcAft>
              <a:buClr>
                <a:srgbClr val="434343"/>
              </a:buClr>
              <a:buSzPts val="2340"/>
              <a:buChar char="•"/>
            </a:pPr>
            <a:r>
              <a:rPr lang="en-US" sz="4200" dirty="0">
                <a:solidFill>
                  <a:srgbClr val="434343"/>
                </a:solidFill>
              </a:rPr>
              <a:t>Understand the difference between category 1 and category 2 students;</a:t>
            </a:r>
          </a:p>
          <a:p>
            <a:pPr marL="457200" lvl="0" indent="-339725" algn="l" rtl="0">
              <a:lnSpc>
                <a:spcPct val="150000"/>
              </a:lnSpc>
              <a:spcBef>
                <a:spcPts val="0"/>
              </a:spcBef>
              <a:spcAft>
                <a:spcPts val="0"/>
              </a:spcAft>
              <a:buClr>
                <a:srgbClr val="434343"/>
              </a:buClr>
              <a:buSzPts val="2340"/>
              <a:buChar char="•"/>
            </a:pPr>
            <a:r>
              <a:rPr lang="en-US" sz="4200" dirty="0">
                <a:solidFill>
                  <a:srgbClr val="434343"/>
                </a:solidFill>
              </a:rPr>
              <a:t>Understand what mileages should be reported;</a:t>
            </a:r>
          </a:p>
          <a:p>
            <a:pPr marL="457200" lvl="0" indent="-339725" algn="l" rtl="0">
              <a:lnSpc>
                <a:spcPct val="150000"/>
              </a:lnSpc>
              <a:spcBef>
                <a:spcPts val="0"/>
              </a:spcBef>
              <a:spcAft>
                <a:spcPts val="0"/>
              </a:spcAft>
              <a:buClr>
                <a:srgbClr val="434343"/>
              </a:buClr>
              <a:buSzPts val="2340"/>
              <a:buChar char="•"/>
            </a:pPr>
            <a:r>
              <a:rPr lang="en-US" sz="4200" dirty="0">
                <a:solidFill>
                  <a:srgbClr val="434343"/>
                </a:solidFill>
              </a:rPr>
              <a:t>Understand data will affect FY26 allocations.</a:t>
            </a:r>
          </a:p>
        </p:txBody>
      </p:sp>
      <p:sp>
        <p:nvSpPr>
          <p:cNvPr id="125" name="Google Shape;125;g15be0ce96e7_1_100"/>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dirty="0"/>
          </a:p>
        </p:txBody>
      </p:sp>
      <p:pic>
        <p:nvPicPr>
          <p:cNvPr id="2" name="Picture 1">
            <a:extLst>
              <a:ext uri="{FF2B5EF4-FFF2-40B4-BE49-F238E27FC236}">
                <a16:creationId xmlns:a16="http://schemas.microsoft.com/office/drawing/2014/main" id="{D81752E4-B54F-CF5F-7071-7B72E748AF1C}"/>
              </a:ext>
            </a:extLst>
          </p:cNvPr>
          <p:cNvPicPr>
            <a:picLocks noChangeAspect="1"/>
          </p:cNvPicPr>
          <p:nvPr/>
        </p:nvPicPr>
        <p:blipFill rotWithShape="1">
          <a:blip r:embed="rId3"/>
          <a:srcRect b="8781"/>
          <a:stretch/>
        </p:blipFill>
        <p:spPr>
          <a:xfrm>
            <a:off x="6558118" y="1776062"/>
            <a:ext cx="5012087"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5be0ce96e7_1_100"/>
          <p:cNvSpPr txBox="1">
            <a:spLocks noGrp="1"/>
          </p:cNvSpPr>
          <p:nvPr>
            <p:ph type="title"/>
          </p:nvPr>
        </p:nvSpPr>
        <p:spPr>
          <a:xfrm>
            <a:off x="132734" y="255125"/>
            <a:ext cx="11931447"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Font typeface="Calibri"/>
              <a:buNone/>
            </a:pPr>
            <a:r>
              <a:rPr lang="en-US" sz="4800" b="1" dirty="0"/>
              <a:t>CERTIFICATION FORM</a:t>
            </a:r>
            <a:endParaRPr sz="4800" b="1" dirty="0"/>
          </a:p>
        </p:txBody>
      </p:sp>
      <p:sp>
        <p:nvSpPr>
          <p:cNvPr id="123" name="Google Shape;123;g15be0ce96e7_1_100"/>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
        <p:nvSpPr>
          <p:cNvPr id="125" name="Google Shape;125;g15be0ce96e7_1_100"/>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20</a:t>
            </a:fld>
            <a:endParaRPr dirty="0"/>
          </a:p>
        </p:txBody>
      </p:sp>
      <p:pic>
        <p:nvPicPr>
          <p:cNvPr id="5" name="Picture 4">
            <a:extLst>
              <a:ext uri="{FF2B5EF4-FFF2-40B4-BE49-F238E27FC236}">
                <a16:creationId xmlns:a16="http://schemas.microsoft.com/office/drawing/2014/main" id="{3A1BDD72-E7AC-9E65-DA66-FBC1D57E8B0A}"/>
              </a:ext>
            </a:extLst>
          </p:cNvPr>
          <p:cNvPicPr>
            <a:picLocks noChangeAspect="1"/>
          </p:cNvPicPr>
          <p:nvPr/>
        </p:nvPicPr>
        <p:blipFill>
          <a:blip r:embed="rId3"/>
          <a:stretch>
            <a:fillRect/>
          </a:stretch>
        </p:blipFill>
        <p:spPr>
          <a:xfrm>
            <a:off x="179575" y="1802999"/>
            <a:ext cx="5910263" cy="4572000"/>
          </a:xfrm>
          <a:prstGeom prst="rect">
            <a:avLst/>
          </a:prstGeom>
        </p:spPr>
      </p:pic>
      <p:pic>
        <p:nvPicPr>
          <p:cNvPr id="9" name="Picture 8">
            <a:extLst>
              <a:ext uri="{FF2B5EF4-FFF2-40B4-BE49-F238E27FC236}">
                <a16:creationId xmlns:a16="http://schemas.microsoft.com/office/drawing/2014/main" id="{2C2B848A-44D8-39C7-B306-F6699FBE0617}"/>
              </a:ext>
            </a:extLst>
          </p:cNvPr>
          <p:cNvPicPr>
            <a:picLocks noChangeAspect="1"/>
          </p:cNvPicPr>
          <p:nvPr/>
        </p:nvPicPr>
        <p:blipFill>
          <a:blip r:embed="rId4"/>
          <a:stretch>
            <a:fillRect/>
          </a:stretch>
        </p:blipFill>
        <p:spPr>
          <a:xfrm>
            <a:off x="6096000" y="1802999"/>
            <a:ext cx="5916425" cy="4572000"/>
          </a:xfrm>
          <a:prstGeom prst="rect">
            <a:avLst/>
          </a:prstGeom>
        </p:spPr>
      </p:pic>
    </p:spTree>
    <p:extLst>
      <p:ext uri="{BB962C8B-B14F-4D97-AF65-F5344CB8AC3E}">
        <p14:creationId xmlns:p14="http://schemas.microsoft.com/office/powerpoint/2010/main" val="144662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WHY DO I NEED TO REPORT?</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342900"/>
            <a:r>
              <a:rPr lang="en-US" sz="2000" dirty="0"/>
              <a:t>All data submitted in the current year is utilized to determine next years allocations.</a:t>
            </a:r>
          </a:p>
          <a:p>
            <a:pPr marL="342900"/>
            <a:r>
              <a:rPr lang="en-US" sz="2000" dirty="0"/>
              <a:t>Inaccurate data submitted </a:t>
            </a:r>
            <a:r>
              <a:rPr lang="en-US" sz="2000" u="sng" dirty="0"/>
              <a:t>WILL</a:t>
            </a:r>
            <a:r>
              <a:rPr lang="en-US" sz="2000" dirty="0"/>
              <a:t> affect your future allocation.</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21</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261103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SUMMARY</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342900"/>
            <a:r>
              <a:rPr lang="en-US" sz="2000" dirty="0"/>
              <a:t>Understand who/what is to be reported for all reporting dates;</a:t>
            </a:r>
          </a:p>
          <a:p>
            <a:pPr marL="342900"/>
            <a:r>
              <a:rPr lang="en-US" sz="2000" dirty="0"/>
              <a:t>On 80</a:t>
            </a:r>
            <a:r>
              <a:rPr lang="en-US" sz="2000" baseline="30000" dirty="0"/>
              <a:t>th</a:t>
            </a:r>
            <a:r>
              <a:rPr lang="en-US" sz="2000" dirty="0"/>
              <a:t> and 120</a:t>
            </a:r>
            <a:r>
              <a:rPr lang="en-US" sz="2000" baseline="30000" dirty="0"/>
              <a:t>th</a:t>
            </a:r>
            <a:r>
              <a:rPr lang="en-US" sz="2000" dirty="0"/>
              <a:t> day, only those who ride on the reporting dates are reported;</a:t>
            </a:r>
          </a:p>
          <a:p>
            <a:pPr marL="342900"/>
            <a:r>
              <a:rPr lang="en-US" sz="2000" dirty="0"/>
              <a:t>Understand what miles should be reported;</a:t>
            </a:r>
          </a:p>
          <a:p>
            <a:pPr marL="342900"/>
            <a:r>
              <a:rPr lang="en-US" sz="2000" dirty="0"/>
              <a:t>Review data before submitting certification form;</a:t>
            </a:r>
          </a:p>
          <a:p>
            <a:pPr marL="342900"/>
            <a:r>
              <a:rPr lang="en-US" sz="2000" dirty="0"/>
              <a:t>Sign and submit certification form to School Transportation Bureau via email.</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22</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208512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CONTACT INFORMATION</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indent="0">
              <a:buNone/>
            </a:pPr>
            <a:r>
              <a:rPr lang="en-US" sz="2800" dirty="0"/>
              <a:t>Amanda Lupardus-Hernandez, Director</a:t>
            </a:r>
          </a:p>
          <a:p>
            <a:pPr marL="0" indent="0">
              <a:buNone/>
            </a:pPr>
            <a:r>
              <a:rPr lang="en-US" sz="2800" dirty="0">
                <a:hlinkClick r:id="rId3"/>
              </a:rPr>
              <a:t>amanda.lupardus@ped.nm.gov</a:t>
            </a:r>
            <a:r>
              <a:rPr lang="en-US" sz="2800" dirty="0"/>
              <a:t> or 505-677-6692</a:t>
            </a:r>
          </a:p>
          <a:p>
            <a:pPr marL="0" indent="0">
              <a:buNone/>
            </a:pPr>
            <a:endParaRPr lang="en-US" sz="2800" dirty="0"/>
          </a:p>
          <a:p>
            <a:pPr marL="0" indent="0">
              <a:buNone/>
            </a:pPr>
            <a:r>
              <a:rPr lang="en-US" sz="2800" dirty="0"/>
              <a:t>Alyssa Marquez, Financial Coordinator</a:t>
            </a:r>
          </a:p>
          <a:p>
            <a:pPr marL="0" indent="0">
              <a:buNone/>
            </a:pPr>
            <a:r>
              <a:rPr lang="en-US" sz="2800" dirty="0">
                <a:hlinkClick r:id="rId4"/>
              </a:rPr>
              <a:t>alyssa.marquez@ped.nm.gov</a:t>
            </a:r>
            <a:r>
              <a:rPr lang="en-US" sz="2800" dirty="0"/>
              <a:t> or 505-629-5821</a:t>
            </a:r>
            <a:endParaRPr sz="28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23</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18136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5f9dcab8b2_0_14"/>
          <p:cNvSpPr txBox="1">
            <a:spLocks noGrp="1"/>
          </p:cNvSpPr>
          <p:nvPr>
            <p:ph type="title"/>
          </p:nvPr>
        </p:nvSpPr>
        <p:spPr>
          <a:xfrm>
            <a:off x="162232" y="243609"/>
            <a:ext cx="11901949" cy="1036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en-US" sz="4800" b="1" dirty="0"/>
              <a:t>QUESTIONS</a:t>
            </a:r>
            <a:endParaRPr sz="4800" b="1" dirty="0"/>
          </a:p>
        </p:txBody>
      </p:sp>
      <p:pic>
        <p:nvPicPr>
          <p:cNvPr id="178" name="Google Shape;178;g15f9dcab8b2_0_14"/>
          <p:cNvPicPr preferRelativeResize="0"/>
          <p:nvPr/>
        </p:nvPicPr>
        <p:blipFill rotWithShape="1">
          <a:blip r:embed="rId3">
            <a:alphaModFix/>
          </a:blip>
          <a:srcRect/>
          <a:stretch/>
        </p:blipFill>
        <p:spPr>
          <a:xfrm>
            <a:off x="2974350" y="1921000"/>
            <a:ext cx="6243300" cy="39046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79" name="Google Shape;179;g15f9dcab8b2_0_1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24</a:t>
            </a:fld>
            <a:endParaRPr dirty="0"/>
          </a:p>
        </p:txBody>
      </p:sp>
      <p:sp>
        <p:nvSpPr>
          <p:cNvPr id="180" name="Google Shape;180;g15f9dcab8b2_0_1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6001117d3c_0_30"/>
          <p:cNvSpPr txBox="1">
            <a:spLocks noGrp="1"/>
          </p:cNvSpPr>
          <p:nvPr>
            <p:ph type="title"/>
          </p:nvPr>
        </p:nvSpPr>
        <p:spPr>
          <a:xfrm>
            <a:off x="176981" y="255125"/>
            <a:ext cx="11857703"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REPORTING DATES</a:t>
            </a:r>
            <a:endParaRPr sz="4800" b="1" dirty="0"/>
          </a:p>
        </p:txBody>
      </p:sp>
      <p:sp>
        <p:nvSpPr>
          <p:cNvPr id="133" name="Google Shape;133;g16001117d3c_0_30"/>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Regular to-and-from transportation data is submitted on 80</a:t>
            </a:r>
            <a:r>
              <a:rPr lang="en-US" sz="2800" b="1" baseline="30000" dirty="0"/>
              <a:t>th</a:t>
            </a:r>
            <a:r>
              <a:rPr lang="en-US" sz="2800" b="1" dirty="0"/>
              <a:t> and 120</a:t>
            </a:r>
            <a:r>
              <a:rPr lang="en-US" sz="2800" b="1" baseline="30000" dirty="0"/>
              <a:t>th</a:t>
            </a:r>
            <a:r>
              <a:rPr lang="en-US" sz="2800" b="1" dirty="0"/>
              <a:t> day</a:t>
            </a:r>
            <a:endParaRPr sz="2800" dirty="0"/>
          </a:p>
          <a:p>
            <a:pPr marL="457200" lvl="0" indent="-393700" algn="l" rtl="0">
              <a:lnSpc>
                <a:spcPct val="90000"/>
              </a:lnSpc>
              <a:spcBef>
                <a:spcPts val="1800"/>
              </a:spcBef>
              <a:spcAft>
                <a:spcPts val="0"/>
              </a:spcAft>
              <a:buSzPts val="2600"/>
              <a:buChar char="•"/>
            </a:pPr>
            <a:r>
              <a:rPr lang="en-US" sz="2000" dirty="0"/>
              <a:t>80</a:t>
            </a:r>
            <a:r>
              <a:rPr lang="en-US" sz="2000" baseline="30000" dirty="0"/>
              <a:t>th</a:t>
            </a:r>
            <a:r>
              <a:rPr lang="en-US" sz="2000" dirty="0"/>
              <a:t> – December 1, 2024</a:t>
            </a:r>
            <a:endParaRPr sz="2000" dirty="0"/>
          </a:p>
          <a:p>
            <a:pPr marL="457200" lvl="0" indent="-393700" algn="l" rtl="0">
              <a:lnSpc>
                <a:spcPct val="90000"/>
              </a:lnSpc>
              <a:spcBef>
                <a:spcPts val="1800"/>
              </a:spcBef>
              <a:spcAft>
                <a:spcPts val="0"/>
              </a:spcAft>
              <a:buSzPts val="2600"/>
              <a:buChar char="•"/>
            </a:pPr>
            <a:r>
              <a:rPr lang="en-US" sz="2000" dirty="0"/>
              <a:t>120</a:t>
            </a:r>
            <a:r>
              <a:rPr lang="en-US" sz="2000" baseline="30000" dirty="0"/>
              <a:t>th</a:t>
            </a:r>
            <a:r>
              <a:rPr lang="en-US" sz="2000" dirty="0"/>
              <a:t> – February 12, 2025</a:t>
            </a:r>
          </a:p>
          <a:p>
            <a:pPr lvl="1" indent="-393700">
              <a:spcBef>
                <a:spcPts val="1800"/>
              </a:spcBef>
              <a:buSzPts val="2600"/>
            </a:pPr>
            <a:r>
              <a:rPr lang="en-US" dirty="0"/>
              <a:t>If your school district or charter school is an approved PED 4-day week; data must be taken the next school day.</a:t>
            </a:r>
            <a:endParaRPr dirty="0"/>
          </a:p>
        </p:txBody>
      </p:sp>
      <p:sp>
        <p:nvSpPr>
          <p:cNvPr id="134" name="Google Shape;134;g16001117d3c_0_30"/>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3</a:t>
            </a:fld>
            <a:endParaRPr dirty="0"/>
          </a:p>
        </p:txBody>
      </p:sp>
      <p:sp>
        <p:nvSpPr>
          <p:cNvPr id="135" name="Google Shape;135;g16001117d3c_0_30"/>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287350" y="255125"/>
            <a:ext cx="11747334"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REQUIRED DATA</a:t>
            </a:r>
            <a:endParaRPr sz="4800" b="1" dirty="0"/>
          </a:p>
        </p:txBody>
      </p:sp>
      <p:sp>
        <p:nvSpPr>
          <p:cNvPr id="142" name="Google Shape;142;p2"/>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Regular to-and-from transportation</a:t>
            </a:r>
            <a:endParaRPr sz="2800" dirty="0"/>
          </a:p>
          <a:p>
            <a:pPr marL="457200" lvl="0" indent="-393700" algn="l" rtl="0">
              <a:lnSpc>
                <a:spcPct val="90000"/>
              </a:lnSpc>
              <a:spcBef>
                <a:spcPts val="1800"/>
              </a:spcBef>
              <a:spcAft>
                <a:spcPts val="0"/>
              </a:spcAft>
              <a:buSzPts val="2600"/>
              <a:buChar char="•"/>
            </a:pPr>
            <a:r>
              <a:rPr lang="en-US" sz="2000" dirty="0"/>
              <a:t>Only report students that are eligible and riding the bus.</a:t>
            </a:r>
            <a:endParaRPr sz="2000" dirty="0"/>
          </a:p>
          <a:p>
            <a:pPr marL="457200" lvl="0" indent="-393700" algn="l" rtl="0">
              <a:lnSpc>
                <a:spcPct val="90000"/>
              </a:lnSpc>
              <a:spcBef>
                <a:spcPts val="1800"/>
              </a:spcBef>
              <a:spcAft>
                <a:spcPts val="0"/>
              </a:spcAft>
              <a:buSzPts val="2600"/>
              <a:buChar char="•"/>
            </a:pPr>
            <a:r>
              <a:rPr lang="en-US" sz="2000" dirty="0"/>
              <a:t>All transportation templates must be submitted to include ridership, miles, per capita miles, buses, SPED buses, and the number of school days.</a:t>
            </a:r>
            <a:endParaRPr sz="2000" dirty="0"/>
          </a:p>
        </p:txBody>
      </p:sp>
      <p:sp>
        <p:nvSpPr>
          <p:cNvPr id="143" name="Google Shape;143;p2"/>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4</a:t>
            </a:fld>
            <a:endParaRPr dirty="0"/>
          </a:p>
        </p:txBody>
      </p:sp>
      <p:sp>
        <p:nvSpPr>
          <p:cNvPr id="144" name="Google Shape;144;p2"/>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5f9dcab8b2_0_3"/>
          <p:cNvSpPr txBox="1">
            <a:spLocks noGrp="1"/>
          </p:cNvSpPr>
          <p:nvPr>
            <p:ph type="title"/>
          </p:nvPr>
        </p:nvSpPr>
        <p:spPr>
          <a:xfrm>
            <a:off x="176981" y="255134"/>
            <a:ext cx="11842954"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sz="4800" b="1" dirty="0"/>
              <a:t>RIDERSHIP DATA</a:t>
            </a:r>
            <a:endParaRPr sz="4800" b="1" dirty="0"/>
          </a:p>
        </p:txBody>
      </p:sp>
      <p:sp>
        <p:nvSpPr>
          <p:cNvPr id="151" name="Google Shape;151;g15f9dcab8b2_0_3"/>
          <p:cNvSpPr txBox="1">
            <a:spLocks noGrp="1"/>
          </p:cNvSpPr>
          <p:nvPr>
            <p:ph type="body" idx="1"/>
          </p:nvPr>
        </p:nvSpPr>
        <p:spPr>
          <a:xfrm>
            <a:off x="609600" y="1828800"/>
            <a:ext cx="10972800" cy="4572000"/>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1800"/>
              </a:spcBef>
              <a:spcAft>
                <a:spcPts val="0"/>
              </a:spcAft>
              <a:buSzPts val="1800"/>
              <a:buNone/>
            </a:pPr>
            <a:r>
              <a:rPr lang="en-US" sz="2800" b="1" dirty="0"/>
              <a:t>22-8-29 NMSA 1978 – Transportation Distributions; Reports; Payments</a:t>
            </a:r>
          </a:p>
          <a:p>
            <a:pPr marL="0" lvl="0" indent="0" rtl="0">
              <a:lnSpc>
                <a:spcPct val="90000"/>
              </a:lnSpc>
              <a:spcBef>
                <a:spcPts val="1800"/>
              </a:spcBef>
              <a:spcAft>
                <a:spcPts val="0"/>
              </a:spcAft>
              <a:buSzPts val="1800"/>
              <a:buNone/>
            </a:pPr>
            <a:r>
              <a:rPr lang="en-US" sz="2000" dirty="0"/>
              <a:t>A. On the 2</a:t>
            </a:r>
            <a:r>
              <a:rPr lang="en-US" sz="2000" baseline="30000" dirty="0"/>
              <a:t>nd</a:t>
            </a:r>
            <a:r>
              <a:rPr lang="en-US" sz="2000" dirty="0"/>
              <a:t> and 3</a:t>
            </a:r>
            <a:r>
              <a:rPr lang="en-US" sz="2000" baseline="30000" dirty="0"/>
              <a:t>rd</a:t>
            </a:r>
            <a:r>
              <a:rPr lang="en-US" sz="2000" dirty="0"/>
              <a:t> reporting date of each year, each local school board of a school district and governing body of a state-chartered charter school shall report to the state transportation director…</a:t>
            </a:r>
          </a:p>
          <a:p>
            <a:pPr marL="0" lvl="0" indent="0" rtl="0">
              <a:lnSpc>
                <a:spcPct val="90000"/>
              </a:lnSpc>
              <a:spcBef>
                <a:spcPts val="1800"/>
              </a:spcBef>
              <a:spcAft>
                <a:spcPts val="0"/>
              </a:spcAft>
              <a:buSzPts val="1800"/>
              <a:buNone/>
            </a:pPr>
            <a:r>
              <a:rPr lang="en-US" sz="2000" dirty="0"/>
              <a:t>(3) The number of students, including special education students, transported on each reporting date of the current year.</a:t>
            </a:r>
          </a:p>
          <a:p>
            <a:pPr marL="0" lvl="0" indent="0" rtl="0">
              <a:lnSpc>
                <a:spcPct val="90000"/>
              </a:lnSpc>
              <a:spcBef>
                <a:spcPts val="1800"/>
              </a:spcBef>
              <a:spcAft>
                <a:spcPts val="0"/>
              </a:spcAft>
              <a:buSzPts val="1800"/>
              <a:buNone/>
            </a:pPr>
            <a:r>
              <a:rPr lang="en-US" sz="2000" dirty="0"/>
              <a:t>(6) The number of total miles traveled for each school district or state-chartered schools per capita feeder route.</a:t>
            </a:r>
            <a:endParaRPr sz="2000" dirty="0"/>
          </a:p>
        </p:txBody>
      </p:sp>
      <p:sp>
        <p:nvSpPr>
          <p:cNvPr id="152" name="Google Shape;152;g15f9dcab8b2_0_3"/>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5</a:t>
            </a:fld>
            <a:endParaRPr dirty="0"/>
          </a:p>
        </p:txBody>
      </p:sp>
      <p:sp>
        <p:nvSpPr>
          <p:cNvPr id="153" name="Google Shape;153;g15f9dcab8b2_0_3"/>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147483" y="255125"/>
            <a:ext cx="11931445"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RIDERSHIP DATA</a:t>
            </a:r>
            <a:endParaRPr sz="4800" b="1" dirty="0"/>
          </a:p>
        </p:txBody>
      </p:sp>
      <p:sp>
        <p:nvSpPr>
          <p:cNvPr id="160" name="Google Shape;160;p3"/>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Category 1 students</a:t>
            </a:r>
            <a:endParaRPr sz="2800" dirty="0"/>
          </a:p>
          <a:p>
            <a:pPr marL="457200" lvl="0" indent="-393700" algn="l" rtl="0">
              <a:lnSpc>
                <a:spcPct val="90000"/>
              </a:lnSpc>
              <a:spcBef>
                <a:spcPts val="1800"/>
              </a:spcBef>
              <a:spcAft>
                <a:spcPts val="0"/>
              </a:spcAft>
              <a:buSzPts val="2600"/>
              <a:buChar char="•"/>
            </a:pPr>
            <a:r>
              <a:rPr lang="en-US" sz="2000" dirty="0"/>
              <a:t>All regular education students in grades K-12 and 3Y/4Y special education students not requiring an accommodation or special service.</a:t>
            </a:r>
            <a:endParaRPr sz="2000" dirty="0"/>
          </a:p>
          <a:p>
            <a:pPr marL="457200" lvl="0" indent="-393700" algn="l" rtl="0">
              <a:lnSpc>
                <a:spcPct val="90000"/>
              </a:lnSpc>
              <a:spcBef>
                <a:spcPts val="1800"/>
              </a:spcBef>
              <a:spcAft>
                <a:spcPts val="0"/>
              </a:spcAft>
              <a:buSzPts val="2600"/>
              <a:buChar char="•"/>
            </a:pPr>
            <a:r>
              <a:rPr lang="en-US" sz="2000" dirty="0"/>
              <a:t>A student counted in category 1 </a:t>
            </a:r>
            <a:r>
              <a:rPr lang="en-US" sz="2000" u="sng" dirty="0"/>
              <a:t>CANNOT</a:t>
            </a:r>
            <a:r>
              <a:rPr lang="en-US" sz="2000" dirty="0"/>
              <a:t> be counted in category 2. These students are identified with a program code of “BUS” for regular to-and-from; and “BSCE” for vocational education.</a:t>
            </a:r>
            <a:endParaRPr sz="2000" dirty="0"/>
          </a:p>
        </p:txBody>
      </p:sp>
      <p:sp>
        <p:nvSpPr>
          <p:cNvPr id="161" name="Google Shape;161;p3"/>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6</a:t>
            </a:fld>
            <a:endParaRPr dirty="0"/>
          </a:p>
        </p:txBody>
      </p:sp>
      <p:sp>
        <p:nvSpPr>
          <p:cNvPr id="162" name="Google Shape;162;p3"/>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147483" y="255125"/>
            <a:ext cx="11931445"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RIDERSHIP DATA</a:t>
            </a:r>
            <a:endParaRPr sz="4800" b="1" dirty="0"/>
          </a:p>
        </p:txBody>
      </p:sp>
      <p:sp>
        <p:nvSpPr>
          <p:cNvPr id="160" name="Google Shape;160;p3"/>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Category 2 students</a:t>
            </a:r>
            <a:endParaRPr sz="2800" dirty="0"/>
          </a:p>
          <a:p>
            <a:pPr marL="457200" lvl="0" indent="-393700" algn="l" rtl="0">
              <a:lnSpc>
                <a:spcPct val="90000"/>
              </a:lnSpc>
              <a:spcBef>
                <a:spcPts val="1800"/>
              </a:spcBef>
              <a:spcAft>
                <a:spcPts val="0"/>
              </a:spcAft>
              <a:buSzPts val="2600"/>
              <a:buChar char="•"/>
            </a:pPr>
            <a:r>
              <a:rPr lang="en-US" sz="2000" dirty="0"/>
              <a:t>All students with disabilities in grades K-12 and 3Y/4Y who are receiving transportation services.</a:t>
            </a:r>
            <a:endParaRPr sz="2000" dirty="0"/>
          </a:p>
          <a:p>
            <a:pPr marL="457200" lvl="0" indent="-393700" algn="l" rtl="0">
              <a:lnSpc>
                <a:spcPct val="90000"/>
              </a:lnSpc>
              <a:spcBef>
                <a:spcPts val="1800"/>
              </a:spcBef>
              <a:spcAft>
                <a:spcPts val="0"/>
              </a:spcAft>
              <a:buSzPts val="2600"/>
              <a:buChar char="•"/>
            </a:pPr>
            <a:r>
              <a:rPr lang="en-US" sz="2000" dirty="0"/>
              <a:t>A student counted in category 2 </a:t>
            </a:r>
            <a:r>
              <a:rPr lang="en-US" sz="2000" u="sng" dirty="0"/>
              <a:t>CANNOT</a:t>
            </a:r>
            <a:r>
              <a:rPr lang="en-US" sz="2000" dirty="0"/>
              <a:t> be counted in category 1. The student must have an IEP requiring an accommodation or special service. These students are identified with a program code of “BUSA”.</a:t>
            </a:r>
          </a:p>
          <a:p>
            <a:pPr lvl="1" indent="-393700">
              <a:spcBef>
                <a:spcPts val="1800"/>
              </a:spcBef>
              <a:buSzPts val="2600"/>
            </a:pPr>
            <a:r>
              <a:rPr lang="en-US" dirty="0"/>
              <a:t>Wheelchair</a:t>
            </a:r>
          </a:p>
          <a:p>
            <a:pPr lvl="1" indent="-393700">
              <a:spcBef>
                <a:spcPts val="1800"/>
              </a:spcBef>
              <a:buSzPts val="2600"/>
            </a:pPr>
            <a:r>
              <a:rPr lang="en-US" dirty="0"/>
              <a:t>Bus aide</a:t>
            </a:r>
          </a:p>
          <a:p>
            <a:pPr lvl="1" indent="-393700">
              <a:spcBef>
                <a:spcPts val="1800"/>
              </a:spcBef>
              <a:buSzPts val="2600"/>
            </a:pPr>
            <a:r>
              <a:rPr lang="en-US" dirty="0"/>
              <a:t>Car seat</a:t>
            </a:r>
            <a:endParaRPr dirty="0"/>
          </a:p>
        </p:txBody>
      </p:sp>
      <p:sp>
        <p:nvSpPr>
          <p:cNvPr id="161" name="Google Shape;161;p3"/>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7</a:t>
            </a:fld>
            <a:endParaRPr dirty="0"/>
          </a:p>
        </p:txBody>
      </p:sp>
      <p:sp>
        <p:nvSpPr>
          <p:cNvPr id="162" name="Google Shape;162;p3"/>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24949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1" dirty="0"/>
              <a:t>Regular to-and-from school routes</a:t>
            </a:r>
          </a:p>
          <a:p>
            <a:pPr marL="0" lvl="0" indent="0" algn="l" rtl="0">
              <a:lnSpc>
                <a:spcPct val="90000"/>
              </a:lnSpc>
              <a:spcBef>
                <a:spcPts val="1800"/>
              </a:spcBef>
              <a:spcAft>
                <a:spcPts val="0"/>
              </a:spcAft>
              <a:buSzPts val="1800"/>
              <a:buNone/>
            </a:pPr>
            <a:r>
              <a:rPr lang="en-US" sz="2000" dirty="0"/>
              <a:t>Regular to-and-from school bus routes are those which have been established for the purpose of transporting eligible children to school in the morning and back home in the afternoon at the end of the school day during the regular school day calendar.</a:t>
            </a:r>
          </a:p>
          <a:p>
            <a:pPr marL="0" lvl="0" indent="0" algn="l" rtl="0">
              <a:lnSpc>
                <a:spcPct val="90000"/>
              </a:lnSpc>
              <a:spcBef>
                <a:spcPts val="1800"/>
              </a:spcBef>
              <a:spcAft>
                <a:spcPts val="0"/>
              </a:spcAft>
              <a:buSzPts val="1800"/>
              <a:buNone/>
            </a:pPr>
            <a:r>
              <a:rPr lang="en-US" sz="2000" dirty="0"/>
              <a:t>These routes transport eligible children from their home or a designated school bus stop (hub). These transportation services must be performed by use of a school bus or per capita feeder agreement.</a:t>
            </a:r>
            <a:endParaRPr sz="2000" dirty="0"/>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8</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287350" y="255125"/>
            <a:ext cx="11762082"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4800" b="1" dirty="0"/>
              <a:t>MILEAGE DATA</a:t>
            </a:r>
            <a:endParaRPr sz="4800" b="1" dirty="0"/>
          </a:p>
        </p:txBody>
      </p:sp>
      <p:sp>
        <p:nvSpPr>
          <p:cNvPr id="169" name="Google Shape;169;p4"/>
          <p:cNvSpPr txBox="1">
            <a:spLocks noGrp="1"/>
          </p:cNvSpPr>
          <p:nvPr>
            <p:ph type="body" idx="1"/>
          </p:nvPr>
        </p:nvSpPr>
        <p:spPr>
          <a:xfrm>
            <a:off x="609600" y="1814700"/>
            <a:ext cx="10972800"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dirty="0"/>
              <a:t>School districts and charter schools </a:t>
            </a:r>
            <a:r>
              <a:rPr lang="en-US" sz="2800" u="sng" dirty="0"/>
              <a:t>must</a:t>
            </a:r>
            <a:r>
              <a:rPr lang="en-US" sz="2800" dirty="0"/>
              <a:t> report:</a:t>
            </a:r>
          </a:p>
          <a:p>
            <a:pPr marL="342900"/>
            <a:r>
              <a:rPr lang="en-US" sz="2000" dirty="0"/>
              <a:t>Essential deadhead mileage;</a:t>
            </a:r>
          </a:p>
          <a:p>
            <a:pPr marL="342900"/>
            <a:r>
              <a:rPr lang="en-US" sz="2000" dirty="0"/>
              <a:t>Live route mileage;</a:t>
            </a:r>
          </a:p>
          <a:p>
            <a:pPr marL="342900"/>
            <a:r>
              <a:rPr lang="en-US" sz="2000" dirty="0"/>
              <a:t>Vocational mileage;</a:t>
            </a:r>
          </a:p>
          <a:p>
            <a:pPr marL="342900"/>
            <a:r>
              <a:rPr lang="en-US" sz="2000" dirty="0"/>
              <a:t>Per capita feeder mileage.</a:t>
            </a:r>
          </a:p>
          <a:p>
            <a:pPr marL="0" indent="0">
              <a:buNone/>
            </a:pPr>
            <a:r>
              <a:rPr lang="en-US" sz="2800" dirty="0"/>
              <a:t>School districts and charter schools </a:t>
            </a:r>
            <a:r>
              <a:rPr lang="en-US" sz="2800" u="sng" dirty="0"/>
              <a:t>cannot</a:t>
            </a:r>
            <a:r>
              <a:rPr lang="en-US" sz="2800" dirty="0"/>
              <a:t> report:</a:t>
            </a:r>
          </a:p>
          <a:p>
            <a:pPr indent="-457200"/>
            <a:r>
              <a:rPr lang="en-US" sz="2000" dirty="0"/>
              <a:t>Non-essential deadhead mileage.</a:t>
            </a:r>
          </a:p>
        </p:txBody>
      </p:sp>
      <p:sp>
        <p:nvSpPr>
          <p:cNvPr id="170" name="Google Shape;170;p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9</a:t>
            </a:fld>
            <a:endParaRPr dirty="0"/>
          </a:p>
        </p:txBody>
      </p:sp>
      <p:sp>
        <p:nvSpPr>
          <p:cNvPr id="171" name="Google Shape;171;p4"/>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Investing for tomorrow, delivering today.</a:t>
            </a:r>
            <a:endParaRPr dirty="0"/>
          </a:p>
        </p:txBody>
      </p:sp>
    </p:spTree>
    <p:extLst>
      <p:ext uri="{BB962C8B-B14F-4D97-AF65-F5344CB8AC3E}">
        <p14:creationId xmlns:p14="http://schemas.microsoft.com/office/powerpoint/2010/main" val="1721442269"/>
      </p:ext>
    </p:extLst>
  </p:cSld>
  <p:clrMapOvr>
    <a:masterClrMapping/>
  </p:clrMapOvr>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1289</Words>
  <Application>Microsoft Office PowerPoint</Application>
  <PresentationFormat>Widescreen</PresentationFormat>
  <Paragraphs>216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Book Antiqua</vt:lpstr>
      <vt:lpstr>Calibri</vt:lpstr>
      <vt:lpstr>Arial</vt:lpstr>
      <vt:lpstr>Sales Direction 16X9</vt:lpstr>
      <vt:lpstr>School Transportation Data</vt:lpstr>
      <vt:lpstr>GOALS</vt:lpstr>
      <vt:lpstr>REPORTING DATES</vt:lpstr>
      <vt:lpstr>REQUIRED DATA</vt:lpstr>
      <vt:lpstr>RIDERSHIP DATA</vt:lpstr>
      <vt:lpstr>RIDERSHIP DATA</vt:lpstr>
      <vt:lpstr>RIDERSHIP DATA</vt:lpstr>
      <vt:lpstr>MILEAGE DATA</vt:lpstr>
      <vt:lpstr>MILEAGE DATA</vt:lpstr>
      <vt:lpstr>MILEAGE DATA</vt:lpstr>
      <vt:lpstr>MILEAGE DATA</vt:lpstr>
      <vt:lpstr>MILEAGE DATA</vt:lpstr>
      <vt:lpstr>MILEAGE DATA</vt:lpstr>
      <vt:lpstr>MILEAGE DATA</vt:lpstr>
      <vt:lpstr>MILEAGE DATA</vt:lpstr>
      <vt:lpstr>MILEAGE DATA</vt:lpstr>
      <vt:lpstr>MILEAGE DATA</vt:lpstr>
      <vt:lpstr>BUS DATA</vt:lpstr>
      <vt:lpstr>CERTIFICATION FORM</vt:lpstr>
      <vt:lpstr>CERTIFICATION FORM</vt:lpstr>
      <vt:lpstr>WHY DO I NEED TO REPORT?</vt:lpstr>
      <vt:lpstr>SUMMARY</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Nancy Martira</dc:creator>
  <cp:lastModifiedBy>Alyssa Marquez</cp:lastModifiedBy>
  <cp:revision>5</cp:revision>
  <dcterms:created xsi:type="dcterms:W3CDTF">2020-01-22T19:18:44Z</dcterms:created>
  <dcterms:modified xsi:type="dcterms:W3CDTF">2024-07-24T14:36:47Z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0x0101009C84D3D7F2A7624892BE748F36A8FC25</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