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 id="2147483673" r:id="rId5"/>
  </p:sldMasterIdLst>
  <p:notesMasterIdLst>
    <p:notesMasterId r:id="rId11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23" r:id="rId53"/>
    <p:sldId id="304"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8" r:id="rId68"/>
    <p:sldId id="339" r:id="rId69"/>
    <p:sldId id="340" r:id="rId70"/>
    <p:sldId id="341" r:id="rId71"/>
    <p:sldId id="342" r:id="rId72"/>
    <p:sldId id="343" r:id="rId73"/>
    <p:sldId id="344" r:id="rId74"/>
    <p:sldId id="345" r:id="rId75"/>
    <p:sldId id="337"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85"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87" r:id="rId106"/>
    <p:sldId id="388" r:id="rId107"/>
    <p:sldId id="377" r:id="rId108"/>
    <p:sldId id="378" r:id="rId109"/>
    <p:sldId id="379" r:id="rId110"/>
    <p:sldId id="380" r:id="rId111"/>
    <p:sldId id="381" r:id="rId112"/>
    <p:sldId id="382" r:id="rId113"/>
    <p:sldId id="383" r:id="rId114"/>
    <p:sldId id="390" r:id="rId115"/>
  </p:sldIdLst>
  <p:sldSz cx="9144000" cy="5143500" type="screen16x9"/>
  <p:notesSz cx="6858000" cy="9144000"/>
  <p:embeddedFontLst>
    <p:embeddedFont>
      <p:font typeface="Arial Black" panose="020B0A04020102020204" pitchFamily="34" charset="0"/>
      <p:bold r:id="rId117"/>
    </p:embeddedFont>
    <p:embeddedFont>
      <p:font typeface="Book Antiqua" panose="02040602050305030304" pitchFamily="18" charset="0"/>
      <p:regular r:id="rId118"/>
      <p:bold r:id="rId119"/>
      <p:italic r:id="rId120"/>
      <p:boldItalic r:id="rId121"/>
    </p:embeddedFont>
    <p:embeddedFont>
      <p:font typeface="Lobster" panose="00000500000000000000" pitchFamily="2" charset="0"/>
      <p:regular r:id="rId122"/>
    </p:embeddedFont>
    <p:embeddedFont>
      <p:font typeface="Roboto" panose="02000000000000000000" pitchFamily="2" charset="0"/>
      <p:regular r:id="rId123"/>
      <p:bold r:id="rId124"/>
      <p:italic r:id="rId125"/>
      <p:boldItalic r:id="rId1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57D8C-072F-176C-3C28-CCBAB4449EF3}" v="42" dt="2024-09-18T17:49:03.207"/>
    <p1510:client id="{57D41F19-D999-72BE-5065-C78C00D0C967}" v="7" dt="2024-09-18T19:14:08.367"/>
    <p1510:client id="{66433225-A934-4029-CE4B-A35A5F03DC1D}" v="6" dt="2024-09-18T14:48:58.834"/>
    <p1510:client id="{CC963389-2235-A0DA-51A6-6751C2A4A8AE}" v="28" dt="2024-09-18T17:15:53.414"/>
    <p1510:client id="{DEA4FBB8-506D-4238-BF2E-2955CB3D7356}" v="743" dt="2024-09-18T19:14:49.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font" Target="fonts/font7.fntdata"/><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font" Target="fonts/font2.fntdata"/><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font" Target="fonts/font8.fntdata"/><Relationship Id="rId129"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font" Target="fonts/font3.fntdata"/><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font" Target="fonts/font4.fntdata"/><Relationship Id="rId125" Type="http://schemas.openxmlformats.org/officeDocument/2006/relationships/font" Target="fonts/font9.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font" Target="fonts/font5.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87ff39a0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787ff39a0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156" name="Google Shape;156;g2787ff39a0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9d7af89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79d7af89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1c675d61d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1c675d61d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01c675d61d_1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103</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01c675d61d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01c675d61d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301c675d61d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104</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8ad9e153bb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8ad9e153bb_2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8ad9e153bb_2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105</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8ad9e153bb_2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8ad9e153bb_2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8ad9e153bb_2_2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106</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01d008b6ec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01d008b6ec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301d008b6ec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107</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01ce3d3ee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01ce3d3eed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Charlene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110</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167036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787ff39a0b_1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237" name="Google Shape;237;g2787ff39a0b_1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ac5605750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248" name="Google Shape;248;g28ac5605750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8ad7de670d_1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8ad7de670d_1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787ff39a0b_1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268" name="Google Shape;268;g2787ff39a0b_1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ed97d2a1bb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277" name="Google Shape;277;g2ed97d2a1b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9d7af89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79d7af89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787ff39a0b_1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295" name="Google Shape;295;g2787ff39a0b_1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9d7af89c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9d7af89c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d97d2a1bb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312" name="Google Shape;312;g2ed97d2a1bb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9dfd904b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167" name="Google Shape;167;g279dfd904b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01c641da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01c641da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ac560575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8ac560575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9d7af89c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79d7af89c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787ff39a0b_1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343" name="Google Shape;343;g2787ff39a0b_1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ad7de670d_1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8ad7de670d_1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79d7af89c0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79d7af89c0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787ff39a0b_1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368" name="Google Shape;368;g2787ff39a0b_1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8ad7de670d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8ad7de670d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79d7af89c0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79d7af89c0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8ad7de670d_1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ad7de670d_1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1c641da4b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01c641da4b_2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301c641da4b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ed97d2a1b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398" name="Google Shape;398;g2ed97d2a1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8ac5605750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407" name="Google Shape;407;g28ac5605750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79d7af89c0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79d7af89c0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787ff39a0b_1_4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423" name="Google Shape;423;g2787ff39a0b_1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8ac560575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8ac560575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8ac5605750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439" name="Google Shape;439;g28ac5605750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8ac560575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8ac560575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787ff39a0b_1_4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456" name="Google Shape;456;g2787ff39a0b_1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eda741a61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466" name="Google Shape;466;g2eda741a61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ad7de670d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8ad7de670d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9d7af89c0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9d7af89c0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8ad7de670d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8ad7de670d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8ad7de670d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8ad7de670d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ef52fa2d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ef52fa2d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ef99b11d6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ef99b11d6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ef99b11d6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ef99b11d6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ef99b11d6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ef99b11d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8ac560575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8ac560575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ac560575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ac560575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Charlene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48</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439769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efc31003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efc31003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f52fa2d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ef52fa2d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01c1e7b36f_1_0:notes"/>
          <p:cNvSpPr txBox="1">
            <a:spLocks noGrp="1"/>
          </p:cNvSpPr>
          <p:nvPr>
            <p:ph type="body" idx="1"/>
          </p:nvPr>
        </p:nvSpPr>
        <p:spPr>
          <a:xfrm>
            <a:off x="1219200" y="3300413"/>
            <a:ext cx="97536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75" name="Google Shape;75;g301c1e7b36f_1_0: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1c1e7b36f_0_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01c1e7b36f_0_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1c1e7b36f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01c1e7b36f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1c1e7b36f_0_2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301c1e7b36f_0_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01c1e7b36f_0_3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01c1e7b36f_0_3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f52fa2a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f52fa2a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01c1e7b36f_0_4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01c1e7b36f_0_4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1c1e7b36f_0_6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01c1e7b36f_0_6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01c1e7b36f_3_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01c1e7b36f_3_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f52fa2a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f52fa2a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01c1e7b36f_0_7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01c1e7b36f_0_7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1c1e7b36f_3_10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01c1e7b36f_3_10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01c1e7b36f_3_14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01c1e7b36f_3_14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01c1e7b36f_3_13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01c1e7b36f_3_1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01c1e7b36f_3_14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01c1e7b36f_3_14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01c1e7b36f_3_16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01c1e7b36f_3_16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f99b11d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f99b11d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01c1e7b36f_3_12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301c1e7b36f_3_1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01c1e7b36f_1_10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01c1e7b36f_1_10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Charlene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Book Antiqua"/>
                <a:ea typeface="Book Antiqua"/>
                <a:cs typeface="Book Antiqua"/>
                <a:sym typeface="Book Antiqua"/>
              </a:rPr>
              <a:t>84</a:t>
            </a:fld>
            <a:endParaRPr lang="en-US" sz="12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8614281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latin typeface="Arial"/>
                <a:ea typeface="Arial"/>
                <a:cs typeface="Arial"/>
                <a:sym typeface="Arial"/>
              </a:rPr>
              <a:t>To change the  image on this slide, select the picture and delete it. Then click the Pictures icon in the placeholder to insert your own image.</a:t>
            </a:r>
            <a:endParaRPr/>
          </a:p>
          <a:p>
            <a:pPr marL="0" lvl="0" indent="0" algn="l" rtl="0">
              <a:lnSpc>
                <a:spcPct val="100000"/>
              </a:lnSpc>
              <a:spcBef>
                <a:spcPts val="0"/>
              </a:spcBef>
              <a:spcAft>
                <a:spcPts val="0"/>
              </a:spcAft>
              <a:buSzPts val="1400"/>
              <a:buNone/>
            </a:pP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01ce3d3ee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chemeClr val="dk2"/>
              </a:solidFill>
              <a:latin typeface="Calibri"/>
              <a:ea typeface="Calibri"/>
              <a:cs typeface="Calibri"/>
              <a:sym typeface="Calibri"/>
            </a:endParaRPr>
          </a:p>
        </p:txBody>
      </p:sp>
      <p:sp>
        <p:nvSpPr>
          <p:cNvPr id="115" name="Google Shape;115;g301ce3d3ee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1ce3d3ee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01ce3d3ee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301ce3d3ee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ae7bd8b9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8ae7bd8b9f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28ae7bd8b9f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ad9e153bb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28ad9e153b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ac560575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8ac560575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ad9e153bb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ad9e153bb_2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8ad9e153bb_2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8ad9e153bb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8ad9e153bb_2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8ad9e153bb_2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ad9e153bb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ad9e153bb_2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28ad9e153bb_2_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01c675d61d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01c675d61d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301c675d61d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1c675d61d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01c675d61d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301c675d61d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1d008b6e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01d008b6ec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50"/>
        <p:cNvGrpSpPr/>
        <p:nvPr/>
      </p:nvGrpSpPr>
      <p:grpSpPr>
        <a:xfrm>
          <a:off x="0" y="0"/>
          <a:ext cx="0" cy="0"/>
          <a:chOff x="0" y="0"/>
          <a:chExt cx="0" cy="0"/>
        </a:xfrm>
      </p:grpSpPr>
      <p:sp>
        <p:nvSpPr>
          <p:cNvPr id="51" name="Google Shape;51;p13"/>
          <p:cNvSpPr/>
          <p:nvPr/>
        </p:nvSpPr>
        <p:spPr>
          <a:xfrm>
            <a:off x="4905378" y="0"/>
            <a:ext cx="4238622" cy="51435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52" name="Google Shape;52;p13"/>
          <p:cNvSpPr/>
          <p:nvPr/>
        </p:nvSpPr>
        <p:spPr>
          <a:xfrm>
            <a:off x="4692651" y="0"/>
            <a:ext cx="1254127" cy="51435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53" name="Google Shape;53;p13"/>
          <p:cNvSpPr/>
          <p:nvPr/>
        </p:nvSpPr>
        <p:spPr>
          <a:xfrm>
            <a:off x="4484690" y="0"/>
            <a:ext cx="1146174" cy="51435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54" name="Google Shape;54;p13"/>
          <p:cNvSpPr txBox="1">
            <a:spLocks noGrp="1"/>
          </p:cNvSpPr>
          <p:nvPr>
            <p:ph type="ctrTitle"/>
          </p:nvPr>
        </p:nvSpPr>
        <p:spPr>
          <a:xfrm>
            <a:off x="971551" y="1405188"/>
            <a:ext cx="3840600" cy="192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3A3D4B"/>
              </a:buClr>
              <a:buSzPts val="3000"/>
              <a:buFont typeface="Calibri"/>
              <a:buNone/>
              <a:defRPr sz="3000">
                <a:solidFill>
                  <a:srgbClr val="3A3D4B"/>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 name="Google Shape;55;p13" descr="An empty placeholder to add an image. Click on the placeholder and select the image that you wish to add"/>
          <p:cNvSpPr>
            <a:spLocks noGrp="1"/>
          </p:cNvSpPr>
          <p:nvPr>
            <p:ph type="pic" idx="2"/>
          </p:nvPr>
        </p:nvSpPr>
        <p:spPr>
          <a:xfrm>
            <a:off x="5057777" y="0"/>
            <a:ext cx="4086300" cy="5143500"/>
          </a:xfrm>
          <a:prstGeom prst="rect">
            <a:avLst/>
          </a:prstGeom>
          <a:noFill/>
          <a:ln>
            <a:noFill/>
          </a:ln>
        </p:spPr>
      </p:sp>
      <p:sp>
        <p:nvSpPr>
          <p:cNvPr id="56" name="Google Shape;56;p13"/>
          <p:cNvSpPr txBox="1">
            <a:spLocks noGrp="1"/>
          </p:cNvSpPr>
          <p:nvPr>
            <p:ph type="subTitle" idx="1"/>
          </p:nvPr>
        </p:nvSpPr>
        <p:spPr>
          <a:xfrm>
            <a:off x="971551" y="3429000"/>
            <a:ext cx="3840600" cy="12003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400"/>
              </a:spcBef>
              <a:spcAft>
                <a:spcPts val="0"/>
              </a:spcAft>
              <a:buClr>
                <a:srgbClr val="3A3D4B"/>
              </a:buClr>
              <a:buSzPts val="1800"/>
              <a:buNone/>
              <a:defRPr sz="1800"/>
            </a:lvl1pPr>
            <a:lvl2pPr lvl="1" algn="ctr" rtl="0">
              <a:lnSpc>
                <a:spcPct val="90000"/>
              </a:lnSpc>
              <a:spcBef>
                <a:spcPts val="800"/>
              </a:spcBef>
              <a:spcAft>
                <a:spcPts val="0"/>
              </a:spcAft>
              <a:buSzPts val="1500"/>
              <a:buNone/>
              <a:defRPr sz="1500"/>
            </a:lvl2pPr>
            <a:lvl3pPr lvl="2" algn="ctr" rtl="0">
              <a:lnSpc>
                <a:spcPct val="90000"/>
              </a:lnSpc>
              <a:spcBef>
                <a:spcPts val="600"/>
              </a:spcBef>
              <a:spcAft>
                <a:spcPts val="0"/>
              </a:spcAft>
              <a:buSzPts val="1400"/>
              <a:buNone/>
              <a:defRPr sz="1400"/>
            </a:lvl3pPr>
            <a:lvl4pPr lvl="3" algn="ctr" rtl="0">
              <a:lnSpc>
                <a:spcPct val="90000"/>
              </a:lnSpc>
              <a:spcBef>
                <a:spcPts val="600"/>
              </a:spcBef>
              <a:spcAft>
                <a:spcPts val="0"/>
              </a:spcAft>
              <a:buClr>
                <a:srgbClr val="3A3D4B"/>
              </a:buClr>
              <a:buSzPts val="1200"/>
              <a:buNone/>
              <a:defRPr sz="1200"/>
            </a:lvl4pPr>
            <a:lvl5pPr lvl="4" algn="ctr" rtl="0">
              <a:lnSpc>
                <a:spcPct val="90000"/>
              </a:lnSpc>
              <a:spcBef>
                <a:spcPts val="600"/>
              </a:spcBef>
              <a:spcAft>
                <a:spcPts val="0"/>
              </a:spcAft>
              <a:buClr>
                <a:srgbClr val="3A3D4B"/>
              </a:buClr>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600"/>
              </a:spcBef>
              <a:spcAft>
                <a:spcPts val="0"/>
              </a:spcAft>
              <a:buClr>
                <a:schemeClr val="dk1"/>
              </a:buClr>
              <a:buSzPts val="1200"/>
              <a:buNone/>
              <a:defRPr sz="1200"/>
            </a:lvl7pPr>
            <a:lvl8pPr lvl="7" algn="ctr" rtl="0">
              <a:lnSpc>
                <a:spcPct val="90000"/>
              </a:lnSpc>
              <a:spcBef>
                <a:spcPts val="600"/>
              </a:spcBef>
              <a:spcAft>
                <a:spcPts val="0"/>
              </a:spcAft>
              <a:buClr>
                <a:schemeClr val="dk1"/>
              </a:buClr>
              <a:buSzPts val="1200"/>
              <a:buNone/>
              <a:defRPr sz="1200"/>
            </a:lvl8pPr>
            <a:lvl9pPr lvl="8" algn="ctr" rtl="0">
              <a:lnSpc>
                <a:spcPct val="90000"/>
              </a:lnSpc>
              <a:spcBef>
                <a:spcPts val="600"/>
              </a:spcBef>
              <a:spcAft>
                <a:spcPts val="0"/>
              </a:spcAft>
              <a:buClr>
                <a:schemeClr val="dk1"/>
              </a:buClr>
              <a:buSzPts val="1200"/>
              <a:buNone/>
              <a:defRPr sz="1200"/>
            </a:lvl9pPr>
          </a:lstStyle>
          <a:p>
            <a:endParaRPr/>
          </a:p>
        </p:txBody>
      </p:sp>
      <p:sp>
        <p:nvSpPr>
          <p:cNvPr id="57" name="Google Shape;57;p13"/>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000"/>
              <a:buFont typeface="Calibri"/>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971550" y="1371600"/>
            <a:ext cx="7200900" cy="3257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2" name="Google Shape;62;p14"/>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3" name="Google Shape;63;p14"/>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73"/>
        <p:cNvGrpSpPr/>
        <p:nvPr/>
      </p:nvGrpSpPr>
      <p:grpSpPr>
        <a:xfrm>
          <a:off x="0" y="0"/>
          <a:ext cx="0" cy="0"/>
          <a:chOff x="0" y="0"/>
          <a:chExt cx="0" cy="0"/>
        </a:xfrm>
      </p:grpSpPr>
      <p:sp>
        <p:nvSpPr>
          <p:cNvPr id="74" name="Google Shape;74;p16"/>
          <p:cNvSpPr/>
          <p:nvPr/>
        </p:nvSpPr>
        <p:spPr>
          <a:xfrm>
            <a:off x="4905378" y="0"/>
            <a:ext cx="4238622" cy="51435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75" name="Google Shape;75;p16"/>
          <p:cNvSpPr/>
          <p:nvPr/>
        </p:nvSpPr>
        <p:spPr>
          <a:xfrm>
            <a:off x="4692651" y="0"/>
            <a:ext cx="1254127" cy="51435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76" name="Google Shape;76;p16"/>
          <p:cNvSpPr/>
          <p:nvPr/>
        </p:nvSpPr>
        <p:spPr>
          <a:xfrm>
            <a:off x="4484690" y="0"/>
            <a:ext cx="1146174" cy="51435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77" name="Google Shape;77;p16"/>
          <p:cNvSpPr txBox="1">
            <a:spLocks noGrp="1"/>
          </p:cNvSpPr>
          <p:nvPr>
            <p:ph type="ctrTitle"/>
          </p:nvPr>
        </p:nvSpPr>
        <p:spPr>
          <a:xfrm>
            <a:off x="971551" y="1405188"/>
            <a:ext cx="3840600" cy="192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3A3D4B"/>
              </a:buClr>
              <a:buSzPts val="3000"/>
              <a:buFont typeface="Calibri"/>
              <a:buNone/>
              <a:defRPr sz="3000">
                <a:solidFill>
                  <a:srgbClr val="3A3D4B"/>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6" descr="An empty placeholder to add an image. Click on the placeholder and select the image that you wish to add"/>
          <p:cNvSpPr>
            <a:spLocks noGrp="1"/>
          </p:cNvSpPr>
          <p:nvPr>
            <p:ph type="pic" idx="2"/>
          </p:nvPr>
        </p:nvSpPr>
        <p:spPr>
          <a:xfrm>
            <a:off x="5057777" y="0"/>
            <a:ext cx="4086300" cy="5143500"/>
          </a:xfrm>
          <a:prstGeom prst="rect">
            <a:avLst/>
          </a:prstGeom>
          <a:noFill/>
          <a:ln>
            <a:noFill/>
          </a:ln>
        </p:spPr>
      </p:sp>
      <p:sp>
        <p:nvSpPr>
          <p:cNvPr id="79" name="Google Shape;79;p16"/>
          <p:cNvSpPr txBox="1">
            <a:spLocks noGrp="1"/>
          </p:cNvSpPr>
          <p:nvPr>
            <p:ph type="subTitle" idx="1"/>
          </p:nvPr>
        </p:nvSpPr>
        <p:spPr>
          <a:xfrm>
            <a:off x="971551" y="3429000"/>
            <a:ext cx="3840600" cy="12003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400"/>
              </a:spcBef>
              <a:spcAft>
                <a:spcPts val="0"/>
              </a:spcAft>
              <a:buClr>
                <a:srgbClr val="3A3D4B"/>
              </a:buClr>
              <a:buSzPts val="1800"/>
              <a:buNone/>
              <a:defRPr sz="1800"/>
            </a:lvl1pPr>
            <a:lvl2pPr lvl="1" algn="ctr" rtl="0">
              <a:lnSpc>
                <a:spcPct val="90000"/>
              </a:lnSpc>
              <a:spcBef>
                <a:spcPts val="800"/>
              </a:spcBef>
              <a:spcAft>
                <a:spcPts val="0"/>
              </a:spcAft>
              <a:buSzPts val="1500"/>
              <a:buNone/>
              <a:defRPr sz="1500"/>
            </a:lvl2pPr>
            <a:lvl3pPr lvl="2" algn="ctr" rtl="0">
              <a:lnSpc>
                <a:spcPct val="90000"/>
              </a:lnSpc>
              <a:spcBef>
                <a:spcPts val="600"/>
              </a:spcBef>
              <a:spcAft>
                <a:spcPts val="0"/>
              </a:spcAft>
              <a:buSzPts val="1400"/>
              <a:buNone/>
              <a:defRPr sz="1400"/>
            </a:lvl3pPr>
            <a:lvl4pPr lvl="3" algn="ctr" rtl="0">
              <a:lnSpc>
                <a:spcPct val="90000"/>
              </a:lnSpc>
              <a:spcBef>
                <a:spcPts val="600"/>
              </a:spcBef>
              <a:spcAft>
                <a:spcPts val="0"/>
              </a:spcAft>
              <a:buClr>
                <a:srgbClr val="3A3D4B"/>
              </a:buClr>
              <a:buSzPts val="1200"/>
              <a:buNone/>
              <a:defRPr sz="1200"/>
            </a:lvl4pPr>
            <a:lvl5pPr lvl="4" algn="ctr" rtl="0">
              <a:lnSpc>
                <a:spcPct val="90000"/>
              </a:lnSpc>
              <a:spcBef>
                <a:spcPts val="600"/>
              </a:spcBef>
              <a:spcAft>
                <a:spcPts val="0"/>
              </a:spcAft>
              <a:buClr>
                <a:srgbClr val="3A3D4B"/>
              </a:buClr>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600"/>
              </a:spcBef>
              <a:spcAft>
                <a:spcPts val="0"/>
              </a:spcAft>
              <a:buClr>
                <a:schemeClr val="dk1"/>
              </a:buClr>
              <a:buSzPts val="1200"/>
              <a:buNone/>
              <a:defRPr sz="1200"/>
            </a:lvl7pPr>
            <a:lvl8pPr lvl="7" algn="ctr" rtl="0">
              <a:lnSpc>
                <a:spcPct val="90000"/>
              </a:lnSpc>
              <a:spcBef>
                <a:spcPts val="600"/>
              </a:spcBef>
              <a:spcAft>
                <a:spcPts val="0"/>
              </a:spcAft>
              <a:buClr>
                <a:schemeClr val="dk1"/>
              </a:buClr>
              <a:buSzPts val="1200"/>
              <a:buNone/>
              <a:defRPr sz="1200"/>
            </a:lvl8pPr>
            <a:lvl9pPr lvl="8" algn="ctr" rtl="0">
              <a:lnSpc>
                <a:spcPct val="90000"/>
              </a:lnSpc>
              <a:spcBef>
                <a:spcPts val="600"/>
              </a:spcBef>
              <a:spcAft>
                <a:spcPts val="0"/>
              </a:spcAft>
              <a:buClr>
                <a:schemeClr val="dk1"/>
              </a:buClr>
              <a:buSzPts val="1200"/>
              <a:buNone/>
              <a:defRPr sz="1200"/>
            </a:lvl9pPr>
          </a:lstStyle>
          <a:p>
            <a:endParaRPr/>
          </a:p>
        </p:txBody>
      </p:sp>
      <p:sp>
        <p:nvSpPr>
          <p:cNvPr id="80" name="Google Shape;80;p16"/>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000"/>
              <a:buFont typeface="Calibri"/>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971550" y="1371600"/>
            <a:ext cx="7200900" cy="3257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84" name="Google Shape;84;p17"/>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7"/>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7"/>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971550" y="1371600"/>
            <a:ext cx="7200900" cy="3257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90" name="Google Shape;90;p18"/>
          <p:cNvSpPr txBox="1">
            <a:spLocks noGrp="1"/>
          </p:cNvSpPr>
          <p:nvPr>
            <p:ph type="body" idx="2"/>
          </p:nvPr>
        </p:nvSpPr>
        <p:spPr>
          <a:xfrm>
            <a:off x="4743450" y="1371599"/>
            <a:ext cx="3429000" cy="3257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91" name="Google Shape;91;p18"/>
          <p:cNvSpPr txBox="1">
            <a:spLocks noGrp="1"/>
          </p:cNvSpPr>
          <p:nvPr>
            <p:ph type="ftr" idx="11"/>
          </p:nvPr>
        </p:nvSpPr>
        <p:spPr>
          <a:xfrm>
            <a:off x="971550" y="488411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8"/>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18"/>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4"/>
        <p:cNvGrpSpPr/>
        <p:nvPr/>
      </p:nvGrpSpPr>
      <p:grpSpPr>
        <a:xfrm>
          <a:off x="0" y="0"/>
          <a:ext cx="0" cy="0"/>
          <a:chOff x="0" y="0"/>
          <a:chExt cx="0" cy="0"/>
        </a:xfrm>
      </p:grpSpPr>
      <p:sp>
        <p:nvSpPr>
          <p:cNvPr id="95" name="Google Shape;95;p19"/>
          <p:cNvSpPr/>
          <p:nvPr/>
        </p:nvSpPr>
        <p:spPr>
          <a:xfrm>
            <a:off x="6321767" y="0"/>
            <a:ext cx="2822234" cy="51435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rgbClr val="3A3D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96" name="Google Shape;96;p19"/>
          <p:cNvSpPr/>
          <p:nvPr/>
        </p:nvSpPr>
        <p:spPr>
          <a:xfrm>
            <a:off x="6109039" y="0"/>
            <a:ext cx="1254127" cy="51435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97" name="Google Shape;97;p19"/>
          <p:cNvSpPr/>
          <p:nvPr/>
        </p:nvSpPr>
        <p:spPr>
          <a:xfrm>
            <a:off x="5855676" y="0"/>
            <a:ext cx="1146174" cy="51435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98" name="Google Shape;98;p19"/>
          <p:cNvSpPr txBox="1">
            <a:spLocks noGrp="1"/>
          </p:cNvSpPr>
          <p:nvPr>
            <p:ph type="ctrTitle"/>
          </p:nvPr>
        </p:nvSpPr>
        <p:spPr>
          <a:xfrm>
            <a:off x="971550" y="1405188"/>
            <a:ext cx="4800600" cy="192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3A3D4B"/>
              </a:buClr>
              <a:buSzPts val="3000"/>
              <a:buFont typeface="Calibri"/>
              <a:buNone/>
              <a:defRPr sz="3000">
                <a:solidFill>
                  <a:srgbClr val="3A3D4B"/>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9"/>
          <p:cNvSpPr txBox="1">
            <a:spLocks noGrp="1"/>
          </p:cNvSpPr>
          <p:nvPr>
            <p:ph type="subTitle" idx="1"/>
          </p:nvPr>
        </p:nvSpPr>
        <p:spPr>
          <a:xfrm>
            <a:off x="971550" y="3429000"/>
            <a:ext cx="4800600" cy="12003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900"/>
              </a:spcBef>
              <a:spcAft>
                <a:spcPts val="0"/>
              </a:spcAft>
              <a:buClr>
                <a:srgbClr val="3A3D4B"/>
              </a:buClr>
              <a:buSzPts val="1800"/>
              <a:buNone/>
              <a:defRPr sz="1800"/>
            </a:lvl1pPr>
            <a:lvl2pPr lvl="1" algn="ctr" rtl="0">
              <a:lnSpc>
                <a:spcPct val="90000"/>
              </a:lnSpc>
              <a:spcBef>
                <a:spcPts val="800"/>
              </a:spcBef>
              <a:spcAft>
                <a:spcPts val="0"/>
              </a:spcAft>
              <a:buSzPts val="1500"/>
              <a:buNone/>
              <a:defRPr sz="1500"/>
            </a:lvl2pPr>
            <a:lvl3pPr lvl="2" algn="ctr" rtl="0">
              <a:lnSpc>
                <a:spcPct val="90000"/>
              </a:lnSpc>
              <a:spcBef>
                <a:spcPts val="600"/>
              </a:spcBef>
              <a:spcAft>
                <a:spcPts val="0"/>
              </a:spcAft>
              <a:buSzPts val="1400"/>
              <a:buNone/>
              <a:defRPr sz="1400"/>
            </a:lvl3pPr>
            <a:lvl4pPr lvl="3" algn="ctr" rtl="0">
              <a:lnSpc>
                <a:spcPct val="90000"/>
              </a:lnSpc>
              <a:spcBef>
                <a:spcPts val="600"/>
              </a:spcBef>
              <a:spcAft>
                <a:spcPts val="0"/>
              </a:spcAft>
              <a:buClr>
                <a:srgbClr val="3A3D4B"/>
              </a:buClr>
              <a:buSzPts val="1200"/>
              <a:buNone/>
              <a:defRPr sz="1200"/>
            </a:lvl4pPr>
            <a:lvl5pPr lvl="4" algn="ctr" rtl="0">
              <a:lnSpc>
                <a:spcPct val="90000"/>
              </a:lnSpc>
              <a:spcBef>
                <a:spcPts val="600"/>
              </a:spcBef>
              <a:spcAft>
                <a:spcPts val="0"/>
              </a:spcAft>
              <a:buClr>
                <a:srgbClr val="3A3D4B"/>
              </a:buClr>
              <a:buSzPts val="1200"/>
              <a:buNone/>
              <a:defRPr sz="1200"/>
            </a:lvl5pPr>
            <a:lvl6pPr lvl="5" algn="ctr" rtl="0">
              <a:lnSpc>
                <a:spcPct val="90000"/>
              </a:lnSpc>
              <a:spcBef>
                <a:spcPts val="600"/>
              </a:spcBef>
              <a:spcAft>
                <a:spcPts val="0"/>
              </a:spcAft>
              <a:buClr>
                <a:schemeClr val="dk1"/>
              </a:buClr>
              <a:buSzPts val="1200"/>
              <a:buNone/>
              <a:defRPr sz="1200"/>
            </a:lvl6pPr>
            <a:lvl7pPr lvl="6" algn="ctr" rtl="0">
              <a:lnSpc>
                <a:spcPct val="90000"/>
              </a:lnSpc>
              <a:spcBef>
                <a:spcPts val="600"/>
              </a:spcBef>
              <a:spcAft>
                <a:spcPts val="0"/>
              </a:spcAft>
              <a:buClr>
                <a:schemeClr val="dk1"/>
              </a:buClr>
              <a:buSzPts val="1200"/>
              <a:buNone/>
              <a:defRPr sz="1200"/>
            </a:lvl7pPr>
            <a:lvl8pPr lvl="7" algn="ctr" rtl="0">
              <a:lnSpc>
                <a:spcPct val="90000"/>
              </a:lnSpc>
              <a:spcBef>
                <a:spcPts val="600"/>
              </a:spcBef>
              <a:spcAft>
                <a:spcPts val="0"/>
              </a:spcAft>
              <a:buClr>
                <a:schemeClr val="dk1"/>
              </a:buClr>
              <a:buSzPts val="1200"/>
              <a:buNone/>
              <a:defRPr sz="1200"/>
            </a:lvl8pPr>
            <a:lvl9pPr lvl="8" algn="ctr" rtl="0">
              <a:lnSpc>
                <a:spcPct val="90000"/>
              </a:lnSpc>
              <a:spcBef>
                <a:spcPts val="600"/>
              </a:spcBef>
              <a:spcAft>
                <a:spcPts val="0"/>
              </a:spcAft>
              <a:buClr>
                <a:schemeClr val="dk1"/>
              </a:buClr>
              <a:buSzPts val="1200"/>
              <a:buNone/>
              <a:defRPr sz="1200"/>
            </a:lvl9pPr>
          </a:lstStyle>
          <a:p>
            <a:endParaRPr/>
          </a:p>
        </p:txBody>
      </p:sp>
      <p:sp>
        <p:nvSpPr>
          <p:cNvPr id="100" name="Google Shape;100;p19"/>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1"/>
        <p:cNvGrpSpPr/>
        <p:nvPr/>
      </p:nvGrpSpPr>
      <p:grpSpPr>
        <a:xfrm>
          <a:off x="0" y="0"/>
          <a:ext cx="0" cy="0"/>
          <a:chOff x="0" y="0"/>
          <a:chExt cx="0" cy="0"/>
        </a:xfrm>
      </p:grpSpPr>
      <p:sp>
        <p:nvSpPr>
          <p:cNvPr id="102" name="Google Shape;102;p20"/>
          <p:cNvSpPr/>
          <p:nvPr/>
        </p:nvSpPr>
        <p:spPr>
          <a:xfrm>
            <a:off x="7216776" y="0"/>
            <a:ext cx="1927224" cy="51435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rgbClr val="3A3D4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103" name="Google Shape;103;p20"/>
          <p:cNvSpPr/>
          <p:nvPr/>
        </p:nvSpPr>
        <p:spPr>
          <a:xfrm>
            <a:off x="6927849" y="0"/>
            <a:ext cx="1254127" cy="51435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rgbClr val="FF914D"/>
          </a:solidFill>
          <a:ln>
            <a:noFill/>
          </a:ln>
          <a:effectLst>
            <a:outerShdw blurRad="101600" dist="50800" algn="l" rotWithShape="0">
              <a:srgbClr val="000000">
                <a:alpha val="2392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104" name="Google Shape;104;p20"/>
          <p:cNvSpPr/>
          <p:nvPr/>
        </p:nvSpPr>
        <p:spPr>
          <a:xfrm>
            <a:off x="6880225" y="0"/>
            <a:ext cx="1095374" cy="51435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392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105" name="Google Shape;105;p20"/>
          <p:cNvSpPr/>
          <p:nvPr/>
        </p:nvSpPr>
        <p:spPr>
          <a:xfrm>
            <a:off x="6880225" y="0"/>
            <a:ext cx="1095374" cy="51435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rgbClr val="048A8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Book Antiqua"/>
              <a:ea typeface="Book Antiqua"/>
              <a:cs typeface="Book Antiqua"/>
              <a:sym typeface="Book Antiqua"/>
            </a:endParaRPr>
          </a:p>
        </p:txBody>
      </p:sp>
      <p:sp>
        <p:nvSpPr>
          <p:cNvPr id="106" name="Google Shape;106;p20"/>
          <p:cNvSpPr txBox="1">
            <a:spLocks noGrp="1"/>
          </p:cNvSpPr>
          <p:nvPr>
            <p:ph type="title"/>
          </p:nvPr>
        </p:nvSpPr>
        <p:spPr>
          <a:xfrm>
            <a:off x="971549" y="2185988"/>
            <a:ext cx="6035100" cy="1167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3A3D4B"/>
              </a:buClr>
              <a:buSzPts val="2400"/>
              <a:buFont typeface="Calibri"/>
              <a:buNone/>
              <a:defRPr sz="2400">
                <a:solidFill>
                  <a:srgbClr val="3A3D4B"/>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0"/>
          <p:cNvSpPr txBox="1">
            <a:spLocks noGrp="1"/>
          </p:cNvSpPr>
          <p:nvPr>
            <p:ph type="body" idx="1"/>
          </p:nvPr>
        </p:nvSpPr>
        <p:spPr>
          <a:xfrm>
            <a:off x="971549" y="3442097"/>
            <a:ext cx="6035100" cy="758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Clr>
                <a:srgbClr val="3A3D4B"/>
              </a:buClr>
              <a:buSzPts val="1800"/>
              <a:buNone/>
              <a:defRPr sz="1800">
                <a:solidFill>
                  <a:srgbClr val="3A3D4B"/>
                </a:solidFill>
              </a:defRPr>
            </a:lvl1pPr>
            <a:lvl2pPr marL="914400" lvl="1" indent="-228600" algn="l" rtl="0">
              <a:lnSpc>
                <a:spcPct val="90000"/>
              </a:lnSpc>
              <a:spcBef>
                <a:spcPts val="800"/>
              </a:spcBef>
              <a:spcAft>
                <a:spcPts val="0"/>
              </a:spcAft>
              <a:buSzPts val="1500"/>
              <a:buNone/>
              <a:defRPr sz="1500">
                <a:solidFill>
                  <a:srgbClr val="999999"/>
                </a:solidFill>
              </a:defRPr>
            </a:lvl2pPr>
            <a:lvl3pPr marL="1371600" lvl="2" indent="-228600" algn="l" rtl="0">
              <a:lnSpc>
                <a:spcPct val="90000"/>
              </a:lnSpc>
              <a:spcBef>
                <a:spcPts val="600"/>
              </a:spcBef>
              <a:spcAft>
                <a:spcPts val="0"/>
              </a:spcAft>
              <a:buSzPts val="1400"/>
              <a:buNone/>
              <a:defRPr sz="1400">
                <a:solidFill>
                  <a:srgbClr val="999999"/>
                </a:solidFill>
              </a:defRPr>
            </a:lvl3pPr>
            <a:lvl4pPr marL="1828800" lvl="3" indent="-228600" algn="l" rtl="0">
              <a:lnSpc>
                <a:spcPct val="90000"/>
              </a:lnSpc>
              <a:spcBef>
                <a:spcPts val="600"/>
              </a:spcBef>
              <a:spcAft>
                <a:spcPts val="0"/>
              </a:spcAft>
              <a:buClr>
                <a:srgbClr val="999999"/>
              </a:buClr>
              <a:buSzPts val="1200"/>
              <a:buNone/>
              <a:defRPr sz="1200">
                <a:solidFill>
                  <a:srgbClr val="999999"/>
                </a:solidFill>
              </a:defRPr>
            </a:lvl4pPr>
            <a:lvl5pPr marL="2286000" lvl="4" indent="-228600" algn="l" rtl="0">
              <a:lnSpc>
                <a:spcPct val="90000"/>
              </a:lnSpc>
              <a:spcBef>
                <a:spcPts val="600"/>
              </a:spcBef>
              <a:spcAft>
                <a:spcPts val="0"/>
              </a:spcAft>
              <a:buClr>
                <a:srgbClr val="999999"/>
              </a:buClr>
              <a:buSzPts val="1200"/>
              <a:buNone/>
              <a:defRPr sz="1200">
                <a:solidFill>
                  <a:srgbClr val="999999"/>
                </a:solidFill>
              </a:defRPr>
            </a:lvl5pPr>
            <a:lvl6pPr marL="2743200" lvl="5" indent="-228600" algn="l" rtl="0">
              <a:lnSpc>
                <a:spcPct val="90000"/>
              </a:lnSpc>
              <a:spcBef>
                <a:spcPts val="600"/>
              </a:spcBef>
              <a:spcAft>
                <a:spcPts val="0"/>
              </a:spcAft>
              <a:buClr>
                <a:srgbClr val="999999"/>
              </a:buClr>
              <a:buSzPts val="1200"/>
              <a:buNone/>
              <a:defRPr sz="1200">
                <a:solidFill>
                  <a:srgbClr val="999999"/>
                </a:solidFill>
              </a:defRPr>
            </a:lvl6pPr>
            <a:lvl7pPr marL="3200400" lvl="6" indent="-228600" algn="l" rtl="0">
              <a:lnSpc>
                <a:spcPct val="90000"/>
              </a:lnSpc>
              <a:spcBef>
                <a:spcPts val="600"/>
              </a:spcBef>
              <a:spcAft>
                <a:spcPts val="0"/>
              </a:spcAft>
              <a:buClr>
                <a:srgbClr val="999999"/>
              </a:buClr>
              <a:buSzPts val="1200"/>
              <a:buNone/>
              <a:defRPr sz="1200">
                <a:solidFill>
                  <a:srgbClr val="999999"/>
                </a:solidFill>
              </a:defRPr>
            </a:lvl7pPr>
            <a:lvl8pPr marL="3657600" lvl="7" indent="-228600" algn="l" rtl="0">
              <a:lnSpc>
                <a:spcPct val="90000"/>
              </a:lnSpc>
              <a:spcBef>
                <a:spcPts val="600"/>
              </a:spcBef>
              <a:spcAft>
                <a:spcPts val="0"/>
              </a:spcAft>
              <a:buClr>
                <a:srgbClr val="999999"/>
              </a:buClr>
              <a:buSzPts val="1200"/>
              <a:buNone/>
              <a:defRPr sz="1200">
                <a:solidFill>
                  <a:srgbClr val="999999"/>
                </a:solidFill>
              </a:defRPr>
            </a:lvl8pPr>
            <a:lvl9pPr marL="4114800" lvl="8" indent="-228600" algn="l" rtl="0">
              <a:lnSpc>
                <a:spcPct val="90000"/>
              </a:lnSpc>
              <a:spcBef>
                <a:spcPts val="600"/>
              </a:spcBef>
              <a:spcAft>
                <a:spcPts val="0"/>
              </a:spcAft>
              <a:buClr>
                <a:srgbClr val="999999"/>
              </a:buClr>
              <a:buSzPts val="1200"/>
              <a:buNone/>
              <a:defRPr sz="1200">
                <a:solidFill>
                  <a:srgbClr val="999999"/>
                </a:solidFill>
              </a:defRPr>
            </a:lvl9pPr>
          </a:lstStyle>
          <a:p>
            <a:endParaRPr/>
          </a:p>
        </p:txBody>
      </p:sp>
      <p:sp>
        <p:nvSpPr>
          <p:cNvPr id="108" name="Google Shape;108;p20"/>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rgbClr val="3A3D4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p21"/>
          <p:cNvSpPr txBox="1">
            <a:spLocks noGrp="1"/>
          </p:cNvSpPr>
          <p:nvPr>
            <p:ph type="body" idx="1"/>
          </p:nvPr>
        </p:nvSpPr>
        <p:spPr>
          <a:xfrm>
            <a:off x="971550" y="1371600"/>
            <a:ext cx="3429000" cy="6378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1400"/>
              </a:spcBef>
              <a:spcAft>
                <a:spcPts val="0"/>
              </a:spcAft>
              <a:buClr>
                <a:srgbClr val="3A3D4B"/>
              </a:buClr>
              <a:buSzPts val="2000"/>
              <a:buNone/>
              <a:defRPr sz="2000" b="0"/>
            </a:lvl1pPr>
            <a:lvl2pPr marL="914400" lvl="1" indent="-228600" algn="l" rtl="0">
              <a:lnSpc>
                <a:spcPct val="90000"/>
              </a:lnSpc>
              <a:spcBef>
                <a:spcPts val="800"/>
              </a:spcBef>
              <a:spcAft>
                <a:spcPts val="0"/>
              </a:spcAft>
              <a:buSzPts val="1500"/>
              <a:buNone/>
              <a:defRPr sz="1500" b="1"/>
            </a:lvl2pPr>
            <a:lvl3pPr marL="1371600" lvl="2" indent="-228600" algn="l" rtl="0">
              <a:lnSpc>
                <a:spcPct val="90000"/>
              </a:lnSpc>
              <a:spcBef>
                <a:spcPts val="600"/>
              </a:spcBef>
              <a:spcAft>
                <a:spcPts val="0"/>
              </a:spcAft>
              <a:buSzPts val="1400"/>
              <a:buNone/>
              <a:defRPr sz="1400" b="1"/>
            </a:lvl3pPr>
            <a:lvl4pPr marL="1828800" lvl="3" indent="-228600" algn="l" rtl="0">
              <a:lnSpc>
                <a:spcPct val="90000"/>
              </a:lnSpc>
              <a:spcBef>
                <a:spcPts val="600"/>
              </a:spcBef>
              <a:spcAft>
                <a:spcPts val="0"/>
              </a:spcAft>
              <a:buClr>
                <a:srgbClr val="3A3D4B"/>
              </a:buClr>
              <a:buSzPts val="1200"/>
              <a:buNone/>
              <a:defRPr sz="1200" b="1"/>
            </a:lvl4pPr>
            <a:lvl5pPr marL="2286000" lvl="4" indent="-228600" algn="l" rtl="0">
              <a:lnSpc>
                <a:spcPct val="90000"/>
              </a:lnSpc>
              <a:spcBef>
                <a:spcPts val="600"/>
              </a:spcBef>
              <a:spcAft>
                <a:spcPts val="0"/>
              </a:spcAft>
              <a:buClr>
                <a:srgbClr val="3A3D4B"/>
              </a:buClr>
              <a:buSzPts val="1200"/>
              <a:buNone/>
              <a:defRPr sz="1200" b="1"/>
            </a:lvl5pPr>
            <a:lvl6pPr marL="2743200" lvl="5" indent="-228600" algn="l" rtl="0">
              <a:lnSpc>
                <a:spcPct val="90000"/>
              </a:lnSpc>
              <a:spcBef>
                <a:spcPts val="600"/>
              </a:spcBef>
              <a:spcAft>
                <a:spcPts val="0"/>
              </a:spcAft>
              <a:buClr>
                <a:schemeClr val="dk1"/>
              </a:buClr>
              <a:buSzPts val="1200"/>
              <a:buNone/>
              <a:defRPr sz="1200" b="1"/>
            </a:lvl6pPr>
            <a:lvl7pPr marL="3200400" lvl="6" indent="-228600" algn="l" rtl="0">
              <a:lnSpc>
                <a:spcPct val="90000"/>
              </a:lnSpc>
              <a:spcBef>
                <a:spcPts val="600"/>
              </a:spcBef>
              <a:spcAft>
                <a:spcPts val="0"/>
              </a:spcAft>
              <a:buClr>
                <a:schemeClr val="dk1"/>
              </a:buClr>
              <a:buSzPts val="1200"/>
              <a:buNone/>
              <a:defRPr sz="1200" b="1"/>
            </a:lvl7pPr>
            <a:lvl8pPr marL="3657600" lvl="7" indent="-228600" algn="l" rtl="0">
              <a:lnSpc>
                <a:spcPct val="90000"/>
              </a:lnSpc>
              <a:spcBef>
                <a:spcPts val="600"/>
              </a:spcBef>
              <a:spcAft>
                <a:spcPts val="0"/>
              </a:spcAft>
              <a:buClr>
                <a:schemeClr val="dk1"/>
              </a:buClr>
              <a:buSzPts val="1200"/>
              <a:buNone/>
              <a:defRPr sz="1200" b="1"/>
            </a:lvl8pPr>
            <a:lvl9pPr marL="4114800" lvl="8" indent="-228600" algn="l" rtl="0">
              <a:lnSpc>
                <a:spcPct val="90000"/>
              </a:lnSpc>
              <a:spcBef>
                <a:spcPts val="600"/>
              </a:spcBef>
              <a:spcAft>
                <a:spcPts val="0"/>
              </a:spcAft>
              <a:buClr>
                <a:schemeClr val="dk1"/>
              </a:buClr>
              <a:buSzPts val="1200"/>
              <a:buNone/>
              <a:defRPr sz="1200" b="1"/>
            </a:lvl9pPr>
          </a:lstStyle>
          <a:p>
            <a:endParaRPr/>
          </a:p>
        </p:txBody>
      </p:sp>
      <p:sp>
        <p:nvSpPr>
          <p:cNvPr id="112" name="Google Shape;112;p21"/>
          <p:cNvSpPr txBox="1">
            <a:spLocks noGrp="1"/>
          </p:cNvSpPr>
          <p:nvPr>
            <p:ph type="body" idx="2"/>
          </p:nvPr>
        </p:nvSpPr>
        <p:spPr>
          <a:xfrm>
            <a:off x="971550" y="2028825"/>
            <a:ext cx="3429000" cy="2600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113" name="Google Shape;113;p21"/>
          <p:cNvSpPr txBox="1">
            <a:spLocks noGrp="1"/>
          </p:cNvSpPr>
          <p:nvPr>
            <p:ph type="body" idx="3"/>
          </p:nvPr>
        </p:nvSpPr>
        <p:spPr>
          <a:xfrm>
            <a:off x="4743450" y="1371600"/>
            <a:ext cx="3429000" cy="6360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1400"/>
              </a:spcBef>
              <a:spcAft>
                <a:spcPts val="0"/>
              </a:spcAft>
              <a:buClr>
                <a:srgbClr val="3A3D4B"/>
              </a:buClr>
              <a:buSzPts val="2000"/>
              <a:buNone/>
              <a:defRPr sz="2000" b="0"/>
            </a:lvl1pPr>
            <a:lvl2pPr marL="914400" lvl="1" indent="-228600" algn="l" rtl="0">
              <a:lnSpc>
                <a:spcPct val="90000"/>
              </a:lnSpc>
              <a:spcBef>
                <a:spcPts val="800"/>
              </a:spcBef>
              <a:spcAft>
                <a:spcPts val="0"/>
              </a:spcAft>
              <a:buSzPts val="1500"/>
              <a:buNone/>
              <a:defRPr sz="1500" b="1"/>
            </a:lvl2pPr>
            <a:lvl3pPr marL="1371600" lvl="2" indent="-228600" algn="l" rtl="0">
              <a:lnSpc>
                <a:spcPct val="90000"/>
              </a:lnSpc>
              <a:spcBef>
                <a:spcPts val="600"/>
              </a:spcBef>
              <a:spcAft>
                <a:spcPts val="0"/>
              </a:spcAft>
              <a:buSzPts val="1400"/>
              <a:buNone/>
              <a:defRPr sz="1400" b="1"/>
            </a:lvl3pPr>
            <a:lvl4pPr marL="1828800" lvl="3" indent="-228600" algn="l" rtl="0">
              <a:lnSpc>
                <a:spcPct val="90000"/>
              </a:lnSpc>
              <a:spcBef>
                <a:spcPts val="600"/>
              </a:spcBef>
              <a:spcAft>
                <a:spcPts val="0"/>
              </a:spcAft>
              <a:buClr>
                <a:srgbClr val="3A3D4B"/>
              </a:buClr>
              <a:buSzPts val="1200"/>
              <a:buNone/>
              <a:defRPr sz="1200" b="1"/>
            </a:lvl4pPr>
            <a:lvl5pPr marL="2286000" lvl="4" indent="-228600" algn="l" rtl="0">
              <a:lnSpc>
                <a:spcPct val="90000"/>
              </a:lnSpc>
              <a:spcBef>
                <a:spcPts val="600"/>
              </a:spcBef>
              <a:spcAft>
                <a:spcPts val="0"/>
              </a:spcAft>
              <a:buClr>
                <a:srgbClr val="3A3D4B"/>
              </a:buClr>
              <a:buSzPts val="1200"/>
              <a:buNone/>
              <a:defRPr sz="1200" b="1"/>
            </a:lvl5pPr>
            <a:lvl6pPr marL="2743200" lvl="5" indent="-228600" algn="l" rtl="0">
              <a:lnSpc>
                <a:spcPct val="90000"/>
              </a:lnSpc>
              <a:spcBef>
                <a:spcPts val="600"/>
              </a:spcBef>
              <a:spcAft>
                <a:spcPts val="0"/>
              </a:spcAft>
              <a:buClr>
                <a:schemeClr val="dk1"/>
              </a:buClr>
              <a:buSzPts val="1200"/>
              <a:buNone/>
              <a:defRPr sz="1200" b="1"/>
            </a:lvl6pPr>
            <a:lvl7pPr marL="3200400" lvl="6" indent="-228600" algn="l" rtl="0">
              <a:lnSpc>
                <a:spcPct val="90000"/>
              </a:lnSpc>
              <a:spcBef>
                <a:spcPts val="600"/>
              </a:spcBef>
              <a:spcAft>
                <a:spcPts val="0"/>
              </a:spcAft>
              <a:buClr>
                <a:schemeClr val="dk1"/>
              </a:buClr>
              <a:buSzPts val="1200"/>
              <a:buNone/>
              <a:defRPr sz="1200" b="1"/>
            </a:lvl7pPr>
            <a:lvl8pPr marL="3657600" lvl="7" indent="-228600" algn="l" rtl="0">
              <a:lnSpc>
                <a:spcPct val="90000"/>
              </a:lnSpc>
              <a:spcBef>
                <a:spcPts val="600"/>
              </a:spcBef>
              <a:spcAft>
                <a:spcPts val="0"/>
              </a:spcAft>
              <a:buClr>
                <a:schemeClr val="dk1"/>
              </a:buClr>
              <a:buSzPts val="1200"/>
              <a:buNone/>
              <a:defRPr sz="1200" b="1"/>
            </a:lvl8pPr>
            <a:lvl9pPr marL="4114800" lvl="8" indent="-228600" algn="l" rtl="0">
              <a:lnSpc>
                <a:spcPct val="90000"/>
              </a:lnSpc>
              <a:spcBef>
                <a:spcPts val="600"/>
              </a:spcBef>
              <a:spcAft>
                <a:spcPts val="0"/>
              </a:spcAft>
              <a:buClr>
                <a:schemeClr val="dk1"/>
              </a:buClr>
              <a:buSzPts val="1200"/>
              <a:buNone/>
              <a:defRPr sz="1200" b="1"/>
            </a:lvl9pPr>
          </a:lstStyle>
          <a:p>
            <a:endParaRPr/>
          </a:p>
        </p:txBody>
      </p:sp>
      <p:sp>
        <p:nvSpPr>
          <p:cNvPr id="114" name="Google Shape;114;p21"/>
          <p:cNvSpPr txBox="1">
            <a:spLocks noGrp="1"/>
          </p:cNvSpPr>
          <p:nvPr>
            <p:ph type="body" idx="4"/>
          </p:nvPr>
        </p:nvSpPr>
        <p:spPr>
          <a:xfrm>
            <a:off x="4743450" y="2028825"/>
            <a:ext cx="3429000" cy="2600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115" name="Google Shape;115;p21"/>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1"/>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1"/>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971550" y="1736132"/>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2"/>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2"/>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2"/>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3" descr="An empty placeholder to add an image. Click on the placeholder and select the image that you wish to add"/>
          <p:cNvSpPr>
            <a:spLocks noGrp="1"/>
          </p:cNvSpPr>
          <p:nvPr>
            <p:ph type="pic" idx="2"/>
          </p:nvPr>
        </p:nvSpPr>
        <p:spPr>
          <a:xfrm>
            <a:off x="3543300" y="1371601"/>
            <a:ext cx="4629300" cy="3257700"/>
          </a:xfrm>
          <a:prstGeom prst="rect">
            <a:avLst/>
          </a:prstGeom>
          <a:noFill/>
          <a:ln>
            <a:noFill/>
          </a:ln>
        </p:spPr>
      </p:sp>
      <p:sp>
        <p:nvSpPr>
          <p:cNvPr id="126" name="Google Shape;126;p23"/>
          <p:cNvSpPr txBox="1">
            <a:spLocks noGrp="1"/>
          </p:cNvSpPr>
          <p:nvPr>
            <p:ph type="body" idx="1"/>
          </p:nvPr>
        </p:nvSpPr>
        <p:spPr>
          <a:xfrm>
            <a:off x="971550" y="1371600"/>
            <a:ext cx="2263200" cy="3257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900"/>
              </a:spcBef>
              <a:spcAft>
                <a:spcPts val="0"/>
              </a:spcAft>
              <a:buClr>
                <a:srgbClr val="3A3D4B"/>
              </a:buClr>
              <a:buSzPts val="1500"/>
              <a:buNone/>
              <a:defRPr sz="1500"/>
            </a:lvl1pPr>
            <a:lvl2pPr marL="914400" lvl="1" indent="-228600" algn="l" rtl="0">
              <a:lnSpc>
                <a:spcPct val="90000"/>
              </a:lnSpc>
              <a:spcBef>
                <a:spcPts val="800"/>
              </a:spcBef>
              <a:spcAft>
                <a:spcPts val="0"/>
              </a:spcAft>
              <a:buSzPts val="1100"/>
              <a:buNone/>
              <a:defRPr sz="11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Clr>
                <a:srgbClr val="3A3D4B"/>
              </a:buClr>
              <a:buSzPts val="800"/>
              <a:buNone/>
              <a:defRPr sz="800"/>
            </a:lvl4pPr>
            <a:lvl5pPr marL="2286000" lvl="4" indent="-228600" algn="l" rtl="0">
              <a:lnSpc>
                <a:spcPct val="90000"/>
              </a:lnSpc>
              <a:spcBef>
                <a:spcPts val="600"/>
              </a:spcBef>
              <a:spcAft>
                <a:spcPts val="0"/>
              </a:spcAft>
              <a:buClr>
                <a:srgbClr val="3A3D4B"/>
              </a:buClr>
              <a:buSzPts val="800"/>
              <a:buNone/>
              <a:defRPr sz="800"/>
            </a:lvl5pPr>
            <a:lvl6pPr marL="2743200" lvl="5" indent="-228600" algn="l" rtl="0">
              <a:lnSpc>
                <a:spcPct val="90000"/>
              </a:lnSpc>
              <a:spcBef>
                <a:spcPts val="600"/>
              </a:spcBef>
              <a:spcAft>
                <a:spcPts val="0"/>
              </a:spcAft>
              <a:buClr>
                <a:schemeClr val="dk1"/>
              </a:buClr>
              <a:buSzPts val="800"/>
              <a:buNone/>
              <a:defRPr sz="800"/>
            </a:lvl6pPr>
            <a:lvl7pPr marL="3200400" lvl="6" indent="-228600" algn="l" rtl="0">
              <a:lnSpc>
                <a:spcPct val="90000"/>
              </a:lnSpc>
              <a:spcBef>
                <a:spcPts val="600"/>
              </a:spcBef>
              <a:spcAft>
                <a:spcPts val="0"/>
              </a:spcAft>
              <a:buClr>
                <a:schemeClr val="dk1"/>
              </a:buClr>
              <a:buSzPts val="800"/>
              <a:buNone/>
              <a:defRPr sz="800"/>
            </a:lvl7pPr>
            <a:lvl8pPr marL="3657600" lvl="7" indent="-228600" algn="l" rtl="0">
              <a:lnSpc>
                <a:spcPct val="90000"/>
              </a:lnSpc>
              <a:spcBef>
                <a:spcPts val="600"/>
              </a:spcBef>
              <a:spcAft>
                <a:spcPts val="0"/>
              </a:spcAft>
              <a:buClr>
                <a:schemeClr val="dk1"/>
              </a:buClr>
              <a:buSzPts val="800"/>
              <a:buNone/>
              <a:defRPr sz="800"/>
            </a:lvl8pPr>
            <a:lvl9pPr marL="4114800" lvl="8" indent="-228600" algn="l" rtl="0">
              <a:lnSpc>
                <a:spcPct val="90000"/>
              </a:lnSpc>
              <a:spcBef>
                <a:spcPts val="600"/>
              </a:spcBef>
              <a:spcAft>
                <a:spcPts val="0"/>
              </a:spcAft>
              <a:buClr>
                <a:schemeClr val="dk1"/>
              </a:buClr>
              <a:buSzPts val="800"/>
              <a:buNone/>
              <a:defRPr sz="800"/>
            </a:lvl9pPr>
          </a:lstStyle>
          <a:p>
            <a:endParaRPr/>
          </a:p>
        </p:txBody>
      </p:sp>
      <p:sp>
        <p:nvSpPr>
          <p:cNvPr id="127" name="Google Shape;127;p23"/>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3"/>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3"/>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130"/>
        <p:cNvGrpSpPr/>
        <p:nvPr/>
      </p:nvGrpSpPr>
      <p:grpSpPr>
        <a:xfrm>
          <a:off x="0" y="0"/>
          <a:ext cx="0" cy="0"/>
          <a:chOff x="0" y="0"/>
          <a:chExt cx="0" cy="0"/>
        </a:xfrm>
      </p:grpSpPr>
      <p:sp>
        <p:nvSpPr>
          <p:cNvPr id="131" name="Google Shape;131;p24"/>
          <p:cNvSpPr/>
          <p:nvPr/>
        </p:nvSpPr>
        <p:spPr>
          <a:xfrm>
            <a:off x="971550" y="3943350"/>
            <a:ext cx="3429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132" name="Google Shape;132;p24"/>
          <p:cNvSpPr/>
          <p:nvPr/>
        </p:nvSpPr>
        <p:spPr>
          <a:xfrm>
            <a:off x="4743449" y="3943350"/>
            <a:ext cx="3429000" cy="6858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133" name="Google Shape;133;p24"/>
          <p:cNvSpPr/>
          <p:nvPr/>
        </p:nvSpPr>
        <p:spPr>
          <a:xfrm>
            <a:off x="971550" y="3943350"/>
            <a:ext cx="3429000" cy="41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134" name="Google Shape;134;p24"/>
          <p:cNvSpPr/>
          <p:nvPr/>
        </p:nvSpPr>
        <p:spPr>
          <a:xfrm>
            <a:off x="4743449" y="3943350"/>
            <a:ext cx="3429000" cy="41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135" name="Google Shape;135;p24"/>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4" descr="An empty placeholder to add an image. Click on the placeholder and select the image that you wish to add"/>
          <p:cNvSpPr>
            <a:spLocks noGrp="1"/>
          </p:cNvSpPr>
          <p:nvPr>
            <p:ph type="pic" idx="2"/>
          </p:nvPr>
        </p:nvSpPr>
        <p:spPr>
          <a:xfrm>
            <a:off x="973836" y="1371601"/>
            <a:ext cx="3429000" cy="2571900"/>
          </a:xfrm>
          <a:prstGeom prst="rect">
            <a:avLst/>
          </a:prstGeom>
          <a:noFill/>
          <a:ln>
            <a:noFill/>
          </a:ln>
        </p:spPr>
      </p:sp>
      <p:sp>
        <p:nvSpPr>
          <p:cNvPr id="137" name="Google Shape;137;p24"/>
          <p:cNvSpPr txBox="1">
            <a:spLocks noGrp="1"/>
          </p:cNvSpPr>
          <p:nvPr>
            <p:ph type="body" idx="1"/>
          </p:nvPr>
        </p:nvSpPr>
        <p:spPr>
          <a:xfrm>
            <a:off x="1028455" y="3999824"/>
            <a:ext cx="3315300" cy="629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0"/>
              </a:spcBef>
              <a:spcAft>
                <a:spcPts val="0"/>
              </a:spcAft>
              <a:buClr>
                <a:schemeClr val="lt1"/>
              </a:buClr>
              <a:buSzPts val="1400"/>
              <a:buNone/>
              <a:defRPr sz="1400">
                <a:solidFill>
                  <a:schemeClr val="lt1"/>
                </a:solidFill>
              </a:defRPr>
            </a:lvl1pPr>
            <a:lvl2pPr marL="914400" lvl="1" indent="-228600" algn="l" rtl="0">
              <a:lnSpc>
                <a:spcPct val="90000"/>
              </a:lnSpc>
              <a:spcBef>
                <a:spcPts val="800"/>
              </a:spcBef>
              <a:spcAft>
                <a:spcPts val="0"/>
              </a:spcAft>
              <a:buSzPts val="1100"/>
              <a:buNone/>
              <a:defRPr sz="11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Clr>
                <a:srgbClr val="3A3D4B"/>
              </a:buClr>
              <a:buSzPts val="800"/>
              <a:buNone/>
              <a:defRPr sz="800"/>
            </a:lvl4pPr>
            <a:lvl5pPr marL="2286000" lvl="4" indent="-228600" algn="l" rtl="0">
              <a:lnSpc>
                <a:spcPct val="90000"/>
              </a:lnSpc>
              <a:spcBef>
                <a:spcPts val="600"/>
              </a:spcBef>
              <a:spcAft>
                <a:spcPts val="0"/>
              </a:spcAft>
              <a:buClr>
                <a:srgbClr val="3A3D4B"/>
              </a:buClr>
              <a:buSzPts val="800"/>
              <a:buNone/>
              <a:defRPr sz="800"/>
            </a:lvl5pPr>
            <a:lvl6pPr marL="2743200" lvl="5" indent="-228600" algn="l" rtl="0">
              <a:lnSpc>
                <a:spcPct val="90000"/>
              </a:lnSpc>
              <a:spcBef>
                <a:spcPts val="600"/>
              </a:spcBef>
              <a:spcAft>
                <a:spcPts val="0"/>
              </a:spcAft>
              <a:buClr>
                <a:schemeClr val="dk1"/>
              </a:buClr>
              <a:buSzPts val="800"/>
              <a:buNone/>
              <a:defRPr sz="800"/>
            </a:lvl6pPr>
            <a:lvl7pPr marL="3200400" lvl="6" indent="-228600" algn="l" rtl="0">
              <a:lnSpc>
                <a:spcPct val="90000"/>
              </a:lnSpc>
              <a:spcBef>
                <a:spcPts val="600"/>
              </a:spcBef>
              <a:spcAft>
                <a:spcPts val="0"/>
              </a:spcAft>
              <a:buClr>
                <a:schemeClr val="dk1"/>
              </a:buClr>
              <a:buSzPts val="800"/>
              <a:buNone/>
              <a:defRPr sz="800"/>
            </a:lvl7pPr>
            <a:lvl8pPr marL="3657600" lvl="7" indent="-228600" algn="l" rtl="0">
              <a:lnSpc>
                <a:spcPct val="90000"/>
              </a:lnSpc>
              <a:spcBef>
                <a:spcPts val="600"/>
              </a:spcBef>
              <a:spcAft>
                <a:spcPts val="0"/>
              </a:spcAft>
              <a:buClr>
                <a:schemeClr val="dk1"/>
              </a:buClr>
              <a:buSzPts val="800"/>
              <a:buNone/>
              <a:defRPr sz="800"/>
            </a:lvl8pPr>
            <a:lvl9pPr marL="4114800" lvl="8" indent="-228600" algn="l" rtl="0">
              <a:lnSpc>
                <a:spcPct val="90000"/>
              </a:lnSpc>
              <a:spcBef>
                <a:spcPts val="600"/>
              </a:spcBef>
              <a:spcAft>
                <a:spcPts val="0"/>
              </a:spcAft>
              <a:buClr>
                <a:schemeClr val="dk1"/>
              </a:buClr>
              <a:buSzPts val="800"/>
              <a:buNone/>
              <a:defRPr sz="800"/>
            </a:lvl9pPr>
          </a:lstStyle>
          <a:p>
            <a:endParaRPr/>
          </a:p>
        </p:txBody>
      </p:sp>
      <p:sp>
        <p:nvSpPr>
          <p:cNvPr id="138" name="Google Shape;138;p24" descr="An empty placeholder to add an image. Click on the placeholder and select the image that you wish to add"/>
          <p:cNvSpPr>
            <a:spLocks noGrp="1"/>
          </p:cNvSpPr>
          <p:nvPr>
            <p:ph type="pic" idx="3"/>
          </p:nvPr>
        </p:nvSpPr>
        <p:spPr>
          <a:xfrm>
            <a:off x="4743450" y="1371601"/>
            <a:ext cx="3429000" cy="2571900"/>
          </a:xfrm>
          <a:prstGeom prst="rect">
            <a:avLst/>
          </a:prstGeom>
          <a:noFill/>
          <a:ln>
            <a:noFill/>
          </a:ln>
        </p:spPr>
      </p:sp>
      <p:sp>
        <p:nvSpPr>
          <p:cNvPr id="139" name="Google Shape;139;p24"/>
          <p:cNvSpPr txBox="1">
            <a:spLocks noGrp="1"/>
          </p:cNvSpPr>
          <p:nvPr>
            <p:ph type="body" idx="4"/>
          </p:nvPr>
        </p:nvSpPr>
        <p:spPr>
          <a:xfrm>
            <a:off x="4809716" y="3999824"/>
            <a:ext cx="3315300" cy="629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0"/>
              </a:spcBef>
              <a:spcAft>
                <a:spcPts val="0"/>
              </a:spcAft>
              <a:buClr>
                <a:schemeClr val="lt1"/>
              </a:buClr>
              <a:buSzPts val="1400"/>
              <a:buNone/>
              <a:defRPr sz="1400">
                <a:solidFill>
                  <a:schemeClr val="lt1"/>
                </a:solidFill>
              </a:defRPr>
            </a:lvl1pPr>
            <a:lvl2pPr marL="914400" lvl="1" indent="-228600" algn="l" rtl="0">
              <a:lnSpc>
                <a:spcPct val="90000"/>
              </a:lnSpc>
              <a:spcBef>
                <a:spcPts val="800"/>
              </a:spcBef>
              <a:spcAft>
                <a:spcPts val="0"/>
              </a:spcAft>
              <a:buSzPts val="1100"/>
              <a:buNone/>
              <a:defRPr sz="11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Clr>
                <a:srgbClr val="3A3D4B"/>
              </a:buClr>
              <a:buSzPts val="800"/>
              <a:buNone/>
              <a:defRPr sz="800"/>
            </a:lvl4pPr>
            <a:lvl5pPr marL="2286000" lvl="4" indent="-228600" algn="l" rtl="0">
              <a:lnSpc>
                <a:spcPct val="90000"/>
              </a:lnSpc>
              <a:spcBef>
                <a:spcPts val="600"/>
              </a:spcBef>
              <a:spcAft>
                <a:spcPts val="0"/>
              </a:spcAft>
              <a:buClr>
                <a:srgbClr val="3A3D4B"/>
              </a:buClr>
              <a:buSzPts val="800"/>
              <a:buNone/>
              <a:defRPr sz="800"/>
            </a:lvl5pPr>
            <a:lvl6pPr marL="2743200" lvl="5" indent="-228600" algn="l" rtl="0">
              <a:lnSpc>
                <a:spcPct val="90000"/>
              </a:lnSpc>
              <a:spcBef>
                <a:spcPts val="600"/>
              </a:spcBef>
              <a:spcAft>
                <a:spcPts val="0"/>
              </a:spcAft>
              <a:buClr>
                <a:schemeClr val="dk1"/>
              </a:buClr>
              <a:buSzPts val="800"/>
              <a:buNone/>
              <a:defRPr sz="800"/>
            </a:lvl6pPr>
            <a:lvl7pPr marL="3200400" lvl="6" indent="-228600" algn="l" rtl="0">
              <a:lnSpc>
                <a:spcPct val="90000"/>
              </a:lnSpc>
              <a:spcBef>
                <a:spcPts val="600"/>
              </a:spcBef>
              <a:spcAft>
                <a:spcPts val="0"/>
              </a:spcAft>
              <a:buClr>
                <a:schemeClr val="dk1"/>
              </a:buClr>
              <a:buSzPts val="800"/>
              <a:buNone/>
              <a:defRPr sz="800"/>
            </a:lvl7pPr>
            <a:lvl8pPr marL="3657600" lvl="7" indent="-228600" algn="l" rtl="0">
              <a:lnSpc>
                <a:spcPct val="90000"/>
              </a:lnSpc>
              <a:spcBef>
                <a:spcPts val="600"/>
              </a:spcBef>
              <a:spcAft>
                <a:spcPts val="0"/>
              </a:spcAft>
              <a:buClr>
                <a:schemeClr val="dk1"/>
              </a:buClr>
              <a:buSzPts val="800"/>
              <a:buNone/>
              <a:defRPr sz="800"/>
            </a:lvl8pPr>
            <a:lvl9pPr marL="4114800" lvl="8" indent="-228600" algn="l" rtl="0">
              <a:lnSpc>
                <a:spcPct val="90000"/>
              </a:lnSpc>
              <a:spcBef>
                <a:spcPts val="600"/>
              </a:spcBef>
              <a:spcAft>
                <a:spcPts val="0"/>
              </a:spcAft>
              <a:buClr>
                <a:schemeClr val="dk1"/>
              </a:buClr>
              <a:buSzPts val="800"/>
              <a:buNone/>
              <a:defRPr sz="800"/>
            </a:lvl9pPr>
          </a:lstStyle>
          <a:p>
            <a:endParaRPr/>
          </a:p>
        </p:txBody>
      </p:sp>
      <p:sp>
        <p:nvSpPr>
          <p:cNvPr id="140" name="Google Shape;140;p24"/>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 name="Google Shape;141;p24"/>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4"/>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5"/>
          <p:cNvSpPr txBox="1">
            <a:spLocks noGrp="1"/>
          </p:cNvSpPr>
          <p:nvPr>
            <p:ph type="body" idx="1"/>
          </p:nvPr>
        </p:nvSpPr>
        <p:spPr>
          <a:xfrm rot="5400000">
            <a:off x="2943150" y="-600000"/>
            <a:ext cx="3257700" cy="7200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Clr>
                <a:srgbClr val="3A3D4B"/>
              </a:buClr>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Clr>
                <a:srgbClr val="3A3D4B"/>
              </a:buClr>
              <a:buSzPts val="1400"/>
              <a:buChar char="•"/>
              <a:defRPr/>
            </a:lvl4pPr>
            <a:lvl5pPr marL="2286000" lvl="4" indent="-317500" algn="l" rtl="0">
              <a:lnSpc>
                <a:spcPct val="90000"/>
              </a:lnSpc>
              <a:spcBef>
                <a:spcPts val="600"/>
              </a:spcBef>
              <a:spcAft>
                <a:spcPts val="0"/>
              </a:spcAft>
              <a:buClr>
                <a:srgbClr val="3A3D4B"/>
              </a:buClr>
              <a:buSzPts val="1400"/>
              <a:buChar char="•"/>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0"/>
              </a:spcAft>
              <a:buClr>
                <a:schemeClr val="dk1"/>
              </a:buClr>
              <a:buSzPts val="1400"/>
              <a:buChar char="•"/>
              <a:defRPr/>
            </a:lvl9pPr>
          </a:lstStyle>
          <a:p>
            <a:endParaRPr/>
          </a:p>
        </p:txBody>
      </p:sp>
      <p:sp>
        <p:nvSpPr>
          <p:cNvPr id="146" name="Google Shape;146;p25"/>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25"/>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25"/>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292850"/>
            <a:ext cx="8520600" cy="801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30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1" name="Google Shape;151;p26"/>
          <p:cNvSpPr txBox="1">
            <a:spLocks noGrp="1"/>
          </p:cNvSpPr>
          <p:nvPr>
            <p:ph type="body" idx="1"/>
          </p:nvPr>
        </p:nvSpPr>
        <p:spPr>
          <a:xfrm>
            <a:off x="311700" y="1228675"/>
            <a:ext cx="8520600" cy="3340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1400"/>
              </a:spcBef>
              <a:spcAft>
                <a:spcPts val="0"/>
              </a:spcAft>
              <a:buSzPts val="1800"/>
              <a:buChar char="•"/>
              <a:defRPr/>
            </a:lvl1pPr>
            <a:lvl2pPr marL="914400" lvl="1" indent="-323850" algn="l" rtl="0">
              <a:lnSpc>
                <a:spcPct val="90000"/>
              </a:lnSpc>
              <a:spcBef>
                <a:spcPts val="800"/>
              </a:spcBef>
              <a:spcAft>
                <a:spcPts val="0"/>
              </a:spcAft>
              <a:buSzPts val="1500"/>
              <a:buChar char="•"/>
              <a:defRPr/>
            </a:lvl2pPr>
            <a:lvl3pPr marL="1371600" lvl="2" indent="-317500" algn="l" rtl="0">
              <a:lnSpc>
                <a:spcPct val="90000"/>
              </a:lnSpc>
              <a:spcBef>
                <a:spcPts val="600"/>
              </a:spcBef>
              <a:spcAft>
                <a:spcPts val="0"/>
              </a:spcAft>
              <a:buSzPts val="1400"/>
              <a:buChar char="✔"/>
              <a:defRPr/>
            </a:lvl3pPr>
            <a:lvl4pPr marL="1828800" lvl="3" indent="-304800" algn="l" rtl="0">
              <a:lnSpc>
                <a:spcPct val="90000"/>
              </a:lnSpc>
              <a:spcBef>
                <a:spcPts val="600"/>
              </a:spcBef>
              <a:spcAft>
                <a:spcPts val="0"/>
              </a:spcAft>
              <a:buSzPts val="1200"/>
              <a:buChar char="•"/>
              <a:defRPr/>
            </a:lvl4pPr>
            <a:lvl5pPr marL="2286000" lvl="4" indent="-304800" algn="l" rtl="0">
              <a:lnSpc>
                <a:spcPct val="90000"/>
              </a:lnSpc>
              <a:spcBef>
                <a:spcPts val="600"/>
              </a:spcBef>
              <a:spcAft>
                <a:spcPts val="0"/>
              </a:spcAft>
              <a:buSzPts val="1200"/>
              <a:buChar char="•"/>
              <a:defRPr/>
            </a:lvl5pPr>
            <a:lvl6pPr marL="2743200" lvl="5" indent="-304800" algn="l" rtl="0">
              <a:lnSpc>
                <a:spcPct val="90000"/>
              </a:lnSpc>
              <a:spcBef>
                <a:spcPts val="600"/>
              </a:spcBef>
              <a:spcAft>
                <a:spcPts val="0"/>
              </a:spcAft>
              <a:buSzPts val="1200"/>
              <a:buChar char="•"/>
              <a:defRPr/>
            </a:lvl6pPr>
            <a:lvl7pPr marL="3200400" lvl="6" indent="-304800" algn="l" rtl="0">
              <a:lnSpc>
                <a:spcPct val="90000"/>
              </a:lnSpc>
              <a:spcBef>
                <a:spcPts val="600"/>
              </a:spcBef>
              <a:spcAft>
                <a:spcPts val="0"/>
              </a:spcAft>
              <a:buSzPts val="1200"/>
              <a:buChar char="•"/>
              <a:defRPr/>
            </a:lvl7pPr>
            <a:lvl8pPr marL="3657600" lvl="7" indent="-304800" algn="l" rtl="0">
              <a:lnSpc>
                <a:spcPct val="90000"/>
              </a:lnSpc>
              <a:spcBef>
                <a:spcPts val="600"/>
              </a:spcBef>
              <a:spcAft>
                <a:spcPts val="0"/>
              </a:spcAft>
              <a:buSzPts val="1200"/>
              <a:buChar char="•"/>
              <a:defRPr/>
            </a:lvl8pPr>
            <a:lvl9pPr marL="4114800" lvl="8" indent="-304800" algn="l" rtl="0">
              <a:lnSpc>
                <a:spcPct val="90000"/>
              </a:lnSpc>
              <a:spcBef>
                <a:spcPts val="600"/>
              </a:spcBef>
              <a:spcAft>
                <a:spcPts val="0"/>
              </a:spcAft>
              <a:buSzPts val="1200"/>
              <a:buChar char="•"/>
              <a:defRPr/>
            </a:lvl9pPr>
          </a:lstStyle>
          <a:p>
            <a:endParaRPr/>
          </a:p>
        </p:txBody>
      </p:sp>
      <p:sp>
        <p:nvSpPr>
          <p:cNvPr id="152" name="Google Shape;152;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obj">
  <p:cSld name="Blank">
    <p:bg>
      <p:bgPr>
        <a:solidFill>
          <a:schemeClr val="lt1"/>
        </a:solidFill>
        <a:effectLst/>
      </p:bgPr>
    </p:bg>
    <p:spTree>
      <p:nvGrpSpPr>
        <p:cNvPr id="1" name="Shape 14"/>
        <p:cNvGrpSpPr/>
        <p:nvPr/>
      </p:nvGrpSpPr>
      <p:grpSpPr>
        <a:xfrm>
          <a:off x="0" y="0"/>
          <a:ext cx="0" cy="0"/>
          <a:chOff x="0" y="0"/>
          <a:chExt cx="0" cy="0"/>
        </a:xfrm>
      </p:grpSpPr>
      <p:sp>
        <p:nvSpPr>
          <p:cNvPr id="15" name="Google Shape;15;p25"/>
          <p:cNvSpPr/>
          <p:nvPr/>
        </p:nvSpPr>
        <p:spPr>
          <a:xfrm>
            <a:off x="4905185" y="0"/>
            <a:ext cx="4239101" cy="5143500"/>
          </a:xfrm>
          <a:custGeom>
            <a:avLst/>
            <a:gdLst/>
            <a:ahLst/>
            <a:cxnLst/>
            <a:rect l="l" t="t" r="r" b="b"/>
            <a:pathLst>
              <a:path w="5652134" h="6858000" extrusionOk="0">
                <a:moveTo>
                  <a:pt x="5651754" y="0"/>
                </a:moveTo>
                <a:lnTo>
                  <a:pt x="0" y="0"/>
                </a:lnTo>
                <a:lnTo>
                  <a:pt x="1189608" y="4337050"/>
                </a:lnTo>
                <a:lnTo>
                  <a:pt x="338708" y="6857999"/>
                </a:lnTo>
                <a:lnTo>
                  <a:pt x="5651754" y="6857999"/>
                </a:lnTo>
                <a:lnTo>
                  <a:pt x="5651754" y="0"/>
                </a:lnTo>
                <a:close/>
              </a:path>
            </a:pathLst>
          </a:custGeom>
          <a:solidFill>
            <a:srgbClr val="393C4A"/>
          </a:solidFill>
          <a:ln>
            <a:noFill/>
          </a:ln>
        </p:spPr>
        <p:txBody>
          <a:bodyPr spcFirstLastPara="1" wrap="square" lIns="0" tIns="0" rIns="0" bIns="0" anchor="t" anchorCtr="0">
            <a:noAutofit/>
          </a:bodyPr>
          <a:lstStyle/>
          <a:p>
            <a:pPr marL="0" lvl="0" indent="0" algn="l" rtl="0">
              <a:spcBef>
                <a:spcPts val="0"/>
              </a:spcBef>
              <a:spcAft>
                <a:spcPts val="0"/>
              </a:spcAft>
              <a:buNone/>
            </a:pPr>
            <a:endParaRPr sz="1350"/>
          </a:p>
        </p:txBody>
      </p:sp>
      <p:pic>
        <p:nvPicPr>
          <p:cNvPr id="16" name="Google Shape;16;p25"/>
          <p:cNvPicPr preferRelativeResize="0"/>
          <p:nvPr/>
        </p:nvPicPr>
        <p:blipFill rotWithShape="1">
          <a:blip r:embed="rId2">
            <a:alphaModFix/>
          </a:blip>
          <a:srcRect/>
          <a:stretch/>
        </p:blipFill>
        <p:spPr>
          <a:xfrm>
            <a:off x="4692015" y="1"/>
            <a:ext cx="1255014" cy="5143499"/>
          </a:xfrm>
          <a:prstGeom prst="rect">
            <a:avLst/>
          </a:prstGeom>
          <a:noFill/>
          <a:ln>
            <a:noFill/>
          </a:ln>
        </p:spPr>
      </p:pic>
      <p:pic>
        <p:nvPicPr>
          <p:cNvPr id="17" name="Google Shape;17;p25"/>
          <p:cNvPicPr preferRelativeResize="0"/>
          <p:nvPr/>
        </p:nvPicPr>
        <p:blipFill rotWithShape="1">
          <a:blip r:embed="rId3">
            <a:alphaModFix/>
          </a:blip>
          <a:srcRect/>
          <a:stretch/>
        </p:blipFill>
        <p:spPr>
          <a:xfrm>
            <a:off x="4483989" y="1"/>
            <a:ext cx="1147000" cy="5143499"/>
          </a:xfrm>
          <a:prstGeom prst="rect">
            <a:avLst/>
          </a:prstGeom>
          <a:noFill/>
          <a:ln>
            <a:noFill/>
          </a:ln>
        </p:spPr>
      </p:pic>
      <p:pic>
        <p:nvPicPr>
          <p:cNvPr id="18" name="Google Shape;18;p25"/>
          <p:cNvPicPr preferRelativeResize="0"/>
          <p:nvPr/>
        </p:nvPicPr>
        <p:blipFill rotWithShape="1">
          <a:blip r:embed="rId4">
            <a:alphaModFix/>
          </a:blip>
          <a:srcRect/>
          <a:stretch/>
        </p:blipFill>
        <p:spPr>
          <a:xfrm>
            <a:off x="5653278" y="704660"/>
            <a:ext cx="3366135" cy="4237101"/>
          </a:xfrm>
          <a:prstGeom prst="rect">
            <a:avLst/>
          </a:prstGeom>
          <a:noFill/>
          <a:ln>
            <a:noFill/>
          </a:ln>
        </p:spPr>
      </p:pic>
      <p:sp>
        <p:nvSpPr>
          <p:cNvPr id="19" name="Google Shape;19;p25"/>
          <p:cNvSpPr txBox="1">
            <a:spLocks noGrp="1"/>
          </p:cNvSpPr>
          <p:nvPr>
            <p:ph type="ftr" idx="11"/>
          </p:nvPr>
        </p:nvSpPr>
        <p:spPr>
          <a:xfrm>
            <a:off x="1030604" y="4827650"/>
            <a:ext cx="1896428" cy="138499"/>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900" b="0" i="0">
                <a:solidFill>
                  <a:srgbClr val="585858"/>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5"/>
          <p:cNvSpPr txBox="1">
            <a:spLocks noGrp="1"/>
          </p:cNvSpPr>
          <p:nvPr>
            <p:ph type="dt" idx="10"/>
          </p:nvPr>
        </p:nvSpPr>
        <p:spPr>
          <a:xfrm>
            <a:off x="457200" y="4783455"/>
            <a:ext cx="2103120" cy="12311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7969567" y="4812808"/>
            <a:ext cx="171926" cy="380873"/>
          </a:xfrm>
          <a:prstGeom prst="rect">
            <a:avLst/>
          </a:prstGeom>
          <a:noFill/>
          <a:ln>
            <a:noFill/>
          </a:ln>
        </p:spPr>
        <p:txBody>
          <a:bodyPr spcFirstLastPara="1" wrap="square" lIns="0" tIns="0" rIns="0" bIns="0" anchor="t" anchorCtr="0">
            <a:spAutoFit/>
          </a:bodyPr>
          <a:lstStyle>
            <a:lvl1pPr marL="80963" lvl="0" indent="0">
              <a:lnSpc>
                <a:spcPct val="100000"/>
              </a:lnSpc>
              <a:spcBef>
                <a:spcPts val="0"/>
              </a:spcBef>
              <a:buNone/>
              <a:defRPr sz="825" b="0" i="0">
                <a:solidFill>
                  <a:srgbClr val="585858"/>
                </a:solidFill>
                <a:latin typeface="Book Antiqua"/>
                <a:ea typeface="Book Antiqua"/>
                <a:cs typeface="Book Antiqua"/>
                <a:sym typeface="Book Antiqua"/>
              </a:defRPr>
            </a:lvl1pPr>
            <a:lvl2pPr marL="80963" lvl="1" indent="0">
              <a:lnSpc>
                <a:spcPct val="100000"/>
              </a:lnSpc>
              <a:spcBef>
                <a:spcPts val="0"/>
              </a:spcBef>
              <a:buNone/>
              <a:defRPr sz="825" b="0" i="0">
                <a:solidFill>
                  <a:srgbClr val="585858"/>
                </a:solidFill>
                <a:latin typeface="Book Antiqua"/>
                <a:ea typeface="Book Antiqua"/>
                <a:cs typeface="Book Antiqua"/>
                <a:sym typeface="Book Antiqua"/>
              </a:defRPr>
            </a:lvl2pPr>
            <a:lvl3pPr marL="80963" lvl="2" indent="0">
              <a:lnSpc>
                <a:spcPct val="100000"/>
              </a:lnSpc>
              <a:spcBef>
                <a:spcPts val="0"/>
              </a:spcBef>
              <a:buNone/>
              <a:defRPr sz="825" b="0" i="0">
                <a:solidFill>
                  <a:srgbClr val="585858"/>
                </a:solidFill>
                <a:latin typeface="Book Antiqua"/>
                <a:ea typeface="Book Antiqua"/>
                <a:cs typeface="Book Antiqua"/>
                <a:sym typeface="Book Antiqua"/>
              </a:defRPr>
            </a:lvl3pPr>
            <a:lvl4pPr marL="80963" lvl="3" indent="0">
              <a:lnSpc>
                <a:spcPct val="100000"/>
              </a:lnSpc>
              <a:spcBef>
                <a:spcPts val="0"/>
              </a:spcBef>
              <a:buNone/>
              <a:defRPr sz="825" b="0" i="0">
                <a:solidFill>
                  <a:srgbClr val="585858"/>
                </a:solidFill>
                <a:latin typeface="Book Antiqua"/>
                <a:ea typeface="Book Antiqua"/>
                <a:cs typeface="Book Antiqua"/>
                <a:sym typeface="Book Antiqua"/>
              </a:defRPr>
            </a:lvl4pPr>
            <a:lvl5pPr marL="80963" lvl="4" indent="0">
              <a:lnSpc>
                <a:spcPct val="100000"/>
              </a:lnSpc>
              <a:spcBef>
                <a:spcPts val="0"/>
              </a:spcBef>
              <a:buNone/>
              <a:defRPr sz="825" b="0" i="0">
                <a:solidFill>
                  <a:srgbClr val="585858"/>
                </a:solidFill>
                <a:latin typeface="Book Antiqua"/>
                <a:ea typeface="Book Antiqua"/>
                <a:cs typeface="Book Antiqua"/>
                <a:sym typeface="Book Antiqua"/>
              </a:defRPr>
            </a:lvl5pPr>
            <a:lvl6pPr marL="80963" lvl="5" indent="0">
              <a:lnSpc>
                <a:spcPct val="100000"/>
              </a:lnSpc>
              <a:spcBef>
                <a:spcPts val="0"/>
              </a:spcBef>
              <a:buNone/>
              <a:defRPr sz="825" b="0" i="0">
                <a:solidFill>
                  <a:srgbClr val="585858"/>
                </a:solidFill>
                <a:latin typeface="Book Antiqua"/>
                <a:ea typeface="Book Antiqua"/>
                <a:cs typeface="Book Antiqua"/>
                <a:sym typeface="Book Antiqua"/>
              </a:defRPr>
            </a:lvl6pPr>
            <a:lvl7pPr marL="80963" lvl="6" indent="0">
              <a:lnSpc>
                <a:spcPct val="100000"/>
              </a:lnSpc>
              <a:spcBef>
                <a:spcPts val="0"/>
              </a:spcBef>
              <a:buNone/>
              <a:defRPr sz="825" b="0" i="0">
                <a:solidFill>
                  <a:srgbClr val="585858"/>
                </a:solidFill>
                <a:latin typeface="Book Antiqua"/>
                <a:ea typeface="Book Antiqua"/>
                <a:cs typeface="Book Antiqua"/>
                <a:sym typeface="Book Antiqua"/>
              </a:defRPr>
            </a:lvl7pPr>
            <a:lvl8pPr marL="80963" lvl="7" indent="0">
              <a:lnSpc>
                <a:spcPct val="100000"/>
              </a:lnSpc>
              <a:spcBef>
                <a:spcPts val="0"/>
              </a:spcBef>
              <a:buNone/>
              <a:defRPr sz="825" b="0" i="0">
                <a:solidFill>
                  <a:srgbClr val="585858"/>
                </a:solidFill>
                <a:latin typeface="Book Antiqua"/>
                <a:ea typeface="Book Antiqua"/>
                <a:cs typeface="Book Antiqua"/>
                <a:sym typeface="Book Antiqua"/>
              </a:defRPr>
            </a:lvl8pPr>
            <a:lvl9pPr marL="80963" lvl="8" indent="0">
              <a:lnSpc>
                <a:spcPct val="100000"/>
              </a:lnSpc>
              <a:spcBef>
                <a:spcPts val="0"/>
              </a:spcBef>
              <a:buNone/>
              <a:defRPr sz="825" b="0" i="0">
                <a:solidFill>
                  <a:srgbClr val="585858"/>
                </a:solidFill>
                <a:latin typeface="Book Antiqua"/>
                <a:ea typeface="Book Antiqua"/>
                <a:cs typeface="Book Antiqua"/>
                <a:sym typeface="Book Antiqua"/>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2313164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6"/>
        <p:cNvGrpSpPr/>
        <p:nvPr/>
      </p:nvGrpSpPr>
      <p:grpSpPr>
        <a:xfrm>
          <a:off x="0" y="0"/>
          <a:ext cx="0" cy="0"/>
          <a:chOff x="0" y="0"/>
          <a:chExt cx="0" cy="0"/>
        </a:xfrm>
      </p:grpSpPr>
      <p:sp>
        <p:nvSpPr>
          <p:cNvPr id="47" name="Google Shape;47;g301c1e7b36f_1_103"/>
          <p:cNvSpPr txBox="1">
            <a:spLocks noGrp="1"/>
          </p:cNvSpPr>
          <p:nvPr>
            <p:ph type="title"/>
          </p:nvPr>
        </p:nvSpPr>
        <p:spPr>
          <a:xfrm>
            <a:off x="971550" y="191351"/>
            <a:ext cx="7200900" cy="777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000"/>
              <a:buFont typeface="Calibri"/>
              <a:buNone/>
              <a:defRPr sz="3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g301c1e7b36f_1_103"/>
          <p:cNvSpPr txBox="1">
            <a:spLocks noGrp="1"/>
          </p:cNvSpPr>
          <p:nvPr>
            <p:ph type="body" idx="1"/>
          </p:nvPr>
        </p:nvSpPr>
        <p:spPr>
          <a:xfrm>
            <a:off x="971550" y="1371600"/>
            <a:ext cx="7200900" cy="3257550"/>
          </a:xfrm>
          <a:prstGeom prst="rect">
            <a:avLst/>
          </a:prstGeom>
          <a:noFill/>
          <a:ln>
            <a:noFill/>
          </a:ln>
        </p:spPr>
        <p:txBody>
          <a:bodyPr spcFirstLastPara="1" wrap="square" lIns="91425" tIns="45700" rIns="91425" bIns="45700" anchor="t" anchorCtr="0">
            <a:normAutofit/>
          </a:bodyPr>
          <a:lstStyle>
            <a:lvl1pPr marL="342900" lvl="0" indent="-257175" algn="l" rtl="0">
              <a:lnSpc>
                <a:spcPct val="90000"/>
              </a:lnSpc>
              <a:spcBef>
                <a:spcPts val="1350"/>
              </a:spcBef>
              <a:spcAft>
                <a:spcPts val="0"/>
              </a:spcAft>
              <a:buClr>
                <a:srgbClr val="3A3D4B"/>
              </a:buClr>
              <a:buSzPts val="1800"/>
              <a:buChar char="•"/>
              <a:defRPr/>
            </a:lvl1pPr>
            <a:lvl2pPr marL="685800" lvl="1" indent="-257175" algn="l" rtl="0">
              <a:lnSpc>
                <a:spcPct val="90000"/>
              </a:lnSpc>
              <a:spcBef>
                <a:spcPts val="750"/>
              </a:spcBef>
              <a:spcAft>
                <a:spcPts val="0"/>
              </a:spcAft>
              <a:buSzPts val="1800"/>
              <a:buChar char="•"/>
              <a:defRPr/>
            </a:lvl2pPr>
            <a:lvl3pPr marL="1028700" lvl="2" indent="-257175" algn="l" rtl="0">
              <a:lnSpc>
                <a:spcPct val="90000"/>
              </a:lnSpc>
              <a:spcBef>
                <a:spcPts val="600"/>
              </a:spcBef>
              <a:spcAft>
                <a:spcPts val="0"/>
              </a:spcAft>
              <a:buSzPts val="1800"/>
              <a:buChar char="✔"/>
              <a:defRPr/>
            </a:lvl3pPr>
            <a:lvl4pPr marL="1371600" lvl="3" indent="-257175" algn="l" rtl="0">
              <a:lnSpc>
                <a:spcPct val="90000"/>
              </a:lnSpc>
              <a:spcBef>
                <a:spcPts val="600"/>
              </a:spcBef>
              <a:spcAft>
                <a:spcPts val="0"/>
              </a:spcAft>
              <a:buClr>
                <a:srgbClr val="3A3D4B"/>
              </a:buClr>
              <a:buSzPts val="1800"/>
              <a:buChar char="•"/>
              <a:defRPr/>
            </a:lvl4pPr>
            <a:lvl5pPr marL="1714500" lvl="4" indent="-257175" algn="l" rtl="0">
              <a:lnSpc>
                <a:spcPct val="90000"/>
              </a:lnSpc>
              <a:spcBef>
                <a:spcPts val="600"/>
              </a:spcBef>
              <a:spcAft>
                <a:spcPts val="0"/>
              </a:spcAft>
              <a:buClr>
                <a:srgbClr val="3A3D4B"/>
              </a:buClr>
              <a:buSzPts val="1800"/>
              <a:buChar char="•"/>
              <a:defRPr/>
            </a:lvl5pPr>
            <a:lvl6pPr marL="2057400" lvl="5" indent="-257175" algn="l" rtl="0">
              <a:lnSpc>
                <a:spcPct val="90000"/>
              </a:lnSpc>
              <a:spcBef>
                <a:spcPts val="600"/>
              </a:spcBef>
              <a:spcAft>
                <a:spcPts val="0"/>
              </a:spcAft>
              <a:buClr>
                <a:schemeClr val="dk1"/>
              </a:buClr>
              <a:buSzPts val="1800"/>
              <a:buChar char="•"/>
              <a:defRPr/>
            </a:lvl6pPr>
            <a:lvl7pPr marL="2400300" lvl="6" indent="-257175" algn="l" rtl="0">
              <a:lnSpc>
                <a:spcPct val="90000"/>
              </a:lnSpc>
              <a:spcBef>
                <a:spcPts val="600"/>
              </a:spcBef>
              <a:spcAft>
                <a:spcPts val="0"/>
              </a:spcAft>
              <a:buClr>
                <a:schemeClr val="dk1"/>
              </a:buClr>
              <a:buSzPts val="1800"/>
              <a:buChar char="•"/>
              <a:defRPr/>
            </a:lvl7pPr>
            <a:lvl8pPr marL="2743200" lvl="7" indent="-257175" algn="l" rtl="0">
              <a:lnSpc>
                <a:spcPct val="90000"/>
              </a:lnSpc>
              <a:spcBef>
                <a:spcPts val="600"/>
              </a:spcBef>
              <a:spcAft>
                <a:spcPts val="0"/>
              </a:spcAft>
              <a:buClr>
                <a:schemeClr val="dk1"/>
              </a:buClr>
              <a:buSzPts val="1800"/>
              <a:buChar char="•"/>
              <a:defRPr/>
            </a:lvl8pPr>
            <a:lvl9pPr marL="3086100" lvl="8" indent="-257175" algn="l" rtl="0">
              <a:lnSpc>
                <a:spcPct val="90000"/>
              </a:lnSpc>
              <a:spcBef>
                <a:spcPts val="600"/>
              </a:spcBef>
              <a:spcAft>
                <a:spcPts val="0"/>
              </a:spcAft>
              <a:buClr>
                <a:schemeClr val="dk1"/>
              </a:buClr>
              <a:buSzPts val="1800"/>
              <a:buChar char="•"/>
              <a:defRPr/>
            </a:lvl9pPr>
          </a:lstStyle>
          <a:p>
            <a:endParaRPr/>
          </a:p>
        </p:txBody>
      </p:sp>
      <p:sp>
        <p:nvSpPr>
          <p:cNvPr id="49" name="Google Shape;49;g301c1e7b36f_1_103"/>
          <p:cNvSpPr txBox="1">
            <a:spLocks noGrp="1"/>
          </p:cNvSpPr>
          <p:nvPr>
            <p:ph type="ftr" idx="11"/>
          </p:nvPr>
        </p:nvSpPr>
        <p:spPr>
          <a:xfrm>
            <a:off x="971549" y="4781249"/>
            <a:ext cx="4682475" cy="20565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g301c1e7b36f_1_103"/>
          <p:cNvSpPr txBox="1">
            <a:spLocks noGrp="1"/>
          </p:cNvSpPr>
          <p:nvPr>
            <p:ph type="dt" idx="10"/>
          </p:nvPr>
        </p:nvSpPr>
        <p:spPr>
          <a:xfrm>
            <a:off x="5843587" y="4781249"/>
            <a:ext cx="1110600" cy="20565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g301c1e7b36f_1_103"/>
          <p:cNvSpPr txBox="1">
            <a:spLocks noGrp="1"/>
          </p:cNvSpPr>
          <p:nvPr>
            <p:ph type="sldNum" idx="12"/>
          </p:nvPr>
        </p:nvSpPr>
        <p:spPr>
          <a:xfrm>
            <a:off x="7143750" y="4781249"/>
            <a:ext cx="1028700" cy="2056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095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58"/>
        <p:cNvGrpSpPr/>
        <p:nvPr/>
      </p:nvGrpSpPr>
      <p:grpSpPr>
        <a:xfrm>
          <a:off x="0" y="0"/>
          <a:ext cx="0" cy="0"/>
          <a:chOff x="0" y="0"/>
          <a:chExt cx="0" cy="0"/>
        </a:xfrm>
      </p:grpSpPr>
      <p:sp>
        <p:nvSpPr>
          <p:cNvPr id="59" name="Google Shape;59;g301c1e7b36f_3_97"/>
          <p:cNvSpPr txBox="1">
            <a:spLocks noGrp="1"/>
          </p:cNvSpPr>
          <p:nvPr>
            <p:ph type="title"/>
          </p:nvPr>
        </p:nvSpPr>
        <p:spPr>
          <a:xfrm>
            <a:off x="971550" y="191351"/>
            <a:ext cx="7200900" cy="777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000"/>
              <a:buFont typeface="Calibri"/>
              <a:buNone/>
              <a:defRPr sz="30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60" name="Google Shape;60;g301c1e7b36f_3_97"/>
          <p:cNvSpPr txBox="1">
            <a:spLocks noGrp="1"/>
          </p:cNvSpPr>
          <p:nvPr>
            <p:ph type="body" idx="1"/>
          </p:nvPr>
        </p:nvSpPr>
        <p:spPr>
          <a:xfrm>
            <a:off x="971550" y="1371600"/>
            <a:ext cx="7200900" cy="3257775"/>
          </a:xfrm>
          <a:prstGeom prst="rect">
            <a:avLst/>
          </a:prstGeom>
          <a:noFill/>
          <a:ln>
            <a:noFill/>
          </a:ln>
        </p:spPr>
        <p:txBody>
          <a:bodyPr spcFirstLastPara="1" wrap="square" lIns="91425" tIns="45700" rIns="91425" bIns="45700" anchor="t" anchorCtr="0">
            <a:normAutofit/>
          </a:bodyPr>
          <a:lstStyle>
            <a:lvl1pPr marL="342900" lvl="0" indent="-261938" algn="l" rtl="0">
              <a:lnSpc>
                <a:spcPct val="90000"/>
              </a:lnSpc>
              <a:spcBef>
                <a:spcPts val="1425"/>
              </a:spcBef>
              <a:spcAft>
                <a:spcPts val="0"/>
              </a:spcAft>
              <a:buClr>
                <a:srgbClr val="3A3D4B"/>
              </a:buClr>
              <a:buSzPts val="1900"/>
              <a:buChar char="•"/>
              <a:defRPr/>
            </a:lvl1pPr>
            <a:lvl2pPr marL="685800" lvl="1" indent="-261938" algn="l" rtl="0">
              <a:lnSpc>
                <a:spcPct val="90000"/>
              </a:lnSpc>
              <a:spcBef>
                <a:spcPts val="825"/>
              </a:spcBef>
              <a:spcAft>
                <a:spcPts val="0"/>
              </a:spcAft>
              <a:buSzPts val="1900"/>
              <a:buChar char="•"/>
              <a:defRPr/>
            </a:lvl2pPr>
            <a:lvl3pPr marL="1028700" lvl="2" indent="-261938" algn="l" rtl="0">
              <a:lnSpc>
                <a:spcPct val="90000"/>
              </a:lnSpc>
              <a:spcBef>
                <a:spcPts val="600"/>
              </a:spcBef>
              <a:spcAft>
                <a:spcPts val="0"/>
              </a:spcAft>
              <a:buSzPts val="1900"/>
              <a:buChar char="✔"/>
              <a:defRPr/>
            </a:lvl3pPr>
            <a:lvl4pPr marL="1371600" lvl="3" indent="-261938" algn="l" rtl="0">
              <a:lnSpc>
                <a:spcPct val="90000"/>
              </a:lnSpc>
              <a:spcBef>
                <a:spcPts val="600"/>
              </a:spcBef>
              <a:spcAft>
                <a:spcPts val="0"/>
              </a:spcAft>
              <a:buClr>
                <a:srgbClr val="3A3D4B"/>
              </a:buClr>
              <a:buSzPts val="1900"/>
              <a:buChar char="•"/>
              <a:defRPr/>
            </a:lvl4pPr>
            <a:lvl5pPr marL="1714500" lvl="4" indent="-261938" algn="l" rtl="0">
              <a:lnSpc>
                <a:spcPct val="90000"/>
              </a:lnSpc>
              <a:spcBef>
                <a:spcPts val="600"/>
              </a:spcBef>
              <a:spcAft>
                <a:spcPts val="0"/>
              </a:spcAft>
              <a:buClr>
                <a:srgbClr val="3A3D4B"/>
              </a:buClr>
              <a:buSzPts val="1900"/>
              <a:buChar char="•"/>
              <a:defRPr/>
            </a:lvl5pPr>
            <a:lvl6pPr marL="2057400" lvl="5" indent="-261938" algn="l" rtl="0">
              <a:lnSpc>
                <a:spcPct val="90000"/>
              </a:lnSpc>
              <a:spcBef>
                <a:spcPts val="600"/>
              </a:spcBef>
              <a:spcAft>
                <a:spcPts val="0"/>
              </a:spcAft>
              <a:buClr>
                <a:schemeClr val="dk1"/>
              </a:buClr>
              <a:buSzPts val="1900"/>
              <a:buChar char="•"/>
              <a:defRPr/>
            </a:lvl6pPr>
            <a:lvl7pPr marL="2400300" lvl="6" indent="-261938" algn="l" rtl="0">
              <a:lnSpc>
                <a:spcPct val="90000"/>
              </a:lnSpc>
              <a:spcBef>
                <a:spcPts val="600"/>
              </a:spcBef>
              <a:spcAft>
                <a:spcPts val="0"/>
              </a:spcAft>
              <a:buClr>
                <a:schemeClr val="dk1"/>
              </a:buClr>
              <a:buSzPts val="1900"/>
              <a:buChar char="•"/>
              <a:defRPr/>
            </a:lvl7pPr>
            <a:lvl8pPr marL="2743200" lvl="7" indent="-261938" algn="l" rtl="0">
              <a:lnSpc>
                <a:spcPct val="90000"/>
              </a:lnSpc>
              <a:spcBef>
                <a:spcPts val="600"/>
              </a:spcBef>
              <a:spcAft>
                <a:spcPts val="0"/>
              </a:spcAft>
              <a:buClr>
                <a:schemeClr val="dk1"/>
              </a:buClr>
              <a:buSzPts val="1900"/>
              <a:buChar char="•"/>
              <a:defRPr/>
            </a:lvl8pPr>
            <a:lvl9pPr marL="3086100" lvl="8" indent="-261938" algn="l" rtl="0">
              <a:lnSpc>
                <a:spcPct val="90000"/>
              </a:lnSpc>
              <a:spcBef>
                <a:spcPts val="600"/>
              </a:spcBef>
              <a:spcAft>
                <a:spcPts val="0"/>
              </a:spcAft>
              <a:buClr>
                <a:schemeClr val="dk1"/>
              </a:buClr>
              <a:buSzPts val="1900"/>
              <a:buChar char="•"/>
              <a:defRPr/>
            </a:lvl9pPr>
          </a:lstStyle>
          <a:p>
            <a:endParaRPr/>
          </a:p>
        </p:txBody>
      </p:sp>
      <p:sp>
        <p:nvSpPr>
          <p:cNvPr id="61" name="Google Shape;61;g301c1e7b36f_3_97"/>
          <p:cNvSpPr txBox="1">
            <a:spLocks noGrp="1"/>
          </p:cNvSpPr>
          <p:nvPr>
            <p:ph type="ftr" idx="11"/>
          </p:nvPr>
        </p:nvSpPr>
        <p:spPr>
          <a:xfrm>
            <a:off x="971549" y="4781249"/>
            <a:ext cx="4682475" cy="205875"/>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62" name="Google Shape;62;g301c1e7b36f_3_97"/>
          <p:cNvSpPr txBox="1">
            <a:spLocks noGrp="1"/>
          </p:cNvSpPr>
          <p:nvPr>
            <p:ph type="dt" idx="10"/>
          </p:nvPr>
        </p:nvSpPr>
        <p:spPr>
          <a:xfrm>
            <a:off x="5843587" y="4781249"/>
            <a:ext cx="1110600" cy="205875"/>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63" name="Google Shape;63;g301c1e7b36f_3_97"/>
          <p:cNvSpPr txBox="1">
            <a:spLocks noGrp="1"/>
          </p:cNvSpPr>
          <p:nvPr>
            <p:ph type="sldNum" idx="12"/>
          </p:nvPr>
        </p:nvSpPr>
        <p:spPr>
          <a:xfrm>
            <a:off x="7143750" y="4781249"/>
            <a:ext cx="1028700" cy="2058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645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52"/>
        <p:cNvGrpSpPr/>
        <p:nvPr/>
      </p:nvGrpSpPr>
      <p:grpSpPr>
        <a:xfrm>
          <a:off x="0" y="0"/>
          <a:ext cx="0" cy="0"/>
          <a:chOff x="0" y="0"/>
          <a:chExt cx="0" cy="0"/>
        </a:xfrm>
      </p:grpSpPr>
      <p:sp>
        <p:nvSpPr>
          <p:cNvPr id="53" name="Google Shape;53;g301c1e7b36f_1_208"/>
          <p:cNvSpPr txBox="1">
            <a:spLocks noGrp="1"/>
          </p:cNvSpPr>
          <p:nvPr>
            <p:ph type="title"/>
          </p:nvPr>
        </p:nvSpPr>
        <p:spPr>
          <a:xfrm>
            <a:off x="971550" y="191351"/>
            <a:ext cx="7200900" cy="777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000"/>
              <a:buFont typeface="Calibri"/>
              <a:buNone/>
              <a:defRPr sz="3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g301c1e7b36f_1_208"/>
          <p:cNvSpPr txBox="1">
            <a:spLocks noGrp="1"/>
          </p:cNvSpPr>
          <p:nvPr>
            <p:ph type="body" idx="1"/>
          </p:nvPr>
        </p:nvSpPr>
        <p:spPr>
          <a:xfrm>
            <a:off x="971550" y="1371600"/>
            <a:ext cx="7200900" cy="3257550"/>
          </a:xfrm>
          <a:prstGeom prst="rect">
            <a:avLst/>
          </a:prstGeom>
          <a:noFill/>
          <a:ln>
            <a:noFill/>
          </a:ln>
        </p:spPr>
        <p:txBody>
          <a:bodyPr spcFirstLastPara="1" wrap="square" lIns="91425" tIns="45700" rIns="91425" bIns="45700" anchor="t" anchorCtr="0">
            <a:normAutofit/>
          </a:bodyPr>
          <a:lstStyle>
            <a:lvl1pPr marL="342900" lvl="0" indent="-257175" algn="l" rtl="0">
              <a:lnSpc>
                <a:spcPct val="90000"/>
              </a:lnSpc>
              <a:spcBef>
                <a:spcPts val="1350"/>
              </a:spcBef>
              <a:spcAft>
                <a:spcPts val="0"/>
              </a:spcAft>
              <a:buClr>
                <a:srgbClr val="3A3D4B"/>
              </a:buClr>
              <a:buSzPts val="1800"/>
              <a:buChar char="•"/>
              <a:defRPr/>
            </a:lvl1pPr>
            <a:lvl2pPr marL="685800" lvl="1" indent="-257175" algn="l" rtl="0">
              <a:lnSpc>
                <a:spcPct val="90000"/>
              </a:lnSpc>
              <a:spcBef>
                <a:spcPts val="750"/>
              </a:spcBef>
              <a:spcAft>
                <a:spcPts val="0"/>
              </a:spcAft>
              <a:buSzPts val="1800"/>
              <a:buChar char="•"/>
              <a:defRPr/>
            </a:lvl2pPr>
            <a:lvl3pPr marL="1028700" lvl="2" indent="-257175" algn="l" rtl="0">
              <a:lnSpc>
                <a:spcPct val="90000"/>
              </a:lnSpc>
              <a:spcBef>
                <a:spcPts val="600"/>
              </a:spcBef>
              <a:spcAft>
                <a:spcPts val="0"/>
              </a:spcAft>
              <a:buSzPts val="1800"/>
              <a:buChar char="✔"/>
              <a:defRPr/>
            </a:lvl3pPr>
            <a:lvl4pPr marL="1371600" lvl="3" indent="-257175" algn="l" rtl="0">
              <a:lnSpc>
                <a:spcPct val="90000"/>
              </a:lnSpc>
              <a:spcBef>
                <a:spcPts val="600"/>
              </a:spcBef>
              <a:spcAft>
                <a:spcPts val="0"/>
              </a:spcAft>
              <a:buClr>
                <a:srgbClr val="3A3D4B"/>
              </a:buClr>
              <a:buSzPts val="1800"/>
              <a:buChar char="•"/>
              <a:defRPr/>
            </a:lvl4pPr>
            <a:lvl5pPr marL="1714500" lvl="4" indent="-257175" algn="l" rtl="0">
              <a:lnSpc>
                <a:spcPct val="90000"/>
              </a:lnSpc>
              <a:spcBef>
                <a:spcPts val="600"/>
              </a:spcBef>
              <a:spcAft>
                <a:spcPts val="0"/>
              </a:spcAft>
              <a:buClr>
                <a:srgbClr val="3A3D4B"/>
              </a:buClr>
              <a:buSzPts val="1800"/>
              <a:buChar char="•"/>
              <a:defRPr/>
            </a:lvl5pPr>
            <a:lvl6pPr marL="2057400" lvl="5" indent="-257175" algn="l" rtl="0">
              <a:lnSpc>
                <a:spcPct val="90000"/>
              </a:lnSpc>
              <a:spcBef>
                <a:spcPts val="600"/>
              </a:spcBef>
              <a:spcAft>
                <a:spcPts val="0"/>
              </a:spcAft>
              <a:buClr>
                <a:schemeClr val="dk1"/>
              </a:buClr>
              <a:buSzPts val="1800"/>
              <a:buChar char="•"/>
              <a:defRPr/>
            </a:lvl6pPr>
            <a:lvl7pPr marL="2400300" lvl="6" indent="-257175" algn="l" rtl="0">
              <a:lnSpc>
                <a:spcPct val="90000"/>
              </a:lnSpc>
              <a:spcBef>
                <a:spcPts val="600"/>
              </a:spcBef>
              <a:spcAft>
                <a:spcPts val="0"/>
              </a:spcAft>
              <a:buClr>
                <a:schemeClr val="dk1"/>
              </a:buClr>
              <a:buSzPts val="1800"/>
              <a:buChar char="•"/>
              <a:defRPr/>
            </a:lvl7pPr>
            <a:lvl8pPr marL="2743200" lvl="7" indent="-257175" algn="l" rtl="0">
              <a:lnSpc>
                <a:spcPct val="90000"/>
              </a:lnSpc>
              <a:spcBef>
                <a:spcPts val="600"/>
              </a:spcBef>
              <a:spcAft>
                <a:spcPts val="0"/>
              </a:spcAft>
              <a:buClr>
                <a:schemeClr val="dk1"/>
              </a:buClr>
              <a:buSzPts val="1800"/>
              <a:buChar char="•"/>
              <a:defRPr/>
            </a:lvl8pPr>
            <a:lvl9pPr marL="3086100" lvl="8" indent="-257175" algn="l" rtl="0">
              <a:lnSpc>
                <a:spcPct val="90000"/>
              </a:lnSpc>
              <a:spcBef>
                <a:spcPts val="600"/>
              </a:spcBef>
              <a:spcAft>
                <a:spcPts val="0"/>
              </a:spcAft>
              <a:buClr>
                <a:schemeClr val="dk1"/>
              </a:buClr>
              <a:buSzPts val="1800"/>
              <a:buChar char="•"/>
              <a:defRPr/>
            </a:lvl9pPr>
          </a:lstStyle>
          <a:p>
            <a:endParaRPr/>
          </a:p>
        </p:txBody>
      </p:sp>
      <p:sp>
        <p:nvSpPr>
          <p:cNvPr id="55" name="Google Shape;55;g301c1e7b36f_1_208"/>
          <p:cNvSpPr txBox="1">
            <a:spLocks noGrp="1"/>
          </p:cNvSpPr>
          <p:nvPr>
            <p:ph type="ftr" idx="11"/>
          </p:nvPr>
        </p:nvSpPr>
        <p:spPr>
          <a:xfrm>
            <a:off x="971549" y="4781249"/>
            <a:ext cx="4682475" cy="20565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g301c1e7b36f_1_208"/>
          <p:cNvSpPr txBox="1">
            <a:spLocks noGrp="1"/>
          </p:cNvSpPr>
          <p:nvPr>
            <p:ph type="dt" idx="10"/>
          </p:nvPr>
        </p:nvSpPr>
        <p:spPr>
          <a:xfrm>
            <a:off x="5843587" y="4781249"/>
            <a:ext cx="1110600" cy="20565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g301c1e7b36f_1_208"/>
          <p:cNvSpPr txBox="1">
            <a:spLocks noGrp="1"/>
          </p:cNvSpPr>
          <p:nvPr>
            <p:ph type="sldNum" idx="12"/>
          </p:nvPr>
        </p:nvSpPr>
        <p:spPr>
          <a:xfrm>
            <a:off x="7143750" y="4781249"/>
            <a:ext cx="1028700" cy="2056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100"/>
              <a:buFont typeface="Arial"/>
              <a:buNone/>
              <a:defRPr sz="825" b="0" i="0" u="none" strike="noStrike" cap="none">
                <a:solidFill>
                  <a:schemeClr val="dk1"/>
                </a:solidFill>
                <a:latin typeface="Book Antiqua"/>
                <a:ea typeface="Book Antiqua"/>
                <a:cs typeface="Book Antiqua"/>
                <a:sym typeface="Book Antiqu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288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5"/>
          <p:cNvSpPr/>
          <p:nvPr/>
        </p:nvSpPr>
        <p:spPr>
          <a:xfrm>
            <a:off x="0" y="0"/>
            <a:ext cx="9144000" cy="1028700"/>
          </a:xfrm>
          <a:prstGeom prst="rect">
            <a:avLst/>
          </a:prstGeom>
          <a:solidFill>
            <a:srgbClr val="3A3D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66" name="Google Shape;66;p15"/>
          <p:cNvSpPr/>
          <p:nvPr/>
        </p:nvSpPr>
        <p:spPr>
          <a:xfrm>
            <a:off x="0" y="1028700"/>
            <a:ext cx="9144000" cy="61800"/>
          </a:xfrm>
          <a:prstGeom prst="rect">
            <a:avLst/>
          </a:prstGeom>
          <a:solidFill>
            <a:srgbClr val="FF914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67" name="Google Shape;67;p15"/>
          <p:cNvSpPr/>
          <p:nvPr/>
        </p:nvSpPr>
        <p:spPr>
          <a:xfrm>
            <a:off x="0" y="1082255"/>
            <a:ext cx="9144000" cy="61800"/>
          </a:xfrm>
          <a:prstGeom prst="rect">
            <a:avLst/>
          </a:prstGeom>
          <a:solidFill>
            <a:srgbClr val="048A8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ook Antiqua"/>
              <a:ea typeface="Book Antiqua"/>
              <a:cs typeface="Book Antiqua"/>
              <a:sym typeface="Book Antiqua"/>
            </a:endParaRPr>
          </a:p>
        </p:txBody>
      </p:sp>
      <p:sp>
        <p:nvSpPr>
          <p:cNvPr id="68" name="Google Shape;68;p15"/>
          <p:cNvSpPr txBox="1">
            <a:spLocks noGrp="1"/>
          </p:cNvSpPr>
          <p:nvPr>
            <p:ph type="title"/>
          </p:nvPr>
        </p:nvSpPr>
        <p:spPr>
          <a:xfrm>
            <a:off x="971550" y="191350"/>
            <a:ext cx="7200900" cy="777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body" idx="1"/>
          </p:nvPr>
        </p:nvSpPr>
        <p:spPr>
          <a:xfrm>
            <a:off x="971550" y="1371600"/>
            <a:ext cx="7200900" cy="32577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1400"/>
              </a:spcBef>
              <a:spcAft>
                <a:spcPts val="0"/>
              </a:spcAft>
              <a:buClr>
                <a:srgbClr val="3A3D4B"/>
              </a:buClr>
              <a:buSzPts val="1800"/>
              <a:buFont typeface="Arial"/>
              <a:buChar char="•"/>
              <a:defRPr sz="1800" b="0" i="0" u="none" strike="noStrike" cap="none">
                <a:solidFill>
                  <a:srgbClr val="3A3D4B"/>
                </a:solidFill>
                <a:latin typeface="Calibri"/>
                <a:ea typeface="Calibri"/>
                <a:cs typeface="Calibri"/>
                <a:sym typeface="Calibri"/>
              </a:defRPr>
            </a:lvl1pPr>
            <a:lvl2pPr marL="914400" marR="0" lvl="1" indent="-323850" algn="l" rtl="0">
              <a:lnSpc>
                <a:spcPct val="90000"/>
              </a:lnSpc>
              <a:spcBef>
                <a:spcPts val="800"/>
              </a:spcBef>
              <a:spcAft>
                <a:spcPts val="0"/>
              </a:spcAft>
              <a:buClr>
                <a:srgbClr val="FF914D"/>
              </a:buClr>
              <a:buSzPts val="1500"/>
              <a:buFont typeface="Arial"/>
              <a:buChar char="•"/>
              <a:defRPr sz="1500" b="0" i="0" u="none" strike="noStrike" cap="none">
                <a:solidFill>
                  <a:srgbClr val="3A3D4B"/>
                </a:solidFill>
                <a:latin typeface="Calibri"/>
                <a:ea typeface="Calibri"/>
                <a:cs typeface="Calibri"/>
                <a:sym typeface="Calibri"/>
              </a:defRPr>
            </a:lvl2pPr>
            <a:lvl3pPr marL="1371600" marR="0" lvl="2" indent="-317500" algn="l" rtl="0">
              <a:lnSpc>
                <a:spcPct val="90000"/>
              </a:lnSpc>
              <a:spcBef>
                <a:spcPts val="600"/>
              </a:spcBef>
              <a:spcAft>
                <a:spcPts val="0"/>
              </a:spcAft>
              <a:buClr>
                <a:srgbClr val="048A81"/>
              </a:buClr>
              <a:buSzPts val="1400"/>
              <a:buFont typeface="Noto Sans Symbols"/>
              <a:buChar char="✔"/>
              <a:defRPr sz="1400" b="0" i="0" u="none" strike="noStrike" cap="none">
                <a:solidFill>
                  <a:srgbClr val="3A3D4B"/>
                </a:solidFill>
                <a:latin typeface="Calibri"/>
                <a:ea typeface="Calibri"/>
                <a:cs typeface="Calibri"/>
                <a:sym typeface="Calibri"/>
              </a:defRPr>
            </a:lvl3pPr>
            <a:lvl4pPr marL="1828800" marR="0" lvl="3" indent="-304800" algn="l" rtl="0">
              <a:lnSpc>
                <a:spcPct val="90000"/>
              </a:lnSpc>
              <a:spcBef>
                <a:spcPts val="600"/>
              </a:spcBef>
              <a:spcAft>
                <a:spcPts val="0"/>
              </a:spcAft>
              <a:buClr>
                <a:srgbClr val="3A3D4B"/>
              </a:buClr>
              <a:buSzPts val="1200"/>
              <a:buFont typeface="Arial"/>
              <a:buChar char="•"/>
              <a:defRPr sz="1200" b="0" i="0" u="none" strike="noStrike" cap="none">
                <a:solidFill>
                  <a:srgbClr val="3A3D4B"/>
                </a:solidFill>
                <a:latin typeface="Calibri"/>
                <a:ea typeface="Calibri"/>
                <a:cs typeface="Calibri"/>
                <a:sym typeface="Calibri"/>
              </a:defRPr>
            </a:lvl4pPr>
            <a:lvl5pPr marL="2286000" marR="0" lvl="4" indent="-304800" algn="l" rtl="0">
              <a:lnSpc>
                <a:spcPct val="90000"/>
              </a:lnSpc>
              <a:spcBef>
                <a:spcPts val="600"/>
              </a:spcBef>
              <a:spcAft>
                <a:spcPts val="0"/>
              </a:spcAft>
              <a:buClr>
                <a:srgbClr val="3A3D4B"/>
              </a:buClr>
              <a:buSzPts val="1200"/>
              <a:buFont typeface="Arial"/>
              <a:buChar char="•"/>
              <a:defRPr sz="1200" b="0" i="0" u="none" strike="noStrike" cap="none">
                <a:solidFill>
                  <a:srgbClr val="3A3D4B"/>
                </a:solidFill>
                <a:latin typeface="Calibri"/>
                <a:ea typeface="Calibri"/>
                <a:cs typeface="Calibri"/>
                <a:sym typeface="Calibri"/>
              </a:defRPr>
            </a:lvl5pPr>
            <a:lvl6pPr marL="2743200" marR="0" lvl="5"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70" name="Google Shape;70;p15"/>
          <p:cNvSpPr txBox="1">
            <a:spLocks noGrp="1"/>
          </p:cNvSpPr>
          <p:nvPr>
            <p:ph type="ftr" idx="11"/>
          </p:nvPr>
        </p:nvSpPr>
        <p:spPr>
          <a:xfrm>
            <a:off x="971549" y="4781249"/>
            <a:ext cx="4682400" cy="205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9pPr>
          </a:lstStyle>
          <a:p>
            <a:endParaRPr/>
          </a:p>
        </p:txBody>
      </p:sp>
      <p:sp>
        <p:nvSpPr>
          <p:cNvPr id="71" name="Google Shape;71;p15"/>
          <p:cNvSpPr txBox="1">
            <a:spLocks noGrp="1"/>
          </p:cNvSpPr>
          <p:nvPr>
            <p:ph type="dt" idx="10"/>
          </p:nvPr>
        </p:nvSpPr>
        <p:spPr>
          <a:xfrm>
            <a:off x="5843587" y="4781249"/>
            <a:ext cx="1110600" cy="2058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Book Antiqua"/>
                <a:ea typeface="Book Antiqua"/>
                <a:cs typeface="Book Antiqua"/>
                <a:sym typeface="Book Antiqua"/>
              </a:defRPr>
            </a:lvl9pPr>
          </a:lstStyle>
          <a:p>
            <a:endParaRPr/>
          </a:p>
        </p:txBody>
      </p:sp>
      <p:sp>
        <p:nvSpPr>
          <p:cNvPr id="72" name="Google Shape;72;p15"/>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Profile.rd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1.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10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2.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105.xml.rels><?xml version="1.0" encoding="UTF-8" standalone="yes"?>
<Relationships xmlns="http://schemas.openxmlformats.org/package/2006/relationships"><Relationship Id="rId3" Type="http://schemas.openxmlformats.org/officeDocument/2006/relationships/hyperlink" Target="https://obms.ped.state.nm.us/PED_OBMS/OBMSHome" TargetMode="External"/><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10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hyperlink" Target="https://sites.ed.gov/idea/regs/b/b/300.164/a" TargetMode="External"/><Relationship Id="rId7" Type="http://schemas.openxmlformats.org/officeDocument/2006/relationships/hyperlink" Target="https://cifr.wested.org/wp-content/uploads/2021/04/CIFR-LEA-MOE-QRG.pdf" TargetMode="External"/><Relationship Id="rId2" Type="http://schemas.openxmlformats.org/officeDocument/2006/relationships/notesSlide" Target="../notesSlides/notesSlide107.xml"/><Relationship Id="rId1" Type="http://schemas.openxmlformats.org/officeDocument/2006/relationships/slideLayout" Target="../slideLayouts/slideLayout15.xml"/><Relationship Id="rId6" Type="http://schemas.openxmlformats.org/officeDocument/2006/relationships/hyperlink" Target="https://www.nysed.gov/sites/default/files/programs/special-education/excess-cost-guidance-handbook.pdf" TargetMode="External"/><Relationship Id="rId5" Type="http://schemas.openxmlformats.org/officeDocument/2006/relationships/hyperlink" Target="https://sites.ed.gov/idea/regs/b/appendix-a" TargetMode="External"/><Relationship Id="rId4" Type="http://schemas.openxmlformats.org/officeDocument/2006/relationships/hyperlink" Target="https://www2.ed.gov/policy/speced/guid/idea/idea-edjobs-guidanc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mailto:charlene.marcotte@ped.nm.gov" TargetMode="External"/><Relationship Id="rId7" Type="http://schemas.openxmlformats.org/officeDocument/2006/relationships/image" Target="../media/image38.png"/><Relationship Id="rId2" Type="http://schemas.openxmlformats.org/officeDocument/2006/relationships/notesSlide" Target="../notesSlides/notesSlide108.xml"/><Relationship Id="rId1" Type="http://schemas.openxmlformats.org/officeDocument/2006/relationships/slideLayout" Target="../slideLayouts/slideLayout15.xml"/><Relationship Id="rId6" Type="http://schemas.openxmlformats.org/officeDocument/2006/relationships/hyperlink" Target="mailto:matthew.tomicek@ped.nm.gov" TargetMode="External"/><Relationship Id="rId5" Type="http://schemas.openxmlformats.org/officeDocument/2006/relationships/hyperlink" Target="mailto:lizana.schweiger@ped.nm.gov" TargetMode="External"/><Relationship Id="rId10" Type="http://schemas.openxmlformats.org/officeDocument/2006/relationships/image" Target="../media/image41.png"/><Relationship Id="rId4" Type="http://schemas.openxmlformats.org/officeDocument/2006/relationships/hyperlink" Target="mailto:lorenzo.dominguez@ped.nm.gov" TargetMode="External"/><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Teacher%20and%20SLP%20Caseload%20Report.rd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SPP%20Indicator%2007%20Preschool%20Outcomes%20Report.rdl"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ebnew.ped.state.nm.us/bureaus/special-education/resource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docs.google.com/spreadsheets/d/13y_p0OKSFu1bWdG3HzGbkORE0pvC8rALNygSLQS0JG8/edit?gid=1979274441#gid=197927444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SPP%20Indicator%2012%20Early%20Childhood%20Part%20C%20to%20B%20Transition%20Summary%20Report.rdl"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SPP%20Indicator%2011%20Parental%20Consent%2060%20Day%20Timeline%20Report.rdl"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Student%20Infraction%20and%20Response%20Exceptions.rdl"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hyperlink" Target="https://gcc02.safelinks.protection.outlook.com/?url=https%3A%2F%2Fwebnew.ped.state.nm.us%2Fwp-content%2Fuploads%2F2021%2F09%2FRestraint_and_Seclusion_Memo_7_29_21.pdf&amp;data=05%7C02%7Cmatthew.tomicek%40ped.nm.gov%7C90b69aa977d849163f3808dcd7ecffb7%7C04aa6bf4d436426fbfa404b7a70e60ff%7C0%7C0%7C638622660107295592%7CUnknown%7CTWFpbGZsb3d8eyJWIjoiMC4wLjAwMDAiLCJQIjoiV2luMzIiLCJBTiI6Ik1haWwiLCJXVCI6Mn0%3D%7C0%7C%7C%7C&amp;sdata=tFONw1lbeI1%2FXMXGMU4oA%2FgtQcmxeuv1mYhspuw3AuU%3D&amp;reserved=0" TargetMode="External"/><Relationship Id="rId4" Type="http://schemas.openxmlformats.org/officeDocument/2006/relationships/hyperlink" Target="https://eui.ped.state.nm.us/sites/stars/ProdNova/_layouts/15/ReportServer/RSViewerPage.aspx?rv:RelativeReportUrl=/sites/stars/ProdNova/PublicFolders/District%20and%20School%20Reports/Special%20Education/SPED%20-%20Student%20Infraction%20and%20Response%20Detail.rd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Missing%20Special%20Education%20Exit%20Events.rdl"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eui.ped.state.nm.us/sites/stars/ProdNova/_layouts/15/ReportServer/RSViewerPage.aspx?rv:RelativeReportUrl=/sites/stars/ProdNova/PublicFolders/District%20and%20School%20Reports/Special%20Education/SPED%20-%20Child%20Count%20Location%20Errors.rdl"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hyperlink" Target="mailto:mahesh.reddy-erri@ped.nm.gov"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hyperlink" Target="https://docs.google.com/document/d/1w9BZVsnLB_VMkOpVC7hJIzWKYI2exdX1Uh5bnv5fMAA/edi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docs.google.com/spreadsheets/d/1XzCj0bAF9RgVDM6OPfQvwRSmnP3-tTHMZedbjTc03Oo/edit?gid=521464092#gid=521464092"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hyperlink" Target="https://gcc02.safelinks.protection.outlook.com/?url=https%3A%2F%2Faka.ms%2FJoinTeamsMeeting%3Fomkt%3Den-US&amp;data=05%7C02%7Ctamara.burkett%40ped.nm.gov%7Ca0faa9a480a74060a37f08dccc5dbd47%7C04aa6bf4d436426fbfa404b7a70e60ff%7C0%7C0%7C638609950239646735%7CUnknown%7CTWFpbGZsb3d8eyJWIjoiMC4wLjAwMDAiLCJQIjoiV2luMzIiLCJBTiI6Ik1haWwiLCJXVCI6Mn0%3D%7C0%7C%7C%7C&amp;sdata=wAiiZNwDepgD1PmVRzQv3IaUSijF%2BUDO3GtgEu8p%2BSI%3D&amp;reserved=0"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hyperlink" Target="https://gcc02.safelinks.protection.outlook.com/ap/t-59584e83/?url=https%3A%2F%2Fteams.microsoft.com%2Fl%2Fmeetup-join%2F19%253ameeting_OTUyMWU4MTctZDE4My00MTJmLWFmMTUtMTU5M2Q3MTBlODA5%2540thread.v2%2F0%3Fcontext%3D%257b%2522Tid%2522%253a%252204aa6bf4-d436-426f-bfa4-04b7a70e60ff%2522%252c%2522Oid%2522%253a%252271f8e849-2aff-4457-9fc3-5010b3fcc8d9%2522%257d&amp;data=05%7C02%7Ctamara.burkett%40ped.nm.gov%7Ca0faa9a480a74060a37f08dccc5dbd47%7C04aa6bf4d436426fbfa404b7a70e60ff%7C0%7C0%7C638609950239658327%7CUnknown%7CTWFpbGZsb3d8eyJWIjoiMC4wLjAwMDAiLCJQIjoiV2luMzIiLCJBTiI6Ik1haWwiLCJXVCI6Mn0%3D%7C0%7C%7C%7C&amp;sdata=cEXZUFfwNIWX0lgPUldrsquNI4QnmpOulnPZFIl7Qt8%3D&amp;reserved=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8" Type="http://schemas.openxmlformats.org/officeDocument/2006/relationships/hyperlink" Target="mailto:trudy.cordova@ped.nm.gov" TargetMode="External"/><Relationship Id="rId13" Type="http://schemas.openxmlformats.org/officeDocument/2006/relationships/image" Target="../media/image38.png"/><Relationship Id="rId3" Type="http://schemas.openxmlformats.org/officeDocument/2006/relationships/hyperlink" Target="mailto:charlene.marcotte@ped.nm.gov" TargetMode="External"/><Relationship Id="rId7" Type="http://schemas.openxmlformats.org/officeDocument/2006/relationships/hyperlink" Target="mailto:tamara.burkett@ped.nm.gov" TargetMode="External"/><Relationship Id="rId12" Type="http://schemas.openxmlformats.org/officeDocument/2006/relationships/image" Target="../media/image37.jpeg"/><Relationship Id="rId2" Type="http://schemas.openxmlformats.org/officeDocument/2006/relationships/notesSlide" Target="../notesSlides/notesSlide48.xml"/><Relationship Id="rId16"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hyperlink" Target="mailto:matthew.tomicek@ped.nm.gov" TargetMode="External"/><Relationship Id="rId11" Type="http://schemas.openxmlformats.org/officeDocument/2006/relationships/hyperlink" Target="mailto:nicholas.keyes@ped.nm.gov" TargetMode="External"/><Relationship Id="rId5" Type="http://schemas.openxmlformats.org/officeDocument/2006/relationships/hyperlink" Target="mailto:lizana.schweiger@ped.nm.gov" TargetMode="External"/><Relationship Id="rId15" Type="http://schemas.openxmlformats.org/officeDocument/2006/relationships/image" Target="../media/image40.png"/><Relationship Id="rId10" Type="http://schemas.openxmlformats.org/officeDocument/2006/relationships/hyperlink" Target="mailto:nicolas.keyes@ped.nm.gov" TargetMode="External"/><Relationship Id="rId4" Type="http://schemas.openxmlformats.org/officeDocument/2006/relationships/hyperlink" Target="mailto:lorenzo.dominguez@ped.nm.gov" TargetMode="External"/><Relationship Id="rId9" Type="http://schemas.openxmlformats.org/officeDocument/2006/relationships/hyperlink" Target="mailto:gdamian@nmhu.edu" TargetMode="External"/><Relationship Id="rId1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XzCj0bAF9RgVDM6OPfQvwRSmnP3-tTHMZedbjTc03Oo/edit?gid=1575448408#gid=1575448408"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hyperlink" Target="https://webnew.ped.state.nm.us/bureaus/special-education/resources/" TargetMode="External"/><Relationship Id="rId2" Type="http://schemas.openxmlformats.org/officeDocument/2006/relationships/notesSlide" Target="../notesSlides/notesSlide51.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hyperlink" Target="https://docs.google.com/spreadsheets/d/13y_p0OKSFu1bWdG3HzGbkORE0pvC8rALNygSLQS0JG8/edit?gid=0#gid=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https://webed.ped.state.nm.us/sites/SpEdIDEA/SitePages/MOE.aspx" TargetMode="External"/><Relationship Id="rId2" Type="http://schemas.openxmlformats.org/officeDocument/2006/relationships/notesSlide" Target="../notesSlides/notesSlide61.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hyperlink" Target="https://webed.ped.state.nm.us/sites/SpEdIDEA/SitePages/MOE.aspx" TargetMode="External"/><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63.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72.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hyperlink" Target="https://webed.ped.state.nm.us/sites/SpEdIDEA/SitePages/MOE.aspx" TargetMode="External"/><Relationship Id="rId2" Type="http://schemas.openxmlformats.org/officeDocument/2006/relationships/notesSlide" Target="../notesSlides/notesSlide75.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hyperlink" Target="https://eui.ped.state.nm.us/sites/stars/DocTransferStation/SitePages/DocumentTransfer.aspx"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15.xml"/><Relationship Id="rId5" Type="http://schemas.openxmlformats.org/officeDocument/2006/relationships/image" Target="../media/image61.png"/><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3" Type="http://schemas.openxmlformats.org/officeDocument/2006/relationships/hyperlink" Target="mailto:Katalina.Gallegos@ped.nm.gov" TargetMode="External"/><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83.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mailto:charlene.marcotte@ped.nm.gov" TargetMode="External"/><Relationship Id="rId7" Type="http://schemas.openxmlformats.org/officeDocument/2006/relationships/hyperlink" Target="mailto:Matthew.tomichek@ped.nm.gov" TargetMode="External"/><Relationship Id="rId12"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15.xml"/><Relationship Id="rId6" Type="http://schemas.openxmlformats.org/officeDocument/2006/relationships/hyperlink" Target="mailto:matthew.tomicek@ped.nm.gov" TargetMode="External"/><Relationship Id="rId11" Type="http://schemas.openxmlformats.org/officeDocument/2006/relationships/image" Target="../media/image63.png"/><Relationship Id="rId5" Type="http://schemas.openxmlformats.org/officeDocument/2006/relationships/hyperlink" Target="mailto:lizana.schweiger@ped.nm.gov" TargetMode="External"/><Relationship Id="rId10" Type="http://schemas.openxmlformats.org/officeDocument/2006/relationships/image" Target="../media/image40.png"/><Relationship Id="rId4" Type="http://schemas.openxmlformats.org/officeDocument/2006/relationships/hyperlink" Target="mailto:lorenzo.dominguez@ped.nm.gov" TargetMode="External"/><Relationship Id="rId9" Type="http://schemas.openxmlformats.org/officeDocument/2006/relationships/image" Target="../media/image62.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hyperlink" Target="https://webnew.ped.state.nm.us/bureaus/special-education/resources/" TargetMode="External"/><Relationship Id="rId2" Type="http://schemas.openxmlformats.org/officeDocument/2006/relationships/notesSlide" Target="../notesSlides/notesSlide8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docs.google.com/spreadsheets/d/13y_p0OKSFu1bWdG3HzGbkORE0pvC8rALNygSLQS0JG8/edit?gid=0#gid=0"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C/section-300.202" TargetMode="External"/><Relationship Id="rId2" Type="http://schemas.openxmlformats.org/officeDocument/2006/relationships/notesSlide" Target="../notesSlides/notesSlide89.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1979274441#gid=1979274441"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C/section-300.202" TargetMode="External"/><Relationship Id="rId2" Type="http://schemas.openxmlformats.org/officeDocument/2006/relationships/notesSlide" Target="../notesSlides/notesSlide92.xml"/><Relationship Id="rId1" Type="http://schemas.openxmlformats.org/officeDocument/2006/relationships/slideLayout" Target="../slideLayouts/slideLayout15.xml"/><Relationship Id="rId4" Type="http://schemas.openxmlformats.org/officeDocument/2006/relationships/image" Target="../media/image67.jpeg"/></Relationships>
</file>

<file path=ppt/slides/_rels/slide93.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C/section-300.202" TargetMode="External"/><Relationship Id="rId2" Type="http://schemas.openxmlformats.org/officeDocument/2006/relationships/notesSlide" Target="../notesSlides/notesSlide93.xml"/><Relationship Id="rId1" Type="http://schemas.openxmlformats.org/officeDocument/2006/relationships/slideLayout" Target="../slideLayouts/slideLayout15.xml"/><Relationship Id="rId4" Type="http://schemas.openxmlformats.org/officeDocument/2006/relationships/image" Target="../media/image68.jpeg"/></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hyperlink" Target="https://docs.google.com/spreadsheets/d/13y_p0OKSFu1bWdG3HzGbkORE0pvC8rALNygSLQS0JG8/edit?gid=0#gid=0" TargetMode="External"/><Relationship Id="rId2" Type="http://schemas.openxmlformats.org/officeDocument/2006/relationships/notesSlide" Target="../notesSlides/notesSlide98.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9.xml"/><Relationship Id="rId1" Type="http://schemas.openxmlformats.org/officeDocument/2006/relationships/slideLayout" Target="../slideLayouts/slideLayout15.xml"/><Relationship Id="rId5" Type="http://schemas.openxmlformats.org/officeDocument/2006/relationships/hyperlink" Target="mailto:katalina.gallegos@ped.nm.gov" TargetMode="External"/><Relationship Id="rId4" Type="http://schemas.openxmlformats.org/officeDocument/2006/relationships/hyperlink" Target="mailto:kaylock.sellers@ped.nm.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ctrTitle"/>
          </p:nvPr>
        </p:nvSpPr>
        <p:spPr>
          <a:xfrm>
            <a:off x="386281" y="658431"/>
            <a:ext cx="5189700" cy="202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A3D4B"/>
              </a:buClr>
              <a:buSzPts val="4100"/>
              <a:buFont typeface="Calibri"/>
              <a:buNone/>
            </a:pPr>
            <a:r>
              <a:rPr lang="en" sz="3500" b="1"/>
              <a:t>Nova Reporting for Special Education</a:t>
            </a:r>
            <a:endParaRPr sz="3500" b="1"/>
          </a:p>
          <a:p>
            <a:pPr marL="0" lvl="0" indent="0" algn="l" rtl="0">
              <a:lnSpc>
                <a:spcPct val="90000"/>
              </a:lnSpc>
              <a:spcBef>
                <a:spcPts val="0"/>
              </a:spcBef>
              <a:spcAft>
                <a:spcPts val="0"/>
              </a:spcAft>
              <a:buClr>
                <a:srgbClr val="3A3D4B"/>
              </a:buClr>
              <a:buSzPts val="4100"/>
              <a:buFont typeface="Calibri"/>
              <a:buNone/>
            </a:pPr>
            <a:r>
              <a:rPr lang="en" sz="2600" b="1"/>
              <a:t>40 Day Training</a:t>
            </a:r>
            <a:endParaRPr sz="2600" b="1"/>
          </a:p>
        </p:txBody>
      </p:sp>
      <p:sp>
        <p:nvSpPr>
          <p:cNvPr id="159" name="Google Shape;159;p27"/>
          <p:cNvSpPr txBox="1">
            <a:spLocks noGrp="1"/>
          </p:cNvSpPr>
          <p:nvPr>
            <p:ph type="subTitle" idx="1"/>
          </p:nvPr>
        </p:nvSpPr>
        <p:spPr>
          <a:xfrm>
            <a:off x="433550" y="2571750"/>
            <a:ext cx="5189700" cy="10848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SzPts val="1800"/>
              <a:buNone/>
            </a:pPr>
            <a:r>
              <a:rPr lang="en" sz="1300"/>
              <a:t>Charlene Marcotte</a:t>
            </a:r>
            <a:r>
              <a:rPr lang="en" sz="1300">
                <a:solidFill>
                  <a:schemeClr val="dk2"/>
                </a:solidFill>
              </a:rPr>
              <a:t>, </a:t>
            </a:r>
            <a:r>
              <a:rPr lang="en" sz="1300"/>
              <a:t>Deputy Director, Data &amp; Finance</a:t>
            </a:r>
            <a:endParaRPr sz="1300"/>
          </a:p>
          <a:p>
            <a:pPr marL="0" lvl="0" indent="0" algn="l" rtl="0">
              <a:lnSpc>
                <a:spcPct val="70000"/>
              </a:lnSpc>
              <a:spcBef>
                <a:spcPts val="500"/>
              </a:spcBef>
              <a:spcAft>
                <a:spcPts val="0"/>
              </a:spcAft>
              <a:buSzPts val="1800"/>
              <a:buNone/>
            </a:pPr>
            <a:r>
              <a:rPr lang="en" sz="1300"/>
              <a:t>Lorenzo Dominguez</a:t>
            </a:r>
            <a:r>
              <a:rPr lang="en" sz="1300">
                <a:solidFill>
                  <a:schemeClr val="dk2"/>
                </a:solidFill>
              </a:rPr>
              <a:t>, </a:t>
            </a:r>
            <a:r>
              <a:rPr lang="en" sz="1300"/>
              <a:t>Asst. Deputy Director, Data &amp; Finance</a:t>
            </a:r>
            <a:endParaRPr sz="1300"/>
          </a:p>
          <a:p>
            <a:pPr marL="0" lvl="0" indent="0" algn="l" rtl="0">
              <a:lnSpc>
                <a:spcPct val="70000"/>
              </a:lnSpc>
              <a:spcBef>
                <a:spcPts val="500"/>
              </a:spcBef>
              <a:spcAft>
                <a:spcPts val="0"/>
              </a:spcAft>
              <a:buSzPts val="1800"/>
              <a:buNone/>
            </a:pPr>
            <a:r>
              <a:rPr lang="en" sz="1300"/>
              <a:t>Tammy Burkett</a:t>
            </a:r>
            <a:r>
              <a:rPr lang="en" sz="1300">
                <a:solidFill>
                  <a:schemeClr val="dk2"/>
                </a:solidFill>
              </a:rPr>
              <a:t>, </a:t>
            </a:r>
            <a:r>
              <a:rPr lang="en" sz="1300"/>
              <a:t>Data Analyst</a:t>
            </a:r>
            <a:endParaRPr sz="1300"/>
          </a:p>
          <a:p>
            <a:pPr marL="0" lvl="0" indent="0" algn="l" rtl="0">
              <a:lnSpc>
                <a:spcPct val="70000"/>
              </a:lnSpc>
              <a:spcBef>
                <a:spcPts val="500"/>
              </a:spcBef>
              <a:spcAft>
                <a:spcPts val="0"/>
              </a:spcAft>
              <a:buSzPts val="1800"/>
              <a:buNone/>
            </a:pPr>
            <a:r>
              <a:rPr lang="en" sz="1300"/>
              <a:t>Liz Schweiger, Data Analyst</a:t>
            </a:r>
            <a:endParaRPr sz="1300"/>
          </a:p>
          <a:p>
            <a:pPr marL="0" lvl="0" indent="0" algn="l" rtl="0">
              <a:lnSpc>
                <a:spcPct val="70000"/>
              </a:lnSpc>
              <a:spcBef>
                <a:spcPts val="500"/>
              </a:spcBef>
              <a:spcAft>
                <a:spcPts val="500"/>
              </a:spcAft>
              <a:buSzPts val="1800"/>
              <a:buNone/>
            </a:pPr>
            <a:r>
              <a:rPr lang="en" sz="1300"/>
              <a:t>Matt Tomicek, Data Analyst </a:t>
            </a:r>
            <a:endParaRPr sz="1300"/>
          </a:p>
        </p:txBody>
      </p:sp>
      <p:pic>
        <p:nvPicPr>
          <p:cNvPr id="160" name="Google Shape;160;p27"/>
          <p:cNvPicPr preferRelativeResize="0">
            <a:picLocks noGrp="1"/>
          </p:cNvPicPr>
          <p:nvPr>
            <p:ph type="pic" idx="2"/>
          </p:nvPr>
        </p:nvPicPr>
        <p:blipFill rotWithShape="1">
          <a:blip r:embed="rId3">
            <a:alphaModFix/>
          </a:blip>
          <a:srcRect t="4279" b="4288"/>
          <a:stretch/>
        </p:blipFill>
        <p:spPr>
          <a:xfrm>
            <a:off x="5623259" y="704825"/>
            <a:ext cx="3365839" cy="4236720"/>
          </a:xfrm>
          <a:prstGeom prst="rect">
            <a:avLst/>
          </a:prstGeom>
          <a:noFill/>
          <a:ln>
            <a:noFill/>
          </a:ln>
        </p:spPr>
      </p:pic>
      <p:sp>
        <p:nvSpPr>
          <p:cNvPr id="161" name="Google Shape;161;p27"/>
          <p:cNvSpPr/>
          <p:nvPr/>
        </p:nvSpPr>
        <p:spPr>
          <a:xfrm>
            <a:off x="519994" y="4595352"/>
            <a:ext cx="46626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1800" b="0" i="1" u="none" strike="noStrike" cap="none">
                <a:solidFill>
                  <a:srgbClr val="048A81"/>
                </a:solidFill>
                <a:latin typeface="Calibri"/>
                <a:ea typeface="Calibri"/>
                <a:cs typeface="Calibri"/>
                <a:sym typeface="Calibri"/>
              </a:rPr>
              <a:t>Investing for tomorrow, delivering today. </a:t>
            </a:r>
            <a:endParaRPr sz="900" b="0" i="0" u="none" strike="noStrike" cap="none">
              <a:solidFill>
                <a:srgbClr val="000000"/>
              </a:solidFill>
              <a:latin typeface="Arial"/>
              <a:ea typeface="Arial"/>
              <a:cs typeface="Arial"/>
              <a:sym typeface="Arial"/>
            </a:endParaRPr>
          </a:p>
        </p:txBody>
      </p:sp>
      <p:sp>
        <p:nvSpPr>
          <p:cNvPr id="162" name="Google Shape;162;p27"/>
          <p:cNvSpPr txBox="1"/>
          <p:nvPr/>
        </p:nvSpPr>
        <p:spPr>
          <a:xfrm>
            <a:off x="519994" y="3958969"/>
            <a:ext cx="3416100" cy="369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i="1">
                <a:latin typeface="Calibri"/>
                <a:ea typeface="Calibri"/>
                <a:cs typeface="Calibri"/>
                <a:sym typeface="Calibri"/>
              </a:rPr>
              <a:t>September 18th, 2024</a:t>
            </a:r>
            <a:endParaRPr sz="1500" i="1">
              <a:latin typeface="Calibri"/>
              <a:ea typeface="Calibri"/>
              <a:cs typeface="Calibri"/>
              <a:sym typeface="Calibri"/>
            </a:endParaRPr>
          </a:p>
        </p:txBody>
      </p:sp>
      <p:sp>
        <p:nvSpPr>
          <p:cNvPr id="163" name="Google Shape;163;p27"/>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800"/>
              <a:buNone/>
            </a:pPr>
            <a:fld id="{00000000-1234-1234-1234-123412341234}" type="slidenum">
              <a:rPr lang="en"/>
              <a:t>1</a:t>
            </a:fld>
            <a:endParaRPr/>
          </a:p>
        </p:txBody>
      </p:sp>
      <p:sp>
        <p:nvSpPr>
          <p:cNvPr id="164" name="Google Shape;164;p27"/>
          <p:cNvSpPr txBox="1"/>
          <p:nvPr/>
        </p:nvSpPr>
        <p:spPr>
          <a:xfrm>
            <a:off x="433556" y="103619"/>
            <a:ext cx="33657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i="1">
                <a:latin typeface="Calibri"/>
                <a:ea typeface="Calibri"/>
                <a:cs typeface="Calibri"/>
                <a:sym typeface="Calibri"/>
              </a:rPr>
              <a:t>Office of Special Education</a:t>
            </a:r>
            <a:endParaRPr sz="1400" b="0" i="1"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Profile Report </a:t>
            </a:r>
            <a:endParaRPr sz="2800" b="1"/>
          </a:p>
        </p:txBody>
      </p:sp>
      <p:sp>
        <p:nvSpPr>
          <p:cNvPr id="232" name="Google Shape;232;p36"/>
          <p:cNvSpPr txBox="1">
            <a:spLocks noGrp="1"/>
          </p:cNvSpPr>
          <p:nvPr>
            <p:ph type="body" idx="1"/>
          </p:nvPr>
        </p:nvSpPr>
        <p:spPr>
          <a:xfrm>
            <a:off x="971550" y="1371600"/>
            <a:ext cx="7200900" cy="2511000"/>
          </a:xfrm>
          <a:prstGeom prst="rect">
            <a:avLst/>
          </a:prstGeom>
        </p:spPr>
        <p:txBody>
          <a:bodyPr spcFirstLastPara="1" wrap="square" lIns="68575" tIns="34275" rIns="68575" bIns="34275" anchor="t" anchorCtr="0">
            <a:normAutofit lnSpcReduction="10000"/>
          </a:bodyPr>
          <a:lstStyle/>
          <a:p>
            <a:pPr marL="0" lvl="0" indent="0" algn="l" rtl="0">
              <a:spcBef>
                <a:spcPts val="1400"/>
              </a:spcBef>
              <a:spcAft>
                <a:spcPts val="0"/>
              </a:spcAft>
              <a:buNone/>
            </a:pPr>
            <a:r>
              <a:rPr lang="en"/>
              <a:t>This report provides a summary of many important data points that help ensure LEAs are providing students with disabilities a Free and Appropriate Public Education (FAPE).</a:t>
            </a:r>
            <a:endParaRPr/>
          </a:p>
          <a:p>
            <a:pPr marL="0" lvl="0" indent="0" algn="l" rtl="0">
              <a:spcBef>
                <a:spcPts val="1400"/>
              </a:spcBef>
              <a:spcAft>
                <a:spcPts val="0"/>
              </a:spcAft>
              <a:buNone/>
            </a:pPr>
            <a:r>
              <a:rPr lang="en" b="1" u="sng">
                <a:solidFill>
                  <a:srgbClr val="1D7E75"/>
                </a:solidFill>
              </a:rPr>
              <a:t>Data this report provides:</a:t>
            </a:r>
            <a:endParaRPr b="1" u="sng">
              <a:solidFill>
                <a:srgbClr val="1D7E75"/>
              </a:solidFill>
            </a:endParaRPr>
          </a:p>
          <a:p>
            <a:pPr marL="457200" lvl="0" indent="-317500" algn="l" rtl="0">
              <a:spcBef>
                <a:spcPts val="1400"/>
              </a:spcBef>
              <a:spcAft>
                <a:spcPts val="0"/>
              </a:spcAft>
              <a:buClr>
                <a:srgbClr val="1D7E75"/>
              </a:buClr>
              <a:buSzPts val="1400"/>
              <a:buChar char="-"/>
            </a:pPr>
            <a:r>
              <a:rPr lang="en">
                <a:solidFill>
                  <a:srgbClr val="1D7E75"/>
                </a:solidFill>
              </a:rPr>
              <a:t>Child count</a:t>
            </a:r>
            <a:endParaRPr>
              <a:solidFill>
                <a:srgbClr val="1D7E75"/>
              </a:solidFill>
            </a:endParaRPr>
          </a:p>
          <a:p>
            <a:pPr marL="457200" lvl="0" indent="-317500" algn="l" rtl="0">
              <a:spcBef>
                <a:spcPts val="0"/>
              </a:spcBef>
              <a:spcAft>
                <a:spcPts val="0"/>
              </a:spcAft>
              <a:buClr>
                <a:srgbClr val="1D7E75"/>
              </a:buClr>
              <a:buSzPts val="1400"/>
              <a:buChar char="-"/>
            </a:pPr>
            <a:r>
              <a:rPr lang="en">
                <a:solidFill>
                  <a:srgbClr val="1D7E75"/>
                </a:solidFill>
              </a:rPr>
              <a:t>Ancillary Full Time Equivalency (FTE)</a:t>
            </a:r>
            <a:endParaRPr>
              <a:solidFill>
                <a:srgbClr val="1D7E75"/>
              </a:solidFill>
            </a:endParaRPr>
          </a:p>
          <a:p>
            <a:pPr marL="457200" lvl="0" indent="-317500" algn="l" rtl="0">
              <a:spcBef>
                <a:spcPts val="0"/>
              </a:spcBef>
              <a:spcAft>
                <a:spcPts val="0"/>
              </a:spcAft>
              <a:buClr>
                <a:srgbClr val="1D7E75"/>
              </a:buClr>
              <a:buSzPts val="1400"/>
              <a:buChar char="-"/>
            </a:pPr>
            <a:r>
              <a:rPr lang="en">
                <a:solidFill>
                  <a:srgbClr val="1D7E75"/>
                </a:solidFill>
              </a:rPr>
              <a:t>Setting data</a:t>
            </a:r>
            <a:endParaRPr>
              <a:solidFill>
                <a:srgbClr val="1D7E75"/>
              </a:solidFill>
            </a:endParaRPr>
          </a:p>
          <a:p>
            <a:pPr marL="457200" lvl="0" indent="-317500" algn="l" rtl="0">
              <a:spcBef>
                <a:spcPts val="0"/>
              </a:spcBef>
              <a:spcAft>
                <a:spcPts val="0"/>
              </a:spcAft>
              <a:buClr>
                <a:srgbClr val="1D7E75"/>
              </a:buClr>
              <a:buSzPts val="1400"/>
              <a:buChar char="-"/>
            </a:pPr>
            <a:r>
              <a:rPr lang="en">
                <a:solidFill>
                  <a:srgbClr val="1D7E75"/>
                </a:solidFill>
              </a:rPr>
              <a:t>Alternate Assessment participants</a:t>
            </a:r>
            <a:endParaRPr>
              <a:solidFill>
                <a:srgbClr val="1D7E75"/>
              </a:solidFill>
            </a:endParaRPr>
          </a:p>
          <a:p>
            <a:pPr marL="0" lvl="0" indent="0" algn="l" rtl="0">
              <a:spcBef>
                <a:spcPts val="0"/>
              </a:spcBef>
              <a:spcAft>
                <a:spcPts val="0"/>
              </a:spcAft>
              <a:buNone/>
            </a:pPr>
            <a:endParaRPr>
              <a:solidFill>
                <a:srgbClr val="3A3D4B"/>
              </a:solidFill>
            </a:endParaRPr>
          </a:p>
          <a:p>
            <a:pPr marL="0" lvl="0" indent="0" algn="l" rtl="0">
              <a:spcBef>
                <a:spcPts val="0"/>
              </a:spcBef>
              <a:spcAft>
                <a:spcPts val="0"/>
              </a:spcAft>
              <a:buNone/>
            </a:pPr>
            <a:endParaRPr>
              <a:solidFill>
                <a:srgbClr val="3A3D4B"/>
              </a:solidFill>
            </a:endParaRPr>
          </a:p>
          <a:p>
            <a:pPr marL="0" lvl="0" indent="0" algn="l" rtl="0">
              <a:spcBef>
                <a:spcPts val="0"/>
              </a:spcBef>
              <a:spcAft>
                <a:spcPts val="0"/>
              </a:spcAft>
              <a:buNone/>
            </a:pPr>
            <a:endParaRPr sz="1200">
              <a:solidFill>
                <a:srgbClr val="1D7E75"/>
              </a:solidFill>
            </a:endParaRPr>
          </a:p>
        </p:txBody>
      </p:sp>
      <p:sp>
        <p:nvSpPr>
          <p:cNvPr id="233" name="Google Shape;233;p36"/>
          <p:cNvSpPr txBox="1"/>
          <p:nvPr/>
        </p:nvSpPr>
        <p:spPr>
          <a:xfrm>
            <a:off x="852925" y="2996475"/>
            <a:ext cx="75564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
        <p:nvSpPr>
          <p:cNvPr id="234" name="Google Shape;234;p36"/>
          <p:cNvSpPr txBox="1"/>
          <p:nvPr/>
        </p:nvSpPr>
        <p:spPr>
          <a:xfrm>
            <a:off x="971550" y="3940300"/>
            <a:ext cx="7117800" cy="8661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1100"/>
              <a:buFont typeface="Arial"/>
              <a:buNone/>
            </a:pPr>
            <a:r>
              <a:rPr lang="en" sz="1500" b="1">
                <a:solidFill>
                  <a:srgbClr val="1B786F"/>
                </a:solidFill>
                <a:latin typeface="Calibri"/>
                <a:ea typeface="Calibri"/>
                <a:cs typeface="Calibri"/>
                <a:sym typeface="Calibri"/>
              </a:rPr>
              <a:t>Link to Profile Report in Nova:</a:t>
            </a:r>
            <a:endParaRPr sz="1500" b="1">
              <a:solidFill>
                <a:srgbClr val="1B786F"/>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https://eui.ped.state.nm.us/sites/stars/ProdNova/_layouts/15/ReportServer/RSViewerPage.aspx?rv:RelativeReportUrl=/sites/stars/ProdNova/PublicFolders/District%20and%20School%20Reports/Special%20Education/SPED%20-%20Profile.rdl</a:t>
            </a:r>
            <a:endParaRPr sz="1700">
              <a:solidFill>
                <a:srgbClr val="3A3D4B"/>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971550" y="265755"/>
            <a:ext cx="7200900" cy="777638"/>
          </a:xfrm>
          <a:prstGeom prst="rect">
            <a:avLst/>
          </a:prstGeom>
          <a:noFill/>
          <a:ln>
            <a:noFill/>
          </a:ln>
        </p:spPr>
        <p:txBody>
          <a:bodyPr spcFirstLastPara="1" wrap="square" lIns="68569" tIns="34275" rIns="68569" bIns="34275" anchor="b" anchorCtr="0">
            <a:normAutofit/>
          </a:bodyPr>
          <a:lstStyle/>
          <a:p>
            <a:pPr algn="ctr">
              <a:buSzPts val="4000"/>
            </a:pPr>
            <a:r>
              <a:rPr lang="en-US" sz="2800" b="1"/>
              <a:t>Excess Cost Site Submission</a:t>
            </a:r>
            <a:endParaRPr sz="2800" b="1"/>
          </a:p>
        </p:txBody>
      </p:sp>
      <p:pic>
        <p:nvPicPr>
          <p:cNvPr id="244" name="Google Shape;244;p29" descr="A screenshot of a computer&#10;&#10;Description automatically generated"/>
          <p:cNvPicPr preferRelativeResize="0">
            <a:picLocks noGrp="1"/>
          </p:cNvPicPr>
          <p:nvPr>
            <p:ph type="body" idx="1"/>
          </p:nvPr>
        </p:nvPicPr>
        <p:blipFill rotWithShape="1">
          <a:blip r:embed="rId3">
            <a:alphaModFix/>
          </a:blip>
          <a:srcRect/>
          <a:stretch/>
        </p:blipFill>
        <p:spPr>
          <a:xfrm>
            <a:off x="3630267" y="1209065"/>
            <a:ext cx="3753040" cy="3675055"/>
          </a:xfrm>
          <a:prstGeom prst="rect">
            <a:avLst/>
          </a:prstGeom>
          <a:noFill/>
          <a:ln>
            <a:noFill/>
          </a:ln>
        </p:spPr>
      </p:pic>
      <p:sp>
        <p:nvSpPr>
          <p:cNvPr id="245" name="Google Shape;245;p29"/>
          <p:cNvSpPr txBox="1">
            <a:spLocks noGrp="1"/>
          </p:cNvSpPr>
          <p:nvPr>
            <p:ph type="ftr" idx="11"/>
          </p:nvPr>
        </p:nvSpPr>
        <p:spPr>
          <a:xfrm>
            <a:off x="971550" y="4781249"/>
            <a:ext cx="4682402" cy="205740"/>
          </a:xfrm>
          <a:prstGeom prst="rect">
            <a:avLst/>
          </a:prstGeom>
          <a:noFill/>
          <a:ln>
            <a:noFill/>
          </a:ln>
        </p:spPr>
        <p:txBody>
          <a:bodyPr spcFirstLastPara="1" wrap="square" lIns="68569" tIns="34275" rIns="68569" bIns="34275" anchor="ctr" anchorCtr="0">
            <a:noAutofit/>
          </a:bodyPr>
          <a:lstStyle/>
          <a:p>
            <a:pPr>
              <a:buSzPts val="1400"/>
            </a:pPr>
            <a:r>
              <a:rPr lang="en-US"/>
              <a:t>Investing for tomorrow, delivering today.</a:t>
            </a:r>
            <a:endParaRPr/>
          </a:p>
        </p:txBody>
      </p:sp>
      <p:sp>
        <p:nvSpPr>
          <p:cNvPr id="246" name="Google Shape;246;p29"/>
          <p:cNvSpPr txBox="1">
            <a:spLocks noGrp="1"/>
          </p:cNvSpPr>
          <p:nvPr>
            <p:ph type="sldNum" idx="12"/>
          </p:nvPr>
        </p:nvSpPr>
        <p:spPr>
          <a:xfrm>
            <a:off x="7143750" y="4781249"/>
            <a:ext cx="1028700" cy="205740"/>
          </a:xfrm>
          <a:prstGeom prst="rect">
            <a:avLst/>
          </a:prstGeom>
          <a:noFill/>
          <a:ln>
            <a:noFill/>
          </a:ln>
        </p:spPr>
        <p:txBody>
          <a:bodyPr spcFirstLastPara="1" wrap="square" lIns="68569" tIns="34275" rIns="68569" bIns="34275" anchor="ctr" anchorCtr="0">
            <a:noAutofit/>
          </a:bodyPr>
          <a:lstStyle/>
          <a:p>
            <a:pPr>
              <a:buSzPts val="1100"/>
            </a:pPr>
            <a:fld id="{00000000-1234-1234-1234-123412341234}" type="slidenum">
              <a:rPr lang="en-US"/>
              <a:pPr>
                <a:buSzPts val="1100"/>
              </a:pPr>
              <a:t>100</a:t>
            </a:fld>
            <a:endParaRPr/>
          </a:p>
        </p:txBody>
      </p:sp>
      <p:sp>
        <p:nvSpPr>
          <p:cNvPr id="247" name="Google Shape;247;p29"/>
          <p:cNvSpPr txBox="1"/>
          <p:nvPr/>
        </p:nvSpPr>
        <p:spPr>
          <a:xfrm>
            <a:off x="287981" y="1306219"/>
            <a:ext cx="3070800" cy="1731213"/>
          </a:xfrm>
          <a:prstGeom prst="rect">
            <a:avLst/>
          </a:prstGeom>
          <a:noFill/>
          <a:ln>
            <a:noFill/>
          </a:ln>
        </p:spPr>
        <p:txBody>
          <a:bodyPr spcFirstLastPara="1" wrap="square" lIns="68569" tIns="34275" rIns="68569" bIns="34275" anchor="t" anchorCtr="0">
            <a:spAutoFit/>
          </a:bodyPr>
          <a:lstStyle/>
          <a:p>
            <a:pPr>
              <a:buSzPts val="1800"/>
            </a:pPr>
            <a:r>
              <a:rPr lang="en-US" sz="1350">
                <a:solidFill>
                  <a:schemeClr val="dk1"/>
                </a:solidFill>
                <a:latin typeface="Calibri"/>
                <a:ea typeface="Calibri"/>
                <a:cs typeface="Calibri"/>
                <a:sym typeface="Calibri"/>
              </a:rPr>
              <a:t>There are two submission fields in the Excess Cost Site, one for </a:t>
            </a:r>
            <a:r>
              <a:rPr lang="en-US" sz="1350" b="1">
                <a:solidFill>
                  <a:srgbClr val="048A81"/>
                </a:solidFill>
                <a:latin typeface="Calibri"/>
                <a:ea typeface="Calibri"/>
                <a:cs typeface="Calibri"/>
                <a:sym typeface="Calibri"/>
              </a:rPr>
              <a:t>Base</a:t>
            </a:r>
            <a:r>
              <a:rPr lang="en-US" sz="1350">
                <a:solidFill>
                  <a:schemeClr val="dk1"/>
                </a:solidFill>
                <a:latin typeface="Calibri"/>
                <a:ea typeface="Calibri"/>
                <a:cs typeface="Calibri"/>
                <a:sym typeface="Calibri"/>
              </a:rPr>
              <a:t> and one for </a:t>
            </a:r>
            <a:r>
              <a:rPr lang="en-US" sz="1350" b="1">
                <a:solidFill>
                  <a:schemeClr val="accent2"/>
                </a:solidFill>
                <a:latin typeface="Calibri"/>
                <a:ea typeface="Calibri"/>
                <a:cs typeface="Calibri"/>
                <a:sym typeface="Calibri"/>
              </a:rPr>
              <a:t>Compliance</a:t>
            </a:r>
            <a:r>
              <a:rPr lang="en-US" sz="1350">
                <a:solidFill>
                  <a:schemeClr val="dk1"/>
                </a:solidFill>
                <a:latin typeface="Calibri"/>
                <a:ea typeface="Calibri"/>
                <a:cs typeface="Calibri"/>
                <a:sym typeface="Calibri"/>
              </a:rPr>
              <a:t>. </a:t>
            </a:r>
            <a:endParaRPr sz="1050"/>
          </a:p>
          <a:p>
            <a:pPr>
              <a:buSzPts val="1800"/>
            </a:pPr>
            <a:endParaRPr sz="1350">
              <a:solidFill>
                <a:schemeClr val="dk1"/>
              </a:solidFill>
              <a:latin typeface="Calibri"/>
              <a:ea typeface="Calibri"/>
              <a:cs typeface="Calibri"/>
              <a:sym typeface="Calibri"/>
            </a:endParaRPr>
          </a:p>
          <a:p>
            <a:pPr marL="342900" indent="-233363">
              <a:buClr>
                <a:schemeClr val="dk1"/>
              </a:buClr>
              <a:buSzPts val="1300"/>
              <a:buFont typeface="Calibri"/>
              <a:buChar char="●"/>
            </a:pPr>
            <a:r>
              <a:rPr lang="en-US" sz="1350" b="1">
                <a:solidFill>
                  <a:srgbClr val="048A81"/>
                </a:solidFill>
                <a:latin typeface="Calibri"/>
                <a:ea typeface="Calibri"/>
                <a:cs typeface="Calibri"/>
                <a:sym typeface="Calibri"/>
              </a:rPr>
              <a:t>Base</a:t>
            </a:r>
            <a:r>
              <a:rPr lang="en-US" sz="1350">
                <a:solidFill>
                  <a:schemeClr val="dk1"/>
                </a:solidFill>
                <a:latin typeface="Calibri"/>
                <a:ea typeface="Calibri"/>
                <a:cs typeface="Calibri"/>
                <a:sym typeface="Calibri"/>
              </a:rPr>
              <a:t> will be collected in the </a:t>
            </a:r>
            <a:r>
              <a:rPr lang="en-US" sz="1350" b="1">
                <a:solidFill>
                  <a:srgbClr val="048A81"/>
                </a:solidFill>
                <a:latin typeface="Calibri"/>
                <a:ea typeface="Calibri"/>
                <a:cs typeface="Calibri"/>
                <a:sym typeface="Calibri"/>
              </a:rPr>
              <a:t>Spring</a:t>
            </a:r>
            <a:r>
              <a:rPr lang="en-US" sz="1350">
                <a:solidFill>
                  <a:schemeClr val="dk1"/>
                </a:solidFill>
                <a:latin typeface="Calibri"/>
                <a:ea typeface="Calibri"/>
                <a:cs typeface="Calibri"/>
                <a:sym typeface="Calibri"/>
              </a:rPr>
              <a:t> </a:t>
            </a:r>
            <a:endParaRPr sz="1350">
              <a:solidFill>
                <a:schemeClr val="dk1"/>
              </a:solidFill>
              <a:latin typeface="Calibri"/>
              <a:ea typeface="Calibri"/>
              <a:cs typeface="Calibri"/>
              <a:sym typeface="Calibri"/>
            </a:endParaRPr>
          </a:p>
          <a:p>
            <a:endParaRPr sz="1350">
              <a:solidFill>
                <a:schemeClr val="dk1"/>
              </a:solidFill>
              <a:latin typeface="Calibri"/>
              <a:ea typeface="Calibri"/>
              <a:cs typeface="Calibri"/>
              <a:sym typeface="Calibri"/>
            </a:endParaRPr>
          </a:p>
          <a:p>
            <a:pPr marL="342900" indent="-233363">
              <a:buClr>
                <a:schemeClr val="dk1"/>
              </a:buClr>
              <a:buSzPts val="1300"/>
              <a:buFont typeface="Calibri"/>
              <a:buChar char="●"/>
            </a:pPr>
            <a:r>
              <a:rPr lang="en-US" sz="1350" b="1">
                <a:solidFill>
                  <a:schemeClr val="accent2"/>
                </a:solidFill>
                <a:latin typeface="Calibri"/>
                <a:ea typeface="Calibri"/>
                <a:cs typeface="Calibri"/>
                <a:sym typeface="Calibri"/>
              </a:rPr>
              <a:t>Compliance</a:t>
            </a:r>
            <a:r>
              <a:rPr lang="en-US" sz="1350">
                <a:solidFill>
                  <a:schemeClr val="dk1"/>
                </a:solidFill>
                <a:latin typeface="Calibri"/>
                <a:ea typeface="Calibri"/>
                <a:cs typeface="Calibri"/>
                <a:sym typeface="Calibri"/>
              </a:rPr>
              <a:t> will be collected in the </a:t>
            </a:r>
            <a:r>
              <a:rPr lang="en-US" sz="1350" b="1">
                <a:solidFill>
                  <a:schemeClr val="accent2"/>
                </a:solidFill>
                <a:latin typeface="Calibri"/>
                <a:ea typeface="Calibri"/>
                <a:cs typeface="Calibri"/>
                <a:sym typeface="Calibri"/>
              </a:rPr>
              <a:t>Fall</a:t>
            </a:r>
            <a:r>
              <a:rPr lang="en-US" sz="1350">
                <a:solidFill>
                  <a:schemeClr val="dk1"/>
                </a:solidFill>
                <a:latin typeface="Calibri"/>
                <a:ea typeface="Calibri"/>
                <a:cs typeface="Calibri"/>
                <a:sym typeface="Calibri"/>
              </a:rPr>
              <a:t>. </a:t>
            </a:r>
            <a:endParaRPr sz="1050"/>
          </a:p>
        </p:txBody>
      </p:sp>
      <p:cxnSp>
        <p:nvCxnSpPr>
          <p:cNvPr id="248" name="Google Shape;248;p29"/>
          <p:cNvCxnSpPr/>
          <p:nvPr/>
        </p:nvCxnSpPr>
        <p:spPr>
          <a:xfrm rot="10800000" flipH="1">
            <a:off x="2623931" y="2489753"/>
            <a:ext cx="3145735" cy="974260"/>
          </a:xfrm>
          <a:prstGeom prst="straightConnector1">
            <a:avLst/>
          </a:prstGeom>
          <a:noFill/>
          <a:ln w="28575" cap="flat" cmpd="sng">
            <a:solidFill>
              <a:srgbClr val="048A81"/>
            </a:solidFill>
            <a:prstDash val="solid"/>
            <a:miter lim="800000"/>
            <a:headEnd type="none" w="sm" len="sm"/>
            <a:tailEnd type="triangle" w="med" len="med"/>
          </a:ln>
        </p:spPr>
      </p:cxnSp>
      <p:cxnSp>
        <p:nvCxnSpPr>
          <p:cNvPr id="249" name="Google Shape;249;p29"/>
          <p:cNvCxnSpPr/>
          <p:nvPr/>
        </p:nvCxnSpPr>
        <p:spPr>
          <a:xfrm rot="10800000" flipH="1">
            <a:off x="2841124" y="3704089"/>
            <a:ext cx="2876361" cy="448607"/>
          </a:xfrm>
          <a:prstGeom prst="straightConnector1">
            <a:avLst/>
          </a:prstGeom>
          <a:noFill/>
          <a:ln w="28575" cap="flat" cmpd="sng">
            <a:solidFill>
              <a:schemeClr val="accent2"/>
            </a:solidFill>
            <a:prstDash val="solid"/>
            <a:miter lim="800000"/>
            <a:headEnd type="none" w="sm" len="sm"/>
            <a:tailEnd type="triangle" w="med" len="med"/>
          </a:ln>
        </p:spPr>
      </p:cxnSp>
      <p:sp>
        <p:nvSpPr>
          <p:cNvPr id="250" name="Google Shape;250;p29"/>
          <p:cNvSpPr txBox="1"/>
          <p:nvPr/>
        </p:nvSpPr>
        <p:spPr>
          <a:xfrm>
            <a:off x="777061" y="3314368"/>
            <a:ext cx="2299950" cy="276969"/>
          </a:xfrm>
          <a:prstGeom prst="rect">
            <a:avLst/>
          </a:prstGeom>
          <a:noFill/>
          <a:ln>
            <a:noFill/>
          </a:ln>
        </p:spPr>
        <p:txBody>
          <a:bodyPr spcFirstLastPara="1" wrap="square" lIns="68569" tIns="34275" rIns="68569" bIns="34275" anchor="t" anchorCtr="0">
            <a:spAutoFit/>
          </a:bodyPr>
          <a:lstStyle/>
          <a:p>
            <a:pPr>
              <a:buSzPts val="1800"/>
            </a:pPr>
            <a:r>
              <a:rPr lang="en-US" sz="1350" b="1">
                <a:solidFill>
                  <a:srgbClr val="048A81"/>
                </a:solidFill>
                <a:latin typeface="Calibri"/>
                <a:ea typeface="Calibri"/>
                <a:cs typeface="Calibri"/>
                <a:sym typeface="Calibri"/>
              </a:rPr>
              <a:t>Base Submission (Spring)</a:t>
            </a:r>
            <a:endParaRPr sz="1050" b="1">
              <a:solidFill>
                <a:srgbClr val="048A81"/>
              </a:solidFill>
            </a:endParaRPr>
          </a:p>
        </p:txBody>
      </p:sp>
      <p:sp>
        <p:nvSpPr>
          <p:cNvPr id="251" name="Google Shape;251;p29"/>
          <p:cNvSpPr txBox="1"/>
          <p:nvPr/>
        </p:nvSpPr>
        <p:spPr>
          <a:xfrm>
            <a:off x="671672" y="4007667"/>
            <a:ext cx="2575800" cy="276969"/>
          </a:xfrm>
          <a:prstGeom prst="rect">
            <a:avLst/>
          </a:prstGeom>
          <a:noFill/>
          <a:ln>
            <a:noFill/>
          </a:ln>
        </p:spPr>
        <p:txBody>
          <a:bodyPr spcFirstLastPara="1" wrap="square" lIns="68569" tIns="34275" rIns="68569" bIns="34275" anchor="t" anchorCtr="0">
            <a:spAutoFit/>
          </a:bodyPr>
          <a:lstStyle/>
          <a:p>
            <a:pPr>
              <a:buSzPts val="1800"/>
            </a:pPr>
            <a:r>
              <a:rPr lang="en-US" sz="1350" b="1">
                <a:solidFill>
                  <a:schemeClr val="accent2"/>
                </a:solidFill>
                <a:latin typeface="Calibri"/>
                <a:ea typeface="Calibri"/>
                <a:cs typeface="Calibri"/>
                <a:sym typeface="Calibri"/>
              </a:rPr>
              <a:t>Compliance Submission (Fall)</a:t>
            </a:r>
            <a:endParaRPr sz="1050" b="1">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D0FB-A2D5-200B-B125-E12D552B692F}"/>
              </a:ext>
            </a:extLst>
          </p:cNvPr>
          <p:cNvSpPr>
            <a:spLocks noGrp="1"/>
          </p:cNvSpPr>
          <p:nvPr>
            <p:ph type="title"/>
          </p:nvPr>
        </p:nvSpPr>
        <p:spPr>
          <a:xfrm>
            <a:off x="971549" y="289542"/>
            <a:ext cx="7200900" cy="777600"/>
          </a:xfrm>
        </p:spPr>
        <p:txBody>
          <a:bodyPr>
            <a:normAutofit/>
          </a:bodyPr>
          <a:lstStyle/>
          <a:p>
            <a:pPr algn="ctr"/>
            <a:r>
              <a:rPr lang="en-US" sz="2800" b="1"/>
              <a:t>Excess Cost Site Submission</a:t>
            </a:r>
          </a:p>
        </p:txBody>
      </p:sp>
      <p:pic>
        <p:nvPicPr>
          <p:cNvPr id="4" name="Google Shape;258;p30">
            <a:extLst>
              <a:ext uri="{FF2B5EF4-FFF2-40B4-BE49-F238E27FC236}">
                <a16:creationId xmlns:a16="http://schemas.microsoft.com/office/drawing/2014/main" id="{419F77BB-1D1F-690A-5B6E-A3DCA10B98A2}"/>
              </a:ext>
            </a:extLst>
          </p:cNvPr>
          <p:cNvPicPr preferRelativeResize="0"/>
          <p:nvPr/>
        </p:nvPicPr>
        <p:blipFill>
          <a:blip r:embed="rId2">
            <a:alphaModFix/>
          </a:blip>
          <a:stretch>
            <a:fillRect/>
          </a:stretch>
        </p:blipFill>
        <p:spPr>
          <a:xfrm>
            <a:off x="1425825" y="1135329"/>
            <a:ext cx="6292349" cy="4008171"/>
          </a:xfrm>
          <a:prstGeom prst="rect">
            <a:avLst/>
          </a:prstGeom>
          <a:noFill/>
          <a:ln>
            <a:noFill/>
          </a:ln>
        </p:spPr>
      </p:pic>
    </p:spTree>
    <p:extLst>
      <p:ext uri="{BB962C8B-B14F-4D97-AF65-F5344CB8AC3E}">
        <p14:creationId xmlns:p14="http://schemas.microsoft.com/office/powerpoint/2010/main" val="19292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2E89-E443-2E10-676F-068995B22369}"/>
              </a:ext>
            </a:extLst>
          </p:cNvPr>
          <p:cNvSpPr>
            <a:spLocks noGrp="1"/>
          </p:cNvSpPr>
          <p:nvPr>
            <p:ph type="title"/>
          </p:nvPr>
        </p:nvSpPr>
        <p:spPr/>
        <p:txBody>
          <a:bodyPr>
            <a:normAutofit/>
          </a:bodyPr>
          <a:lstStyle/>
          <a:p>
            <a:pPr algn="ctr"/>
            <a:r>
              <a:rPr lang="en-US" sz="2800" b="1"/>
              <a:t>Excess Cost Submission</a:t>
            </a:r>
          </a:p>
        </p:txBody>
      </p:sp>
      <p:pic>
        <p:nvPicPr>
          <p:cNvPr id="265" name="Google Shape;265;p31"/>
          <p:cNvPicPr preferRelativeResize="0"/>
          <p:nvPr/>
        </p:nvPicPr>
        <p:blipFill>
          <a:blip r:embed="rId2">
            <a:alphaModFix/>
          </a:blip>
          <a:stretch>
            <a:fillRect/>
          </a:stretch>
        </p:blipFill>
        <p:spPr>
          <a:xfrm>
            <a:off x="2330331" y="1147603"/>
            <a:ext cx="4483337" cy="3995897"/>
          </a:xfrm>
          <a:prstGeom prst="rect">
            <a:avLst/>
          </a:prstGeom>
          <a:noFill/>
          <a:ln>
            <a:noFill/>
          </a:ln>
        </p:spPr>
      </p:pic>
    </p:spTree>
    <p:extLst>
      <p:ext uri="{BB962C8B-B14F-4D97-AF65-F5344CB8AC3E}">
        <p14:creationId xmlns:p14="http://schemas.microsoft.com/office/powerpoint/2010/main" val="250775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971550" y="234300"/>
            <a:ext cx="7200900" cy="777600"/>
          </a:xfrm>
          <a:prstGeom prst="rect">
            <a:avLst/>
          </a:prstGeom>
        </p:spPr>
        <p:txBody>
          <a:bodyPr spcFirstLastPara="1" wrap="square" lIns="68569" tIns="34275" rIns="68569" bIns="34275" anchor="b" anchorCtr="0">
            <a:normAutofit/>
          </a:bodyPr>
          <a:lstStyle/>
          <a:p>
            <a:pPr algn="ctr"/>
            <a:r>
              <a:rPr lang="en-US" sz="2800" b="1"/>
              <a:t>Excess Cost Calculator</a:t>
            </a:r>
            <a:endParaRPr sz="2800" b="1"/>
          </a:p>
        </p:txBody>
      </p:sp>
      <p:sp>
        <p:nvSpPr>
          <p:cNvPr id="273" name="Google Shape;273;p32"/>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103</a:t>
            </a:fld>
            <a:endParaRPr/>
          </a:p>
        </p:txBody>
      </p:sp>
      <p:pic>
        <p:nvPicPr>
          <p:cNvPr id="274" name="Google Shape;274;p32"/>
          <p:cNvPicPr preferRelativeResize="0"/>
          <p:nvPr/>
        </p:nvPicPr>
        <p:blipFill>
          <a:blip r:embed="rId3">
            <a:alphaModFix/>
          </a:blip>
          <a:stretch>
            <a:fillRect/>
          </a:stretch>
        </p:blipFill>
        <p:spPr>
          <a:xfrm>
            <a:off x="120423" y="1389460"/>
            <a:ext cx="4679156" cy="2364581"/>
          </a:xfrm>
          <a:prstGeom prst="rect">
            <a:avLst/>
          </a:prstGeom>
          <a:noFill/>
          <a:ln>
            <a:noFill/>
          </a:ln>
        </p:spPr>
      </p:pic>
      <p:pic>
        <p:nvPicPr>
          <p:cNvPr id="275" name="Google Shape;275;p32"/>
          <p:cNvPicPr preferRelativeResize="0"/>
          <p:nvPr/>
        </p:nvPicPr>
        <p:blipFill>
          <a:blip r:embed="rId4">
            <a:alphaModFix/>
          </a:blip>
          <a:stretch>
            <a:fillRect/>
          </a:stretch>
        </p:blipFill>
        <p:spPr>
          <a:xfrm>
            <a:off x="5103844" y="1389469"/>
            <a:ext cx="3171825" cy="27146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971550" y="258154"/>
            <a:ext cx="7200900" cy="777600"/>
          </a:xfrm>
          <a:prstGeom prst="rect">
            <a:avLst/>
          </a:prstGeom>
        </p:spPr>
        <p:txBody>
          <a:bodyPr spcFirstLastPara="1" wrap="square" lIns="68569" tIns="34275" rIns="68569" bIns="34275" anchor="b" anchorCtr="0">
            <a:normAutofit/>
          </a:bodyPr>
          <a:lstStyle/>
          <a:p>
            <a:pPr algn="ctr"/>
            <a:r>
              <a:rPr lang="en-US" sz="2800" b="1"/>
              <a:t>Excess Cost Calculator</a:t>
            </a:r>
            <a:endParaRPr sz="2800" b="1"/>
          </a:p>
        </p:txBody>
      </p:sp>
      <p:sp>
        <p:nvSpPr>
          <p:cNvPr id="283" name="Google Shape;283;p33"/>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104</a:t>
            </a:fld>
            <a:endParaRPr/>
          </a:p>
        </p:txBody>
      </p:sp>
      <p:pic>
        <p:nvPicPr>
          <p:cNvPr id="284" name="Google Shape;284;p33"/>
          <p:cNvPicPr preferRelativeResize="0"/>
          <p:nvPr/>
        </p:nvPicPr>
        <p:blipFill>
          <a:blip r:embed="rId3">
            <a:alphaModFix/>
          </a:blip>
          <a:stretch>
            <a:fillRect/>
          </a:stretch>
        </p:blipFill>
        <p:spPr>
          <a:xfrm>
            <a:off x="280969" y="1297836"/>
            <a:ext cx="5401812" cy="2235994"/>
          </a:xfrm>
          <a:prstGeom prst="rect">
            <a:avLst/>
          </a:prstGeom>
          <a:noFill/>
          <a:ln>
            <a:noFill/>
          </a:ln>
        </p:spPr>
      </p:pic>
      <p:pic>
        <p:nvPicPr>
          <p:cNvPr id="285" name="Google Shape;285;p33"/>
          <p:cNvPicPr preferRelativeResize="0"/>
          <p:nvPr/>
        </p:nvPicPr>
        <p:blipFill>
          <a:blip r:embed="rId4">
            <a:alphaModFix/>
          </a:blip>
          <a:stretch>
            <a:fillRect/>
          </a:stretch>
        </p:blipFill>
        <p:spPr>
          <a:xfrm>
            <a:off x="280969" y="3525255"/>
            <a:ext cx="8470269" cy="1618246"/>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971550" y="295678"/>
            <a:ext cx="7200900" cy="777600"/>
          </a:xfrm>
          <a:prstGeom prst="rect">
            <a:avLst/>
          </a:prstGeom>
        </p:spPr>
        <p:txBody>
          <a:bodyPr spcFirstLastPara="1" wrap="square" lIns="68569" tIns="34275" rIns="68569" bIns="34275" anchor="b" anchorCtr="0">
            <a:normAutofit/>
          </a:bodyPr>
          <a:lstStyle/>
          <a:p>
            <a:pPr algn="ctr">
              <a:buClr>
                <a:schemeClr val="dk2"/>
              </a:buClr>
              <a:buSzPts val="1100"/>
            </a:pPr>
            <a:r>
              <a:rPr lang="en-US" sz="2800" b="1"/>
              <a:t>Data for Excess Cost Calculation</a:t>
            </a:r>
            <a:endParaRPr sz="2800" b="1"/>
          </a:p>
        </p:txBody>
      </p:sp>
      <p:sp>
        <p:nvSpPr>
          <p:cNvPr id="292" name="Google Shape;292;p34"/>
          <p:cNvSpPr txBox="1">
            <a:spLocks noGrp="1"/>
          </p:cNvSpPr>
          <p:nvPr>
            <p:ph type="body" idx="1"/>
          </p:nvPr>
        </p:nvSpPr>
        <p:spPr>
          <a:xfrm>
            <a:off x="971550" y="1371600"/>
            <a:ext cx="7200900" cy="3257550"/>
          </a:xfrm>
          <a:prstGeom prst="rect">
            <a:avLst/>
          </a:prstGeom>
        </p:spPr>
        <p:txBody>
          <a:bodyPr spcFirstLastPara="1" wrap="square" lIns="68569" tIns="34275" rIns="68569" bIns="34275" anchor="t" anchorCtr="0">
            <a:normAutofit/>
          </a:bodyPr>
          <a:lstStyle/>
          <a:p>
            <a:pPr marL="0" indent="0">
              <a:spcBef>
                <a:spcPts val="0"/>
              </a:spcBef>
              <a:buClr>
                <a:schemeClr val="dk2"/>
              </a:buClr>
              <a:buSzPts val="1100"/>
              <a:buNone/>
            </a:pPr>
            <a:r>
              <a:rPr lang="en-US" sz="1350" b="1"/>
              <a:t>Data Required for Calculation</a:t>
            </a:r>
            <a:endParaRPr sz="1350" b="1"/>
          </a:p>
          <a:p>
            <a:pPr marL="0" indent="0">
              <a:spcBef>
                <a:spcPts val="0"/>
              </a:spcBef>
              <a:buClr>
                <a:schemeClr val="dk2"/>
              </a:buClr>
              <a:buSzPts val="1100"/>
              <a:buNone/>
            </a:pPr>
            <a:endParaRPr sz="1350"/>
          </a:p>
          <a:p>
            <a:pPr marL="342900" indent="-257175">
              <a:spcBef>
                <a:spcPts val="0"/>
              </a:spcBef>
              <a:buSzPts val="1800"/>
            </a:pPr>
            <a:r>
              <a:rPr lang="en-US" sz="1350"/>
              <a:t>Membership data collected by School Budget Bureau. Enter the </a:t>
            </a:r>
            <a:r>
              <a:rPr lang="en-US" sz="1350" b="1" u="sng"/>
              <a:t>average </a:t>
            </a:r>
            <a:r>
              <a:rPr lang="en-US" sz="1350"/>
              <a:t>number of students enrolled (including students with disabilities). Please use 40, 80, and 120 day enrollment numbers to get the average number of students enrolled. </a:t>
            </a:r>
            <a:endParaRPr sz="1350"/>
          </a:p>
          <a:p>
            <a:pPr marL="685800" indent="0">
              <a:spcBef>
                <a:spcPts val="0"/>
              </a:spcBef>
              <a:buNone/>
            </a:pPr>
            <a:endParaRPr sz="1350"/>
          </a:p>
          <a:p>
            <a:pPr marL="342900" indent="-257175">
              <a:spcBef>
                <a:spcPts val="0"/>
              </a:spcBef>
              <a:buSzPts val="1800"/>
            </a:pPr>
            <a:r>
              <a:rPr lang="en-US" sz="1350"/>
              <a:t>Total number of students with disabilities (SWD) enrolled on the 40 Day snapshot, excluding gifted only students. </a:t>
            </a:r>
            <a:endParaRPr sz="1350" b="1" u="sng"/>
          </a:p>
          <a:p>
            <a:pPr marL="342900" indent="0">
              <a:spcBef>
                <a:spcPts val="0"/>
              </a:spcBef>
              <a:buClr>
                <a:schemeClr val="dk2"/>
              </a:buClr>
              <a:buSzPts val="1100"/>
              <a:buNone/>
            </a:pPr>
            <a:endParaRPr sz="1350"/>
          </a:p>
          <a:p>
            <a:pPr marL="342900" indent="-257175">
              <a:spcBef>
                <a:spcPts val="0"/>
              </a:spcBef>
              <a:buSzPts val="1800"/>
            </a:pPr>
            <a:r>
              <a:rPr lang="en-US" sz="1350"/>
              <a:t>Total expenditures from all sources: local, state, and federal (excluding capital outlay and debt services). Report pulled from OBMS. </a:t>
            </a:r>
            <a:r>
              <a:rPr lang="en-US" sz="1350" b="1" u="sng">
                <a:hlinkClick r:id="rId3"/>
              </a:rPr>
              <a:t>Reports/Actuals Reports/Actuals Expenditure Rollup Report</a:t>
            </a:r>
            <a:endParaRPr/>
          </a:p>
        </p:txBody>
      </p:sp>
      <p:sp>
        <p:nvSpPr>
          <p:cNvPr id="293" name="Google Shape;293;p34"/>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5"/>
          <p:cNvSpPr txBox="1">
            <a:spLocks noGrp="1"/>
          </p:cNvSpPr>
          <p:nvPr>
            <p:ph type="title"/>
          </p:nvPr>
        </p:nvSpPr>
        <p:spPr>
          <a:xfrm>
            <a:off x="971550" y="240447"/>
            <a:ext cx="7200900" cy="777600"/>
          </a:xfrm>
          <a:prstGeom prst="rect">
            <a:avLst/>
          </a:prstGeom>
        </p:spPr>
        <p:txBody>
          <a:bodyPr spcFirstLastPara="1" wrap="square" lIns="68569" tIns="34275" rIns="68569" bIns="34275" anchor="b" anchorCtr="0">
            <a:normAutofit/>
          </a:bodyPr>
          <a:lstStyle/>
          <a:p>
            <a:pPr algn="ctr"/>
            <a:r>
              <a:rPr lang="en-US" sz="2800" b="1"/>
              <a:t>OBMS Actuals Report</a:t>
            </a:r>
            <a:endParaRPr sz="2800" b="1"/>
          </a:p>
        </p:txBody>
      </p:sp>
      <p:sp>
        <p:nvSpPr>
          <p:cNvPr id="300" name="Google Shape;300;p35"/>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106</a:t>
            </a:fld>
            <a:endParaRPr/>
          </a:p>
        </p:txBody>
      </p:sp>
      <p:pic>
        <p:nvPicPr>
          <p:cNvPr id="301" name="Google Shape;301;p35"/>
          <p:cNvPicPr preferRelativeResize="0"/>
          <p:nvPr/>
        </p:nvPicPr>
        <p:blipFill>
          <a:blip r:embed="rId3">
            <a:alphaModFix/>
          </a:blip>
          <a:stretch>
            <a:fillRect/>
          </a:stretch>
        </p:blipFill>
        <p:spPr>
          <a:xfrm>
            <a:off x="1557338" y="1479310"/>
            <a:ext cx="6029325" cy="3507581"/>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971550" y="258857"/>
            <a:ext cx="7200900" cy="777600"/>
          </a:xfrm>
          <a:prstGeom prst="rect">
            <a:avLst/>
          </a:prstGeom>
        </p:spPr>
        <p:txBody>
          <a:bodyPr spcFirstLastPara="1" wrap="square" lIns="68569" tIns="34275" rIns="68569" bIns="34275" anchor="b" anchorCtr="0">
            <a:normAutofit/>
          </a:bodyPr>
          <a:lstStyle/>
          <a:p>
            <a:pPr algn="ctr"/>
            <a:r>
              <a:rPr lang="en-US" sz="2800" b="1"/>
              <a:t>Excess Cost Submission to OSE </a:t>
            </a:r>
            <a:endParaRPr sz="2800" b="1"/>
          </a:p>
        </p:txBody>
      </p:sp>
      <p:sp>
        <p:nvSpPr>
          <p:cNvPr id="308" name="Google Shape;308;p36"/>
          <p:cNvSpPr txBox="1">
            <a:spLocks noGrp="1"/>
          </p:cNvSpPr>
          <p:nvPr>
            <p:ph type="body" idx="1"/>
          </p:nvPr>
        </p:nvSpPr>
        <p:spPr>
          <a:xfrm>
            <a:off x="971550" y="1371600"/>
            <a:ext cx="7200900" cy="3257550"/>
          </a:xfrm>
          <a:prstGeom prst="rect">
            <a:avLst/>
          </a:prstGeom>
        </p:spPr>
        <p:txBody>
          <a:bodyPr spcFirstLastPara="1" wrap="square" lIns="68569" tIns="34275" rIns="68569" bIns="34275" anchor="t" anchorCtr="0">
            <a:normAutofit/>
          </a:bodyPr>
          <a:lstStyle/>
          <a:p>
            <a:pPr marL="342900" indent="-257175">
              <a:spcBef>
                <a:spcPts val="1350"/>
              </a:spcBef>
              <a:buSzPts val="1800"/>
            </a:pPr>
            <a:r>
              <a:rPr lang="en-US"/>
              <a:t>The window for Excess Cost will open once all actuals have been finalized by School Budget Bureau. </a:t>
            </a:r>
            <a:endParaRPr/>
          </a:p>
          <a:p>
            <a:pPr marL="342900" indent="-257175">
              <a:lnSpc>
                <a:spcPct val="100000"/>
              </a:lnSpc>
              <a:spcBef>
                <a:spcPts val="1350"/>
              </a:spcBef>
              <a:buSzPts val="1800"/>
            </a:pPr>
            <a:r>
              <a:rPr lang="en-US"/>
              <a:t>Communication will be sent out statewide once the window is open.</a:t>
            </a:r>
            <a:endParaRPr/>
          </a:p>
          <a:p>
            <a:pPr marL="342900" indent="-257175">
              <a:lnSpc>
                <a:spcPct val="100000"/>
              </a:lnSpc>
              <a:spcBef>
                <a:spcPts val="1350"/>
              </a:spcBef>
              <a:spcAft>
                <a:spcPts val="750"/>
              </a:spcAft>
              <a:buSzPts val="1800"/>
            </a:pPr>
            <a:r>
              <a:rPr lang="en-US">
                <a:solidFill>
                  <a:srgbClr val="393C4A"/>
                </a:solidFill>
              </a:rPr>
              <a:t>Ensure all LEA staff requiring access have access to the MOE site.</a:t>
            </a:r>
            <a:endParaRPr sz="1275"/>
          </a:p>
        </p:txBody>
      </p:sp>
      <p:sp>
        <p:nvSpPr>
          <p:cNvPr id="309" name="Google Shape;309;p36"/>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1148512" y="355743"/>
            <a:ext cx="6846975" cy="697725"/>
          </a:xfrm>
          <a:prstGeom prst="rect">
            <a:avLst/>
          </a:prstGeom>
        </p:spPr>
        <p:txBody>
          <a:bodyPr spcFirstLastPara="1" wrap="square" lIns="68569" tIns="34275" rIns="68569" bIns="34275" anchor="b" anchorCtr="0">
            <a:normAutofit/>
          </a:bodyPr>
          <a:lstStyle/>
          <a:p>
            <a:pPr algn="ctr"/>
            <a:r>
              <a:rPr lang="en-US" sz="2800" b="1"/>
              <a:t>Q &amp; A</a:t>
            </a:r>
            <a:endParaRPr sz="2800" b="1"/>
          </a:p>
        </p:txBody>
      </p:sp>
      <p:sp>
        <p:nvSpPr>
          <p:cNvPr id="315" name="Google Shape;315;p37"/>
          <p:cNvSpPr txBox="1">
            <a:spLocks noGrp="1"/>
          </p:cNvSpPr>
          <p:nvPr>
            <p:ph type="body" idx="1"/>
          </p:nvPr>
        </p:nvSpPr>
        <p:spPr>
          <a:xfrm>
            <a:off x="865463" y="1419394"/>
            <a:ext cx="6846975" cy="3019500"/>
          </a:xfrm>
          <a:prstGeom prst="rect">
            <a:avLst/>
          </a:prstGeom>
        </p:spPr>
        <p:txBody>
          <a:bodyPr spcFirstLastPara="1" wrap="square" lIns="68569" tIns="34275" rIns="68569" bIns="34275" anchor="t" anchorCtr="0">
            <a:normAutofit/>
          </a:bodyPr>
          <a:lstStyle/>
          <a:p>
            <a:pPr marL="0" indent="0">
              <a:lnSpc>
                <a:spcPct val="130000"/>
              </a:lnSpc>
              <a:spcBef>
                <a:spcPts val="0"/>
              </a:spcBef>
              <a:buNone/>
            </a:pPr>
            <a:r>
              <a:rPr lang="en-US" sz="1725">
                <a:solidFill>
                  <a:schemeClr val="dk2"/>
                </a:solidFill>
              </a:rPr>
              <a:t>Take a moment to enter your questions on the general information discussed so far.</a:t>
            </a:r>
            <a:endParaRPr sz="1725">
              <a:solidFill>
                <a:schemeClr val="dk2"/>
              </a:solidFill>
            </a:endParaRPr>
          </a:p>
          <a:p>
            <a:pPr marL="342900" indent="-252413">
              <a:lnSpc>
                <a:spcPct val="130000"/>
              </a:lnSpc>
              <a:spcBef>
                <a:spcPts val="0"/>
              </a:spcBef>
              <a:buClr>
                <a:srgbClr val="434343"/>
              </a:buClr>
              <a:buSzPts val="2300"/>
              <a:buFont typeface="Calibri"/>
              <a:buChar char="•"/>
            </a:pPr>
            <a:r>
              <a:rPr lang="en-US" sz="1725">
                <a:solidFill>
                  <a:schemeClr val="dk2"/>
                </a:solidFill>
              </a:rPr>
              <a:t>Use the </a:t>
            </a:r>
            <a:r>
              <a:rPr lang="en-US" sz="1725">
                <a:solidFill>
                  <a:schemeClr val="dk2"/>
                </a:solidFill>
                <a:highlight>
                  <a:srgbClr val="FFFF00"/>
                </a:highlight>
              </a:rPr>
              <a:t>QR code or</a:t>
            </a:r>
            <a:r>
              <a:rPr lang="en-US" sz="1725">
                <a:solidFill>
                  <a:schemeClr val="dk2"/>
                </a:solidFill>
              </a:rPr>
              <a:t> click </a:t>
            </a:r>
            <a:r>
              <a:rPr lang="en-US" sz="1725" u="sng">
                <a:solidFill>
                  <a:schemeClr val="accent3"/>
                </a:solidFill>
                <a:hlinkClick r:id="rId3">
                  <a:extLst>
                    <a:ext uri="{A12FA001-AC4F-418D-AE19-62706E023703}">
                      <ahyp:hlinkClr xmlns:ahyp="http://schemas.microsoft.com/office/drawing/2018/hyperlinkcolor" val="tx"/>
                    </a:ext>
                  </a:extLst>
                </a:hlinkClick>
              </a:rPr>
              <a:t>here</a:t>
            </a:r>
            <a:r>
              <a:rPr lang="en-US" sz="1725">
                <a:solidFill>
                  <a:schemeClr val="dk2"/>
                </a:solidFill>
              </a:rPr>
              <a:t>, to write down your questions. </a:t>
            </a:r>
            <a:endParaRPr/>
          </a:p>
        </p:txBody>
      </p:sp>
      <p:pic>
        <p:nvPicPr>
          <p:cNvPr id="316" name="Google Shape;316;p37"/>
          <p:cNvPicPr preferRelativeResize="0"/>
          <p:nvPr/>
        </p:nvPicPr>
        <p:blipFill>
          <a:blip r:embed="rId4">
            <a:alphaModFix/>
          </a:blip>
          <a:stretch>
            <a:fillRect/>
          </a:stretch>
        </p:blipFill>
        <p:spPr>
          <a:xfrm>
            <a:off x="3554925" y="2571756"/>
            <a:ext cx="2034150" cy="2096179"/>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8"/>
          <p:cNvSpPr txBox="1">
            <a:spLocks noGrp="1"/>
          </p:cNvSpPr>
          <p:nvPr>
            <p:ph type="title"/>
          </p:nvPr>
        </p:nvSpPr>
        <p:spPr>
          <a:xfrm>
            <a:off x="971550" y="264993"/>
            <a:ext cx="7200900" cy="777638"/>
          </a:xfrm>
          <a:prstGeom prst="rect">
            <a:avLst/>
          </a:prstGeom>
          <a:noFill/>
          <a:ln>
            <a:noFill/>
          </a:ln>
        </p:spPr>
        <p:txBody>
          <a:bodyPr spcFirstLastPara="1" wrap="square" lIns="68569" tIns="34275" rIns="68569" bIns="34275" anchor="b" anchorCtr="0">
            <a:normAutofit/>
          </a:bodyPr>
          <a:lstStyle/>
          <a:p>
            <a:pPr algn="ctr">
              <a:buSzPts val="4000"/>
            </a:pPr>
            <a:r>
              <a:rPr lang="en-US" sz="2800" b="1"/>
              <a:t>Sources</a:t>
            </a:r>
            <a:endParaRPr sz="2800" b="1"/>
          </a:p>
        </p:txBody>
      </p:sp>
      <p:sp>
        <p:nvSpPr>
          <p:cNvPr id="322" name="Google Shape;322;p38"/>
          <p:cNvSpPr txBox="1">
            <a:spLocks noGrp="1"/>
          </p:cNvSpPr>
          <p:nvPr>
            <p:ph type="body" idx="1"/>
          </p:nvPr>
        </p:nvSpPr>
        <p:spPr>
          <a:xfrm>
            <a:off x="971550" y="1371600"/>
            <a:ext cx="7200900" cy="3257550"/>
          </a:xfrm>
          <a:prstGeom prst="rect">
            <a:avLst/>
          </a:prstGeom>
          <a:noFill/>
          <a:ln>
            <a:noFill/>
          </a:ln>
        </p:spPr>
        <p:txBody>
          <a:bodyPr spcFirstLastPara="1" wrap="square" lIns="68569" tIns="34275" rIns="68569" bIns="34275" anchor="t" anchorCtr="0">
            <a:normAutofit/>
          </a:bodyPr>
          <a:lstStyle/>
          <a:p>
            <a:pPr marL="342900" indent="-257175">
              <a:lnSpc>
                <a:spcPct val="100000"/>
              </a:lnSpc>
              <a:spcBef>
                <a:spcPts val="0"/>
              </a:spcBef>
              <a:buClr>
                <a:schemeClr val="dk1"/>
              </a:buClr>
              <a:buSzPts val="1800"/>
              <a:buAutoNum type="arabicPeriod"/>
            </a:pPr>
            <a:r>
              <a:rPr lang="en-US" sz="1350">
                <a:solidFill>
                  <a:schemeClr val="dk1"/>
                </a:solidFill>
              </a:rPr>
              <a:t>Supplanting: U.S. Department of Education, IDEA Regulations, Part B - Assistance to States for the Education of Children with Disabilities. Retrieved from</a:t>
            </a:r>
            <a:r>
              <a:rPr lang="en-US" sz="1350">
                <a:solidFill>
                  <a:schemeClr val="dk1"/>
                </a:solidFill>
                <a:uFill>
                  <a:noFill/>
                </a:uFill>
                <a:hlinkClick r:id="rId3">
                  <a:extLst>
                    <a:ext uri="{A12FA001-AC4F-418D-AE19-62706E023703}">
                      <ahyp:hlinkClr xmlns:ahyp="http://schemas.microsoft.com/office/drawing/2018/hyperlinkcolor" val="tx"/>
                    </a:ext>
                  </a:extLst>
                </a:hlinkClick>
              </a:rPr>
              <a:t> https://sites.ed.gov/idea/regs/b/b/300.164/a</a:t>
            </a:r>
            <a:endParaRPr sz="1350">
              <a:solidFill>
                <a:schemeClr val="dk1"/>
              </a:solidFill>
            </a:endParaRPr>
          </a:p>
          <a:p>
            <a:pPr marL="342900" indent="-257175">
              <a:lnSpc>
                <a:spcPct val="100000"/>
              </a:lnSpc>
              <a:spcBef>
                <a:spcPts val="0"/>
              </a:spcBef>
              <a:buClr>
                <a:schemeClr val="dk1"/>
              </a:buClr>
              <a:buSzPts val="1800"/>
              <a:buAutoNum type="arabicPeriod"/>
            </a:pPr>
            <a:r>
              <a:rPr lang="en-US" sz="1350">
                <a:solidFill>
                  <a:schemeClr val="dk1"/>
                </a:solidFill>
              </a:rPr>
              <a:t>MOE Guidance: U.S. Department of Education, Guidance on IDEA and Education Jobs Fund. Retrieved from</a:t>
            </a:r>
            <a:r>
              <a:rPr lang="en-US" sz="1350">
                <a:solidFill>
                  <a:schemeClr val="dk1"/>
                </a:solidFill>
                <a:uFill>
                  <a:noFill/>
                </a:uFill>
                <a:hlinkClick r:id="rId4">
                  <a:extLst>
                    <a:ext uri="{A12FA001-AC4F-418D-AE19-62706E023703}">
                      <ahyp:hlinkClr xmlns:ahyp="http://schemas.microsoft.com/office/drawing/2018/hyperlinkcolor" val="tx"/>
                    </a:ext>
                  </a:extLst>
                </a:hlinkClick>
              </a:rPr>
              <a:t> https://www2.ed.gov/policy/speced/guid/idea/idea-edjobs-guidance.pdf</a:t>
            </a:r>
            <a:endParaRPr sz="1350">
              <a:solidFill>
                <a:schemeClr val="dk1"/>
              </a:solidFill>
            </a:endParaRPr>
          </a:p>
          <a:p>
            <a:pPr marL="342900" indent="-257175">
              <a:lnSpc>
                <a:spcPct val="100000"/>
              </a:lnSpc>
              <a:spcBef>
                <a:spcPts val="0"/>
              </a:spcBef>
              <a:buClr>
                <a:schemeClr val="dk1"/>
              </a:buClr>
              <a:buSzPts val="1800"/>
              <a:buAutoNum type="arabicPeriod"/>
            </a:pPr>
            <a:r>
              <a:rPr lang="en-US" sz="1350">
                <a:solidFill>
                  <a:schemeClr val="dk1"/>
                </a:solidFill>
              </a:rPr>
              <a:t>Excess Costs Calculation: U.S. Department of Education, Appendix A to Part 300 - Excess Costs Calculation. Retrieved from</a:t>
            </a:r>
            <a:r>
              <a:rPr lang="en-US" sz="1350">
                <a:solidFill>
                  <a:schemeClr val="dk1"/>
                </a:solidFill>
                <a:uFill>
                  <a:noFill/>
                </a:uFill>
                <a:hlinkClick r:id="rId5">
                  <a:extLst>
                    <a:ext uri="{A12FA001-AC4F-418D-AE19-62706E023703}">
                      <ahyp:hlinkClr xmlns:ahyp="http://schemas.microsoft.com/office/drawing/2018/hyperlinkcolor" val="tx"/>
                    </a:ext>
                  </a:extLst>
                </a:hlinkClick>
              </a:rPr>
              <a:t> https://sites.ed.gov/idea/regs/b/appendix-a</a:t>
            </a:r>
            <a:endParaRPr sz="1350">
              <a:solidFill>
                <a:schemeClr val="dk1"/>
              </a:solidFill>
            </a:endParaRPr>
          </a:p>
          <a:p>
            <a:pPr marL="342900" indent="-257175">
              <a:lnSpc>
                <a:spcPct val="100000"/>
              </a:lnSpc>
              <a:spcBef>
                <a:spcPts val="0"/>
              </a:spcBef>
              <a:buClr>
                <a:schemeClr val="dk1"/>
              </a:buClr>
              <a:buSzPts val="1800"/>
              <a:buAutoNum type="arabicPeriod"/>
            </a:pPr>
            <a:r>
              <a:rPr lang="en-US" sz="1350">
                <a:solidFill>
                  <a:schemeClr val="dk1"/>
                </a:solidFill>
              </a:rPr>
              <a:t>Excess Cost Guidance Handbook: New York State Education Department. (n.d.). Excess Cost Guidance Handbook. Retrieved from</a:t>
            </a:r>
            <a:r>
              <a:rPr lang="en-US" sz="1350">
                <a:solidFill>
                  <a:schemeClr val="dk1"/>
                </a:solidFill>
                <a:uFill>
                  <a:noFill/>
                </a:uFill>
                <a:hlinkClick r:id="rId6">
                  <a:extLst>
                    <a:ext uri="{A12FA001-AC4F-418D-AE19-62706E023703}">
                      <ahyp:hlinkClr xmlns:ahyp="http://schemas.microsoft.com/office/drawing/2018/hyperlinkcolor" val="tx"/>
                    </a:ext>
                  </a:extLst>
                </a:hlinkClick>
              </a:rPr>
              <a:t> https://www.nysed.gov/sites/default/files/programs/special-education/excess-cost-guidance-handbook.pdf</a:t>
            </a:r>
            <a:endParaRPr sz="1350">
              <a:solidFill>
                <a:schemeClr val="dk1"/>
              </a:solidFill>
            </a:endParaRPr>
          </a:p>
          <a:p>
            <a:pPr marL="342900" indent="-257175">
              <a:lnSpc>
                <a:spcPct val="100000"/>
              </a:lnSpc>
              <a:spcBef>
                <a:spcPts val="0"/>
              </a:spcBef>
              <a:buClr>
                <a:schemeClr val="dk1"/>
              </a:buClr>
              <a:buSzPts val="1800"/>
              <a:buAutoNum type="arabicPeriod"/>
            </a:pPr>
            <a:r>
              <a:rPr lang="en-US" sz="1350">
                <a:solidFill>
                  <a:schemeClr val="dk1"/>
                </a:solidFill>
              </a:rPr>
              <a:t>MOE Quick Reference Guide: Center for IDEA Fiscal Reporting. (2021). LEA MOE Quick Reference Guide. Retrieved from</a:t>
            </a:r>
            <a:r>
              <a:rPr lang="en-US" sz="1350">
                <a:solidFill>
                  <a:schemeClr val="dk1"/>
                </a:solidFill>
                <a:uFill>
                  <a:noFill/>
                </a:uFill>
                <a:hlinkClick r:id="rId7">
                  <a:extLst>
                    <a:ext uri="{A12FA001-AC4F-418D-AE19-62706E023703}">
                      <ahyp:hlinkClr xmlns:ahyp="http://schemas.microsoft.com/office/drawing/2018/hyperlinkcolor" val="tx"/>
                    </a:ext>
                  </a:extLst>
                </a:hlinkClick>
              </a:rPr>
              <a:t> https://cifr.wested.org/wp-content/uploads/2021/04/CIFR-LEA-MOE-QRG.pdf</a:t>
            </a:r>
            <a:endParaRPr sz="1350">
              <a:solidFill>
                <a:schemeClr val="dk1"/>
              </a:solidFill>
            </a:endParaRPr>
          </a:p>
          <a:p>
            <a:pPr marL="205740" indent="-91440">
              <a:spcBef>
                <a:spcPts val="1350"/>
              </a:spcBef>
              <a:buSzPts val="2400"/>
              <a:buNone/>
            </a:pPr>
            <a:endParaRPr sz="1350"/>
          </a:p>
        </p:txBody>
      </p:sp>
      <p:sp>
        <p:nvSpPr>
          <p:cNvPr id="323" name="Google Shape;323;p38"/>
          <p:cNvSpPr txBox="1">
            <a:spLocks noGrp="1"/>
          </p:cNvSpPr>
          <p:nvPr>
            <p:ph type="ftr" idx="11"/>
          </p:nvPr>
        </p:nvSpPr>
        <p:spPr>
          <a:xfrm>
            <a:off x="971550" y="4781249"/>
            <a:ext cx="4682402" cy="205740"/>
          </a:xfrm>
          <a:prstGeom prst="rect">
            <a:avLst/>
          </a:prstGeom>
          <a:noFill/>
          <a:ln>
            <a:noFill/>
          </a:ln>
        </p:spPr>
        <p:txBody>
          <a:bodyPr spcFirstLastPara="1" wrap="square" lIns="68569" tIns="34275" rIns="68569" bIns="34275" anchor="ctr" anchorCtr="0">
            <a:noAutofit/>
          </a:bodyPr>
          <a:lstStyle/>
          <a:p>
            <a:pPr>
              <a:buSzPts val="1400"/>
            </a:pPr>
            <a:r>
              <a:rPr lang="en-US"/>
              <a:t>Investing for tomorrow, delivering today.</a:t>
            </a:r>
            <a:endParaRPr/>
          </a:p>
        </p:txBody>
      </p:sp>
      <p:sp>
        <p:nvSpPr>
          <p:cNvPr id="324" name="Google Shape;324;p38"/>
          <p:cNvSpPr txBox="1">
            <a:spLocks noGrp="1"/>
          </p:cNvSpPr>
          <p:nvPr>
            <p:ph type="sldNum" idx="12"/>
          </p:nvPr>
        </p:nvSpPr>
        <p:spPr>
          <a:xfrm>
            <a:off x="7143750" y="4781249"/>
            <a:ext cx="1028700" cy="205740"/>
          </a:xfrm>
          <a:prstGeom prst="rect">
            <a:avLst/>
          </a:prstGeom>
          <a:noFill/>
          <a:ln>
            <a:noFill/>
          </a:ln>
        </p:spPr>
        <p:txBody>
          <a:bodyPr spcFirstLastPara="1" wrap="square" lIns="68569" tIns="34275" rIns="68569" bIns="34275" anchor="ctr" anchorCtr="0">
            <a:noAutofit/>
          </a:bodyPr>
          <a:lstStyle/>
          <a:p>
            <a:pPr>
              <a:buSzPts val="1100"/>
            </a:pPr>
            <a:fld id="{00000000-1234-1234-1234-123412341234}" type="slidenum">
              <a:rPr lang="en-US"/>
              <a:pPr>
                <a:buSzPts val="1100"/>
              </a:pPr>
              <a:t>109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p:cNvPicPr preferRelativeResize="0"/>
          <p:nvPr/>
        </p:nvPicPr>
        <p:blipFill>
          <a:blip r:embed="rId3">
            <a:alphaModFix/>
          </a:blip>
          <a:stretch>
            <a:fillRect/>
          </a:stretch>
        </p:blipFill>
        <p:spPr>
          <a:xfrm>
            <a:off x="4178125" y="1412475"/>
            <a:ext cx="4883174" cy="3382350"/>
          </a:xfrm>
          <a:prstGeom prst="rect">
            <a:avLst/>
          </a:prstGeom>
          <a:noFill/>
          <a:ln>
            <a:noFill/>
          </a:ln>
        </p:spPr>
      </p:pic>
      <p:sp>
        <p:nvSpPr>
          <p:cNvPr id="240" name="Google Shape;240;p37"/>
          <p:cNvSpPr txBox="1">
            <a:spLocks noGrp="1"/>
          </p:cNvSpPr>
          <p:nvPr>
            <p:ph type="title"/>
          </p:nvPr>
        </p:nvSpPr>
        <p:spPr>
          <a:xfrm>
            <a:off x="99675" y="269831"/>
            <a:ext cx="8948400" cy="777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4100"/>
              <a:buFont typeface="Calibri"/>
              <a:buNone/>
            </a:pPr>
            <a:r>
              <a:rPr lang="en" sz="2800" b="1"/>
              <a:t>Profile Report (cont.)</a:t>
            </a:r>
            <a:endParaRPr sz="2800" b="1"/>
          </a:p>
        </p:txBody>
      </p:sp>
      <p:sp>
        <p:nvSpPr>
          <p:cNvPr id="241" name="Google Shape;241;p37"/>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242" name="Google Shape;242;p37"/>
          <p:cNvSpPr txBox="1">
            <a:spLocks noGrp="1"/>
          </p:cNvSpPr>
          <p:nvPr>
            <p:ph type="body" idx="1"/>
          </p:nvPr>
        </p:nvSpPr>
        <p:spPr>
          <a:xfrm>
            <a:off x="279025" y="1485750"/>
            <a:ext cx="3899100" cy="32358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2000">
              <a:solidFill>
                <a:srgbClr val="434343"/>
              </a:solidFill>
            </a:endParaRPr>
          </a:p>
          <a:p>
            <a:pPr marL="342900" lvl="0" indent="-254000" algn="l" rtl="0">
              <a:lnSpc>
                <a:spcPct val="100000"/>
              </a:lnSpc>
              <a:spcBef>
                <a:spcPts val="0"/>
              </a:spcBef>
              <a:spcAft>
                <a:spcPts val="0"/>
              </a:spcAft>
              <a:buClr>
                <a:srgbClr val="434343"/>
              </a:buClr>
              <a:buSzPts val="1800"/>
              <a:buChar char="•"/>
            </a:pPr>
            <a:r>
              <a:rPr lang="en" sz="2000">
                <a:solidFill>
                  <a:srgbClr val="434343"/>
                </a:solidFill>
              </a:rPr>
              <a:t>Ensure </a:t>
            </a:r>
            <a:r>
              <a:rPr lang="en" sz="2000" b="1">
                <a:solidFill>
                  <a:schemeClr val="accent2"/>
                </a:solidFill>
              </a:rPr>
              <a:t>Child Count</a:t>
            </a:r>
            <a:r>
              <a:rPr lang="en" sz="2000">
                <a:solidFill>
                  <a:srgbClr val="434343"/>
                </a:solidFill>
              </a:rPr>
              <a:t> Number matches:</a:t>
            </a:r>
            <a:endParaRPr sz="2000">
              <a:solidFill>
                <a:srgbClr val="434343"/>
              </a:solidFill>
            </a:endParaRPr>
          </a:p>
          <a:p>
            <a:pPr marL="685800" lvl="1" indent="-266700" algn="l" rtl="0">
              <a:lnSpc>
                <a:spcPct val="100000"/>
              </a:lnSpc>
              <a:spcBef>
                <a:spcPts val="0"/>
              </a:spcBef>
              <a:spcAft>
                <a:spcPts val="0"/>
              </a:spcAft>
              <a:buClr>
                <a:srgbClr val="434343"/>
              </a:buClr>
              <a:buSzPts val="1600"/>
              <a:buChar char="•"/>
            </a:pPr>
            <a:r>
              <a:rPr lang="en" sz="1800">
                <a:solidFill>
                  <a:srgbClr val="434343"/>
                </a:solidFill>
              </a:rPr>
              <a:t> SIS/internal records.</a:t>
            </a:r>
            <a:endParaRPr sz="1800">
              <a:solidFill>
                <a:srgbClr val="434343"/>
              </a:solidFill>
            </a:endParaRPr>
          </a:p>
          <a:p>
            <a:pPr marL="685800" lvl="1" indent="-266700" algn="l" rtl="0">
              <a:lnSpc>
                <a:spcPct val="100000"/>
              </a:lnSpc>
              <a:spcBef>
                <a:spcPts val="0"/>
              </a:spcBef>
              <a:spcAft>
                <a:spcPts val="0"/>
              </a:spcAft>
              <a:buClr>
                <a:srgbClr val="434343"/>
              </a:buClr>
              <a:buSzPts val="1600"/>
              <a:buChar char="•"/>
            </a:pPr>
            <a:r>
              <a:rPr lang="en" sz="1800">
                <a:solidFill>
                  <a:srgbClr val="434343"/>
                </a:solidFill>
              </a:rPr>
              <a:t>Across </a:t>
            </a:r>
            <a:r>
              <a:rPr lang="en" sz="1800" b="1">
                <a:solidFill>
                  <a:srgbClr val="434343"/>
                </a:solidFill>
              </a:rPr>
              <a:t>all</a:t>
            </a:r>
            <a:r>
              <a:rPr lang="en" sz="1800">
                <a:solidFill>
                  <a:srgbClr val="434343"/>
                </a:solidFill>
              </a:rPr>
              <a:t> </a:t>
            </a:r>
            <a:r>
              <a:rPr lang="en" sz="1800" b="1">
                <a:solidFill>
                  <a:srgbClr val="434343"/>
                </a:solidFill>
              </a:rPr>
              <a:t>sections </a:t>
            </a:r>
            <a:r>
              <a:rPr lang="en" sz="1800">
                <a:solidFill>
                  <a:srgbClr val="434343"/>
                </a:solidFill>
              </a:rPr>
              <a:t>in the Profile report which have a total child count.</a:t>
            </a:r>
            <a:endParaRPr sz="1800">
              <a:solidFill>
                <a:srgbClr val="434343"/>
              </a:solidFill>
            </a:endParaRPr>
          </a:p>
          <a:p>
            <a:pPr marL="342900" lvl="0" indent="-279400" algn="l" rtl="0">
              <a:lnSpc>
                <a:spcPct val="100000"/>
              </a:lnSpc>
              <a:spcBef>
                <a:spcPts val="0"/>
              </a:spcBef>
              <a:spcAft>
                <a:spcPts val="0"/>
              </a:spcAft>
              <a:buClr>
                <a:srgbClr val="434343"/>
              </a:buClr>
              <a:buSzPts val="1800"/>
              <a:buChar char="•"/>
            </a:pPr>
            <a:r>
              <a:rPr lang="en" sz="2000">
                <a:solidFill>
                  <a:srgbClr val="434343"/>
                </a:solidFill>
              </a:rPr>
              <a:t>All </a:t>
            </a:r>
            <a:r>
              <a:rPr lang="en" sz="2000" b="1">
                <a:solidFill>
                  <a:srgbClr val="1D7E75"/>
                </a:solidFill>
              </a:rPr>
              <a:t>Validation Errors</a:t>
            </a:r>
            <a:r>
              <a:rPr lang="en" sz="2000">
                <a:solidFill>
                  <a:srgbClr val="434343"/>
                </a:solidFill>
              </a:rPr>
              <a:t> need to be corrected.</a:t>
            </a:r>
            <a:endParaRPr sz="1800">
              <a:solidFill>
                <a:srgbClr val="434343"/>
              </a:solidFill>
            </a:endParaRPr>
          </a:p>
          <a:p>
            <a:pPr marL="342900" lvl="0" indent="0" algn="l" rtl="0">
              <a:lnSpc>
                <a:spcPct val="100000"/>
              </a:lnSpc>
              <a:spcBef>
                <a:spcPts val="0"/>
              </a:spcBef>
              <a:spcAft>
                <a:spcPts val="0"/>
              </a:spcAft>
              <a:buNone/>
            </a:pPr>
            <a:endParaRPr sz="1900">
              <a:solidFill>
                <a:srgbClr val="434343"/>
              </a:solidFill>
            </a:endParaRPr>
          </a:p>
          <a:p>
            <a:pPr marL="342900" lvl="0" indent="0" algn="l" rtl="0">
              <a:lnSpc>
                <a:spcPct val="100000"/>
              </a:lnSpc>
              <a:spcBef>
                <a:spcPts val="0"/>
              </a:spcBef>
              <a:spcAft>
                <a:spcPts val="0"/>
              </a:spcAft>
              <a:buNone/>
            </a:pPr>
            <a:endParaRPr>
              <a:solidFill>
                <a:srgbClr val="434343"/>
              </a:solidFill>
            </a:endParaRPr>
          </a:p>
        </p:txBody>
      </p:sp>
      <p:sp>
        <p:nvSpPr>
          <p:cNvPr id="243" name="Google Shape;243;p37"/>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11</a:t>
            </a:fld>
            <a:endParaRPr/>
          </a:p>
        </p:txBody>
      </p:sp>
      <p:sp>
        <p:nvSpPr>
          <p:cNvPr id="244" name="Google Shape;244;p37"/>
          <p:cNvSpPr txBox="1"/>
          <p:nvPr/>
        </p:nvSpPr>
        <p:spPr>
          <a:xfrm>
            <a:off x="4233375" y="2837625"/>
            <a:ext cx="4814700" cy="19572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
        <p:nvSpPr>
          <p:cNvPr id="245" name="Google Shape;245;p37"/>
          <p:cNvSpPr txBox="1"/>
          <p:nvPr/>
        </p:nvSpPr>
        <p:spPr>
          <a:xfrm>
            <a:off x="4233375" y="1988925"/>
            <a:ext cx="4827900" cy="848700"/>
          </a:xfrm>
          <a:prstGeom prst="rect">
            <a:avLst/>
          </a:prstGeom>
          <a:noFill/>
          <a:ln w="28575" cap="flat" cmpd="sng">
            <a:solidFill>
              <a:srgbClr val="1D7E7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22D7-781D-45EB-AAE7-E0836CD6058F}"/>
              </a:ext>
            </a:extLst>
          </p:cNvPr>
          <p:cNvSpPr>
            <a:spLocks noGrp="1"/>
          </p:cNvSpPr>
          <p:nvPr>
            <p:ph type="title"/>
          </p:nvPr>
        </p:nvSpPr>
        <p:spPr>
          <a:xfrm>
            <a:off x="0" y="38563"/>
            <a:ext cx="9144000" cy="1015253"/>
          </a:xfrm>
        </p:spPr>
        <p:txBody>
          <a:bodyPr>
            <a:normAutofit/>
          </a:bodyPr>
          <a:lstStyle/>
          <a:p>
            <a:pPr algn="ctr"/>
            <a:r>
              <a:rPr lang="en-US" sz="2800" b="1">
                <a:latin typeface="Calibri" panose="020F0502020204030204" pitchFamily="34" charset="0"/>
                <a:cs typeface="Calibri" panose="020F0502020204030204" pitchFamily="34" charset="0"/>
              </a:rPr>
              <a:t>Finance Team Contact List</a:t>
            </a:r>
          </a:p>
        </p:txBody>
      </p:sp>
      <p:sp>
        <p:nvSpPr>
          <p:cNvPr id="3" name="Text Placeholder 2">
            <a:extLst>
              <a:ext uri="{FF2B5EF4-FFF2-40B4-BE49-F238E27FC236}">
                <a16:creationId xmlns:a16="http://schemas.microsoft.com/office/drawing/2014/main" id="{8F8B2B23-BDAF-1A9F-EBE1-E58FB111E404}"/>
              </a:ext>
            </a:extLst>
          </p:cNvPr>
          <p:cNvSpPr>
            <a:spLocks noGrp="1"/>
          </p:cNvSpPr>
          <p:nvPr>
            <p:ph type="body" idx="1"/>
          </p:nvPr>
        </p:nvSpPr>
        <p:spPr>
          <a:xfrm>
            <a:off x="2273726" y="1183519"/>
            <a:ext cx="4578137" cy="2227007"/>
          </a:xfrm>
        </p:spPr>
        <p:txBody>
          <a:bodyPr>
            <a:normAutofit/>
          </a:bodyPr>
          <a:lstStyle/>
          <a:p>
            <a:pPr marL="85725" indent="0" algn="ctr">
              <a:spcBef>
                <a:spcPts val="1050"/>
              </a:spcBef>
              <a:buNone/>
            </a:pPr>
            <a:r>
              <a:rPr lang="en-US" sz="1400" b="1" u="sng">
                <a:solidFill>
                  <a:srgbClr val="FF914D"/>
                </a:solidFill>
                <a:latin typeface="Arial Black"/>
              </a:rPr>
              <a:t>Office of Special Education Finance Team:</a:t>
            </a:r>
          </a:p>
          <a:p>
            <a:pPr marL="85725" indent="0" algn="ctr">
              <a:spcBef>
                <a:spcPts val="1050"/>
              </a:spcBef>
              <a:buNone/>
            </a:pPr>
            <a:r>
              <a:rPr lang="en-US" sz="1400" b="1" u="sng">
                <a:solidFill>
                  <a:schemeClr val="bg2"/>
                </a:solidFill>
                <a:latin typeface="Arial Black"/>
                <a:hlinkClick r:id="rId3">
                  <a:extLst>
                    <a:ext uri="{A12FA001-AC4F-418D-AE19-62706E023703}">
                      <ahyp:hlinkClr xmlns:ahyp="http://schemas.microsoft.com/office/drawing/2018/hyperlinkcolor" val="tx"/>
                    </a:ext>
                  </a:extLst>
                </a:hlinkClick>
              </a:rPr>
              <a:t>charlene.marcotte@ped.nm.gov</a:t>
            </a:r>
            <a:endParaRPr lang="en-US" sz="1400" b="1">
              <a:solidFill>
                <a:schemeClr val="bg2"/>
              </a:solidFill>
              <a:latin typeface="Arial Black"/>
            </a:endParaRPr>
          </a:p>
          <a:p>
            <a:pPr marL="85725" indent="0" algn="ctr">
              <a:spcBef>
                <a:spcPts val="1050"/>
              </a:spcBef>
              <a:buNone/>
            </a:pPr>
            <a:r>
              <a:rPr lang="en-US" sz="1400" b="1" u="sng">
                <a:solidFill>
                  <a:schemeClr val="bg2"/>
                </a:solidFill>
                <a:latin typeface="Arial Black"/>
                <a:hlinkClick r:id="rId4">
                  <a:extLst>
                    <a:ext uri="{A12FA001-AC4F-418D-AE19-62706E023703}">
                      <ahyp:hlinkClr xmlns:ahyp="http://schemas.microsoft.com/office/drawing/2018/hyperlinkcolor" val="tx"/>
                    </a:ext>
                  </a:extLst>
                </a:hlinkClick>
              </a:rPr>
              <a:t>lorenzo.dominguez@ped.nm.gov</a:t>
            </a:r>
            <a:endParaRPr lang="en-US" sz="1400" b="1">
              <a:solidFill>
                <a:schemeClr val="bg2"/>
              </a:solidFill>
              <a:latin typeface="Arial Black"/>
            </a:endParaRPr>
          </a:p>
          <a:p>
            <a:pPr marL="85725" indent="0" algn="ctr">
              <a:spcBef>
                <a:spcPts val="1050"/>
              </a:spcBef>
              <a:buNone/>
            </a:pPr>
            <a:r>
              <a:rPr lang="en-US" sz="1400" b="1" u="sng">
                <a:solidFill>
                  <a:schemeClr val="bg2"/>
                </a:solidFill>
                <a:latin typeface="Arial Black"/>
                <a:hlinkClick r:id="rId5">
                  <a:extLst>
                    <a:ext uri="{A12FA001-AC4F-418D-AE19-62706E023703}">
                      <ahyp:hlinkClr xmlns:ahyp="http://schemas.microsoft.com/office/drawing/2018/hyperlinkcolor" val="tx"/>
                    </a:ext>
                  </a:extLst>
                </a:hlinkClick>
              </a:rPr>
              <a:t>katalina.gallegos@ped.nm.gov</a:t>
            </a:r>
            <a:endParaRPr lang="en-US" sz="1400" b="1">
              <a:solidFill>
                <a:schemeClr val="bg2"/>
              </a:solidFill>
              <a:latin typeface="Arial Black"/>
            </a:endParaRPr>
          </a:p>
          <a:p>
            <a:pPr marL="85725" indent="0" algn="ctr">
              <a:spcBef>
                <a:spcPts val="1050"/>
              </a:spcBef>
              <a:buNone/>
            </a:pPr>
            <a:r>
              <a:rPr lang="en-US" sz="1400" b="1" u="sng">
                <a:solidFill>
                  <a:schemeClr val="bg2"/>
                </a:solidFill>
                <a:latin typeface="Arial Black"/>
                <a:hlinkClick r:id="rId6">
                  <a:extLst>
                    <a:ext uri="{A12FA001-AC4F-418D-AE19-62706E023703}">
                      <ahyp:hlinkClr xmlns:ahyp="http://schemas.microsoft.com/office/drawing/2018/hyperlinkcolor" val="tx"/>
                    </a:ext>
                  </a:extLst>
                </a:hlinkClick>
              </a:rPr>
              <a:t>kaylock.sellers@ped.nm.gov</a:t>
            </a:r>
            <a:endParaRPr lang="en-US" sz="1400" b="1">
              <a:solidFill>
                <a:schemeClr val="bg2"/>
              </a:solidFill>
              <a:latin typeface="Arial Black"/>
            </a:endParaRPr>
          </a:p>
          <a:p>
            <a:pPr marL="85725" indent="0" algn="ctr">
              <a:spcBef>
                <a:spcPts val="1050"/>
              </a:spcBef>
              <a:buNone/>
            </a:pPr>
            <a:endParaRPr lang="en-US" sz="1400" b="1" u="sng">
              <a:solidFill>
                <a:schemeClr val="bg2"/>
              </a:solidFill>
              <a:latin typeface="Arial Black" panose="020B0A04020102020204" pitchFamily="34" charset="0"/>
            </a:endParaRPr>
          </a:p>
          <a:p>
            <a:pPr marL="85725" indent="0">
              <a:spcBef>
                <a:spcPts val="1050"/>
              </a:spcBef>
              <a:buNone/>
            </a:pPr>
            <a:endParaRPr lang="en-US" sz="1425" b="1" u="sng">
              <a:solidFill>
                <a:schemeClr val="bg2"/>
              </a:solidFill>
              <a:latin typeface="Arial Black" panose="020B0A04020102020204" pitchFamily="34" charset="0"/>
            </a:endParaRPr>
          </a:p>
          <a:p>
            <a:pPr marL="457200" lvl="0" indent="-323850" algn="l" rtl="0">
              <a:lnSpc>
                <a:spcPct val="70000"/>
              </a:lnSpc>
              <a:spcBef>
                <a:spcPts val="0"/>
              </a:spcBef>
              <a:spcAft>
                <a:spcPts val="0"/>
              </a:spcAft>
              <a:buClr>
                <a:schemeClr val="dk1"/>
              </a:buClr>
              <a:buSzPts val="1500"/>
              <a:buFont typeface="Calibri"/>
              <a:buChar char="•"/>
            </a:pPr>
            <a:endParaRPr lang="en-US" b="1"/>
          </a:p>
          <a:p>
            <a:pPr marL="85725" indent="0">
              <a:spcBef>
                <a:spcPts val="1050"/>
              </a:spcBef>
              <a:buNone/>
            </a:pPr>
            <a:endParaRPr lang="en-US" b="1"/>
          </a:p>
        </p:txBody>
      </p:sp>
      <p:sp>
        <p:nvSpPr>
          <p:cNvPr id="4" name="Slide Number Placeholder 3">
            <a:extLst>
              <a:ext uri="{FF2B5EF4-FFF2-40B4-BE49-F238E27FC236}">
                <a16:creationId xmlns:a16="http://schemas.microsoft.com/office/drawing/2014/main" id="{6DADAA2C-4A74-5A84-FF33-38AE6E296A8F}"/>
              </a:ext>
            </a:extLst>
          </p:cNvPr>
          <p:cNvSpPr>
            <a:spLocks noGrp="1"/>
          </p:cNvSpPr>
          <p:nvPr>
            <p:ph type="sldNum" idx="12"/>
          </p:nvPr>
        </p:nvSpPr>
        <p:spPr/>
        <p:txBody>
          <a:bodyPr/>
          <a:lstStyle/>
          <a:p>
            <a:fld id="{00000000-1234-1234-1234-123412341234}" type="slidenum">
              <a:rPr lang="en-US" smtClean="0"/>
              <a:pPr/>
              <a:t>110</a:t>
            </a:fld>
            <a:endParaRPr lang="en-US"/>
          </a:p>
        </p:txBody>
      </p:sp>
      <p:sp>
        <p:nvSpPr>
          <p:cNvPr id="8" name="TextBox 7">
            <a:extLst>
              <a:ext uri="{FF2B5EF4-FFF2-40B4-BE49-F238E27FC236}">
                <a16:creationId xmlns:a16="http://schemas.microsoft.com/office/drawing/2014/main" id="{33C1F99C-5758-58EB-2FCE-4E53E06549D3}"/>
              </a:ext>
            </a:extLst>
          </p:cNvPr>
          <p:cNvSpPr txBox="1"/>
          <p:nvPr/>
        </p:nvSpPr>
        <p:spPr>
          <a:xfrm>
            <a:off x="2279863" y="2458178"/>
            <a:ext cx="4572000" cy="253916"/>
          </a:xfrm>
          <a:prstGeom prst="rect">
            <a:avLst/>
          </a:prstGeom>
          <a:noFill/>
        </p:spPr>
        <p:txBody>
          <a:bodyPr wrap="square">
            <a:spAutoFit/>
          </a:bodyPr>
          <a:lstStyle/>
          <a:p>
            <a:r>
              <a:rPr lang="en-US" sz="1050"/>
              <a:t> </a:t>
            </a:r>
          </a:p>
        </p:txBody>
      </p:sp>
      <p:pic>
        <p:nvPicPr>
          <p:cNvPr id="9" name="Picture 8" descr="A cartoon of a person wearing glasses&#10;&#10;Description automatically generated">
            <a:extLst>
              <a:ext uri="{FF2B5EF4-FFF2-40B4-BE49-F238E27FC236}">
                <a16:creationId xmlns:a16="http://schemas.microsoft.com/office/drawing/2014/main" id="{F7BBA64E-5611-4BB2-6EF2-8518E3017B0F}"/>
              </a:ext>
            </a:extLst>
          </p:cNvPr>
          <p:cNvPicPr>
            <a:picLocks noChangeAspect="1"/>
          </p:cNvPicPr>
          <p:nvPr/>
        </p:nvPicPr>
        <p:blipFill>
          <a:blip r:embed="rId7"/>
          <a:stretch>
            <a:fillRect/>
          </a:stretch>
        </p:blipFill>
        <p:spPr>
          <a:xfrm>
            <a:off x="2273726" y="3235131"/>
            <a:ext cx="912452" cy="1335962"/>
          </a:xfrm>
          <a:prstGeom prst="rect">
            <a:avLst/>
          </a:prstGeom>
        </p:spPr>
      </p:pic>
      <p:pic>
        <p:nvPicPr>
          <p:cNvPr id="1034" name="Picture 10">
            <a:extLst>
              <a:ext uri="{FF2B5EF4-FFF2-40B4-BE49-F238E27FC236}">
                <a16:creationId xmlns:a16="http://schemas.microsoft.com/office/drawing/2014/main" id="{FC00C51A-9DD1-6254-5AC5-A6693847FF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4107" y="3227297"/>
            <a:ext cx="1351630" cy="13516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with glasses and mustache&#10;&#10;Description automatically generated">
            <a:extLst>
              <a:ext uri="{FF2B5EF4-FFF2-40B4-BE49-F238E27FC236}">
                <a16:creationId xmlns:a16="http://schemas.microsoft.com/office/drawing/2014/main" id="{D0F0CF00-4E9F-5EA7-810A-3BCA1B23ED21}"/>
              </a:ext>
            </a:extLst>
          </p:cNvPr>
          <p:cNvPicPr>
            <a:picLocks noChangeAspect="1"/>
          </p:cNvPicPr>
          <p:nvPr/>
        </p:nvPicPr>
        <p:blipFill>
          <a:blip r:embed="rId9"/>
          <a:stretch>
            <a:fillRect/>
          </a:stretch>
        </p:blipFill>
        <p:spPr>
          <a:xfrm>
            <a:off x="6414528" y="3305387"/>
            <a:ext cx="874669" cy="1265706"/>
          </a:xfrm>
          <a:prstGeom prst="rect">
            <a:avLst/>
          </a:prstGeom>
        </p:spPr>
      </p:pic>
      <p:pic>
        <p:nvPicPr>
          <p:cNvPr id="6" name="Picture 5">
            <a:extLst>
              <a:ext uri="{FF2B5EF4-FFF2-40B4-BE49-F238E27FC236}">
                <a16:creationId xmlns:a16="http://schemas.microsoft.com/office/drawing/2014/main" id="{88A0A5F3-DF7B-FF3B-EC97-7F4DC54FEE52}"/>
              </a:ext>
            </a:extLst>
          </p:cNvPr>
          <p:cNvPicPr>
            <a:picLocks noChangeAspect="1"/>
          </p:cNvPicPr>
          <p:nvPr/>
        </p:nvPicPr>
        <p:blipFill>
          <a:blip r:embed="rId10"/>
          <a:stretch>
            <a:fillRect/>
          </a:stretch>
        </p:blipFill>
        <p:spPr>
          <a:xfrm>
            <a:off x="3428603" y="3245937"/>
            <a:ext cx="1240812" cy="1335962"/>
          </a:xfrm>
          <a:prstGeom prst="rect">
            <a:avLst/>
          </a:prstGeom>
        </p:spPr>
      </p:pic>
    </p:spTree>
    <p:extLst>
      <p:ext uri="{BB962C8B-B14F-4D97-AF65-F5344CB8AC3E}">
        <p14:creationId xmlns:p14="http://schemas.microsoft.com/office/powerpoint/2010/main" val="397060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99550" y="259078"/>
            <a:ext cx="8948400" cy="777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4100"/>
              <a:buFont typeface="Calibri"/>
              <a:buNone/>
            </a:pPr>
            <a:r>
              <a:rPr lang="en" sz="2800" b="1"/>
              <a:t>Profile Report (cont.)</a:t>
            </a:r>
            <a:endParaRPr sz="2800" b="1"/>
          </a:p>
        </p:txBody>
      </p:sp>
      <p:sp>
        <p:nvSpPr>
          <p:cNvPr id="251" name="Google Shape;251;p38"/>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252" name="Google Shape;252;p38"/>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12</a:t>
            </a:fld>
            <a:endParaRPr/>
          </a:p>
        </p:txBody>
      </p:sp>
      <p:pic>
        <p:nvPicPr>
          <p:cNvPr id="253" name="Google Shape;253;p38"/>
          <p:cNvPicPr preferRelativeResize="0"/>
          <p:nvPr/>
        </p:nvPicPr>
        <p:blipFill rotWithShape="1">
          <a:blip r:embed="rId3">
            <a:alphaModFix/>
          </a:blip>
          <a:srcRect r="20012" b="63590"/>
          <a:stretch/>
        </p:blipFill>
        <p:spPr>
          <a:xfrm>
            <a:off x="4385925" y="1143400"/>
            <a:ext cx="4504925" cy="3637851"/>
          </a:xfrm>
          <a:prstGeom prst="rect">
            <a:avLst/>
          </a:prstGeom>
          <a:noFill/>
          <a:ln>
            <a:noFill/>
          </a:ln>
        </p:spPr>
      </p:pic>
      <p:sp>
        <p:nvSpPr>
          <p:cNvPr id="254" name="Google Shape;254;p38"/>
          <p:cNvSpPr txBox="1">
            <a:spLocks noGrp="1"/>
          </p:cNvSpPr>
          <p:nvPr>
            <p:ph type="body" idx="1"/>
          </p:nvPr>
        </p:nvSpPr>
        <p:spPr>
          <a:xfrm>
            <a:off x="99550" y="1143400"/>
            <a:ext cx="4283400" cy="38436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2000">
              <a:solidFill>
                <a:srgbClr val="434343"/>
              </a:solidFill>
            </a:endParaRPr>
          </a:p>
          <a:p>
            <a:pPr marL="342900" lvl="0" indent="-254000" algn="l" rtl="0">
              <a:lnSpc>
                <a:spcPct val="100000"/>
              </a:lnSpc>
              <a:spcBef>
                <a:spcPts val="0"/>
              </a:spcBef>
              <a:spcAft>
                <a:spcPts val="0"/>
              </a:spcAft>
              <a:buClr>
                <a:srgbClr val="434343"/>
              </a:buClr>
              <a:buSzPts val="1800"/>
              <a:buChar char="•"/>
            </a:pPr>
            <a:r>
              <a:rPr lang="en" sz="2000">
                <a:solidFill>
                  <a:srgbClr val="434343"/>
                </a:solidFill>
              </a:rPr>
              <a:t>Verify </a:t>
            </a:r>
            <a:r>
              <a:rPr lang="en" sz="2000" b="1">
                <a:solidFill>
                  <a:schemeClr val="accent2"/>
                </a:solidFill>
              </a:rPr>
              <a:t>Alternate Assessment </a:t>
            </a:r>
            <a:r>
              <a:rPr lang="en" sz="2000">
                <a:solidFill>
                  <a:schemeClr val="dk1"/>
                </a:solidFill>
              </a:rPr>
              <a:t>participant information is correct</a:t>
            </a:r>
            <a:r>
              <a:rPr lang="en" sz="2000" b="1">
                <a:solidFill>
                  <a:schemeClr val="dk1"/>
                </a:solidFill>
              </a:rPr>
              <a:t>.</a:t>
            </a:r>
            <a:endParaRPr sz="2000" b="1">
              <a:solidFill>
                <a:schemeClr val="dk1"/>
              </a:solidFill>
            </a:endParaRPr>
          </a:p>
          <a:p>
            <a:pPr marL="342900" lvl="0" indent="0" algn="l" rtl="0">
              <a:lnSpc>
                <a:spcPct val="100000"/>
              </a:lnSpc>
              <a:spcBef>
                <a:spcPts val="0"/>
              </a:spcBef>
              <a:spcAft>
                <a:spcPts val="0"/>
              </a:spcAft>
              <a:buNone/>
            </a:pPr>
            <a:endParaRPr sz="2000" b="1">
              <a:solidFill>
                <a:schemeClr val="dk1"/>
              </a:solidFill>
            </a:endParaRPr>
          </a:p>
          <a:p>
            <a:pPr marL="342900" lvl="0" indent="-254000" algn="l" rtl="0">
              <a:lnSpc>
                <a:spcPct val="100000"/>
              </a:lnSpc>
              <a:spcBef>
                <a:spcPts val="0"/>
              </a:spcBef>
              <a:spcAft>
                <a:spcPts val="0"/>
              </a:spcAft>
              <a:buClr>
                <a:srgbClr val="434343"/>
              </a:buClr>
              <a:buSzPts val="1800"/>
              <a:buChar char="•"/>
            </a:pPr>
            <a:r>
              <a:rPr lang="en" sz="2000" b="1">
                <a:solidFill>
                  <a:srgbClr val="1D7E75"/>
                </a:solidFill>
              </a:rPr>
              <a:t>Late IEPs</a:t>
            </a:r>
            <a:r>
              <a:rPr lang="en" sz="2000">
                <a:solidFill>
                  <a:srgbClr val="434343"/>
                </a:solidFill>
              </a:rPr>
              <a:t> and </a:t>
            </a:r>
            <a:r>
              <a:rPr lang="en" sz="2000" b="1">
                <a:solidFill>
                  <a:srgbClr val="1D7E75"/>
                </a:solidFill>
              </a:rPr>
              <a:t>Triennial Evals</a:t>
            </a:r>
            <a:r>
              <a:rPr lang="en" sz="2000">
                <a:solidFill>
                  <a:srgbClr val="434343"/>
                </a:solidFill>
              </a:rPr>
              <a:t> require justification letters include the date IEP/Evals will be reviewed, upload to the </a:t>
            </a:r>
            <a:r>
              <a:rPr lang="en" sz="2000" b="1">
                <a:solidFill>
                  <a:srgbClr val="434343"/>
                </a:solidFill>
              </a:rPr>
              <a:t>DTS</a:t>
            </a:r>
            <a:r>
              <a:rPr lang="en" sz="2000">
                <a:solidFill>
                  <a:srgbClr val="434343"/>
                </a:solidFill>
              </a:rPr>
              <a:t> if they are actually late (if they are errors, the need to be corrected).</a:t>
            </a:r>
            <a:endParaRPr sz="2000">
              <a:solidFill>
                <a:srgbClr val="434343"/>
              </a:solidFill>
            </a:endParaRPr>
          </a:p>
          <a:p>
            <a:pPr marL="0" lvl="0" indent="0" algn="l" rtl="0">
              <a:lnSpc>
                <a:spcPct val="100000"/>
              </a:lnSpc>
              <a:spcBef>
                <a:spcPts val="0"/>
              </a:spcBef>
              <a:spcAft>
                <a:spcPts val="0"/>
              </a:spcAft>
              <a:buNone/>
            </a:pPr>
            <a:endParaRPr>
              <a:solidFill>
                <a:srgbClr val="434343"/>
              </a:solidFill>
            </a:endParaRPr>
          </a:p>
        </p:txBody>
      </p:sp>
      <p:sp>
        <p:nvSpPr>
          <p:cNvPr id="255" name="Google Shape;255;p38"/>
          <p:cNvSpPr txBox="1"/>
          <p:nvPr/>
        </p:nvSpPr>
        <p:spPr>
          <a:xfrm>
            <a:off x="4382950" y="1143400"/>
            <a:ext cx="4665000" cy="2067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
        <p:nvSpPr>
          <p:cNvPr id="256" name="Google Shape;256;p38"/>
          <p:cNvSpPr txBox="1"/>
          <p:nvPr/>
        </p:nvSpPr>
        <p:spPr>
          <a:xfrm>
            <a:off x="4382950" y="3175875"/>
            <a:ext cx="4665000" cy="1605600"/>
          </a:xfrm>
          <a:prstGeom prst="rect">
            <a:avLst/>
          </a:prstGeom>
          <a:noFill/>
          <a:ln w="28575" cap="flat" cmpd="sng">
            <a:solidFill>
              <a:srgbClr val="1D7E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4100"/>
              <a:buFont typeface="Calibri"/>
              <a:buNone/>
            </a:pPr>
            <a:r>
              <a:rPr lang="en" sz="2800" b="1"/>
              <a:t>Profile Report (cont.)</a:t>
            </a:r>
            <a:endParaRPr sz="2800"/>
          </a:p>
        </p:txBody>
      </p:sp>
      <p:sp>
        <p:nvSpPr>
          <p:cNvPr id="262" name="Google Shape;262;p39"/>
          <p:cNvSpPr txBox="1">
            <a:spLocks noGrp="1"/>
          </p:cNvSpPr>
          <p:nvPr>
            <p:ph type="body" idx="1"/>
          </p:nvPr>
        </p:nvSpPr>
        <p:spPr>
          <a:xfrm>
            <a:off x="971550" y="1371600"/>
            <a:ext cx="3116100" cy="3257700"/>
          </a:xfrm>
          <a:prstGeom prst="rect">
            <a:avLst/>
          </a:prstGeom>
        </p:spPr>
        <p:txBody>
          <a:bodyPr spcFirstLastPara="1" wrap="square" lIns="68575" tIns="34275" rIns="68575" bIns="34275" anchor="t" anchorCtr="0">
            <a:normAutofit/>
          </a:bodyPr>
          <a:lstStyle/>
          <a:p>
            <a:pPr marL="342900" lvl="0" indent="-285750" algn="l" rtl="0">
              <a:lnSpc>
                <a:spcPct val="100000"/>
              </a:lnSpc>
              <a:spcBef>
                <a:spcPts val="0"/>
              </a:spcBef>
              <a:spcAft>
                <a:spcPts val="0"/>
              </a:spcAft>
              <a:buClr>
                <a:srgbClr val="434343"/>
              </a:buClr>
              <a:buSzPts val="1900"/>
              <a:buChar char="•"/>
            </a:pPr>
            <a:r>
              <a:rPr lang="en" sz="1900">
                <a:solidFill>
                  <a:srgbClr val="434343"/>
                </a:solidFill>
              </a:rPr>
              <a:t>Verify </a:t>
            </a:r>
            <a:r>
              <a:rPr lang="en" sz="1900" b="1">
                <a:solidFill>
                  <a:schemeClr val="accent2"/>
                </a:solidFill>
              </a:rPr>
              <a:t>Indicator 5 and 6</a:t>
            </a:r>
            <a:r>
              <a:rPr lang="en" sz="1900">
                <a:solidFill>
                  <a:srgbClr val="434343"/>
                </a:solidFill>
              </a:rPr>
              <a:t> data to ensure the appropriate setting by age is being used.</a:t>
            </a:r>
            <a:endParaRPr sz="1900">
              <a:solidFill>
                <a:srgbClr val="434343"/>
              </a:solidFill>
            </a:endParaRPr>
          </a:p>
          <a:p>
            <a:pPr marL="342900" lvl="0" indent="0" algn="l" rtl="0">
              <a:lnSpc>
                <a:spcPct val="100000"/>
              </a:lnSpc>
              <a:spcBef>
                <a:spcPts val="0"/>
              </a:spcBef>
              <a:spcAft>
                <a:spcPts val="0"/>
              </a:spcAft>
              <a:buClr>
                <a:schemeClr val="dk2"/>
              </a:buClr>
              <a:buSzPts val="1100"/>
              <a:buFont typeface="Arial"/>
              <a:buNone/>
            </a:pPr>
            <a:endParaRPr sz="1900">
              <a:solidFill>
                <a:srgbClr val="434343"/>
              </a:solidFill>
            </a:endParaRPr>
          </a:p>
          <a:p>
            <a:pPr marL="342900" lvl="0" indent="-285750" algn="l" rtl="0">
              <a:lnSpc>
                <a:spcPct val="100000"/>
              </a:lnSpc>
              <a:spcBef>
                <a:spcPts val="0"/>
              </a:spcBef>
              <a:spcAft>
                <a:spcPts val="0"/>
              </a:spcAft>
              <a:buClr>
                <a:srgbClr val="434343"/>
              </a:buClr>
              <a:buSzPts val="1900"/>
              <a:buChar char="•"/>
            </a:pPr>
            <a:r>
              <a:rPr lang="en" sz="1900">
                <a:solidFill>
                  <a:srgbClr val="434343"/>
                </a:solidFill>
              </a:rPr>
              <a:t>Verify </a:t>
            </a:r>
            <a:r>
              <a:rPr lang="en" sz="1900" b="1">
                <a:solidFill>
                  <a:srgbClr val="1D7E75"/>
                </a:solidFill>
              </a:rPr>
              <a:t>Indicator 9 and 10</a:t>
            </a:r>
            <a:r>
              <a:rPr lang="en" sz="1900">
                <a:solidFill>
                  <a:srgbClr val="434343"/>
                </a:solidFill>
              </a:rPr>
              <a:t> data to ensure all data is correct by race/ethnicity and disability category.</a:t>
            </a:r>
            <a:endParaRPr/>
          </a:p>
        </p:txBody>
      </p:sp>
      <p:pic>
        <p:nvPicPr>
          <p:cNvPr id="263" name="Google Shape;263;p39"/>
          <p:cNvPicPr preferRelativeResize="0"/>
          <p:nvPr/>
        </p:nvPicPr>
        <p:blipFill rotWithShape="1">
          <a:blip r:embed="rId3">
            <a:alphaModFix/>
          </a:blip>
          <a:srcRect t="36173" r="20012" b="6869"/>
          <a:stretch/>
        </p:blipFill>
        <p:spPr>
          <a:xfrm>
            <a:off x="4378975" y="1190325"/>
            <a:ext cx="4435651" cy="3762525"/>
          </a:xfrm>
          <a:prstGeom prst="rect">
            <a:avLst/>
          </a:prstGeom>
          <a:noFill/>
          <a:ln>
            <a:noFill/>
          </a:ln>
        </p:spPr>
      </p:pic>
      <p:sp>
        <p:nvSpPr>
          <p:cNvPr id="264" name="Google Shape;264;p39"/>
          <p:cNvSpPr txBox="1"/>
          <p:nvPr/>
        </p:nvSpPr>
        <p:spPr>
          <a:xfrm>
            <a:off x="4306575" y="1190325"/>
            <a:ext cx="4653900" cy="9861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
        <p:nvSpPr>
          <p:cNvPr id="265" name="Google Shape;265;p39"/>
          <p:cNvSpPr txBox="1"/>
          <p:nvPr/>
        </p:nvSpPr>
        <p:spPr>
          <a:xfrm>
            <a:off x="4306575" y="2176425"/>
            <a:ext cx="4653900" cy="2811900"/>
          </a:xfrm>
          <a:prstGeom prst="rect">
            <a:avLst/>
          </a:prstGeom>
          <a:noFill/>
          <a:ln w="28575" cap="flat" cmpd="sng">
            <a:solidFill>
              <a:srgbClr val="1D7E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97800" y="280798"/>
            <a:ext cx="8948400" cy="777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4100"/>
              <a:buFont typeface="Calibri"/>
              <a:buNone/>
            </a:pPr>
            <a:r>
              <a:rPr lang="en" sz="2800" b="1"/>
              <a:t>Profile Report Errors</a:t>
            </a:r>
            <a:endParaRPr sz="2800" b="1"/>
          </a:p>
        </p:txBody>
      </p:sp>
      <p:sp>
        <p:nvSpPr>
          <p:cNvPr id="271" name="Google Shape;271;p40"/>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272" name="Google Shape;272;p40"/>
          <p:cNvSpPr txBox="1">
            <a:spLocks noGrp="1"/>
          </p:cNvSpPr>
          <p:nvPr>
            <p:ph type="body" idx="1"/>
          </p:nvPr>
        </p:nvSpPr>
        <p:spPr>
          <a:xfrm>
            <a:off x="63500" y="1382850"/>
            <a:ext cx="3644100" cy="32505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2500">
              <a:solidFill>
                <a:srgbClr val="434343"/>
              </a:solidFill>
            </a:endParaRPr>
          </a:p>
          <a:p>
            <a:pPr marL="342900" lvl="0" indent="-254000" algn="l" rtl="0">
              <a:lnSpc>
                <a:spcPct val="100000"/>
              </a:lnSpc>
              <a:spcBef>
                <a:spcPts val="0"/>
              </a:spcBef>
              <a:spcAft>
                <a:spcPts val="0"/>
              </a:spcAft>
              <a:buClr>
                <a:srgbClr val="434343"/>
              </a:buClr>
              <a:buSzPts val="1800"/>
              <a:buChar char="•"/>
            </a:pPr>
            <a:r>
              <a:rPr lang="en" sz="2000" b="1">
                <a:solidFill>
                  <a:schemeClr val="accent2"/>
                </a:solidFill>
              </a:rPr>
              <a:t>Duplicate Student IDs</a:t>
            </a:r>
            <a:r>
              <a:rPr lang="en" sz="2000">
                <a:solidFill>
                  <a:srgbClr val="434343"/>
                </a:solidFill>
              </a:rPr>
              <a:t> must be corrected each reporting period.</a:t>
            </a:r>
            <a:endParaRPr sz="2000">
              <a:solidFill>
                <a:srgbClr val="434343"/>
              </a:solidFill>
            </a:endParaRPr>
          </a:p>
          <a:p>
            <a:pPr marL="685800" lvl="1" indent="-292100" algn="l" rtl="0">
              <a:lnSpc>
                <a:spcPct val="100000"/>
              </a:lnSpc>
              <a:spcBef>
                <a:spcPts val="0"/>
              </a:spcBef>
              <a:spcAft>
                <a:spcPts val="0"/>
              </a:spcAft>
              <a:buClr>
                <a:srgbClr val="434343"/>
              </a:buClr>
              <a:buSzPts val="2000"/>
              <a:buChar char="•"/>
            </a:pPr>
            <a:r>
              <a:rPr lang="en">
                <a:solidFill>
                  <a:srgbClr val="434343"/>
                </a:solidFill>
              </a:rPr>
              <a:t>OSE is concerned with duplication between LEAs</a:t>
            </a:r>
            <a:endParaRPr sz="2000">
              <a:solidFill>
                <a:srgbClr val="434343"/>
              </a:solidFill>
            </a:endParaRPr>
          </a:p>
          <a:p>
            <a:pPr marL="342900" lvl="0" indent="0" algn="l" rtl="0">
              <a:lnSpc>
                <a:spcPct val="150000"/>
              </a:lnSpc>
              <a:spcBef>
                <a:spcPts val="0"/>
              </a:spcBef>
              <a:spcAft>
                <a:spcPts val="0"/>
              </a:spcAft>
              <a:buNone/>
            </a:pPr>
            <a:endParaRPr sz="2000">
              <a:solidFill>
                <a:srgbClr val="434343"/>
              </a:solidFill>
            </a:endParaRPr>
          </a:p>
        </p:txBody>
      </p:sp>
      <p:sp>
        <p:nvSpPr>
          <p:cNvPr id="273" name="Google Shape;273;p40"/>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14</a:t>
            </a:fld>
            <a:endParaRPr/>
          </a:p>
        </p:txBody>
      </p:sp>
      <p:pic>
        <p:nvPicPr>
          <p:cNvPr id="274" name="Google Shape;274;p40"/>
          <p:cNvPicPr preferRelativeResize="0"/>
          <p:nvPr/>
        </p:nvPicPr>
        <p:blipFill>
          <a:blip r:embed="rId3">
            <a:alphaModFix/>
          </a:blip>
          <a:stretch>
            <a:fillRect/>
          </a:stretch>
        </p:blipFill>
        <p:spPr>
          <a:xfrm>
            <a:off x="3774050" y="1431703"/>
            <a:ext cx="5369949" cy="30026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97800" y="329048"/>
            <a:ext cx="8948400" cy="777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4100"/>
              <a:buFont typeface="Calibri"/>
              <a:buNone/>
            </a:pPr>
            <a:r>
              <a:rPr lang="en" sz="2800" b="1"/>
              <a:t>Profile Report Errors, Cont.</a:t>
            </a:r>
            <a:endParaRPr sz="2800" b="1"/>
          </a:p>
        </p:txBody>
      </p:sp>
      <p:sp>
        <p:nvSpPr>
          <p:cNvPr id="280" name="Google Shape;280;p41"/>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281" name="Google Shape;281;p41"/>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15</a:t>
            </a:fld>
            <a:endParaRPr/>
          </a:p>
        </p:txBody>
      </p:sp>
      <p:sp>
        <p:nvSpPr>
          <p:cNvPr id="282" name="Google Shape;282;p41"/>
          <p:cNvSpPr txBox="1">
            <a:spLocks noGrp="1"/>
          </p:cNvSpPr>
          <p:nvPr>
            <p:ph type="body" idx="1"/>
          </p:nvPr>
        </p:nvSpPr>
        <p:spPr>
          <a:xfrm>
            <a:off x="288600" y="1257200"/>
            <a:ext cx="4283400" cy="32358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2000">
              <a:solidFill>
                <a:srgbClr val="434343"/>
              </a:solidFill>
            </a:endParaRPr>
          </a:p>
          <a:p>
            <a:pPr marL="342900" lvl="0" indent="-254000" algn="l" rtl="0">
              <a:lnSpc>
                <a:spcPct val="100000"/>
              </a:lnSpc>
              <a:spcBef>
                <a:spcPts val="0"/>
              </a:spcBef>
              <a:spcAft>
                <a:spcPts val="0"/>
              </a:spcAft>
              <a:buClr>
                <a:srgbClr val="434343"/>
              </a:buClr>
              <a:buSzPts val="1800"/>
              <a:buChar char="•"/>
            </a:pPr>
            <a:r>
              <a:rPr lang="en" sz="2000">
                <a:solidFill>
                  <a:srgbClr val="434343"/>
                </a:solidFill>
              </a:rPr>
              <a:t>Verify </a:t>
            </a:r>
            <a:r>
              <a:rPr lang="en" sz="2000" b="1">
                <a:solidFill>
                  <a:schemeClr val="accent2"/>
                </a:solidFill>
              </a:rPr>
              <a:t>Ancillary FTE </a:t>
            </a:r>
            <a:r>
              <a:rPr lang="en" sz="2000">
                <a:solidFill>
                  <a:schemeClr val="dk1"/>
                </a:solidFill>
              </a:rPr>
              <a:t>for accuracy.</a:t>
            </a:r>
            <a:endParaRPr sz="1900">
              <a:solidFill>
                <a:srgbClr val="434343"/>
              </a:solidFill>
            </a:endParaRPr>
          </a:p>
          <a:p>
            <a:pPr marL="342900" lvl="0" indent="0" algn="l" rtl="0">
              <a:lnSpc>
                <a:spcPct val="100000"/>
              </a:lnSpc>
              <a:spcBef>
                <a:spcPts val="0"/>
              </a:spcBef>
              <a:spcAft>
                <a:spcPts val="0"/>
              </a:spcAft>
              <a:buNone/>
            </a:pPr>
            <a:endParaRPr>
              <a:solidFill>
                <a:srgbClr val="434343"/>
              </a:solidFill>
            </a:endParaRPr>
          </a:p>
        </p:txBody>
      </p:sp>
      <p:sp>
        <p:nvSpPr>
          <p:cNvPr id="283" name="Google Shape;283;p41"/>
          <p:cNvSpPr txBox="1"/>
          <p:nvPr/>
        </p:nvSpPr>
        <p:spPr>
          <a:xfrm>
            <a:off x="4582125" y="1230000"/>
            <a:ext cx="4294800" cy="3411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pic>
        <p:nvPicPr>
          <p:cNvPr id="284" name="Google Shape;284;p41"/>
          <p:cNvPicPr preferRelativeResize="0"/>
          <p:nvPr/>
        </p:nvPicPr>
        <p:blipFill>
          <a:blip r:embed="rId3">
            <a:alphaModFix/>
          </a:blip>
          <a:stretch>
            <a:fillRect/>
          </a:stretch>
        </p:blipFill>
        <p:spPr>
          <a:xfrm>
            <a:off x="1628250" y="2175700"/>
            <a:ext cx="6294299" cy="2605550"/>
          </a:xfrm>
          <a:prstGeom prst="rect">
            <a:avLst/>
          </a:prstGeom>
          <a:noFill/>
          <a:ln>
            <a:noFill/>
          </a:ln>
        </p:spPr>
      </p:pic>
      <p:sp>
        <p:nvSpPr>
          <p:cNvPr id="285" name="Google Shape;285;p41"/>
          <p:cNvSpPr/>
          <p:nvPr/>
        </p:nvSpPr>
        <p:spPr>
          <a:xfrm>
            <a:off x="1628250" y="4332800"/>
            <a:ext cx="187200" cy="16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2"/>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lt1"/>
              </a:buClr>
              <a:buSzPts val="4100"/>
              <a:buFont typeface="Calibri"/>
              <a:buNone/>
            </a:pPr>
            <a:r>
              <a:rPr lang="en" sz="2800" b="1"/>
              <a:t>Teacher/SLP Caseload Report</a:t>
            </a:r>
            <a:endParaRPr sz="2800"/>
          </a:p>
        </p:txBody>
      </p:sp>
      <p:sp>
        <p:nvSpPr>
          <p:cNvPr id="291" name="Google Shape;291;p42"/>
          <p:cNvSpPr txBox="1">
            <a:spLocks noGrp="1"/>
          </p:cNvSpPr>
          <p:nvPr>
            <p:ph type="body" idx="1"/>
          </p:nvPr>
        </p:nvSpPr>
        <p:spPr>
          <a:xfrm>
            <a:off x="971550" y="1323550"/>
            <a:ext cx="7443600" cy="3121800"/>
          </a:xfrm>
          <a:prstGeom prst="rect">
            <a:avLst/>
          </a:prstGeom>
        </p:spPr>
        <p:txBody>
          <a:bodyPr spcFirstLastPara="1" wrap="square" lIns="68575" tIns="34275" rIns="68575" bIns="34275" anchor="t" anchorCtr="0">
            <a:normAutofit fontScale="92500" lnSpcReduction="10000"/>
          </a:bodyPr>
          <a:lstStyle/>
          <a:p>
            <a:pPr marL="0" lvl="0" indent="0" algn="l" rtl="0">
              <a:spcBef>
                <a:spcPts val="1400"/>
              </a:spcBef>
              <a:spcAft>
                <a:spcPts val="0"/>
              </a:spcAft>
              <a:buNone/>
            </a:pPr>
            <a:r>
              <a:rPr lang="en" b="1"/>
              <a:t>NMAC </a:t>
            </a:r>
            <a:r>
              <a:rPr lang="en" b="1">
                <a:solidFill>
                  <a:schemeClr val="dk2"/>
                </a:solidFill>
              </a:rPr>
              <a:t>6.29.1.9</a:t>
            </a:r>
            <a:r>
              <a:rPr lang="en"/>
              <a:t> requires that service providers carry a caseload within a ratio to ensure students are receiving FAPE. Teachers whose FTE exceed the ratio are required to submit a waiver. </a:t>
            </a:r>
            <a:endParaRPr/>
          </a:p>
          <a:p>
            <a:pPr marL="457200" lvl="0" indent="-310832" algn="l" rtl="0">
              <a:spcBef>
                <a:spcPts val="1400"/>
              </a:spcBef>
              <a:spcAft>
                <a:spcPts val="0"/>
              </a:spcAft>
              <a:buSzPct val="82352"/>
              <a:buFont typeface="Calibri"/>
              <a:buChar char="•"/>
            </a:pPr>
            <a:r>
              <a:rPr lang="en" sz="1700"/>
              <a:t>Caseloads:</a:t>
            </a:r>
            <a:r>
              <a:rPr lang="en"/>
              <a:t> </a:t>
            </a:r>
            <a:r>
              <a:rPr lang="en" sz="1400"/>
              <a:t>the number of students with disabilities whom the teacher is responsible for supporting, including creating and implementing individualized education plans (IEPs) </a:t>
            </a:r>
            <a:endParaRPr/>
          </a:p>
          <a:p>
            <a:pPr marL="457200" lvl="0" indent="-310832" algn="l" rtl="0">
              <a:spcBef>
                <a:spcPts val="1000"/>
              </a:spcBef>
              <a:spcAft>
                <a:spcPts val="0"/>
              </a:spcAft>
              <a:buSzPct val="82352"/>
              <a:buFont typeface="Calibri"/>
              <a:buChar char="•"/>
            </a:pPr>
            <a:r>
              <a:rPr lang="en" sz="1700"/>
              <a:t>FTE: </a:t>
            </a:r>
            <a:r>
              <a:rPr lang="en" sz="1400"/>
              <a:t>Full Time Equivalent</a:t>
            </a:r>
            <a:endParaRPr sz="1400"/>
          </a:p>
          <a:p>
            <a:pPr marL="0" lvl="0" indent="0" algn="l" rtl="0">
              <a:spcBef>
                <a:spcPts val="1000"/>
              </a:spcBef>
              <a:spcAft>
                <a:spcPts val="0"/>
              </a:spcAft>
              <a:buNone/>
            </a:pPr>
            <a:endParaRPr sz="827" b="1" u="sng">
              <a:solidFill>
                <a:srgbClr val="048A81"/>
              </a:solidFill>
            </a:endParaRPr>
          </a:p>
          <a:p>
            <a:pPr marL="0" lvl="0" indent="0" algn="l" rtl="0">
              <a:spcBef>
                <a:spcPts val="1000"/>
              </a:spcBef>
              <a:spcAft>
                <a:spcPts val="0"/>
              </a:spcAft>
              <a:buNone/>
            </a:pPr>
            <a:r>
              <a:rPr lang="en" b="1" u="sng">
                <a:solidFill>
                  <a:srgbClr val="048A81"/>
                </a:solidFill>
              </a:rPr>
              <a:t>Why is this data important?</a:t>
            </a:r>
            <a:endParaRPr b="1" u="sng">
              <a:solidFill>
                <a:srgbClr val="048A81"/>
              </a:solidFill>
            </a:endParaRPr>
          </a:p>
          <a:p>
            <a:pPr marL="914400" lvl="1" indent="-310832" algn="l" rtl="0">
              <a:spcBef>
                <a:spcPts val="1000"/>
              </a:spcBef>
              <a:spcAft>
                <a:spcPts val="0"/>
              </a:spcAft>
              <a:buClr>
                <a:srgbClr val="048A81"/>
              </a:buClr>
              <a:buSzPct val="100000"/>
              <a:buChar char="•"/>
            </a:pPr>
            <a:r>
              <a:rPr lang="en" sz="1400">
                <a:solidFill>
                  <a:srgbClr val="048A81"/>
                </a:solidFill>
              </a:rPr>
              <a:t>This ratio helps ensure that students with disabilities have the resources necessary to be successful in their education. </a:t>
            </a:r>
            <a:endParaRPr sz="1400">
              <a:solidFill>
                <a:srgbClr val="048A81"/>
              </a:solidFill>
            </a:endParaRPr>
          </a:p>
          <a:p>
            <a:pPr marL="914400" lvl="1" indent="-310832" algn="l" rtl="0">
              <a:spcBef>
                <a:spcPts val="1000"/>
              </a:spcBef>
              <a:spcAft>
                <a:spcPts val="0"/>
              </a:spcAft>
              <a:buClr>
                <a:srgbClr val="048A81"/>
              </a:buClr>
              <a:buSzPct val="100000"/>
              <a:buChar char="•"/>
            </a:pPr>
            <a:r>
              <a:rPr lang="en" sz="1400">
                <a:solidFill>
                  <a:srgbClr val="048A81"/>
                </a:solidFill>
              </a:rPr>
              <a:t>Routinely exceeding the ratio leads the question, “Is a student receiving FAPE?”</a:t>
            </a:r>
            <a:endParaRPr sz="1400">
              <a:solidFill>
                <a:srgbClr val="048A81"/>
              </a:solidFill>
            </a:endParaRPr>
          </a:p>
          <a:p>
            <a:pPr marL="0" lvl="0" indent="0" algn="l" rtl="0">
              <a:spcBef>
                <a:spcPts val="1000"/>
              </a:spcBef>
              <a:spcAft>
                <a:spcPts val="0"/>
              </a:spcAft>
              <a:buNone/>
            </a:pPr>
            <a:endParaRPr sz="1200">
              <a:solidFill>
                <a:schemeClr val="dk2"/>
              </a:solidFill>
            </a:endParaRPr>
          </a:p>
          <a:p>
            <a:pPr marL="0" lvl="0" indent="0" algn="l" rtl="0">
              <a:spcBef>
                <a:spcPts val="0"/>
              </a:spcBef>
              <a:spcAft>
                <a:spcPts val="0"/>
              </a:spcAft>
              <a:buNone/>
            </a:pPr>
            <a:endParaRPr sz="1400">
              <a:solidFill>
                <a:schemeClr val="dk2"/>
              </a:solidFill>
            </a:endParaRPr>
          </a:p>
          <a:p>
            <a:pPr marL="0" lvl="0" indent="0" algn="l" rtl="0">
              <a:spcBef>
                <a:spcPts val="0"/>
              </a:spcBef>
              <a:spcAft>
                <a:spcPts val="0"/>
              </a:spcAft>
              <a:buNone/>
            </a:pPr>
            <a:endParaRPr sz="1200"/>
          </a:p>
        </p:txBody>
      </p:sp>
      <p:sp>
        <p:nvSpPr>
          <p:cNvPr id="292" name="Google Shape;292;p42"/>
          <p:cNvSpPr txBox="1"/>
          <p:nvPr/>
        </p:nvSpPr>
        <p:spPr>
          <a:xfrm>
            <a:off x="920850" y="4127925"/>
            <a:ext cx="7302300" cy="8658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1100"/>
              <a:buFont typeface="Arial"/>
              <a:buNone/>
            </a:pPr>
            <a:r>
              <a:rPr lang="en" b="1">
                <a:solidFill>
                  <a:srgbClr val="1D7E75"/>
                </a:solidFill>
                <a:latin typeface="Calibri"/>
                <a:ea typeface="Calibri"/>
                <a:cs typeface="Calibri"/>
                <a:sym typeface="Calibri"/>
              </a:rPr>
              <a:t>Link to Teacher/SLP Caseload Report in Nova:</a:t>
            </a:r>
            <a:endParaRPr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https://eui.ped.state.nm.us/sites/stars/ProdNova/_layouts/15/ReportServer/RSViewerPage.aspx?rv:RelativeReportUrl=/sites/stars/ProdNova/PublicFolders/District%20and%20School%20Reports/Special%20Education/SPED%20-%20Teacher%20and%20SLP%20Caseload%20Report.rdl</a:t>
            </a:r>
            <a:endParaRPr sz="1700">
              <a:solidFill>
                <a:srgbClr val="3A3D4B"/>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xfrm>
            <a:off x="70600" y="369150"/>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1"/>
              </a:buClr>
              <a:buSzPts val="4100"/>
              <a:buFont typeface="Calibri"/>
              <a:buNone/>
            </a:pPr>
            <a:r>
              <a:rPr lang="en" sz="2800" b="1"/>
              <a:t>Teacher/SLP Caseload Report</a:t>
            </a:r>
            <a:endParaRPr sz="2800" b="1"/>
          </a:p>
        </p:txBody>
      </p:sp>
      <p:sp>
        <p:nvSpPr>
          <p:cNvPr id="298" name="Google Shape;298;p43"/>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299" name="Google Shape;299;p43"/>
          <p:cNvSpPr txBox="1">
            <a:spLocks noGrp="1"/>
          </p:cNvSpPr>
          <p:nvPr>
            <p:ph type="body" idx="1"/>
          </p:nvPr>
        </p:nvSpPr>
        <p:spPr>
          <a:xfrm>
            <a:off x="142900" y="1146750"/>
            <a:ext cx="3065400" cy="3532200"/>
          </a:xfrm>
          <a:prstGeom prst="rect">
            <a:avLst/>
          </a:prstGeom>
          <a:noFill/>
          <a:ln>
            <a:noFill/>
          </a:ln>
        </p:spPr>
        <p:txBody>
          <a:bodyPr spcFirstLastPara="1" wrap="square" lIns="68575" tIns="34275" rIns="68575" bIns="34275" anchor="t" anchorCtr="0">
            <a:no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1500">
              <a:solidFill>
                <a:srgbClr val="434343"/>
              </a:solidFill>
            </a:endParaRPr>
          </a:p>
          <a:p>
            <a:pPr marL="342900" lvl="0" indent="-260350" algn="l" rtl="0">
              <a:lnSpc>
                <a:spcPct val="115000"/>
              </a:lnSpc>
              <a:spcBef>
                <a:spcPts val="0"/>
              </a:spcBef>
              <a:spcAft>
                <a:spcPts val="0"/>
              </a:spcAft>
              <a:buClr>
                <a:srgbClr val="434343"/>
              </a:buClr>
              <a:buSzPts val="1500"/>
              <a:buChar char="•"/>
            </a:pPr>
            <a:r>
              <a:rPr lang="en" sz="1500">
                <a:solidFill>
                  <a:srgbClr val="434343"/>
                </a:solidFill>
              </a:rPr>
              <a:t>Ensure the “Total SWD” number matches the Profile Child Count.</a:t>
            </a:r>
            <a:endParaRPr sz="1500">
              <a:solidFill>
                <a:srgbClr val="434343"/>
              </a:solidFill>
            </a:endParaRPr>
          </a:p>
          <a:p>
            <a:pPr marL="685800" lvl="1" indent="-254000" algn="l" rtl="0">
              <a:lnSpc>
                <a:spcPct val="115000"/>
              </a:lnSpc>
              <a:spcBef>
                <a:spcPts val="0"/>
              </a:spcBef>
              <a:spcAft>
                <a:spcPts val="0"/>
              </a:spcAft>
              <a:buClr>
                <a:srgbClr val="434343"/>
              </a:buClr>
              <a:buSzPts val="1400"/>
              <a:buChar char="•"/>
            </a:pPr>
            <a:r>
              <a:rPr lang="en" sz="1400">
                <a:solidFill>
                  <a:srgbClr val="434343"/>
                </a:solidFill>
              </a:rPr>
              <a:t>If Child Counts do not match other reports, must find and correct the discrepancy to ensure all child counts in each report match.</a:t>
            </a:r>
            <a:endParaRPr sz="1400">
              <a:solidFill>
                <a:srgbClr val="434343"/>
              </a:solidFill>
            </a:endParaRPr>
          </a:p>
          <a:p>
            <a:pPr marL="342900" lvl="0" indent="-234950" algn="l" rtl="0">
              <a:lnSpc>
                <a:spcPct val="115000"/>
              </a:lnSpc>
              <a:spcBef>
                <a:spcPts val="0"/>
              </a:spcBef>
              <a:spcAft>
                <a:spcPts val="0"/>
              </a:spcAft>
              <a:buClr>
                <a:srgbClr val="434343"/>
              </a:buClr>
              <a:buSzPts val="1500"/>
              <a:buChar char="•"/>
            </a:pPr>
            <a:r>
              <a:rPr lang="en" sz="1500">
                <a:solidFill>
                  <a:srgbClr val="434343"/>
                </a:solidFill>
              </a:rPr>
              <a:t>If any of the highlighted cells are orange, a Caseload Waiver is required.</a:t>
            </a:r>
            <a:endParaRPr sz="1500">
              <a:solidFill>
                <a:srgbClr val="434343"/>
              </a:solidFill>
            </a:endParaRPr>
          </a:p>
          <a:p>
            <a:pPr marL="342900" lvl="0" indent="-234950" algn="l" rtl="0">
              <a:lnSpc>
                <a:spcPct val="115000"/>
              </a:lnSpc>
              <a:spcBef>
                <a:spcPts val="0"/>
              </a:spcBef>
              <a:spcAft>
                <a:spcPts val="0"/>
              </a:spcAft>
              <a:buClr>
                <a:srgbClr val="434343"/>
              </a:buClr>
              <a:buSzPts val="1500"/>
              <a:buChar char="•"/>
            </a:pPr>
            <a:r>
              <a:rPr lang="en" sz="1500">
                <a:solidFill>
                  <a:srgbClr val="434343"/>
                </a:solidFill>
              </a:rPr>
              <a:t>Correct any noted errors.</a:t>
            </a:r>
            <a:endParaRPr sz="1500">
              <a:solidFill>
                <a:srgbClr val="434343"/>
              </a:solidFill>
            </a:endParaRPr>
          </a:p>
          <a:p>
            <a:pPr marL="342900" lvl="0" indent="0" algn="l" rtl="0">
              <a:lnSpc>
                <a:spcPct val="115000"/>
              </a:lnSpc>
              <a:spcBef>
                <a:spcPts val="0"/>
              </a:spcBef>
              <a:spcAft>
                <a:spcPts val="0"/>
              </a:spcAft>
              <a:buNone/>
            </a:pPr>
            <a:endParaRPr sz="1500" i="1">
              <a:solidFill>
                <a:srgbClr val="434343"/>
              </a:solidFill>
            </a:endParaRPr>
          </a:p>
        </p:txBody>
      </p:sp>
      <p:sp>
        <p:nvSpPr>
          <p:cNvPr id="300" name="Google Shape;300;p43"/>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17</a:t>
            </a:fld>
            <a:endParaRPr/>
          </a:p>
        </p:txBody>
      </p:sp>
      <p:pic>
        <p:nvPicPr>
          <p:cNvPr id="301" name="Google Shape;301;p43"/>
          <p:cNvPicPr preferRelativeResize="0"/>
          <p:nvPr/>
        </p:nvPicPr>
        <p:blipFill>
          <a:blip r:embed="rId3">
            <a:alphaModFix/>
          </a:blip>
          <a:stretch>
            <a:fillRect/>
          </a:stretch>
        </p:blipFill>
        <p:spPr>
          <a:xfrm>
            <a:off x="3240775" y="1146750"/>
            <a:ext cx="5854624" cy="3532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0" y="191350"/>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ts val="700"/>
              <a:buFont typeface="Arial"/>
              <a:buNone/>
            </a:pPr>
            <a:r>
              <a:rPr lang="en" sz="2800" b="1"/>
              <a:t>Indicator 7 Report - Preschool Outcomes</a:t>
            </a:r>
            <a:endParaRPr sz="2800"/>
          </a:p>
        </p:txBody>
      </p:sp>
      <p:sp>
        <p:nvSpPr>
          <p:cNvPr id="307" name="Google Shape;307;p44"/>
          <p:cNvSpPr txBox="1">
            <a:spLocks noGrp="1"/>
          </p:cNvSpPr>
          <p:nvPr>
            <p:ph type="body" idx="1"/>
          </p:nvPr>
        </p:nvSpPr>
        <p:spPr>
          <a:xfrm>
            <a:off x="971550" y="1371600"/>
            <a:ext cx="7200900" cy="2893200"/>
          </a:xfrm>
          <a:prstGeom prst="rect">
            <a:avLst/>
          </a:prstGeom>
        </p:spPr>
        <p:txBody>
          <a:bodyPr spcFirstLastPara="1" wrap="square" lIns="68575" tIns="34275" rIns="68575" bIns="34275" anchor="t" anchorCtr="0">
            <a:spAutoFit/>
          </a:bodyPr>
          <a:lstStyle/>
          <a:p>
            <a:pPr marL="0" lvl="0" indent="0" algn="l" rtl="0">
              <a:spcBef>
                <a:spcPts val="1400"/>
              </a:spcBef>
              <a:spcAft>
                <a:spcPts val="0"/>
              </a:spcAft>
              <a:buNone/>
            </a:pPr>
            <a:r>
              <a:rPr lang="en"/>
              <a:t>Indicator 7 report informs on progress special education preschoolers are making. Progress is measured twice each year in 3 areas: </a:t>
            </a:r>
            <a:r>
              <a:rPr lang="en" b="1" i="1"/>
              <a:t>behavior</a:t>
            </a:r>
            <a:r>
              <a:rPr lang="en" i="1"/>
              <a:t>, </a:t>
            </a:r>
            <a:r>
              <a:rPr lang="en" b="1" i="1"/>
              <a:t>language acquisition</a:t>
            </a:r>
            <a:r>
              <a:rPr lang="en" i="1"/>
              <a:t>, and </a:t>
            </a:r>
            <a:r>
              <a:rPr lang="en" b="1" i="1"/>
              <a:t>social-emotional development</a:t>
            </a:r>
            <a:r>
              <a:rPr lang="en"/>
              <a:t>. </a:t>
            </a:r>
            <a:endParaRPr/>
          </a:p>
          <a:p>
            <a:pPr marL="0" lvl="0" indent="0" algn="l" rtl="0">
              <a:spcBef>
                <a:spcPts val="1400"/>
              </a:spcBef>
              <a:spcAft>
                <a:spcPts val="0"/>
              </a:spcAft>
              <a:buNone/>
            </a:pPr>
            <a:r>
              <a:rPr lang="en" b="1" u="sng">
                <a:solidFill>
                  <a:srgbClr val="048A81"/>
                </a:solidFill>
              </a:rPr>
              <a:t>Why is this data important?</a:t>
            </a:r>
            <a:endParaRPr b="1" u="sng">
              <a:solidFill>
                <a:srgbClr val="048A81"/>
              </a:solidFill>
            </a:endParaRPr>
          </a:p>
          <a:p>
            <a:pPr marL="457200" lvl="0" indent="-317500" algn="l" rtl="0">
              <a:spcBef>
                <a:spcPts val="1400"/>
              </a:spcBef>
              <a:spcAft>
                <a:spcPts val="0"/>
              </a:spcAft>
              <a:buClr>
                <a:srgbClr val="048A81"/>
              </a:buClr>
              <a:buSzPts val="1400"/>
              <a:buChar char="-"/>
            </a:pPr>
            <a:r>
              <a:rPr lang="en">
                <a:solidFill>
                  <a:srgbClr val="048A81"/>
                </a:solidFill>
              </a:rPr>
              <a:t>A student’s progress, or lack of progress, will help educators and families identify strengths and areas of need.</a:t>
            </a:r>
            <a:endParaRPr sz="1400"/>
          </a:p>
          <a:p>
            <a:pPr marL="0" lvl="0" indent="0" algn="l" rtl="0">
              <a:spcBef>
                <a:spcPts val="1400"/>
              </a:spcBef>
              <a:spcAft>
                <a:spcPts val="0"/>
              </a:spcAft>
              <a:buNone/>
            </a:pPr>
            <a:endParaRPr sz="1400"/>
          </a:p>
          <a:p>
            <a:pPr marL="0" lvl="0" indent="0" algn="l" rtl="0">
              <a:spcBef>
                <a:spcPts val="0"/>
              </a:spcBef>
              <a:spcAft>
                <a:spcPts val="0"/>
              </a:spcAft>
              <a:buNone/>
            </a:pPr>
            <a:endParaRPr sz="1200"/>
          </a:p>
          <a:p>
            <a:pPr marL="0" lvl="0" indent="0" algn="l" rtl="0">
              <a:spcBef>
                <a:spcPts val="1400"/>
              </a:spcBef>
              <a:spcAft>
                <a:spcPts val="0"/>
              </a:spcAft>
              <a:buNone/>
            </a:pPr>
            <a:endParaRPr/>
          </a:p>
        </p:txBody>
      </p:sp>
      <p:sp>
        <p:nvSpPr>
          <p:cNvPr id="308" name="Google Shape;308;p44"/>
          <p:cNvSpPr txBox="1"/>
          <p:nvPr/>
        </p:nvSpPr>
        <p:spPr>
          <a:xfrm>
            <a:off x="1089625" y="4037575"/>
            <a:ext cx="7319700" cy="835800"/>
          </a:xfrm>
          <a:prstGeom prst="rect">
            <a:avLst/>
          </a:prstGeom>
          <a:solidFill>
            <a:srgbClr val="D0E0E3"/>
          </a:solidFill>
          <a:ln>
            <a:noFill/>
          </a:ln>
        </p:spPr>
        <p:txBody>
          <a:bodyPr spcFirstLastPara="1" wrap="square" lIns="91425" tIns="91425" rIns="91425" bIns="91425" anchor="t" anchorCtr="0">
            <a:spAutoFit/>
          </a:bodyPr>
          <a:lstStyle/>
          <a:p>
            <a:pPr marL="0" lvl="0" indent="0" algn="l" rtl="0">
              <a:lnSpc>
                <a:spcPct val="90000"/>
              </a:lnSpc>
              <a:spcBef>
                <a:spcPts val="1400"/>
              </a:spcBef>
              <a:spcAft>
                <a:spcPts val="0"/>
              </a:spcAft>
              <a:buClr>
                <a:schemeClr val="dk2"/>
              </a:buClr>
              <a:buSzPts val="1100"/>
              <a:buFont typeface="Arial"/>
              <a:buNone/>
            </a:pPr>
            <a:r>
              <a:rPr lang="en" b="1">
                <a:solidFill>
                  <a:srgbClr val="1D7E75"/>
                </a:solidFill>
                <a:latin typeface="Calibri"/>
                <a:ea typeface="Calibri"/>
                <a:cs typeface="Calibri"/>
                <a:sym typeface="Calibri"/>
              </a:rPr>
              <a:t>Link to Indicator 7 Report in Nova:</a:t>
            </a:r>
            <a:endParaRPr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https://eui.ped.state.nm.us/sites/stars/ProdNova/_layouts/15/ReportServer/RSViewerPage.aspx?rv:RelativeReportUrl=/sites/stars/ProdNova/PublicFolders/District%20and%20School%20Reports/Special%20Education/SPED%20-%20SPP%20Indicator%2007%20Preschool%20Outcomes%20Report.rdl</a:t>
            </a:r>
            <a:endParaRPr sz="1100">
              <a:solidFill>
                <a:srgbClr val="3A3D4B"/>
              </a:solidFill>
              <a:latin typeface="Calibri"/>
              <a:ea typeface="Calibri"/>
              <a:cs typeface="Calibri"/>
              <a:sym typeface="Calibri"/>
            </a:endParaRPr>
          </a:p>
        </p:txBody>
      </p:sp>
      <p:sp>
        <p:nvSpPr>
          <p:cNvPr id="309" name="Google Shape;309;p44"/>
          <p:cNvSpPr txBox="1"/>
          <p:nvPr/>
        </p:nvSpPr>
        <p:spPr>
          <a:xfrm rot="260551">
            <a:off x="6509031" y="3582364"/>
            <a:ext cx="2393070" cy="58787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A3D4B"/>
                </a:solidFill>
                <a:latin typeface="Lobster"/>
                <a:ea typeface="Lobster"/>
                <a:cs typeface="Lobster"/>
                <a:sym typeface="Lobster"/>
              </a:rPr>
              <a:t>Without data, you’re just another person with an opinion.</a:t>
            </a:r>
            <a:endParaRPr sz="1000">
              <a:solidFill>
                <a:srgbClr val="3A3D4B"/>
              </a:solidFill>
              <a:latin typeface="Lobster"/>
              <a:ea typeface="Lobster"/>
              <a:cs typeface="Lobster"/>
              <a:sym typeface="Lobster"/>
            </a:endParaRPr>
          </a:p>
          <a:p>
            <a:pPr marL="0" lvl="0" indent="0" algn="l" rtl="0">
              <a:spcBef>
                <a:spcPts val="0"/>
              </a:spcBef>
              <a:spcAft>
                <a:spcPts val="0"/>
              </a:spcAft>
              <a:buNone/>
            </a:pPr>
            <a:r>
              <a:rPr lang="en" sz="1000">
                <a:solidFill>
                  <a:srgbClr val="3A3D4B"/>
                </a:solidFill>
                <a:latin typeface="Lobster"/>
                <a:ea typeface="Lobster"/>
                <a:cs typeface="Lobster"/>
                <a:sym typeface="Lobster"/>
              </a:rPr>
              <a:t>~W. Edwards Deming</a:t>
            </a:r>
            <a:endParaRPr sz="1000">
              <a:solidFill>
                <a:srgbClr val="3A3D4B"/>
              </a:solidFill>
              <a:latin typeface="Lobster"/>
              <a:ea typeface="Lobster"/>
              <a:cs typeface="Lobster"/>
              <a:sym typeface="Lobs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57573" y="399289"/>
            <a:ext cx="9259145"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700"/>
              <a:buFont typeface="Arial"/>
              <a:buNone/>
            </a:pPr>
            <a:r>
              <a:rPr lang="en" sz="2800" b="1"/>
              <a:t>Indicator 7 Report - Preschool Outcome Errors</a:t>
            </a:r>
            <a:endParaRPr sz="2800" b="1"/>
          </a:p>
        </p:txBody>
      </p:sp>
      <p:sp>
        <p:nvSpPr>
          <p:cNvPr id="315" name="Google Shape;315;p45"/>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316" name="Google Shape;316;p45"/>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19</a:t>
            </a:fld>
            <a:endParaRPr/>
          </a:p>
        </p:txBody>
      </p:sp>
      <p:pic>
        <p:nvPicPr>
          <p:cNvPr id="317" name="Google Shape;317;p45"/>
          <p:cNvPicPr preferRelativeResize="0"/>
          <p:nvPr/>
        </p:nvPicPr>
        <p:blipFill rotWithShape="1">
          <a:blip r:embed="rId3">
            <a:alphaModFix/>
          </a:blip>
          <a:srcRect t="30094"/>
          <a:stretch/>
        </p:blipFill>
        <p:spPr>
          <a:xfrm>
            <a:off x="2532775" y="1176225"/>
            <a:ext cx="6611223" cy="3549501"/>
          </a:xfrm>
          <a:prstGeom prst="rect">
            <a:avLst/>
          </a:prstGeom>
          <a:noFill/>
          <a:ln>
            <a:noFill/>
          </a:ln>
        </p:spPr>
      </p:pic>
      <p:sp>
        <p:nvSpPr>
          <p:cNvPr id="318" name="Google Shape;318;p45"/>
          <p:cNvSpPr txBox="1"/>
          <p:nvPr/>
        </p:nvSpPr>
        <p:spPr>
          <a:xfrm>
            <a:off x="4011900" y="2648100"/>
            <a:ext cx="560100" cy="2027100"/>
          </a:xfrm>
          <a:prstGeom prst="rect">
            <a:avLst/>
          </a:prstGeom>
          <a:noFill/>
          <a:ln w="28575" cap="flat" cmpd="sng">
            <a:solidFill>
              <a:srgbClr val="FF914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
        <p:nvSpPr>
          <p:cNvPr id="319" name="Google Shape;319;p45"/>
          <p:cNvSpPr txBox="1"/>
          <p:nvPr/>
        </p:nvSpPr>
        <p:spPr>
          <a:xfrm>
            <a:off x="7406125" y="1301425"/>
            <a:ext cx="1608300" cy="691200"/>
          </a:xfrm>
          <a:prstGeom prst="rect">
            <a:avLst/>
          </a:prstGeom>
          <a:solidFill>
            <a:srgbClr val="FCE5CD"/>
          </a:solidFill>
          <a:ln w="28575" cap="flat" cmpd="sng">
            <a:solidFill>
              <a:srgbClr val="FF914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3A3D4B"/>
                </a:solidFill>
                <a:latin typeface="Calibri"/>
                <a:ea typeface="Calibri"/>
                <a:cs typeface="Calibri"/>
                <a:sym typeface="Calibri"/>
              </a:rPr>
              <a:t>Errors requiring correction.</a:t>
            </a:r>
            <a:endParaRPr sz="1600">
              <a:solidFill>
                <a:srgbClr val="3A3D4B"/>
              </a:solidFill>
              <a:latin typeface="Calibri"/>
              <a:ea typeface="Calibri"/>
              <a:cs typeface="Calibri"/>
              <a:sym typeface="Calibri"/>
            </a:endParaRPr>
          </a:p>
        </p:txBody>
      </p:sp>
      <p:sp>
        <p:nvSpPr>
          <p:cNvPr id="320" name="Google Shape;320;p45"/>
          <p:cNvSpPr txBox="1">
            <a:spLocks noGrp="1"/>
          </p:cNvSpPr>
          <p:nvPr>
            <p:ph type="body" idx="1"/>
          </p:nvPr>
        </p:nvSpPr>
        <p:spPr>
          <a:xfrm>
            <a:off x="99550" y="1154275"/>
            <a:ext cx="2308200" cy="35496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1300">
              <a:solidFill>
                <a:srgbClr val="434343"/>
              </a:solidFill>
              <a:highlight>
                <a:srgbClr val="EA9999"/>
              </a:highlight>
            </a:endParaRPr>
          </a:p>
          <a:p>
            <a:pPr marL="342900" lvl="0" indent="-247650" algn="l" rtl="0">
              <a:lnSpc>
                <a:spcPct val="80000"/>
              </a:lnSpc>
              <a:spcBef>
                <a:spcPts val="0"/>
              </a:spcBef>
              <a:spcAft>
                <a:spcPts val="0"/>
              </a:spcAft>
              <a:buClr>
                <a:srgbClr val="434343"/>
              </a:buClr>
              <a:buSzPts val="1300"/>
              <a:buChar char="•"/>
            </a:pPr>
            <a:r>
              <a:rPr lang="en" sz="1300">
                <a:solidFill>
                  <a:srgbClr val="434343"/>
                </a:solidFill>
                <a:highlight>
                  <a:srgbClr val="EA9999"/>
                </a:highlight>
              </a:rPr>
              <a:t>Ind. 7 has </a:t>
            </a:r>
            <a:r>
              <a:rPr lang="en" sz="1300" b="1">
                <a:solidFill>
                  <a:srgbClr val="434343"/>
                </a:solidFill>
                <a:highlight>
                  <a:srgbClr val="EA9999"/>
                </a:highlight>
              </a:rPr>
              <a:t>multiple pages.</a:t>
            </a:r>
            <a:endParaRPr sz="1300">
              <a:solidFill>
                <a:srgbClr val="434343"/>
              </a:solidFill>
              <a:highlight>
                <a:srgbClr val="EA9999"/>
              </a:highlight>
            </a:endParaRPr>
          </a:p>
          <a:p>
            <a:pPr marL="685800" lvl="1" indent="-247650" algn="l" rtl="0">
              <a:lnSpc>
                <a:spcPct val="100000"/>
              </a:lnSpc>
              <a:spcBef>
                <a:spcPts val="0"/>
              </a:spcBef>
              <a:spcAft>
                <a:spcPts val="0"/>
              </a:spcAft>
              <a:buClr>
                <a:srgbClr val="434343"/>
              </a:buClr>
              <a:buSzPts val="1300"/>
              <a:buChar char="•"/>
            </a:pPr>
            <a:r>
              <a:rPr lang="en" sz="1300">
                <a:solidFill>
                  <a:srgbClr val="434343"/>
                </a:solidFill>
              </a:rPr>
              <a:t>Errors are listed on the first page, others on the second page, and some are on both pages.</a:t>
            </a:r>
            <a:endParaRPr sz="1300">
              <a:solidFill>
                <a:srgbClr val="434343"/>
              </a:solidFill>
            </a:endParaRPr>
          </a:p>
          <a:p>
            <a:pPr marL="685800" lvl="0" indent="0" algn="l" rtl="0">
              <a:lnSpc>
                <a:spcPct val="100000"/>
              </a:lnSpc>
              <a:spcBef>
                <a:spcPts val="0"/>
              </a:spcBef>
              <a:spcAft>
                <a:spcPts val="0"/>
              </a:spcAft>
              <a:buNone/>
            </a:pPr>
            <a:endParaRPr sz="1300">
              <a:solidFill>
                <a:srgbClr val="434343"/>
              </a:solidFill>
            </a:endParaRPr>
          </a:p>
          <a:p>
            <a:pPr marL="342900" lvl="0" indent="-222250" algn="l" rtl="0">
              <a:lnSpc>
                <a:spcPct val="100000"/>
              </a:lnSpc>
              <a:spcBef>
                <a:spcPts val="0"/>
              </a:spcBef>
              <a:spcAft>
                <a:spcPts val="0"/>
              </a:spcAft>
              <a:buClr>
                <a:srgbClr val="434343"/>
              </a:buClr>
              <a:buSzPts val="1300"/>
              <a:buChar char="•"/>
            </a:pPr>
            <a:r>
              <a:rPr lang="en" sz="1300" b="1">
                <a:solidFill>
                  <a:srgbClr val="FF0000"/>
                </a:solidFill>
              </a:rPr>
              <a:t>Red</a:t>
            </a:r>
            <a:r>
              <a:rPr lang="en" sz="1300">
                <a:solidFill>
                  <a:srgbClr val="434343"/>
                </a:solidFill>
              </a:rPr>
              <a:t> comments are errors that must be fixed, </a:t>
            </a:r>
            <a:r>
              <a:rPr lang="en" sz="1300" b="1">
                <a:solidFill>
                  <a:srgbClr val="F1C232"/>
                </a:solidFill>
              </a:rPr>
              <a:t>Yellow</a:t>
            </a:r>
            <a:r>
              <a:rPr lang="en" sz="1300">
                <a:solidFill>
                  <a:srgbClr val="434343"/>
                </a:solidFill>
              </a:rPr>
              <a:t> comments are warnings but are not required to be fixed.</a:t>
            </a:r>
            <a:endParaRPr sz="1300" u="sng">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97800" y="331747"/>
            <a:ext cx="8948400" cy="777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4100"/>
              <a:buFont typeface="Calibri"/>
              <a:buNone/>
            </a:pPr>
            <a:r>
              <a:rPr lang="en" sz="2800" b="1"/>
              <a:t>Housekeeping</a:t>
            </a:r>
            <a:endParaRPr sz="2800" b="1"/>
          </a:p>
        </p:txBody>
      </p:sp>
      <p:sp>
        <p:nvSpPr>
          <p:cNvPr id="170" name="Google Shape;170;p28"/>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171" name="Google Shape;171;p28"/>
          <p:cNvSpPr txBox="1">
            <a:spLocks noGrp="1"/>
          </p:cNvSpPr>
          <p:nvPr>
            <p:ph type="body" idx="1"/>
          </p:nvPr>
        </p:nvSpPr>
        <p:spPr>
          <a:xfrm>
            <a:off x="407050" y="1351875"/>
            <a:ext cx="6300600" cy="3319800"/>
          </a:xfrm>
          <a:prstGeom prst="rect">
            <a:avLst/>
          </a:prstGeom>
          <a:noFill/>
          <a:ln>
            <a:noFill/>
          </a:ln>
        </p:spPr>
        <p:txBody>
          <a:bodyPr spcFirstLastPara="1" wrap="square" lIns="68575" tIns="34275" rIns="68575" bIns="34275" anchor="t" anchorCtr="0">
            <a:noAutofit/>
          </a:bodyPr>
          <a:lstStyle/>
          <a:p>
            <a:pPr marL="342900" lvl="0" indent="-247650" algn="l" rtl="0">
              <a:lnSpc>
                <a:spcPct val="130000"/>
              </a:lnSpc>
              <a:spcBef>
                <a:spcPts val="0"/>
              </a:spcBef>
              <a:spcAft>
                <a:spcPts val="0"/>
              </a:spcAft>
              <a:buClr>
                <a:srgbClr val="434343"/>
              </a:buClr>
              <a:buSzPts val="1700"/>
              <a:buFont typeface="Calibri"/>
              <a:buChar char="•"/>
            </a:pPr>
            <a:r>
              <a:rPr lang="en" sz="1700">
                <a:solidFill>
                  <a:srgbClr val="434343"/>
                </a:solidFill>
              </a:rPr>
              <a:t>Office Hours slides can be accessed:</a:t>
            </a:r>
            <a:endParaRPr sz="1700">
              <a:solidFill>
                <a:srgbClr val="434343"/>
              </a:solidFill>
            </a:endParaRPr>
          </a:p>
          <a:p>
            <a:pPr marL="685800" lvl="1" indent="-273050" algn="l" rtl="0">
              <a:lnSpc>
                <a:spcPct val="100000"/>
              </a:lnSpc>
              <a:spcBef>
                <a:spcPts val="0"/>
              </a:spcBef>
              <a:spcAft>
                <a:spcPts val="0"/>
              </a:spcAft>
              <a:buClr>
                <a:srgbClr val="434343"/>
              </a:buClr>
              <a:buSzPts val="1700"/>
              <a:buFont typeface="Calibri"/>
              <a:buChar char="•"/>
            </a:pPr>
            <a:r>
              <a:rPr lang="en" sz="1700">
                <a:solidFill>
                  <a:srgbClr val="434343"/>
                </a:solidFill>
              </a:rPr>
              <a:t>From the Office of Special Education website, on the Resources page under Office Hours. </a:t>
            </a:r>
            <a:endParaRPr sz="1700">
              <a:solidFill>
                <a:srgbClr val="434343"/>
              </a:solidFill>
            </a:endParaRPr>
          </a:p>
          <a:p>
            <a:pPr marL="1028700" lvl="2" indent="-273050" algn="l" rtl="0">
              <a:lnSpc>
                <a:spcPct val="130000"/>
              </a:lnSpc>
              <a:spcBef>
                <a:spcPts val="0"/>
              </a:spcBef>
              <a:spcAft>
                <a:spcPts val="0"/>
              </a:spcAft>
              <a:buClr>
                <a:srgbClr val="434343"/>
              </a:buClr>
              <a:buSzPts val="1700"/>
              <a:buChar char="✔"/>
            </a:pPr>
            <a:r>
              <a:rPr lang="en-US" sz="1700" u="sng">
                <a:solidFill>
                  <a:schemeClr val="hlink"/>
                </a:solidFill>
                <a:hlinkClick r:id="rId3">
                  <a:extLst>
                    <a:ext uri="{A12FA001-AC4F-418D-AE19-62706E023703}">
                      <ahyp:hlinkClr xmlns:ahyp="http://schemas.microsoft.com/office/drawing/2018/hyperlinkcolor" val="tx"/>
                    </a:ext>
                  </a:extLst>
                </a:hlinkClick>
              </a:rPr>
              <a:t>https://webnew.ped.state.nm.us/bureaus/special-education/resources/</a:t>
            </a:r>
            <a:endParaRPr lang="en-US" sz="1700">
              <a:solidFill>
                <a:schemeClr val="hlink"/>
              </a:solidFill>
            </a:endParaRPr>
          </a:p>
          <a:p>
            <a:pPr marL="914400" lvl="0" indent="-304800" algn="l" rtl="0">
              <a:lnSpc>
                <a:spcPct val="100000"/>
              </a:lnSpc>
              <a:spcBef>
                <a:spcPts val="0"/>
              </a:spcBef>
              <a:spcAft>
                <a:spcPts val="0"/>
              </a:spcAft>
              <a:buClr>
                <a:srgbClr val="434343"/>
              </a:buClr>
              <a:buSzPts val="1200"/>
              <a:buChar char="●"/>
            </a:pPr>
            <a:r>
              <a:rPr lang="en">
                <a:solidFill>
                  <a:srgbClr val="434343"/>
                </a:solidFill>
              </a:rPr>
              <a:t>“Make a copy” if you want to take notes on the presentation.</a:t>
            </a:r>
            <a:endParaRPr>
              <a:solidFill>
                <a:srgbClr val="434343"/>
              </a:solidFill>
            </a:endParaRPr>
          </a:p>
          <a:p>
            <a:pPr marL="342900" lvl="0" indent="-247650" algn="l" rtl="0">
              <a:lnSpc>
                <a:spcPct val="130000"/>
              </a:lnSpc>
              <a:spcBef>
                <a:spcPts val="0"/>
              </a:spcBef>
              <a:spcAft>
                <a:spcPts val="0"/>
              </a:spcAft>
              <a:buClr>
                <a:srgbClr val="434343"/>
              </a:buClr>
              <a:buSzPts val="1700"/>
              <a:buFont typeface="Calibri"/>
              <a:buChar char="•"/>
            </a:pPr>
            <a:r>
              <a:rPr lang="en" sz="1700">
                <a:solidFill>
                  <a:srgbClr val="000000"/>
                </a:solidFill>
              </a:rPr>
              <a:t>Use the </a:t>
            </a:r>
            <a:r>
              <a:rPr lang="en" sz="1700">
                <a:solidFill>
                  <a:srgbClr val="000000"/>
                </a:solidFill>
                <a:highlight>
                  <a:srgbClr val="FFFF00"/>
                </a:highlight>
              </a:rPr>
              <a:t>QR code or</a:t>
            </a:r>
            <a:r>
              <a:rPr lang="en" sz="1700">
                <a:solidFill>
                  <a:srgbClr val="000000"/>
                </a:solidFill>
              </a:rPr>
              <a:t> click </a:t>
            </a:r>
            <a:r>
              <a:rPr lang="en" sz="1700" u="sng">
                <a:solidFill>
                  <a:schemeClr val="hlink"/>
                </a:solidFill>
                <a:hlinkClick r:id="rId4">
                  <a:extLst>
                    <a:ext uri="{A12FA001-AC4F-418D-AE19-62706E023703}">
                      <ahyp:hlinkClr xmlns:ahyp="http://schemas.microsoft.com/office/drawing/2018/hyperlinkcolor" val="tx"/>
                    </a:ext>
                  </a:extLst>
                </a:hlinkClick>
              </a:rPr>
              <a:t>here</a:t>
            </a:r>
            <a:r>
              <a:rPr lang="en" sz="1700">
                <a:solidFill>
                  <a:srgbClr val="000000"/>
                </a:solidFill>
              </a:rPr>
              <a:t>, to write down your questions. </a:t>
            </a:r>
            <a:endParaRPr sz="1700">
              <a:solidFill>
                <a:srgbClr val="000000"/>
              </a:solidFill>
            </a:endParaRPr>
          </a:p>
          <a:p>
            <a:pPr marL="342900" lvl="0" indent="-247650" algn="l" rtl="0">
              <a:lnSpc>
                <a:spcPct val="130000"/>
              </a:lnSpc>
              <a:spcBef>
                <a:spcPts val="0"/>
              </a:spcBef>
              <a:spcAft>
                <a:spcPts val="0"/>
              </a:spcAft>
              <a:buClr>
                <a:srgbClr val="000000"/>
              </a:buClr>
              <a:buSzPts val="1700"/>
              <a:buChar char="•"/>
            </a:pPr>
            <a:r>
              <a:rPr lang="en" sz="1700">
                <a:solidFill>
                  <a:srgbClr val="000000"/>
                </a:solidFill>
              </a:rPr>
              <a:t>Make sure you are on mute so all can hear today’s presentation.</a:t>
            </a:r>
            <a:endParaRPr sz="1700">
              <a:solidFill>
                <a:srgbClr val="000000"/>
              </a:solidFill>
            </a:endParaRPr>
          </a:p>
          <a:p>
            <a:pPr marL="342900" lvl="0" indent="0" algn="l" rtl="0">
              <a:lnSpc>
                <a:spcPct val="130000"/>
              </a:lnSpc>
              <a:spcBef>
                <a:spcPts val="0"/>
              </a:spcBef>
              <a:spcAft>
                <a:spcPts val="0"/>
              </a:spcAft>
              <a:buNone/>
            </a:pPr>
            <a:endParaRPr>
              <a:solidFill>
                <a:srgbClr val="000000"/>
              </a:solidFill>
            </a:endParaRPr>
          </a:p>
          <a:p>
            <a:pPr marL="342900" lvl="0" indent="0" algn="l" rtl="0">
              <a:lnSpc>
                <a:spcPct val="130000"/>
              </a:lnSpc>
              <a:spcBef>
                <a:spcPts val="0"/>
              </a:spcBef>
              <a:spcAft>
                <a:spcPts val="0"/>
              </a:spcAft>
              <a:buSzPts val="935"/>
              <a:buNone/>
            </a:pPr>
            <a:endParaRPr sz="1400" u="sng">
              <a:solidFill>
                <a:schemeClr val="dk2"/>
              </a:solidFill>
            </a:endParaRPr>
          </a:p>
        </p:txBody>
      </p:sp>
      <p:sp>
        <p:nvSpPr>
          <p:cNvPr id="172" name="Google Shape;172;p28"/>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2</a:t>
            </a:fld>
            <a:endParaRPr/>
          </a:p>
        </p:txBody>
      </p:sp>
      <p:sp>
        <p:nvSpPr>
          <p:cNvPr id="173" name="Google Shape;173;p28"/>
          <p:cNvSpPr txBox="1"/>
          <p:nvPr/>
        </p:nvSpPr>
        <p:spPr>
          <a:xfrm>
            <a:off x="7875725" y="2355025"/>
            <a:ext cx="128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3A3D4B"/>
              </a:solidFill>
              <a:latin typeface="Calibri"/>
              <a:ea typeface="Calibri"/>
              <a:cs typeface="Calibri"/>
              <a:sym typeface="Calibri"/>
            </a:endParaRPr>
          </a:p>
        </p:txBody>
      </p:sp>
      <p:sp>
        <p:nvSpPr>
          <p:cNvPr id="174" name="Google Shape;174;p28"/>
          <p:cNvSpPr txBox="1"/>
          <p:nvPr/>
        </p:nvSpPr>
        <p:spPr>
          <a:xfrm>
            <a:off x="7398400" y="4572125"/>
            <a:ext cx="12624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3A3D4B"/>
              </a:solidFill>
              <a:latin typeface="Calibri"/>
              <a:ea typeface="Calibri"/>
              <a:cs typeface="Calibri"/>
              <a:sym typeface="Calibri"/>
            </a:endParaRPr>
          </a:p>
        </p:txBody>
      </p:sp>
      <p:pic>
        <p:nvPicPr>
          <p:cNvPr id="175" name="Google Shape;175;p28"/>
          <p:cNvPicPr preferRelativeResize="0"/>
          <p:nvPr/>
        </p:nvPicPr>
        <p:blipFill>
          <a:blip r:embed="rId5">
            <a:alphaModFix/>
          </a:blip>
          <a:stretch>
            <a:fillRect/>
          </a:stretch>
        </p:blipFill>
        <p:spPr>
          <a:xfrm>
            <a:off x="6707650" y="1351875"/>
            <a:ext cx="2034150" cy="20961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0" y="248987"/>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ct val="25925"/>
              <a:buFont typeface="Arial"/>
              <a:buNone/>
            </a:pPr>
            <a:r>
              <a:rPr lang="en" sz="2800" b="1"/>
              <a:t>Indicator 7 Report - Preschool Outcome Errors (Cont.)</a:t>
            </a:r>
            <a:endParaRPr sz="2800" b="1"/>
          </a:p>
        </p:txBody>
      </p:sp>
      <p:pic>
        <p:nvPicPr>
          <p:cNvPr id="326" name="Google Shape;326;p46"/>
          <p:cNvPicPr preferRelativeResize="0"/>
          <p:nvPr/>
        </p:nvPicPr>
        <p:blipFill>
          <a:blip r:embed="rId3">
            <a:alphaModFix/>
          </a:blip>
          <a:stretch>
            <a:fillRect/>
          </a:stretch>
        </p:blipFill>
        <p:spPr>
          <a:xfrm>
            <a:off x="117200" y="1135125"/>
            <a:ext cx="8817250" cy="3866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Q &amp; A</a:t>
            </a:r>
            <a:endParaRPr sz="2800" b="1"/>
          </a:p>
        </p:txBody>
      </p:sp>
      <p:sp>
        <p:nvSpPr>
          <p:cNvPr id="332" name="Google Shape;332;p47"/>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a:bodyPr>
          <a:lstStyle/>
          <a:p>
            <a:pPr marL="0" lvl="0" indent="0" algn="l" rtl="0">
              <a:lnSpc>
                <a:spcPct val="130000"/>
              </a:lnSpc>
              <a:spcBef>
                <a:spcPts val="0"/>
              </a:spcBef>
              <a:spcAft>
                <a:spcPts val="0"/>
              </a:spcAft>
              <a:buNone/>
            </a:pPr>
            <a:r>
              <a:rPr lang="en" sz="1700">
                <a:solidFill>
                  <a:schemeClr val="dk2"/>
                </a:solidFill>
              </a:rPr>
              <a:t>Take a moment to enter your questions on the reports discussed so far.</a:t>
            </a:r>
            <a:endParaRPr sz="1700">
              <a:solidFill>
                <a:schemeClr val="dk2"/>
              </a:solidFill>
            </a:endParaRPr>
          </a:p>
          <a:p>
            <a:pPr marL="342900" lvl="0" indent="-247650" algn="l" rtl="0">
              <a:lnSpc>
                <a:spcPct val="130000"/>
              </a:lnSpc>
              <a:spcBef>
                <a:spcPts val="0"/>
              </a:spcBef>
              <a:spcAft>
                <a:spcPts val="0"/>
              </a:spcAft>
              <a:buClr>
                <a:srgbClr val="434343"/>
              </a:buClr>
              <a:buSzPts val="1700"/>
              <a:buFont typeface="Calibri"/>
              <a:buChar char="•"/>
            </a:pPr>
            <a:r>
              <a:rPr lang="en" sz="1700">
                <a:solidFill>
                  <a:schemeClr val="dk2"/>
                </a:solidFill>
              </a:rPr>
              <a:t>Use the </a:t>
            </a:r>
            <a:r>
              <a:rPr lang="en" sz="1700">
                <a:solidFill>
                  <a:schemeClr val="dk2"/>
                </a:solidFill>
                <a:highlight>
                  <a:srgbClr val="FFFF00"/>
                </a:highlight>
              </a:rPr>
              <a:t>QR code or</a:t>
            </a:r>
            <a:r>
              <a:rPr lang="en" sz="1700">
                <a:solidFill>
                  <a:schemeClr val="dk2"/>
                </a:solidFill>
              </a:rPr>
              <a:t> click </a:t>
            </a:r>
            <a:r>
              <a:rPr lang="en" sz="1700" u="sng">
                <a:solidFill>
                  <a:schemeClr val="accent3"/>
                </a:solidFill>
                <a:hlinkClick r:id="rId3">
                  <a:extLst>
                    <a:ext uri="{A12FA001-AC4F-418D-AE19-62706E023703}">
                      <ahyp:hlinkClr xmlns:ahyp="http://schemas.microsoft.com/office/drawing/2018/hyperlinkcolor" val="tx"/>
                    </a:ext>
                  </a:extLst>
                </a:hlinkClick>
              </a:rPr>
              <a:t>here</a:t>
            </a:r>
            <a:r>
              <a:rPr lang="en" sz="1700">
                <a:solidFill>
                  <a:schemeClr val="dk2"/>
                </a:solidFill>
              </a:rPr>
              <a:t>, to write down your questions. </a:t>
            </a:r>
            <a:endParaRPr/>
          </a:p>
        </p:txBody>
      </p:sp>
      <p:pic>
        <p:nvPicPr>
          <p:cNvPr id="333" name="Google Shape;333;p47"/>
          <p:cNvPicPr preferRelativeResize="0"/>
          <p:nvPr/>
        </p:nvPicPr>
        <p:blipFill>
          <a:blip r:embed="rId4">
            <a:alphaModFix/>
          </a:blip>
          <a:stretch>
            <a:fillRect/>
          </a:stretch>
        </p:blipFill>
        <p:spPr>
          <a:xfrm>
            <a:off x="3554925" y="2610775"/>
            <a:ext cx="2034150" cy="20961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0" y="253696"/>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ts val="700"/>
              <a:buFont typeface="Arial"/>
              <a:buNone/>
            </a:pPr>
            <a:r>
              <a:rPr lang="en" sz="2800" b="1"/>
              <a:t>Indicator 12 Report - Preschool Transition</a:t>
            </a:r>
            <a:endParaRPr sz="2800"/>
          </a:p>
        </p:txBody>
      </p:sp>
      <p:sp>
        <p:nvSpPr>
          <p:cNvPr id="339" name="Google Shape;339;p48"/>
          <p:cNvSpPr txBox="1">
            <a:spLocks noGrp="1"/>
          </p:cNvSpPr>
          <p:nvPr>
            <p:ph type="body" idx="1"/>
          </p:nvPr>
        </p:nvSpPr>
        <p:spPr>
          <a:xfrm>
            <a:off x="971550" y="1371600"/>
            <a:ext cx="7200900" cy="2860200"/>
          </a:xfrm>
          <a:prstGeom prst="rect">
            <a:avLst/>
          </a:prstGeom>
        </p:spPr>
        <p:txBody>
          <a:bodyPr spcFirstLastPara="1" wrap="square" lIns="68575" tIns="34275" rIns="68575" bIns="34275" anchor="t" anchorCtr="0">
            <a:normAutofit/>
          </a:bodyPr>
          <a:lstStyle/>
          <a:p>
            <a:pPr marL="0" lvl="0" indent="0" algn="l" rtl="0">
              <a:spcBef>
                <a:spcPts val="1400"/>
              </a:spcBef>
              <a:spcAft>
                <a:spcPts val="0"/>
              </a:spcAft>
              <a:buNone/>
            </a:pPr>
            <a:r>
              <a:rPr lang="en"/>
              <a:t>The Indicator 12 report provides the percentage of students referred by Part C to Part B of the Individuals with Disabilities Education Act (IDEA).</a:t>
            </a:r>
            <a:endParaRPr/>
          </a:p>
          <a:p>
            <a:pPr marL="0" lvl="0" indent="0" algn="l" rtl="0">
              <a:spcBef>
                <a:spcPts val="1400"/>
              </a:spcBef>
              <a:spcAft>
                <a:spcPts val="0"/>
              </a:spcAft>
              <a:buNone/>
            </a:pPr>
            <a:r>
              <a:rPr lang="en"/>
              <a:t>This report ensures that eligible students are evaluated and receive services in a timely manner. </a:t>
            </a:r>
            <a:endParaRPr/>
          </a:p>
          <a:p>
            <a:pPr marL="0" lvl="0" indent="0" algn="l" rtl="0">
              <a:spcBef>
                <a:spcPts val="1400"/>
              </a:spcBef>
              <a:spcAft>
                <a:spcPts val="0"/>
              </a:spcAft>
              <a:buNone/>
            </a:pPr>
            <a:r>
              <a:rPr lang="en" b="1" u="sng">
                <a:solidFill>
                  <a:srgbClr val="048A81"/>
                </a:solidFill>
              </a:rPr>
              <a:t>Why is this important?</a:t>
            </a:r>
            <a:endParaRPr b="1" u="sng">
              <a:solidFill>
                <a:srgbClr val="048A81"/>
              </a:solidFill>
            </a:endParaRPr>
          </a:p>
          <a:p>
            <a:pPr marL="457200" lvl="0" indent="-317500" algn="l" rtl="0">
              <a:spcBef>
                <a:spcPts val="1400"/>
              </a:spcBef>
              <a:spcAft>
                <a:spcPts val="0"/>
              </a:spcAft>
              <a:buClr>
                <a:srgbClr val="048A81"/>
              </a:buClr>
              <a:buSzPts val="1400"/>
              <a:buChar char="-"/>
            </a:pPr>
            <a:r>
              <a:rPr lang="en">
                <a:solidFill>
                  <a:srgbClr val="048A81"/>
                </a:solidFill>
              </a:rPr>
              <a:t>Addressing needs as soon as possible significantly improves a child’s long-term outcomes in learning, behavior, and overall development.</a:t>
            </a:r>
            <a:endParaRPr>
              <a:solidFill>
                <a:srgbClr val="048A81"/>
              </a:solidFill>
            </a:endParaRPr>
          </a:p>
          <a:p>
            <a:pPr marL="0" lvl="0" indent="0" algn="l" rtl="0">
              <a:spcBef>
                <a:spcPts val="0"/>
              </a:spcBef>
              <a:spcAft>
                <a:spcPts val="0"/>
              </a:spcAft>
              <a:buNone/>
            </a:pPr>
            <a:endParaRPr sz="1338">
              <a:solidFill>
                <a:srgbClr val="048A81"/>
              </a:solidFill>
            </a:endParaRPr>
          </a:p>
          <a:p>
            <a:pPr marL="0" lvl="0" indent="0" algn="l" rtl="0">
              <a:spcBef>
                <a:spcPts val="1400"/>
              </a:spcBef>
              <a:spcAft>
                <a:spcPts val="0"/>
              </a:spcAft>
              <a:buNone/>
            </a:pPr>
            <a:endParaRPr sz="1447">
              <a:solidFill>
                <a:srgbClr val="048A81"/>
              </a:solidFill>
            </a:endParaRPr>
          </a:p>
        </p:txBody>
      </p:sp>
      <p:sp>
        <p:nvSpPr>
          <p:cNvPr id="340" name="Google Shape;340;p48"/>
          <p:cNvSpPr txBox="1"/>
          <p:nvPr/>
        </p:nvSpPr>
        <p:spPr>
          <a:xfrm>
            <a:off x="864525" y="3787300"/>
            <a:ext cx="7146600" cy="8832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1100"/>
              <a:buFont typeface="Arial"/>
              <a:buNone/>
            </a:pPr>
            <a:r>
              <a:rPr lang="en" sz="1458" b="1">
                <a:solidFill>
                  <a:srgbClr val="1D7E75"/>
                </a:solidFill>
                <a:latin typeface="Calibri"/>
                <a:ea typeface="Calibri"/>
                <a:cs typeface="Calibri"/>
                <a:sym typeface="Calibri"/>
              </a:rPr>
              <a:t>Link to Indicator 12 Report in Nova:</a:t>
            </a:r>
            <a:endParaRPr sz="1858"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38"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SPP%20Indicator%2012%20Early%20Childhood%20Part%20C%20to%20B%20Transition%20Summary%20Report.rdl</a:t>
            </a:r>
            <a:endParaRPr sz="1600">
              <a:solidFill>
                <a:srgbClr val="3A3D4B"/>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99550" y="364251"/>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700"/>
              <a:buFont typeface="Arial"/>
              <a:buNone/>
            </a:pPr>
            <a:r>
              <a:rPr lang="en" sz="2800" b="1"/>
              <a:t>Indicator 12 Report - Preschool Transition</a:t>
            </a:r>
            <a:endParaRPr sz="2800" b="1"/>
          </a:p>
        </p:txBody>
      </p:sp>
      <p:sp>
        <p:nvSpPr>
          <p:cNvPr id="346" name="Google Shape;346;p49"/>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347" name="Google Shape;347;p49"/>
          <p:cNvSpPr txBox="1">
            <a:spLocks noGrp="1"/>
          </p:cNvSpPr>
          <p:nvPr>
            <p:ph type="body" idx="1"/>
          </p:nvPr>
        </p:nvSpPr>
        <p:spPr>
          <a:xfrm>
            <a:off x="99550" y="1409600"/>
            <a:ext cx="3443700" cy="32358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1500">
              <a:solidFill>
                <a:srgbClr val="434343"/>
              </a:solidFill>
            </a:endParaRPr>
          </a:p>
          <a:p>
            <a:pPr marL="342900" lvl="0" indent="-260350" algn="l" rtl="0">
              <a:lnSpc>
                <a:spcPct val="100000"/>
              </a:lnSpc>
              <a:spcBef>
                <a:spcPts val="0"/>
              </a:spcBef>
              <a:spcAft>
                <a:spcPts val="0"/>
              </a:spcAft>
              <a:buClr>
                <a:srgbClr val="434343"/>
              </a:buClr>
              <a:buSzPts val="1500"/>
              <a:buChar char="•"/>
            </a:pPr>
            <a:r>
              <a:rPr lang="en" sz="1500">
                <a:solidFill>
                  <a:srgbClr val="434343"/>
                </a:solidFill>
              </a:rPr>
              <a:t>Check for errors in pink section; the key will explain errors.</a:t>
            </a:r>
            <a:endParaRPr sz="1500">
              <a:solidFill>
                <a:srgbClr val="434343"/>
              </a:solidFill>
            </a:endParaRPr>
          </a:p>
          <a:p>
            <a:pPr marL="342900" lvl="0" indent="0" algn="l" rtl="0">
              <a:lnSpc>
                <a:spcPct val="100000"/>
              </a:lnSpc>
              <a:spcBef>
                <a:spcPts val="0"/>
              </a:spcBef>
              <a:spcAft>
                <a:spcPts val="0"/>
              </a:spcAft>
              <a:buNone/>
            </a:pPr>
            <a:endParaRPr sz="1300">
              <a:solidFill>
                <a:srgbClr val="434343"/>
              </a:solidFill>
            </a:endParaRPr>
          </a:p>
          <a:p>
            <a:pPr marL="342900" lvl="0" indent="-222250" algn="l" rtl="0">
              <a:lnSpc>
                <a:spcPct val="100000"/>
              </a:lnSpc>
              <a:spcBef>
                <a:spcPts val="0"/>
              </a:spcBef>
              <a:spcAft>
                <a:spcPts val="0"/>
              </a:spcAft>
              <a:buClr>
                <a:srgbClr val="434343"/>
              </a:buClr>
              <a:buSzPts val="1300"/>
              <a:buChar char="•"/>
            </a:pPr>
            <a:r>
              <a:rPr lang="en" sz="1500">
                <a:solidFill>
                  <a:srgbClr val="434343"/>
                </a:solidFill>
              </a:rPr>
              <a:t>Data table at bottom; please ensure records are as complete, accurate and free of errors.</a:t>
            </a:r>
            <a:endParaRPr sz="2700" u="sng">
              <a:solidFill>
                <a:schemeClr val="dk2"/>
              </a:solidFill>
            </a:endParaRPr>
          </a:p>
        </p:txBody>
      </p:sp>
      <p:sp>
        <p:nvSpPr>
          <p:cNvPr id="348" name="Google Shape;348;p49"/>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23</a:t>
            </a:fld>
            <a:endParaRPr/>
          </a:p>
        </p:txBody>
      </p:sp>
      <p:pic>
        <p:nvPicPr>
          <p:cNvPr id="349" name="Google Shape;349;p49"/>
          <p:cNvPicPr preferRelativeResize="0"/>
          <p:nvPr/>
        </p:nvPicPr>
        <p:blipFill rotWithShape="1">
          <a:blip r:embed="rId3">
            <a:alphaModFix/>
          </a:blip>
          <a:srcRect t="3872" r="38034" b="47595"/>
          <a:stretch/>
        </p:blipFill>
        <p:spPr>
          <a:xfrm>
            <a:off x="3577775" y="1277700"/>
            <a:ext cx="5470175" cy="2931700"/>
          </a:xfrm>
          <a:prstGeom prst="rect">
            <a:avLst/>
          </a:prstGeom>
          <a:noFill/>
          <a:ln>
            <a:noFill/>
          </a:ln>
        </p:spPr>
      </p:pic>
      <p:sp>
        <p:nvSpPr>
          <p:cNvPr id="350" name="Google Shape;350;p49"/>
          <p:cNvSpPr txBox="1"/>
          <p:nvPr/>
        </p:nvSpPr>
        <p:spPr>
          <a:xfrm>
            <a:off x="1939650" y="3298875"/>
            <a:ext cx="1527600" cy="7776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A3D4B"/>
                </a:solidFill>
                <a:latin typeface="Calibri"/>
                <a:ea typeface="Calibri"/>
                <a:cs typeface="Calibri"/>
                <a:sym typeface="Calibri"/>
              </a:rPr>
              <a:t>Key for error explanation.</a:t>
            </a:r>
            <a:endParaRPr sz="180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0"/>
          <p:cNvSpPr txBox="1">
            <a:spLocks noGrp="1"/>
          </p:cNvSpPr>
          <p:nvPr>
            <p:ph type="title"/>
          </p:nvPr>
        </p:nvSpPr>
        <p:spPr>
          <a:xfrm>
            <a:off x="0" y="227548"/>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ts val="700"/>
              <a:buFont typeface="Arial"/>
              <a:buNone/>
            </a:pPr>
            <a:r>
              <a:rPr lang="en" sz="2800" b="1"/>
              <a:t>Indicator 12 Report - Preschool Transition (Cont.)</a:t>
            </a:r>
            <a:endParaRPr sz="2800" b="1"/>
          </a:p>
        </p:txBody>
      </p:sp>
      <p:sp>
        <p:nvSpPr>
          <p:cNvPr id="356" name="Google Shape;356;p50"/>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a:bodyPr>
          <a:lstStyle/>
          <a:p>
            <a:pPr marL="0" lvl="0" indent="0" algn="l" rtl="0">
              <a:spcBef>
                <a:spcPts val="1400"/>
              </a:spcBef>
              <a:spcAft>
                <a:spcPts val="0"/>
              </a:spcAft>
              <a:buNone/>
            </a:pPr>
            <a:endParaRPr/>
          </a:p>
        </p:txBody>
      </p:sp>
      <p:pic>
        <p:nvPicPr>
          <p:cNvPr id="357" name="Google Shape;357;p50"/>
          <p:cNvPicPr preferRelativeResize="0"/>
          <p:nvPr/>
        </p:nvPicPr>
        <p:blipFill>
          <a:blip r:embed="rId3">
            <a:alphaModFix/>
          </a:blip>
          <a:stretch>
            <a:fillRect/>
          </a:stretch>
        </p:blipFill>
        <p:spPr>
          <a:xfrm>
            <a:off x="568375" y="1371600"/>
            <a:ext cx="8079675" cy="3456299"/>
          </a:xfrm>
          <a:prstGeom prst="rect">
            <a:avLst/>
          </a:prstGeom>
          <a:noFill/>
          <a:ln>
            <a:noFill/>
          </a:ln>
        </p:spPr>
      </p:pic>
      <p:sp>
        <p:nvSpPr>
          <p:cNvPr id="358" name="Google Shape;358;p50"/>
          <p:cNvSpPr txBox="1"/>
          <p:nvPr/>
        </p:nvSpPr>
        <p:spPr>
          <a:xfrm>
            <a:off x="7375750" y="1704800"/>
            <a:ext cx="1472100" cy="6234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A3D4B"/>
                </a:solidFill>
                <a:latin typeface="Calibri"/>
                <a:ea typeface="Calibri"/>
                <a:cs typeface="Calibri"/>
                <a:sym typeface="Calibri"/>
              </a:rPr>
              <a:t>Compliance data</a:t>
            </a:r>
            <a:endParaRPr sz="1800">
              <a:solidFill>
                <a:srgbClr val="3A3D4B"/>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0" y="225987"/>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ts val="700"/>
              <a:buFont typeface="Arial"/>
              <a:buNone/>
            </a:pPr>
            <a:r>
              <a:rPr lang="en" sz="2800" b="1"/>
              <a:t>Indicator 11 Report - Evaluation Timelines</a:t>
            </a:r>
            <a:endParaRPr sz="2800"/>
          </a:p>
        </p:txBody>
      </p:sp>
      <p:sp>
        <p:nvSpPr>
          <p:cNvPr id="364" name="Google Shape;364;p51"/>
          <p:cNvSpPr txBox="1">
            <a:spLocks noGrp="1"/>
          </p:cNvSpPr>
          <p:nvPr>
            <p:ph type="body" idx="1"/>
          </p:nvPr>
        </p:nvSpPr>
        <p:spPr>
          <a:xfrm>
            <a:off x="999325" y="1371600"/>
            <a:ext cx="7200900" cy="1485900"/>
          </a:xfrm>
          <a:prstGeom prst="rect">
            <a:avLst/>
          </a:prstGeom>
        </p:spPr>
        <p:txBody>
          <a:bodyPr spcFirstLastPara="1" wrap="square" lIns="68575" tIns="34275" rIns="68575" bIns="34275" anchor="t" anchorCtr="0">
            <a:noAutofit/>
          </a:bodyPr>
          <a:lstStyle/>
          <a:p>
            <a:pPr marL="0" lvl="0" indent="0" algn="l" rtl="0">
              <a:spcBef>
                <a:spcPts val="1400"/>
              </a:spcBef>
              <a:spcAft>
                <a:spcPts val="0"/>
              </a:spcAft>
              <a:buNone/>
            </a:pPr>
            <a:r>
              <a:rPr lang="en"/>
              <a:t>The Indicator 11 provides the percentage of students who were evaluated within 60 days of parental consent.</a:t>
            </a:r>
            <a:endParaRPr/>
          </a:p>
          <a:p>
            <a:pPr marL="0" lvl="0" indent="0" algn="l" rtl="0">
              <a:spcBef>
                <a:spcPts val="1400"/>
              </a:spcBef>
              <a:spcAft>
                <a:spcPts val="0"/>
              </a:spcAft>
              <a:buNone/>
            </a:pPr>
            <a:r>
              <a:rPr lang="en" b="1" u="sng">
                <a:solidFill>
                  <a:srgbClr val="048A81"/>
                </a:solidFill>
              </a:rPr>
              <a:t>Why is this important?</a:t>
            </a:r>
            <a:endParaRPr b="1" u="sng">
              <a:solidFill>
                <a:srgbClr val="048A81"/>
              </a:solidFill>
            </a:endParaRPr>
          </a:p>
          <a:p>
            <a:pPr marL="457200" lvl="0" indent="-317500" algn="l" rtl="0">
              <a:spcBef>
                <a:spcPts val="1400"/>
              </a:spcBef>
              <a:spcAft>
                <a:spcPts val="0"/>
              </a:spcAft>
              <a:buClr>
                <a:srgbClr val="048A81"/>
              </a:buClr>
              <a:buSzPts val="1400"/>
              <a:buChar char="-"/>
            </a:pPr>
            <a:r>
              <a:rPr lang="en">
                <a:solidFill>
                  <a:srgbClr val="048A81"/>
                </a:solidFill>
              </a:rPr>
              <a:t>The timely evaluation of children for special education services is monitored. This indicator is crucial for ensuring that students who may need special education services receive timely assessments, allowing for prompt intervention and support. This helps address educational needs and provides necessary services to students as early as possible.</a:t>
            </a:r>
            <a:endParaRPr>
              <a:solidFill>
                <a:srgbClr val="048A81"/>
              </a:solidFill>
            </a:endParaRPr>
          </a:p>
          <a:p>
            <a:pPr marL="0" lvl="0" indent="0" algn="l" rtl="0">
              <a:spcBef>
                <a:spcPts val="0"/>
              </a:spcBef>
              <a:spcAft>
                <a:spcPts val="0"/>
              </a:spcAft>
              <a:buNone/>
            </a:pPr>
            <a:endParaRPr sz="1658"/>
          </a:p>
          <a:p>
            <a:pPr marL="0" lvl="0" indent="0" algn="l" rtl="0">
              <a:spcBef>
                <a:spcPts val="0"/>
              </a:spcBef>
              <a:spcAft>
                <a:spcPts val="0"/>
              </a:spcAft>
              <a:buNone/>
            </a:pPr>
            <a:endParaRPr sz="1658"/>
          </a:p>
          <a:p>
            <a:pPr marL="0" lvl="0" indent="0" algn="l" rtl="0">
              <a:spcBef>
                <a:spcPts val="1400"/>
              </a:spcBef>
              <a:spcAft>
                <a:spcPts val="0"/>
              </a:spcAft>
              <a:buNone/>
            </a:pPr>
            <a:endParaRPr>
              <a:solidFill>
                <a:srgbClr val="048A81"/>
              </a:solidFill>
            </a:endParaRPr>
          </a:p>
          <a:p>
            <a:pPr marL="0" lvl="0" indent="0" algn="l" rtl="0">
              <a:spcBef>
                <a:spcPts val="1400"/>
              </a:spcBef>
              <a:spcAft>
                <a:spcPts val="0"/>
              </a:spcAft>
              <a:buNone/>
            </a:pPr>
            <a:endParaRPr>
              <a:solidFill>
                <a:srgbClr val="048A81"/>
              </a:solidFill>
            </a:endParaRPr>
          </a:p>
        </p:txBody>
      </p:sp>
      <p:sp>
        <p:nvSpPr>
          <p:cNvPr id="365" name="Google Shape;365;p51"/>
          <p:cNvSpPr txBox="1"/>
          <p:nvPr/>
        </p:nvSpPr>
        <p:spPr>
          <a:xfrm>
            <a:off x="936900" y="4179850"/>
            <a:ext cx="7429500" cy="8544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1100"/>
              <a:buFont typeface="Arial"/>
              <a:buNone/>
            </a:pPr>
            <a:r>
              <a:rPr lang="en" sz="1558" b="1">
                <a:solidFill>
                  <a:srgbClr val="1D7E75"/>
                </a:solidFill>
                <a:latin typeface="Calibri"/>
                <a:ea typeface="Calibri"/>
                <a:cs typeface="Calibri"/>
                <a:sym typeface="Calibri"/>
              </a:rPr>
              <a:t>Link to Indicator 11 Report in Nova:</a:t>
            </a:r>
            <a:endParaRPr sz="1700"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047"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SPP%20Indicator%2011%20Parental%20Consent%2060%20Day%20Timeline%20Report.rdl</a:t>
            </a:r>
            <a:endParaRPr sz="1600">
              <a:solidFill>
                <a:srgbClr val="3A3D4B"/>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2"/>
          <p:cNvSpPr txBox="1">
            <a:spLocks noGrp="1"/>
          </p:cNvSpPr>
          <p:nvPr>
            <p:ph type="title"/>
          </p:nvPr>
        </p:nvSpPr>
        <p:spPr>
          <a:xfrm>
            <a:off x="97800" y="345975"/>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700"/>
              <a:buFont typeface="Arial"/>
              <a:buNone/>
            </a:pPr>
            <a:r>
              <a:rPr lang="en" sz="2800" b="1"/>
              <a:t>Indicator 11 Report - Evaluation Timelines</a:t>
            </a:r>
            <a:endParaRPr sz="2800" b="1"/>
          </a:p>
        </p:txBody>
      </p:sp>
      <p:sp>
        <p:nvSpPr>
          <p:cNvPr id="371" name="Google Shape;371;p52"/>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372" name="Google Shape;372;p52"/>
          <p:cNvSpPr txBox="1">
            <a:spLocks noGrp="1"/>
          </p:cNvSpPr>
          <p:nvPr>
            <p:ph type="body" idx="1"/>
          </p:nvPr>
        </p:nvSpPr>
        <p:spPr>
          <a:xfrm>
            <a:off x="99550" y="1201125"/>
            <a:ext cx="3275400" cy="39024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000">
                <a:solidFill>
                  <a:srgbClr val="434343"/>
                </a:solidFill>
              </a:rPr>
              <a:t>Validation requirements:</a:t>
            </a:r>
            <a:endParaRPr sz="1500">
              <a:solidFill>
                <a:srgbClr val="434343"/>
              </a:solidFill>
            </a:endParaRPr>
          </a:p>
          <a:p>
            <a:pPr marL="342900" lvl="0" indent="-260350" algn="l" rtl="0">
              <a:lnSpc>
                <a:spcPct val="100000"/>
              </a:lnSpc>
              <a:spcBef>
                <a:spcPts val="0"/>
              </a:spcBef>
              <a:spcAft>
                <a:spcPts val="0"/>
              </a:spcAft>
              <a:buClr>
                <a:srgbClr val="434343"/>
              </a:buClr>
              <a:buSzPts val="1500"/>
              <a:buChar char="•"/>
            </a:pPr>
            <a:r>
              <a:rPr lang="en" sz="1500">
                <a:solidFill>
                  <a:srgbClr val="434343"/>
                </a:solidFill>
              </a:rPr>
              <a:t>Check for errors in red section; the key will explain errors.</a:t>
            </a:r>
            <a:endParaRPr sz="1500">
              <a:solidFill>
                <a:srgbClr val="434343"/>
              </a:solidFill>
            </a:endParaRPr>
          </a:p>
          <a:p>
            <a:pPr marL="342900" lvl="0" indent="0" algn="l" rtl="0">
              <a:lnSpc>
                <a:spcPct val="100000"/>
              </a:lnSpc>
              <a:spcBef>
                <a:spcPts val="0"/>
              </a:spcBef>
              <a:spcAft>
                <a:spcPts val="0"/>
              </a:spcAft>
              <a:buNone/>
            </a:pPr>
            <a:endParaRPr sz="1300">
              <a:solidFill>
                <a:srgbClr val="434343"/>
              </a:solidFill>
            </a:endParaRPr>
          </a:p>
          <a:p>
            <a:pPr marL="342900" lvl="0" indent="-247650" algn="l" rtl="0">
              <a:lnSpc>
                <a:spcPct val="100000"/>
              </a:lnSpc>
              <a:spcBef>
                <a:spcPts val="0"/>
              </a:spcBef>
              <a:spcAft>
                <a:spcPts val="0"/>
              </a:spcAft>
              <a:buClr>
                <a:srgbClr val="434343"/>
              </a:buClr>
              <a:buSzPts val="1300"/>
              <a:buChar char="•"/>
            </a:pPr>
            <a:r>
              <a:rPr lang="en" sz="1500">
                <a:solidFill>
                  <a:srgbClr val="434343"/>
                </a:solidFill>
              </a:rPr>
              <a:t>I11 Compliance info is found in the blue section in the middle (for program side; info not required for data validation.)</a:t>
            </a:r>
            <a:endParaRPr sz="1500">
              <a:solidFill>
                <a:srgbClr val="434343"/>
              </a:solidFill>
            </a:endParaRPr>
          </a:p>
          <a:p>
            <a:pPr marL="342900" lvl="0" indent="0" algn="l" rtl="0">
              <a:lnSpc>
                <a:spcPct val="100000"/>
              </a:lnSpc>
              <a:spcBef>
                <a:spcPts val="0"/>
              </a:spcBef>
              <a:spcAft>
                <a:spcPts val="0"/>
              </a:spcAft>
              <a:buNone/>
            </a:pPr>
            <a:endParaRPr sz="1300">
              <a:solidFill>
                <a:srgbClr val="434343"/>
              </a:solidFill>
            </a:endParaRPr>
          </a:p>
          <a:p>
            <a:pPr marL="342900" lvl="0" indent="-247650" algn="l" rtl="0">
              <a:lnSpc>
                <a:spcPct val="100000"/>
              </a:lnSpc>
              <a:spcBef>
                <a:spcPts val="0"/>
              </a:spcBef>
              <a:spcAft>
                <a:spcPts val="0"/>
              </a:spcAft>
              <a:buClr>
                <a:srgbClr val="434343"/>
              </a:buClr>
              <a:buSzPts val="1300"/>
              <a:buChar char="•"/>
            </a:pPr>
            <a:r>
              <a:rPr lang="en" sz="1500">
                <a:solidFill>
                  <a:srgbClr val="434343"/>
                </a:solidFill>
              </a:rPr>
              <a:t>Data table is at bottom; please ensure records are complete, accurate and free of errors.</a:t>
            </a:r>
            <a:endParaRPr sz="3200" u="sng">
              <a:solidFill>
                <a:schemeClr val="dk2"/>
              </a:solidFill>
            </a:endParaRPr>
          </a:p>
        </p:txBody>
      </p:sp>
      <p:sp>
        <p:nvSpPr>
          <p:cNvPr id="373" name="Google Shape;373;p52"/>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26</a:t>
            </a:fld>
            <a:endParaRPr/>
          </a:p>
        </p:txBody>
      </p:sp>
      <p:pic>
        <p:nvPicPr>
          <p:cNvPr id="374" name="Google Shape;374;p52"/>
          <p:cNvPicPr preferRelativeResize="0"/>
          <p:nvPr/>
        </p:nvPicPr>
        <p:blipFill rotWithShape="1">
          <a:blip r:embed="rId3">
            <a:alphaModFix/>
          </a:blip>
          <a:srcRect t="11855" b="34472"/>
          <a:stretch/>
        </p:blipFill>
        <p:spPr>
          <a:xfrm>
            <a:off x="3296300" y="1442100"/>
            <a:ext cx="5751651" cy="3020624"/>
          </a:xfrm>
          <a:prstGeom prst="rect">
            <a:avLst/>
          </a:prstGeom>
          <a:noFill/>
          <a:ln>
            <a:noFill/>
          </a:ln>
        </p:spPr>
      </p:pic>
      <p:sp>
        <p:nvSpPr>
          <p:cNvPr id="375" name="Google Shape;375;p52"/>
          <p:cNvSpPr txBox="1"/>
          <p:nvPr/>
        </p:nvSpPr>
        <p:spPr>
          <a:xfrm>
            <a:off x="6644050" y="1774700"/>
            <a:ext cx="1028700" cy="5079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A3D4B"/>
                </a:solidFill>
                <a:latin typeface="Calibri"/>
                <a:ea typeface="Calibri"/>
                <a:cs typeface="Calibri"/>
                <a:sym typeface="Calibri"/>
              </a:rPr>
              <a:t>Key for error explanatio</a:t>
            </a:r>
            <a:r>
              <a:rPr lang="en" sz="1300">
                <a:solidFill>
                  <a:srgbClr val="3A3D4B"/>
                </a:solidFill>
                <a:latin typeface="Calibri"/>
                <a:ea typeface="Calibri"/>
                <a:cs typeface="Calibri"/>
                <a:sym typeface="Calibri"/>
              </a:rPr>
              <a:t>n.</a:t>
            </a:r>
            <a:endParaRPr sz="130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971550" y="253695"/>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dk2"/>
              </a:buClr>
              <a:buSzPts val="700"/>
              <a:buFont typeface="Arial"/>
              <a:buNone/>
            </a:pPr>
            <a:r>
              <a:rPr lang="en" sz="2800" b="1"/>
              <a:t>Indicator 11 Report - Evaluation Timelines</a:t>
            </a:r>
            <a:endParaRPr sz="2800"/>
          </a:p>
        </p:txBody>
      </p:sp>
      <p:pic>
        <p:nvPicPr>
          <p:cNvPr id="381" name="Google Shape;381;p53"/>
          <p:cNvPicPr preferRelativeResize="0"/>
          <p:nvPr/>
        </p:nvPicPr>
        <p:blipFill>
          <a:blip r:embed="rId3">
            <a:alphaModFix/>
          </a:blip>
          <a:stretch>
            <a:fillRect/>
          </a:stretch>
        </p:blipFill>
        <p:spPr>
          <a:xfrm>
            <a:off x="1368950" y="1371611"/>
            <a:ext cx="6873499" cy="3338425"/>
          </a:xfrm>
          <a:prstGeom prst="rect">
            <a:avLst/>
          </a:prstGeom>
          <a:noFill/>
          <a:ln>
            <a:noFill/>
          </a:ln>
        </p:spPr>
      </p:pic>
      <p:sp>
        <p:nvSpPr>
          <p:cNvPr id="382" name="Google Shape;382;p53"/>
          <p:cNvSpPr txBox="1"/>
          <p:nvPr/>
        </p:nvSpPr>
        <p:spPr>
          <a:xfrm>
            <a:off x="6726925" y="1371600"/>
            <a:ext cx="1158900" cy="5601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A3D4B"/>
                </a:solidFill>
                <a:latin typeface="Calibri"/>
                <a:ea typeface="Calibri"/>
                <a:cs typeface="Calibri"/>
                <a:sym typeface="Calibri"/>
              </a:rPr>
              <a:t>Compliance data.</a:t>
            </a:r>
            <a:endParaRPr>
              <a:solidFill>
                <a:srgbClr val="3A3D4B"/>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0" y="191350"/>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ct val="25925"/>
              <a:buFont typeface="Arial"/>
              <a:buNone/>
            </a:pPr>
            <a:r>
              <a:rPr lang="en" sz="2800" b="1"/>
              <a:t>Student Infraction &amp; Response - Detail &amp; Exceptions</a:t>
            </a:r>
            <a:endParaRPr sz="2800"/>
          </a:p>
        </p:txBody>
      </p:sp>
      <p:sp>
        <p:nvSpPr>
          <p:cNvPr id="388" name="Google Shape;388;p54"/>
          <p:cNvSpPr txBox="1">
            <a:spLocks noGrp="1"/>
          </p:cNvSpPr>
          <p:nvPr>
            <p:ph type="body" idx="1"/>
          </p:nvPr>
        </p:nvSpPr>
        <p:spPr>
          <a:xfrm>
            <a:off x="971550" y="1267675"/>
            <a:ext cx="7200900" cy="3678600"/>
          </a:xfrm>
          <a:prstGeom prst="rect">
            <a:avLst/>
          </a:prstGeom>
        </p:spPr>
        <p:txBody>
          <a:bodyPr spcFirstLastPara="1" wrap="square" lIns="68575" tIns="34275" rIns="68575" bIns="34275" anchor="t" anchorCtr="0">
            <a:normAutofit fontScale="47500" lnSpcReduction="20000"/>
          </a:bodyPr>
          <a:lstStyle/>
          <a:p>
            <a:pPr marL="0" lvl="0" indent="0" algn="l" rtl="0">
              <a:spcBef>
                <a:spcPts val="1400"/>
              </a:spcBef>
              <a:spcAft>
                <a:spcPts val="0"/>
              </a:spcAft>
              <a:buNone/>
            </a:pPr>
            <a:r>
              <a:rPr lang="en" sz="3852"/>
              <a:t>These reports show us that LEAs have reported all student infractions for students with disabilities, as required by the Office of Special Education Programs (OSEP). </a:t>
            </a:r>
            <a:endParaRPr sz="3852"/>
          </a:p>
          <a:p>
            <a:pPr marL="0" lvl="0" indent="0" algn="l" rtl="0">
              <a:spcBef>
                <a:spcPts val="1400"/>
              </a:spcBef>
              <a:spcAft>
                <a:spcPts val="0"/>
              </a:spcAft>
              <a:buNone/>
            </a:pPr>
            <a:r>
              <a:rPr lang="en" sz="3852"/>
              <a:t>This includes LEAs reporting all uses of restraint and seclusion, </a:t>
            </a:r>
            <a:r>
              <a:rPr lang="en" sz="3852" b="1" i="1" u="sng">
                <a:solidFill>
                  <a:srgbClr val="FF9900"/>
                </a:solidFill>
              </a:rPr>
              <a:t>even when use is not linked to an infraction. </a:t>
            </a:r>
            <a:endParaRPr sz="3852" b="1" i="1" u="sng">
              <a:solidFill>
                <a:srgbClr val="FF9900"/>
              </a:solidFill>
            </a:endParaRPr>
          </a:p>
          <a:p>
            <a:pPr marL="0" lvl="0" indent="0" algn="l" rtl="0">
              <a:spcBef>
                <a:spcPts val="1400"/>
              </a:spcBef>
              <a:spcAft>
                <a:spcPts val="0"/>
              </a:spcAft>
              <a:buNone/>
            </a:pPr>
            <a:endParaRPr b="1" i="1" u="sng">
              <a:solidFill>
                <a:srgbClr val="FF9900"/>
              </a:solidFill>
            </a:endParaRPr>
          </a:p>
          <a:p>
            <a:pPr marL="0" lvl="0" indent="0" algn="l" rtl="0">
              <a:spcBef>
                <a:spcPts val="1400"/>
              </a:spcBef>
              <a:spcAft>
                <a:spcPts val="0"/>
              </a:spcAft>
              <a:buNone/>
            </a:pPr>
            <a:r>
              <a:rPr lang="en" sz="2119" b="1" i="1">
                <a:solidFill>
                  <a:srgbClr val="1D7E75"/>
                </a:solidFill>
                <a:latin typeface="Arial"/>
                <a:ea typeface="Arial"/>
                <a:cs typeface="Arial"/>
                <a:sym typeface="Arial"/>
              </a:rPr>
              <a:t>NMAC 6.11.2.10(E)(6)</a:t>
            </a:r>
            <a:r>
              <a:rPr lang="en" sz="2119" i="1">
                <a:solidFill>
                  <a:srgbClr val="1D7E75"/>
                </a:solidFill>
                <a:latin typeface="Arial"/>
                <a:ea typeface="Arial"/>
                <a:cs typeface="Arial"/>
                <a:sym typeface="Arial"/>
              </a:rPr>
              <a:t>:</a:t>
            </a:r>
            <a:r>
              <a:rPr lang="en" sz="2119" i="1">
                <a:solidFill>
                  <a:schemeClr val="dk2"/>
                </a:solidFill>
                <a:latin typeface="Arial"/>
                <a:ea typeface="Arial"/>
                <a:cs typeface="Arial"/>
                <a:sym typeface="Arial"/>
              </a:rPr>
              <a:t> </a:t>
            </a:r>
            <a:endParaRPr sz="2819" i="1">
              <a:solidFill>
                <a:srgbClr val="1D7E75"/>
              </a:solidFill>
            </a:endParaRPr>
          </a:p>
          <a:p>
            <a:pPr marL="0" lvl="0" indent="0" algn="l" rtl="0">
              <a:spcBef>
                <a:spcPts val="0"/>
              </a:spcBef>
              <a:spcAft>
                <a:spcPts val="0"/>
              </a:spcAft>
              <a:buClr>
                <a:schemeClr val="dk2"/>
              </a:buClr>
              <a:buSzPct val="43652"/>
              <a:buFont typeface="Arial"/>
              <a:buNone/>
            </a:pPr>
            <a:r>
              <a:rPr lang="en" sz="2519" i="1">
                <a:solidFill>
                  <a:srgbClr val="1D7E75"/>
                </a:solidFill>
              </a:rPr>
              <a:t>(c) Schools shall report to the department, through the department's data collection and reporting system, the following information on a timeline and reporting frequency established by the department:</a:t>
            </a:r>
            <a:endParaRPr sz="2519" i="1">
              <a:solidFill>
                <a:srgbClr val="1D7E75"/>
              </a:solidFill>
            </a:endParaRPr>
          </a:p>
          <a:p>
            <a:pPr marL="0" lvl="0" indent="0" algn="l" rtl="0">
              <a:spcBef>
                <a:spcPts val="0"/>
              </a:spcBef>
              <a:spcAft>
                <a:spcPts val="0"/>
              </a:spcAft>
              <a:buClr>
                <a:schemeClr val="dk2"/>
              </a:buClr>
              <a:buSzPct val="43652"/>
              <a:buFont typeface="Arial"/>
              <a:buNone/>
            </a:pPr>
            <a:r>
              <a:rPr lang="en" sz="2519" i="1">
                <a:solidFill>
                  <a:srgbClr val="1D7E75"/>
                </a:solidFill>
              </a:rPr>
              <a:t>(i) all instances in which a restraint or seclusion technique is used;</a:t>
            </a:r>
            <a:endParaRPr sz="2519" i="1">
              <a:solidFill>
                <a:srgbClr val="1D7E75"/>
              </a:solidFill>
            </a:endParaRPr>
          </a:p>
          <a:p>
            <a:pPr marL="0" lvl="0" indent="0" algn="l" rtl="0">
              <a:spcBef>
                <a:spcPts val="0"/>
              </a:spcBef>
              <a:spcAft>
                <a:spcPts val="0"/>
              </a:spcAft>
              <a:buClr>
                <a:schemeClr val="dk2"/>
              </a:buClr>
              <a:buSzPct val="43652"/>
              <a:buFont typeface="Arial"/>
              <a:buNone/>
            </a:pPr>
            <a:r>
              <a:rPr lang="en" sz="2519" i="1">
                <a:solidFill>
                  <a:srgbClr val="1D7E75"/>
                </a:solidFill>
              </a:rPr>
              <a:t>(ii) all instances in which law enforcement is summoned instead of using a restraint or seclusion technique;</a:t>
            </a:r>
            <a:endParaRPr sz="2519" i="1">
              <a:solidFill>
                <a:srgbClr val="1D7E75"/>
              </a:solidFill>
            </a:endParaRPr>
          </a:p>
          <a:p>
            <a:pPr marL="0" lvl="0" indent="0" algn="l" rtl="0">
              <a:spcBef>
                <a:spcPts val="0"/>
              </a:spcBef>
              <a:spcAft>
                <a:spcPts val="0"/>
              </a:spcAft>
              <a:buClr>
                <a:schemeClr val="dk2"/>
              </a:buClr>
              <a:buSzPct val="43652"/>
              <a:buFont typeface="Arial"/>
              <a:buNone/>
            </a:pPr>
            <a:r>
              <a:rPr lang="en" sz="2519" i="1">
                <a:solidFill>
                  <a:srgbClr val="1D7E75"/>
                </a:solidFill>
              </a:rPr>
              <a:t>(iii) the names of the students and school personnel involved in an incident in which restraint or seclusion was used; and</a:t>
            </a:r>
            <a:endParaRPr sz="2519" i="1">
              <a:solidFill>
                <a:srgbClr val="1D7E75"/>
              </a:solidFill>
            </a:endParaRPr>
          </a:p>
          <a:p>
            <a:pPr marL="0" lvl="0" indent="0" algn="l" rtl="0">
              <a:spcBef>
                <a:spcPts val="0"/>
              </a:spcBef>
              <a:spcAft>
                <a:spcPts val="0"/>
              </a:spcAft>
              <a:buClr>
                <a:schemeClr val="dk2"/>
              </a:buClr>
              <a:buSzPct val="43652"/>
              <a:buFont typeface="Arial"/>
              <a:buNone/>
            </a:pPr>
            <a:r>
              <a:rPr lang="en" sz="2519" i="1">
                <a:solidFill>
                  <a:srgbClr val="1D7E75"/>
                </a:solidFill>
              </a:rPr>
              <a:t>(iv) if a student was restrained, the type of restraint, including mechanical restraint or physical restraint, that was used.</a:t>
            </a:r>
            <a:endParaRPr sz="2519" i="1">
              <a:solidFill>
                <a:srgbClr val="1D7E75"/>
              </a:solidFill>
            </a:endParaRPr>
          </a:p>
          <a:p>
            <a:pPr marL="0" lvl="0" indent="0" algn="l" rtl="0">
              <a:spcBef>
                <a:spcPts val="0"/>
              </a:spcBef>
              <a:spcAft>
                <a:spcPts val="0"/>
              </a:spcAft>
              <a:buClr>
                <a:schemeClr val="dk2"/>
              </a:buClr>
              <a:buSzPct val="43652"/>
              <a:buFont typeface="Arial"/>
              <a:buNone/>
            </a:pPr>
            <a:r>
              <a:rPr lang="en" sz="2519" i="1">
                <a:solidFill>
                  <a:srgbClr val="1D7E75"/>
                </a:solidFill>
              </a:rPr>
              <a:t>(d) If a school summons law enforcement instead of using a restraint or seclusion technique on a student, the school shall comply with the reporting, documentation, and review procedures established pursuant to this rule and Section 22-5-4.12 NMSA 1978.</a:t>
            </a:r>
            <a:endParaRPr sz="2519" i="1">
              <a:solidFill>
                <a:srgbClr val="1D7E75"/>
              </a:solidFill>
            </a:endParaRPr>
          </a:p>
          <a:p>
            <a:pPr marL="0" lvl="0" indent="0" algn="l" rtl="0">
              <a:spcBef>
                <a:spcPts val="0"/>
              </a:spcBef>
              <a:spcAft>
                <a:spcPts val="0"/>
              </a:spcAft>
              <a:buClr>
                <a:schemeClr val="dk2"/>
              </a:buClr>
              <a:buSzPct val="73333"/>
              <a:buFont typeface="Arial"/>
              <a:buNone/>
            </a:pPr>
            <a:endParaRPr sz="1500">
              <a:solidFill>
                <a:srgbClr val="1D7E75"/>
              </a:solidFill>
            </a:endParaRPr>
          </a:p>
          <a:p>
            <a:pPr marL="0" lvl="0" indent="0" algn="l" rtl="0">
              <a:spcBef>
                <a:spcPts val="0"/>
              </a:spcBef>
              <a:spcAft>
                <a:spcPts val="0"/>
              </a:spcAft>
              <a:buNone/>
            </a:pPr>
            <a:endParaRPr sz="1500">
              <a:solidFill>
                <a:srgbClr val="1D7E75"/>
              </a:solidFill>
            </a:endParaRPr>
          </a:p>
          <a:p>
            <a:pPr marL="0" lvl="0" indent="0" algn="l" rtl="0">
              <a:spcBef>
                <a:spcPts val="1400"/>
              </a:spcBef>
              <a:spcAft>
                <a:spcPts val="0"/>
              </a:spcAft>
              <a:buNone/>
            </a:pPr>
            <a:endParaRPr sz="1500">
              <a:solidFill>
                <a:srgbClr val="1D7E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xfrm>
            <a:off x="0" y="251864"/>
            <a:ext cx="9144000" cy="777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Clr>
                <a:schemeClr val="dk2"/>
              </a:buClr>
              <a:buSzPct val="25925"/>
              <a:buFont typeface="Arial"/>
              <a:buNone/>
            </a:pPr>
            <a:r>
              <a:rPr lang="en" sz="2800" b="1"/>
              <a:t>Student Infraction &amp; Response - Detail &amp; Exceptions</a:t>
            </a:r>
            <a:endParaRPr sz="2800"/>
          </a:p>
        </p:txBody>
      </p:sp>
      <p:sp>
        <p:nvSpPr>
          <p:cNvPr id="394" name="Google Shape;394;p55"/>
          <p:cNvSpPr txBox="1">
            <a:spLocks noGrp="1"/>
          </p:cNvSpPr>
          <p:nvPr>
            <p:ph type="body" idx="1"/>
          </p:nvPr>
        </p:nvSpPr>
        <p:spPr>
          <a:xfrm>
            <a:off x="971550" y="1371600"/>
            <a:ext cx="7200900" cy="1198835"/>
          </a:xfrm>
          <a:prstGeom prst="rect">
            <a:avLst/>
          </a:prstGeom>
        </p:spPr>
        <p:txBody>
          <a:bodyPr spcFirstLastPara="1" wrap="square" lIns="68575" tIns="34275" rIns="68575" bIns="34275" anchor="t" anchorCtr="0">
            <a:normAutofit fontScale="92500" lnSpcReduction="20000"/>
          </a:bodyPr>
          <a:lstStyle/>
          <a:p>
            <a:pPr marL="0" lvl="0" indent="0" algn="l" rtl="0">
              <a:spcBef>
                <a:spcPts val="1400"/>
              </a:spcBef>
              <a:spcAft>
                <a:spcPts val="0"/>
              </a:spcAft>
              <a:buClr>
                <a:schemeClr val="dk2"/>
              </a:buClr>
              <a:buSzPts val="1100"/>
              <a:buFont typeface="Arial"/>
              <a:buNone/>
            </a:pPr>
            <a:r>
              <a:rPr lang="en" b="1" u="sng">
                <a:solidFill>
                  <a:srgbClr val="1D7E75"/>
                </a:solidFill>
              </a:rPr>
              <a:t>Why is this important?</a:t>
            </a:r>
            <a:endParaRPr b="1" u="sng">
              <a:solidFill>
                <a:srgbClr val="1D7E75"/>
              </a:solidFill>
            </a:endParaRPr>
          </a:p>
          <a:p>
            <a:pPr marL="457200" lvl="0" indent="-317500" algn="l" rtl="0">
              <a:spcBef>
                <a:spcPts val="1400"/>
              </a:spcBef>
              <a:spcAft>
                <a:spcPts val="0"/>
              </a:spcAft>
              <a:buClr>
                <a:srgbClr val="1D7E75"/>
              </a:buClr>
              <a:buSzPts val="1400"/>
              <a:buChar char="-"/>
            </a:pPr>
            <a:r>
              <a:rPr lang="en">
                <a:solidFill>
                  <a:srgbClr val="1D7E75"/>
                </a:solidFill>
              </a:rPr>
              <a:t>Tracking infractions and events in which restraint and/or seclusion are utilized is crucial for ensuring compliance with regulations and ensuring students have access to FAPE.</a:t>
            </a:r>
            <a:endParaRPr/>
          </a:p>
        </p:txBody>
      </p:sp>
      <p:sp>
        <p:nvSpPr>
          <p:cNvPr id="395" name="Google Shape;395;p55"/>
          <p:cNvSpPr txBox="1"/>
          <p:nvPr/>
        </p:nvSpPr>
        <p:spPr>
          <a:xfrm>
            <a:off x="971550" y="3397050"/>
            <a:ext cx="7089000" cy="1621800"/>
          </a:xfrm>
          <a:prstGeom prst="rect">
            <a:avLst/>
          </a:prstGeom>
          <a:solidFill>
            <a:srgbClr val="D0E0E3"/>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2"/>
              </a:buClr>
              <a:buSzPts val="1100"/>
              <a:buFont typeface="Arial"/>
              <a:buNone/>
            </a:pPr>
            <a:r>
              <a:rPr lang="en" sz="1258" b="1">
                <a:solidFill>
                  <a:srgbClr val="1D7E75"/>
                </a:solidFill>
                <a:latin typeface="Calibri"/>
                <a:ea typeface="Calibri"/>
                <a:cs typeface="Calibri"/>
                <a:sym typeface="Calibri"/>
              </a:rPr>
              <a:t>Link to Infraction Exception Report in Nova:</a:t>
            </a:r>
            <a:endParaRPr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https://eui.ped.state.nm.us/sites/stars/ProdNova/_layouts/15/ReportServer/RSViewerPage.aspx?rv:RelativeReportUrl=/sites/stars/ProdNova/PublicFolders/District%20and%20School%20Reports/Special%20Education/SPED%20-%20Student%20Infraction%20and%20Response%20Exceptions.rdl</a:t>
            </a:r>
            <a:endParaRPr sz="1100">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endParaRPr sz="1258">
              <a:solidFill>
                <a:srgbClr val="3A3D4B"/>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258" b="1">
                <a:solidFill>
                  <a:srgbClr val="1D7E75"/>
                </a:solidFill>
                <a:latin typeface="Calibri"/>
                <a:ea typeface="Calibri"/>
                <a:cs typeface="Calibri"/>
                <a:sym typeface="Calibri"/>
              </a:rPr>
              <a:t>Link to Infraction Detail Report in Nova:</a:t>
            </a:r>
            <a:endParaRPr sz="1100"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00" u="sng">
                <a:solidFill>
                  <a:schemeClr val="accent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https://eui.ped.state.nm.us/sites/stars/ProdNova/_layouts/15/ReportServer/RSViewerPage.aspx?rv:RelativeReportUrl=/sites/stars/ProdNova/PublicFolders/District%20and%20School%20Reports/Special%20Education/SPED%20-%20Student%20Infraction%20and%20Response%20Detail.rdl</a:t>
            </a:r>
            <a:endParaRPr sz="1100">
              <a:solidFill>
                <a:srgbClr val="1D7E75"/>
              </a:solidFill>
              <a:latin typeface="Calibri"/>
              <a:ea typeface="Calibri"/>
              <a:cs typeface="Calibri"/>
              <a:sym typeface="Calibri"/>
            </a:endParaRPr>
          </a:p>
        </p:txBody>
      </p:sp>
      <p:sp>
        <p:nvSpPr>
          <p:cNvPr id="2" name="TextBox 1">
            <a:extLst>
              <a:ext uri="{FF2B5EF4-FFF2-40B4-BE49-F238E27FC236}">
                <a16:creationId xmlns:a16="http://schemas.microsoft.com/office/drawing/2014/main" id="{E226245A-BD85-92C5-86F6-F89187FF4A28}"/>
              </a:ext>
            </a:extLst>
          </p:cNvPr>
          <p:cNvSpPr txBox="1"/>
          <p:nvPr/>
        </p:nvSpPr>
        <p:spPr>
          <a:xfrm>
            <a:off x="980343" y="2518996"/>
            <a:ext cx="7080737"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3A3D4B"/>
                </a:solidFill>
                <a:latin typeface="Calibri"/>
                <a:cs typeface="Calibri"/>
              </a:rPr>
              <a:t>Note: A PED Memo was issued in 2021 regarding the requirement to report restraint &amp; seclusion events. The document can be viewed here: </a:t>
            </a:r>
            <a:r>
              <a:rPr lang="en-US" sz="1100" u="sng">
                <a:solidFill>
                  <a:srgbClr val="EFC119"/>
                </a:solidFill>
                <a:hlinkClick r:id="rId5"/>
              </a:rPr>
              <a:t>https://webnew.ped.state.nm.us/wp-content/uploads/2021/09/Restraint_and_Seclusion_Memo_7_29_21.pdf</a:t>
            </a:r>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715135" y="414459"/>
            <a:ext cx="7871100" cy="5832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2800" b="1"/>
              <a:t>Q &amp; A</a:t>
            </a:r>
            <a:endParaRPr sz="2800" b="1"/>
          </a:p>
        </p:txBody>
      </p:sp>
      <p:sp>
        <p:nvSpPr>
          <p:cNvPr id="182" name="Google Shape;182;p29"/>
          <p:cNvSpPr txBox="1">
            <a:spLocks noGrp="1"/>
          </p:cNvSpPr>
          <p:nvPr>
            <p:ph type="sldNum" idx="12"/>
          </p:nvPr>
        </p:nvSpPr>
        <p:spPr>
          <a:xfrm>
            <a:off x="5357813" y="3585937"/>
            <a:ext cx="771600" cy="154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3</a:t>
            </a:fld>
            <a:endParaRPr/>
          </a:p>
        </p:txBody>
      </p:sp>
      <p:pic>
        <p:nvPicPr>
          <p:cNvPr id="183" name="Google Shape;183;p29"/>
          <p:cNvPicPr preferRelativeResize="0"/>
          <p:nvPr/>
        </p:nvPicPr>
        <p:blipFill>
          <a:blip r:embed="rId3">
            <a:alphaModFix/>
          </a:blip>
          <a:stretch>
            <a:fillRect/>
          </a:stretch>
        </p:blipFill>
        <p:spPr>
          <a:xfrm>
            <a:off x="1283409" y="1237463"/>
            <a:ext cx="6577182" cy="39060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97800" y="329048"/>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2"/>
              </a:buClr>
              <a:buSzPts val="700"/>
              <a:buFont typeface="Arial"/>
              <a:buNone/>
            </a:pPr>
            <a:r>
              <a:rPr lang="en" sz="2800" b="1"/>
              <a:t>Student Infraction &amp; Response Detail Report</a:t>
            </a:r>
            <a:endParaRPr sz="2800" b="1"/>
          </a:p>
        </p:txBody>
      </p:sp>
      <p:sp>
        <p:nvSpPr>
          <p:cNvPr id="402" name="Google Shape;402;p56"/>
          <p:cNvSpPr txBox="1">
            <a:spLocks noGrp="1"/>
          </p:cNvSpPr>
          <p:nvPr>
            <p:ph type="body" idx="1"/>
          </p:nvPr>
        </p:nvSpPr>
        <p:spPr>
          <a:xfrm>
            <a:off x="215525" y="1208616"/>
            <a:ext cx="4245300" cy="3752400"/>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150000"/>
              </a:lnSpc>
              <a:spcBef>
                <a:spcPts val="0"/>
              </a:spcBef>
              <a:spcAft>
                <a:spcPts val="0"/>
              </a:spcAft>
              <a:buNone/>
            </a:pPr>
            <a:r>
              <a:rPr lang="en" sz="2545">
                <a:solidFill>
                  <a:srgbClr val="434343"/>
                </a:solidFill>
              </a:rPr>
              <a:t>Validation requirements:</a:t>
            </a:r>
            <a:endParaRPr sz="2545">
              <a:solidFill>
                <a:srgbClr val="434343"/>
              </a:solidFill>
            </a:endParaRPr>
          </a:p>
          <a:p>
            <a:pPr marL="342900" lvl="0" indent="-225622" algn="l" rtl="0">
              <a:lnSpc>
                <a:spcPct val="100000"/>
              </a:lnSpc>
              <a:spcBef>
                <a:spcPts val="0"/>
              </a:spcBef>
              <a:spcAft>
                <a:spcPts val="0"/>
              </a:spcAft>
              <a:buClr>
                <a:srgbClr val="434343"/>
              </a:buClr>
              <a:buSzPct val="88838"/>
              <a:buChar char="•"/>
            </a:pPr>
            <a:r>
              <a:rPr lang="en" sz="1791">
                <a:solidFill>
                  <a:srgbClr val="434343"/>
                </a:solidFill>
              </a:rPr>
              <a:t>This report must contain data.</a:t>
            </a:r>
            <a:endParaRPr sz="1791">
              <a:solidFill>
                <a:srgbClr val="434343"/>
              </a:solidFill>
            </a:endParaRPr>
          </a:p>
          <a:p>
            <a:pPr marL="342900" lvl="0" indent="0" algn="l" rtl="0">
              <a:lnSpc>
                <a:spcPct val="100000"/>
              </a:lnSpc>
              <a:spcBef>
                <a:spcPts val="0"/>
              </a:spcBef>
              <a:spcAft>
                <a:spcPts val="0"/>
              </a:spcAft>
              <a:buNone/>
            </a:pPr>
            <a:endParaRPr sz="1556">
              <a:solidFill>
                <a:srgbClr val="434343"/>
              </a:solidFill>
            </a:endParaRPr>
          </a:p>
          <a:p>
            <a:pPr marL="342900" lvl="0" indent="-236417" algn="l" rtl="0">
              <a:lnSpc>
                <a:spcPct val="100000"/>
              </a:lnSpc>
              <a:spcBef>
                <a:spcPts val="0"/>
              </a:spcBef>
              <a:spcAft>
                <a:spcPts val="0"/>
              </a:spcAft>
              <a:buClr>
                <a:srgbClr val="434343"/>
              </a:buClr>
              <a:buSzPct val="100000"/>
              <a:buChar char="•"/>
            </a:pPr>
            <a:r>
              <a:rPr lang="en" sz="1791">
                <a:solidFill>
                  <a:srgbClr val="434343"/>
                </a:solidFill>
              </a:rPr>
              <a:t>All infractions:</a:t>
            </a:r>
            <a:endParaRPr sz="1791">
              <a:solidFill>
                <a:srgbClr val="434343"/>
              </a:solidFill>
            </a:endParaRPr>
          </a:p>
          <a:p>
            <a:pPr marL="685800" lvl="1" indent="-261817" algn="l" rtl="0">
              <a:lnSpc>
                <a:spcPct val="100000"/>
              </a:lnSpc>
              <a:spcBef>
                <a:spcPts val="0"/>
              </a:spcBef>
              <a:spcAft>
                <a:spcPts val="0"/>
              </a:spcAft>
              <a:buClr>
                <a:srgbClr val="434343"/>
              </a:buClr>
              <a:buSzPct val="100000"/>
              <a:buChar char="•"/>
            </a:pPr>
            <a:r>
              <a:rPr lang="en" sz="1791">
                <a:solidFill>
                  <a:srgbClr val="434343"/>
                </a:solidFill>
              </a:rPr>
              <a:t>no matter how minor or major must be reported.</a:t>
            </a:r>
            <a:endParaRPr sz="1791">
              <a:solidFill>
                <a:srgbClr val="434343"/>
              </a:solidFill>
            </a:endParaRPr>
          </a:p>
          <a:p>
            <a:pPr marL="685800" lvl="1" indent="-261817" algn="l" rtl="0">
              <a:lnSpc>
                <a:spcPct val="100000"/>
              </a:lnSpc>
              <a:spcBef>
                <a:spcPts val="0"/>
              </a:spcBef>
              <a:spcAft>
                <a:spcPts val="0"/>
              </a:spcAft>
              <a:buClr>
                <a:srgbClr val="434343"/>
              </a:buClr>
              <a:buSzPct val="100000"/>
              <a:buChar char="•"/>
            </a:pPr>
            <a:r>
              <a:rPr lang="en" sz="1791">
                <a:solidFill>
                  <a:srgbClr val="434343"/>
                </a:solidFill>
              </a:rPr>
              <a:t>those requiring a Manifestation Determination Meeting (MDR) and those that do not require an MDR must be reported.</a:t>
            </a:r>
            <a:endParaRPr sz="1791">
              <a:solidFill>
                <a:srgbClr val="434343"/>
              </a:solidFill>
            </a:endParaRPr>
          </a:p>
          <a:p>
            <a:pPr marL="685800" lvl="1" indent="-261817" algn="l" rtl="0">
              <a:lnSpc>
                <a:spcPct val="100000"/>
              </a:lnSpc>
              <a:spcBef>
                <a:spcPts val="0"/>
              </a:spcBef>
              <a:spcAft>
                <a:spcPts val="0"/>
              </a:spcAft>
              <a:buClr>
                <a:srgbClr val="434343"/>
              </a:buClr>
              <a:buSzPct val="100000"/>
              <a:buChar char="•"/>
            </a:pPr>
            <a:r>
              <a:rPr lang="en" sz="1791">
                <a:solidFill>
                  <a:srgbClr val="434343"/>
                </a:solidFill>
              </a:rPr>
              <a:t>those where restorative justice is used.</a:t>
            </a:r>
            <a:endParaRPr sz="1791">
              <a:solidFill>
                <a:srgbClr val="434343"/>
              </a:solidFill>
            </a:endParaRPr>
          </a:p>
          <a:p>
            <a:pPr marL="685800" lvl="0" indent="0" algn="l" rtl="0">
              <a:lnSpc>
                <a:spcPct val="100000"/>
              </a:lnSpc>
              <a:spcBef>
                <a:spcPts val="0"/>
              </a:spcBef>
              <a:spcAft>
                <a:spcPts val="0"/>
              </a:spcAft>
              <a:buNone/>
            </a:pPr>
            <a:endParaRPr sz="1556">
              <a:solidFill>
                <a:srgbClr val="434343"/>
              </a:solidFill>
            </a:endParaRPr>
          </a:p>
          <a:p>
            <a:pPr marL="342900" lvl="0" indent="-236417" algn="l" rtl="0">
              <a:lnSpc>
                <a:spcPct val="100000"/>
              </a:lnSpc>
              <a:spcBef>
                <a:spcPts val="0"/>
              </a:spcBef>
              <a:spcAft>
                <a:spcPts val="0"/>
              </a:spcAft>
              <a:buClr>
                <a:srgbClr val="434343"/>
              </a:buClr>
              <a:buSzPct val="100000"/>
              <a:buChar char="•"/>
            </a:pPr>
            <a:r>
              <a:rPr lang="en" sz="1791">
                <a:solidFill>
                  <a:srgbClr val="434343"/>
                </a:solidFill>
              </a:rPr>
              <a:t>Informal removals must be reported, i.e. sending home to cool down, taking a break, etc.</a:t>
            </a:r>
            <a:endParaRPr sz="1791">
              <a:solidFill>
                <a:srgbClr val="434343"/>
              </a:solidFill>
            </a:endParaRPr>
          </a:p>
          <a:p>
            <a:pPr marL="342900" lvl="0" indent="0" algn="l" rtl="0">
              <a:lnSpc>
                <a:spcPct val="100000"/>
              </a:lnSpc>
              <a:spcBef>
                <a:spcPts val="0"/>
              </a:spcBef>
              <a:spcAft>
                <a:spcPts val="0"/>
              </a:spcAft>
              <a:buNone/>
            </a:pPr>
            <a:endParaRPr sz="1556">
              <a:solidFill>
                <a:srgbClr val="434343"/>
              </a:solidFill>
            </a:endParaRPr>
          </a:p>
          <a:p>
            <a:pPr marL="342900" lvl="0" indent="-236417" algn="l" rtl="0">
              <a:lnSpc>
                <a:spcPct val="100000"/>
              </a:lnSpc>
              <a:spcBef>
                <a:spcPts val="0"/>
              </a:spcBef>
              <a:spcAft>
                <a:spcPts val="0"/>
              </a:spcAft>
              <a:buClr>
                <a:srgbClr val="434343"/>
              </a:buClr>
              <a:buSzPct val="100000"/>
              <a:buChar char="•"/>
            </a:pPr>
            <a:r>
              <a:rPr lang="en" sz="1791">
                <a:solidFill>
                  <a:srgbClr val="434343"/>
                </a:solidFill>
              </a:rPr>
              <a:t>Failure to report data will result in a non-valid and non-reliable data finding.</a:t>
            </a:r>
            <a:endParaRPr sz="1791">
              <a:solidFill>
                <a:srgbClr val="434343"/>
              </a:solidFill>
            </a:endParaRPr>
          </a:p>
        </p:txBody>
      </p:sp>
      <p:sp>
        <p:nvSpPr>
          <p:cNvPr id="403" name="Google Shape;403;p56"/>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30</a:t>
            </a:fld>
            <a:endParaRPr/>
          </a:p>
        </p:txBody>
      </p:sp>
      <p:pic>
        <p:nvPicPr>
          <p:cNvPr id="404" name="Google Shape;404;p56"/>
          <p:cNvPicPr preferRelativeResize="0"/>
          <p:nvPr/>
        </p:nvPicPr>
        <p:blipFill>
          <a:blip r:embed="rId3">
            <a:alphaModFix/>
          </a:blip>
          <a:stretch>
            <a:fillRect/>
          </a:stretch>
        </p:blipFill>
        <p:spPr>
          <a:xfrm>
            <a:off x="4460813" y="1384525"/>
            <a:ext cx="4439275" cy="339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99550" y="332950"/>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2"/>
              </a:buClr>
              <a:buSzPts val="700"/>
              <a:buFont typeface="Arial"/>
              <a:buNone/>
            </a:pPr>
            <a:r>
              <a:rPr lang="en" sz="2800" b="1"/>
              <a:t>Student Infraction &amp; Response Exception Report</a:t>
            </a:r>
            <a:endParaRPr sz="2800" b="1"/>
          </a:p>
        </p:txBody>
      </p:sp>
      <p:sp>
        <p:nvSpPr>
          <p:cNvPr id="410" name="Google Shape;410;p57"/>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411" name="Google Shape;411;p57"/>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31</a:t>
            </a:fld>
            <a:endParaRPr/>
          </a:p>
        </p:txBody>
      </p:sp>
      <p:sp>
        <p:nvSpPr>
          <p:cNvPr id="412" name="Google Shape;412;p57"/>
          <p:cNvSpPr txBox="1">
            <a:spLocks noGrp="1"/>
          </p:cNvSpPr>
          <p:nvPr>
            <p:ph type="body" idx="1"/>
          </p:nvPr>
        </p:nvSpPr>
        <p:spPr>
          <a:xfrm>
            <a:off x="215525" y="1285845"/>
            <a:ext cx="3668834" cy="3321155"/>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545">
                <a:solidFill>
                  <a:srgbClr val="434343"/>
                </a:solidFill>
              </a:rPr>
              <a:t>Validation requirements:</a:t>
            </a:r>
            <a:endParaRPr sz="2545">
              <a:solidFill>
                <a:srgbClr val="434343"/>
              </a:solidFill>
            </a:endParaRPr>
          </a:p>
          <a:p>
            <a:pPr marL="342900" lvl="0" indent="-253485" algn="l" rtl="0">
              <a:lnSpc>
                <a:spcPct val="100000"/>
              </a:lnSpc>
              <a:spcBef>
                <a:spcPts val="0"/>
              </a:spcBef>
              <a:spcAft>
                <a:spcPts val="0"/>
              </a:spcAft>
              <a:buClr>
                <a:srgbClr val="434343"/>
              </a:buClr>
              <a:buSzPts val="1792"/>
              <a:buChar char="•"/>
            </a:pPr>
            <a:r>
              <a:rPr lang="en" sz="1791">
                <a:solidFill>
                  <a:srgbClr val="434343"/>
                </a:solidFill>
              </a:rPr>
              <a:t>All errors noted in this report must be corrected.</a:t>
            </a:r>
            <a:endParaRPr sz="1791">
              <a:solidFill>
                <a:srgbClr val="434343"/>
              </a:solidFill>
            </a:endParaRPr>
          </a:p>
          <a:p>
            <a:pPr marL="342900" lvl="0" indent="-253485" algn="l" rtl="0">
              <a:lnSpc>
                <a:spcPct val="100000"/>
              </a:lnSpc>
              <a:spcBef>
                <a:spcPts val="0"/>
              </a:spcBef>
              <a:spcAft>
                <a:spcPts val="0"/>
              </a:spcAft>
              <a:buClr>
                <a:srgbClr val="434343"/>
              </a:buClr>
              <a:buSzPts val="1792"/>
              <a:buChar char="•"/>
            </a:pPr>
            <a:r>
              <a:rPr lang="en" sz="1791">
                <a:solidFill>
                  <a:srgbClr val="434343"/>
                </a:solidFill>
              </a:rPr>
              <a:t>A blank report indicates:</a:t>
            </a:r>
            <a:endParaRPr sz="1791">
              <a:solidFill>
                <a:srgbClr val="434343"/>
              </a:solidFill>
            </a:endParaRPr>
          </a:p>
          <a:p>
            <a:pPr marL="685800" lvl="1" indent="-278885" algn="l" rtl="0">
              <a:lnSpc>
                <a:spcPct val="100000"/>
              </a:lnSpc>
              <a:spcBef>
                <a:spcPts val="0"/>
              </a:spcBef>
              <a:spcAft>
                <a:spcPts val="0"/>
              </a:spcAft>
              <a:buClr>
                <a:srgbClr val="434343"/>
              </a:buClr>
              <a:buSzPts val="1792"/>
              <a:buChar char="•"/>
            </a:pPr>
            <a:r>
              <a:rPr lang="en" sz="1791">
                <a:solidFill>
                  <a:srgbClr val="434343"/>
                </a:solidFill>
              </a:rPr>
              <a:t>there are no errors; or</a:t>
            </a:r>
            <a:endParaRPr sz="1791">
              <a:solidFill>
                <a:srgbClr val="434343"/>
              </a:solidFill>
            </a:endParaRPr>
          </a:p>
          <a:p>
            <a:pPr marL="685800" lvl="1" indent="-278885" algn="l" rtl="0">
              <a:lnSpc>
                <a:spcPct val="100000"/>
              </a:lnSpc>
              <a:spcBef>
                <a:spcPts val="0"/>
              </a:spcBef>
              <a:spcAft>
                <a:spcPts val="0"/>
              </a:spcAft>
              <a:buClr>
                <a:srgbClr val="434343"/>
              </a:buClr>
              <a:buSzPts val="1792"/>
              <a:buChar char="•"/>
            </a:pPr>
            <a:r>
              <a:rPr lang="en" sz="1791">
                <a:solidFill>
                  <a:srgbClr val="434343"/>
                </a:solidFill>
              </a:rPr>
              <a:t>no data has been reported.</a:t>
            </a:r>
            <a:endParaRPr sz="1791">
              <a:solidFill>
                <a:srgbClr val="434343"/>
              </a:solidFill>
            </a:endParaRPr>
          </a:p>
          <a:p>
            <a:pPr marL="342900" lvl="0" indent="-253485" algn="l" rtl="0">
              <a:lnSpc>
                <a:spcPct val="100000"/>
              </a:lnSpc>
              <a:spcBef>
                <a:spcPts val="0"/>
              </a:spcBef>
              <a:spcAft>
                <a:spcPts val="0"/>
              </a:spcAft>
              <a:buClr>
                <a:srgbClr val="434343"/>
              </a:buClr>
              <a:buSzPts val="1792"/>
              <a:buChar char="•"/>
            </a:pPr>
            <a:r>
              <a:rPr lang="en" sz="1791">
                <a:solidFill>
                  <a:srgbClr val="434343"/>
                </a:solidFill>
              </a:rPr>
              <a:t>Using a response type of “Other” will cause Error 8 on this report. Error 8 must be corrected. </a:t>
            </a:r>
            <a:endParaRPr sz="1791">
              <a:solidFill>
                <a:srgbClr val="434343"/>
              </a:solidFill>
            </a:endParaRPr>
          </a:p>
        </p:txBody>
      </p:sp>
      <p:pic>
        <p:nvPicPr>
          <p:cNvPr id="413" name="Google Shape;413;p57"/>
          <p:cNvPicPr preferRelativeResize="0"/>
          <p:nvPr/>
        </p:nvPicPr>
        <p:blipFill>
          <a:blip r:embed="rId3">
            <a:alphaModFix/>
          </a:blip>
          <a:stretch>
            <a:fillRect/>
          </a:stretch>
        </p:blipFill>
        <p:spPr>
          <a:xfrm>
            <a:off x="3979925" y="1214925"/>
            <a:ext cx="5068025" cy="3501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8"/>
          <p:cNvSpPr txBox="1">
            <a:spLocks noGrp="1"/>
          </p:cNvSpPr>
          <p:nvPr>
            <p:ph type="title"/>
          </p:nvPr>
        </p:nvSpPr>
        <p:spPr>
          <a:xfrm>
            <a:off x="971550" y="211625"/>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dk2"/>
              </a:buClr>
              <a:buSzPts val="700"/>
              <a:buFont typeface="Arial"/>
              <a:buNone/>
            </a:pPr>
            <a:r>
              <a:rPr lang="en-US" sz="2800" b="1"/>
              <a:t>Missing Exit Events Report</a:t>
            </a:r>
            <a:endParaRPr lang="en-US" sz="2800"/>
          </a:p>
        </p:txBody>
      </p:sp>
      <p:sp>
        <p:nvSpPr>
          <p:cNvPr id="419" name="Google Shape;419;p58"/>
          <p:cNvSpPr txBox="1">
            <a:spLocks noGrp="1"/>
          </p:cNvSpPr>
          <p:nvPr>
            <p:ph type="body" idx="1"/>
          </p:nvPr>
        </p:nvSpPr>
        <p:spPr>
          <a:xfrm>
            <a:off x="865425" y="1371600"/>
            <a:ext cx="7674600" cy="3257700"/>
          </a:xfrm>
          <a:prstGeom prst="rect">
            <a:avLst/>
          </a:prstGeom>
        </p:spPr>
        <p:txBody>
          <a:bodyPr spcFirstLastPara="1" wrap="square" lIns="68575" tIns="34275" rIns="68575" bIns="34275" anchor="t" anchorCtr="0">
            <a:normAutofit/>
          </a:bodyPr>
          <a:lstStyle/>
          <a:p>
            <a:pPr marL="0" lvl="0" indent="0" algn="l" rtl="0">
              <a:spcBef>
                <a:spcPts val="1400"/>
              </a:spcBef>
              <a:spcAft>
                <a:spcPts val="0"/>
              </a:spcAft>
              <a:buNone/>
            </a:pPr>
            <a:r>
              <a:rPr lang="en"/>
              <a:t>This report ensures that LEAs have correctly exited a student from special education. </a:t>
            </a:r>
            <a:endParaRPr/>
          </a:p>
          <a:p>
            <a:pPr marL="0" lvl="0" indent="0" algn="l" rtl="0">
              <a:spcBef>
                <a:spcPts val="1400"/>
              </a:spcBef>
              <a:spcAft>
                <a:spcPts val="0"/>
              </a:spcAft>
              <a:buNone/>
            </a:pPr>
            <a:r>
              <a:rPr lang="en" b="1" u="sng">
                <a:solidFill>
                  <a:srgbClr val="1D7E75"/>
                </a:solidFill>
              </a:rPr>
              <a:t>Why is this important?</a:t>
            </a:r>
            <a:endParaRPr b="1" u="sng">
              <a:solidFill>
                <a:srgbClr val="1D7E75"/>
              </a:solidFill>
            </a:endParaRPr>
          </a:p>
          <a:p>
            <a:pPr marL="457200" lvl="0" indent="-317500" algn="l" rtl="0">
              <a:spcBef>
                <a:spcPts val="1400"/>
              </a:spcBef>
              <a:spcAft>
                <a:spcPts val="0"/>
              </a:spcAft>
              <a:buClr>
                <a:srgbClr val="1D7E75"/>
              </a:buClr>
              <a:buSzPts val="1400"/>
              <a:buChar char="-"/>
            </a:pPr>
            <a:r>
              <a:rPr lang="en">
                <a:solidFill>
                  <a:srgbClr val="1D7E75"/>
                </a:solidFill>
              </a:rPr>
              <a:t>This information ensures that students with disabilities has been exited from special education. It also acts as a safeguard to ensure that as student is not inadvertently exited from special education when there is movement between LEAs.</a:t>
            </a:r>
            <a:endParaRPr>
              <a:solidFill>
                <a:srgbClr val="1D7E75"/>
              </a:solidFill>
            </a:endParaRPr>
          </a:p>
          <a:p>
            <a:pPr marL="0" lvl="0" indent="0" algn="l" rtl="0">
              <a:spcBef>
                <a:spcPts val="0"/>
              </a:spcBef>
              <a:spcAft>
                <a:spcPts val="0"/>
              </a:spcAft>
              <a:buNone/>
            </a:pPr>
            <a:endParaRPr sz="1658"/>
          </a:p>
          <a:p>
            <a:pPr marL="0" lvl="0" indent="0" algn="l" rtl="0">
              <a:spcBef>
                <a:spcPts val="0"/>
              </a:spcBef>
              <a:spcAft>
                <a:spcPts val="0"/>
              </a:spcAft>
              <a:buNone/>
            </a:pPr>
            <a:endParaRPr sz="1200"/>
          </a:p>
          <a:p>
            <a:pPr marL="0" lvl="0" indent="0" algn="l" rtl="0">
              <a:spcBef>
                <a:spcPts val="1400"/>
              </a:spcBef>
              <a:spcAft>
                <a:spcPts val="0"/>
              </a:spcAft>
              <a:buNone/>
            </a:pPr>
            <a:endParaRPr/>
          </a:p>
        </p:txBody>
      </p:sp>
      <p:sp>
        <p:nvSpPr>
          <p:cNvPr id="420" name="Google Shape;420;p58"/>
          <p:cNvSpPr txBox="1"/>
          <p:nvPr/>
        </p:nvSpPr>
        <p:spPr>
          <a:xfrm>
            <a:off x="971550" y="3845375"/>
            <a:ext cx="7674600" cy="10287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1100"/>
              <a:buFont typeface="Arial"/>
              <a:buNone/>
            </a:pPr>
            <a:r>
              <a:rPr lang="en" sz="1658" b="1">
                <a:solidFill>
                  <a:srgbClr val="1D7E75"/>
                </a:solidFill>
                <a:latin typeface="Calibri"/>
                <a:ea typeface="Calibri"/>
                <a:cs typeface="Calibri"/>
                <a:sym typeface="Calibri"/>
              </a:rPr>
              <a:t>Link to Missing Exit Events Report in Nova:</a:t>
            </a:r>
            <a:endParaRPr sz="1800" b="1">
              <a:solidFill>
                <a:srgbClr val="1D7E75"/>
              </a:solidFill>
              <a:latin typeface="Calibri"/>
              <a:ea typeface="Calibri"/>
              <a:cs typeface="Calibri"/>
              <a:sym typeface="Calibri"/>
            </a:endParaRPr>
          </a:p>
          <a:p>
            <a:pPr marL="0" lvl="0" indent="0" algn="l" rtl="0">
              <a:lnSpc>
                <a:spcPct val="90000"/>
              </a:lnSpc>
              <a:spcBef>
                <a:spcPts val="0"/>
              </a:spcBef>
              <a:spcAft>
                <a:spcPts val="0"/>
              </a:spcAft>
              <a:buClr>
                <a:schemeClr val="dk2"/>
              </a:buClr>
              <a:buSzPts val="1100"/>
              <a:buFont typeface="Arial"/>
              <a:buNone/>
            </a:pPr>
            <a:r>
              <a:rPr lang="en" sz="1100" u="sng">
                <a:solidFill>
                  <a:schemeClr val="accent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https://eui.ped.state.nm.us/sites/stars/ProdNova/_layouts/15/ReportServer/RSViewerPage.aspx?rv:RelativeReportUrl=/sites/stars/ProdNova/PublicFolders/District%20and%20School%20Reports/Special%20Education/SPED%20-%20Missing%20Special%20Education%20Exit%20Events.rdl</a:t>
            </a:r>
            <a:endParaRPr sz="1700">
              <a:solidFill>
                <a:srgbClr val="3A3D4B"/>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xfrm>
            <a:off x="97800" y="367171"/>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700"/>
              <a:buFont typeface="Arial"/>
              <a:buNone/>
            </a:pPr>
            <a:r>
              <a:rPr lang="en-US" sz="2800" b="1"/>
              <a:t>Missing Exit Events Report</a:t>
            </a:r>
          </a:p>
        </p:txBody>
      </p:sp>
      <p:sp>
        <p:nvSpPr>
          <p:cNvPr id="426" name="Google Shape;426;p59"/>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427" name="Google Shape;427;p59"/>
          <p:cNvSpPr txBox="1">
            <a:spLocks noGrp="1"/>
          </p:cNvSpPr>
          <p:nvPr>
            <p:ph type="body" idx="1"/>
          </p:nvPr>
        </p:nvSpPr>
        <p:spPr>
          <a:xfrm>
            <a:off x="215513" y="1443250"/>
            <a:ext cx="4010100" cy="32358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545">
                <a:solidFill>
                  <a:srgbClr val="434343"/>
                </a:solidFill>
              </a:rPr>
              <a:t>Validation requirements:</a:t>
            </a:r>
            <a:endParaRPr sz="2000">
              <a:solidFill>
                <a:srgbClr val="434343"/>
              </a:solidFill>
            </a:endParaRPr>
          </a:p>
          <a:p>
            <a:pPr marL="342900" lvl="0" indent="-292100" algn="l" rtl="0">
              <a:lnSpc>
                <a:spcPct val="150000"/>
              </a:lnSpc>
              <a:spcBef>
                <a:spcPts val="0"/>
              </a:spcBef>
              <a:spcAft>
                <a:spcPts val="0"/>
              </a:spcAft>
              <a:buClr>
                <a:srgbClr val="434343"/>
              </a:buClr>
              <a:buSzPts val="2000"/>
              <a:buChar char="•"/>
            </a:pPr>
            <a:r>
              <a:rPr lang="en" sz="2000">
                <a:solidFill>
                  <a:srgbClr val="434343"/>
                </a:solidFill>
              </a:rPr>
              <a:t>All errors must be cleared.</a:t>
            </a:r>
            <a:endParaRPr sz="2000">
              <a:solidFill>
                <a:srgbClr val="434343"/>
              </a:solidFill>
            </a:endParaRPr>
          </a:p>
          <a:p>
            <a:pPr marL="342900" lvl="0" indent="-292100" algn="l" rtl="0">
              <a:lnSpc>
                <a:spcPct val="100000"/>
              </a:lnSpc>
              <a:spcBef>
                <a:spcPts val="0"/>
              </a:spcBef>
              <a:spcAft>
                <a:spcPts val="0"/>
              </a:spcAft>
              <a:buClr>
                <a:srgbClr val="434343"/>
              </a:buClr>
              <a:buSzPts val="2000"/>
              <a:buChar char="•"/>
            </a:pPr>
            <a:r>
              <a:rPr lang="en" sz="2000">
                <a:solidFill>
                  <a:srgbClr val="434343"/>
                </a:solidFill>
              </a:rPr>
              <a:t>The report will display “blank” if there are no missing exit events.</a:t>
            </a:r>
            <a:endParaRPr sz="2000">
              <a:solidFill>
                <a:srgbClr val="434343"/>
              </a:solidFill>
            </a:endParaRPr>
          </a:p>
          <a:p>
            <a:pPr marL="685800" lvl="1" indent="-292100" algn="l" rtl="0">
              <a:lnSpc>
                <a:spcPct val="100000"/>
              </a:lnSpc>
              <a:spcBef>
                <a:spcPts val="0"/>
              </a:spcBef>
              <a:spcAft>
                <a:spcPts val="0"/>
              </a:spcAft>
              <a:buClr>
                <a:srgbClr val="434343"/>
              </a:buClr>
              <a:buSzPts val="2000"/>
              <a:buChar char="•"/>
            </a:pPr>
            <a:r>
              <a:rPr lang="en" sz="2000">
                <a:solidFill>
                  <a:srgbClr val="434343"/>
                </a:solidFill>
              </a:rPr>
              <a:t>This report only displays errors.</a:t>
            </a:r>
            <a:endParaRPr sz="2000">
              <a:solidFill>
                <a:srgbClr val="434343"/>
              </a:solidFill>
            </a:endParaRPr>
          </a:p>
        </p:txBody>
      </p:sp>
      <p:sp>
        <p:nvSpPr>
          <p:cNvPr id="428" name="Google Shape;428;p59"/>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33</a:t>
            </a:fld>
            <a:endParaRPr/>
          </a:p>
        </p:txBody>
      </p:sp>
      <p:pic>
        <p:nvPicPr>
          <p:cNvPr id="429" name="Google Shape;429;p59"/>
          <p:cNvPicPr preferRelativeResize="0"/>
          <p:nvPr/>
        </p:nvPicPr>
        <p:blipFill>
          <a:blip r:embed="rId3">
            <a:alphaModFix/>
          </a:blip>
          <a:stretch>
            <a:fillRect/>
          </a:stretch>
        </p:blipFill>
        <p:spPr>
          <a:xfrm>
            <a:off x="4271936" y="1358848"/>
            <a:ext cx="4776013" cy="34045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0"/>
          <p:cNvSpPr txBox="1">
            <a:spLocks noGrp="1"/>
          </p:cNvSpPr>
          <p:nvPr>
            <p:ph type="title"/>
          </p:nvPr>
        </p:nvSpPr>
        <p:spPr>
          <a:xfrm>
            <a:off x="971550" y="211625"/>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dk2"/>
              </a:buClr>
              <a:buSzPts val="700"/>
              <a:buFont typeface="Arial"/>
              <a:buNone/>
            </a:pPr>
            <a:r>
              <a:rPr lang="en-US" sz="2800" b="1"/>
              <a:t>Child Count Location Report</a:t>
            </a:r>
            <a:endParaRPr lang="en-US" sz="2800"/>
          </a:p>
        </p:txBody>
      </p:sp>
      <p:sp>
        <p:nvSpPr>
          <p:cNvPr id="435" name="Google Shape;435;p60"/>
          <p:cNvSpPr txBox="1">
            <a:spLocks noGrp="1"/>
          </p:cNvSpPr>
          <p:nvPr>
            <p:ph type="body" idx="1"/>
          </p:nvPr>
        </p:nvSpPr>
        <p:spPr>
          <a:xfrm>
            <a:off x="865425" y="1371600"/>
            <a:ext cx="7674600" cy="3257700"/>
          </a:xfrm>
          <a:prstGeom prst="rect">
            <a:avLst/>
          </a:prstGeom>
        </p:spPr>
        <p:txBody>
          <a:bodyPr spcFirstLastPara="1" wrap="square" lIns="68575" tIns="34275" rIns="68575" bIns="34275" anchor="t" anchorCtr="0">
            <a:normAutofit/>
          </a:bodyPr>
          <a:lstStyle/>
          <a:p>
            <a:pPr marL="0" lvl="0" indent="0" algn="l" rtl="0">
              <a:spcBef>
                <a:spcPts val="1400"/>
              </a:spcBef>
              <a:spcAft>
                <a:spcPts val="0"/>
              </a:spcAft>
              <a:buNone/>
            </a:pPr>
            <a:r>
              <a:rPr lang="en"/>
              <a:t>This report checks to make sure that each special education student is tied to a location with a valid NCES code required for federal reporting. </a:t>
            </a:r>
            <a:endParaRPr/>
          </a:p>
          <a:p>
            <a:pPr marL="0" lvl="0" indent="0" algn="l" rtl="0">
              <a:spcBef>
                <a:spcPts val="1400"/>
              </a:spcBef>
              <a:spcAft>
                <a:spcPts val="0"/>
              </a:spcAft>
              <a:buNone/>
            </a:pPr>
            <a:endParaRPr/>
          </a:p>
          <a:p>
            <a:pPr marL="0" lvl="0" indent="0" algn="l" rtl="0">
              <a:spcBef>
                <a:spcPts val="1400"/>
              </a:spcBef>
              <a:spcAft>
                <a:spcPts val="0"/>
              </a:spcAft>
              <a:buNone/>
            </a:pPr>
            <a:r>
              <a:rPr lang="en" b="1" u="sng">
                <a:solidFill>
                  <a:srgbClr val="1D7E75"/>
                </a:solidFill>
              </a:rPr>
              <a:t>Why is this important?</a:t>
            </a:r>
            <a:endParaRPr b="1" u="sng">
              <a:solidFill>
                <a:srgbClr val="1D7E75"/>
              </a:solidFill>
            </a:endParaRPr>
          </a:p>
          <a:p>
            <a:pPr marL="457200" lvl="0" indent="-317500" algn="l" rtl="0">
              <a:spcBef>
                <a:spcPts val="1400"/>
              </a:spcBef>
              <a:spcAft>
                <a:spcPts val="0"/>
              </a:spcAft>
              <a:buClr>
                <a:srgbClr val="1D7E75"/>
              </a:buClr>
              <a:buSzPts val="1400"/>
              <a:buChar char="-"/>
            </a:pPr>
            <a:r>
              <a:rPr lang="en">
                <a:solidFill>
                  <a:srgbClr val="1D7E75"/>
                </a:solidFill>
              </a:rPr>
              <a:t>This report identifies any students at off site locations and alerts the LEA so that a correction can be made. </a:t>
            </a:r>
            <a:endParaRPr>
              <a:solidFill>
                <a:srgbClr val="1D7E75"/>
              </a:solidFill>
            </a:endParaRPr>
          </a:p>
          <a:p>
            <a:pPr marL="457200" lvl="0" indent="-317500" algn="l" rtl="0">
              <a:spcBef>
                <a:spcPts val="0"/>
              </a:spcBef>
              <a:spcAft>
                <a:spcPts val="0"/>
              </a:spcAft>
              <a:buClr>
                <a:srgbClr val="1D7E75"/>
              </a:buClr>
              <a:buSzPts val="1400"/>
              <a:buChar char="-"/>
            </a:pPr>
            <a:r>
              <a:rPr lang="en">
                <a:solidFill>
                  <a:srgbClr val="1D7E75"/>
                </a:solidFill>
              </a:rPr>
              <a:t>Any students that are not corrected cannot be reported in the Federal Child Count. </a:t>
            </a:r>
            <a:endParaRPr>
              <a:solidFill>
                <a:srgbClr val="1D7E75"/>
              </a:solidFill>
            </a:endParaRPr>
          </a:p>
          <a:p>
            <a:pPr marL="0" lvl="0" indent="0" algn="l" rtl="0">
              <a:spcBef>
                <a:spcPts val="0"/>
              </a:spcBef>
              <a:spcAft>
                <a:spcPts val="0"/>
              </a:spcAft>
              <a:buNone/>
            </a:pPr>
            <a:endParaRPr sz="1658"/>
          </a:p>
          <a:p>
            <a:pPr marL="0" lvl="0" indent="0" algn="l" rtl="0">
              <a:spcBef>
                <a:spcPts val="0"/>
              </a:spcBef>
              <a:spcAft>
                <a:spcPts val="0"/>
              </a:spcAft>
              <a:buNone/>
            </a:pPr>
            <a:endParaRPr sz="1200"/>
          </a:p>
          <a:p>
            <a:pPr marL="0" lvl="0" indent="0" algn="l" rtl="0">
              <a:spcBef>
                <a:spcPts val="1400"/>
              </a:spcBef>
              <a:spcAft>
                <a:spcPts val="0"/>
              </a:spcAft>
              <a:buNone/>
            </a:pPr>
            <a:endParaRPr/>
          </a:p>
        </p:txBody>
      </p:sp>
      <p:sp>
        <p:nvSpPr>
          <p:cNvPr id="436" name="Google Shape;436;p60"/>
          <p:cNvSpPr txBox="1"/>
          <p:nvPr/>
        </p:nvSpPr>
        <p:spPr>
          <a:xfrm>
            <a:off x="971550" y="3845375"/>
            <a:ext cx="7674600" cy="10287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650" b="1">
                <a:solidFill>
                  <a:srgbClr val="1D7E75"/>
                </a:solidFill>
                <a:latin typeface="Calibri"/>
                <a:ea typeface="Calibri"/>
                <a:cs typeface="Calibri"/>
                <a:sym typeface="Calibri"/>
              </a:rPr>
              <a:t>Link to Child Count Location Report in Nova:</a:t>
            </a:r>
          </a:p>
          <a:p>
            <a:pPr marL="0" lvl="0" indent="0" algn="l" rtl="0">
              <a:lnSpc>
                <a:spcPct val="90000"/>
              </a:lnSpc>
              <a:spcBef>
                <a:spcPts val="0"/>
              </a:spcBef>
              <a:spcAft>
                <a:spcPts val="0"/>
              </a:spcAft>
              <a:buNone/>
            </a:pPr>
            <a:r>
              <a:rPr lang="en-US" sz="1100" u="sng">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https://eui.ped.state.nm.us/sites/stars/ProdNova/_layouts/15/ReportServer/RSViewerPage.aspx?rv:RelativeReportUrl=/sites/stars/ProdNova/PublicFolders/District%20and%20School%20Reports/Special%20Education/SPED%20-%20Child%20Count%20Location%20Errors.rdl</a:t>
            </a:r>
            <a:endParaRPr lang="en-US" sz="1100">
              <a:solidFill>
                <a:schemeClr val="hlink"/>
              </a:solidFill>
              <a:latin typeface="Calibri"/>
              <a:ea typeface="Calibri"/>
              <a:cs typeface="Calibri"/>
              <a:sym typeface="Calibri"/>
            </a:endParaRPr>
          </a:p>
          <a:p>
            <a:pPr marL="0" lvl="0" indent="0" algn="l" rtl="0">
              <a:lnSpc>
                <a:spcPct val="90000"/>
              </a:lnSpc>
              <a:spcBef>
                <a:spcPts val="0"/>
              </a:spcBef>
              <a:spcAft>
                <a:spcPts val="0"/>
              </a:spcAft>
              <a:buNone/>
            </a:pPr>
            <a:endParaRPr sz="1700">
              <a:solidFill>
                <a:srgbClr val="3A3D4B"/>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1"/>
          <p:cNvSpPr txBox="1">
            <a:spLocks noGrp="1"/>
          </p:cNvSpPr>
          <p:nvPr>
            <p:ph type="title"/>
          </p:nvPr>
        </p:nvSpPr>
        <p:spPr>
          <a:xfrm>
            <a:off x="97800" y="335237"/>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2"/>
              </a:buClr>
              <a:buSzPts val="700"/>
              <a:buFont typeface="Arial"/>
              <a:buNone/>
            </a:pPr>
            <a:r>
              <a:rPr lang="en-US" sz="2800" b="1"/>
              <a:t>Child Count Location Report</a:t>
            </a:r>
          </a:p>
        </p:txBody>
      </p:sp>
      <p:sp>
        <p:nvSpPr>
          <p:cNvPr id="442" name="Google Shape;442;p61"/>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443" name="Google Shape;443;p61"/>
          <p:cNvSpPr txBox="1">
            <a:spLocks noGrp="1"/>
          </p:cNvSpPr>
          <p:nvPr>
            <p:ph type="body" idx="1"/>
          </p:nvPr>
        </p:nvSpPr>
        <p:spPr>
          <a:xfrm>
            <a:off x="215513" y="1443250"/>
            <a:ext cx="4010100" cy="32358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2545">
                <a:solidFill>
                  <a:srgbClr val="434343"/>
                </a:solidFill>
              </a:rPr>
              <a:t>Validation requirements:</a:t>
            </a:r>
            <a:endParaRPr sz="2000">
              <a:solidFill>
                <a:srgbClr val="434343"/>
              </a:solidFill>
            </a:endParaRPr>
          </a:p>
          <a:p>
            <a:pPr marL="342900" lvl="0" indent="-292100" algn="l" rtl="0">
              <a:lnSpc>
                <a:spcPct val="150000"/>
              </a:lnSpc>
              <a:spcBef>
                <a:spcPts val="0"/>
              </a:spcBef>
              <a:spcAft>
                <a:spcPts val="0"/>
              </a:spcAft>
              <a:buClr>
                <a:srgbClr val="434343"/>
              </a:buClr>
              <a:buSzPts val="2000"/>
              <a:buChar char="•"/>
            </a:pPr>
            <a:r>
              <a:rPr lang="en" sz="2000">
                <a:solidFill>
                  <a:srgbClr val="434343"/>
                </a:solidFill>
              </a:rPr>
              <a:t>All errors must be cleared.</a:t>
            </a:r>
            <a:endParaRPr sz="2000">
              <a:solidFill>
                <a:srgbClr val="434343"/>
              </a:solidFill>
            </a:endParaRPr>
          </a:p>
          <a:p>
            <a:pPr marL="342900" lvl="0" indent="-292100" algn="l" rtl="0">
              <a:lnSpc>
                <a:spcPct val="100000"/>
              </a:lnSpc>
              <a:spcBef>
                <a:spcPts val="0"/>
              </a:spcBef>
              <a:spcAft>
                <a:spcPts val="0"/>
              </a:spcAft>
              <a:buClr>
                <a:srgbClr val="434343"/>
              </a:buClr>
              <a:buSzPts val="2000"/>
              <a:buChar char="•"/>
            </a:pPr>
            <a:r>
              <a:rPr lang="en" sz="2000">
                <a:solidFill>
                  <a:srgbClr val="434343"/>
                </a:solidFill>
              </a:rPr>
              <a:t>The report will display “blank” if there are no child count location errors.</a:t>
            </a:r>
            <a:endParaRPr sz="2000">
              <a:solidFill>
                <a:srgbClr val="434343"/>
              </a:solidFill>
            </a:endParaRPr>
          </a:p>
          <a:p>
            <a:pPr marL="685800" lvl="1" indent="-292100" algn="l" rtl="0">
              <a:lnSpc>
                <a:spcPct val="100000"/>
              </a:lnSpc>
              <a:spcBef>
                <a:spcPts val="0"/>
              </a:spcBef>
              <a:spcAft>
                <a:spcPts val="0"/>
              </a:spcAft>
              <a:buClr>
                <a:srgbClr val="434343"/>
              </a:buClr>
              <a:buSzPts val="2000"/>
              <a:buChar char="•"/>
            </a:pPr>
            <a:r>
              <a:rPr lang="en" sz="2000">
                <a:solidFill>
                  <a:srgbClr val="434343"/>
                </a:solidFill>
              </a:rPr>
              <a:t>This report only displays errors.</a:t>
            </a:r>
            <a:endParaRPr sz="2000">
              <a:solidFill>
                <a:srgbClr val="434343"/>
              </a:solidFill>
            </a:endParaRPr>
          </a:p>
        </p:txBody>
      </p:sp>
      <p:sp>
        <p:nvSpPr>
          <p:cNvPr id="444" name="Google Shape;444;p61"/>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35</a:t>
            </a:fld>
            <a:endParaRPr/>
          </a:p>
        </p:txBody>
      </p:sp>
      <p:pic>
        <p:nvPicPr>
          <p:cNvPr id="445" name="Google Shape;445;p61"/>
          <p:cNvPicPr preferRelativeResize="0"/>
          <p:nvPr/>
        </p:nvPicPr>
        <p:blipFill>
          <a:blip r:embed="rId3">
            <a:alphaModFix/>
          </a:blip>
          <a:stretch>
            <a:fillRect/>
          </a:stretch>
        </p:blipFill>
        <p:spPr>
          <a:xfrm>
            <a:off x="4344438" y="1379194"/>
            <a:ext cx="4613588" cy="3135698"/>
          </a:xfrm>
          <a:prstGeom prst="rect">
            <a:avLst/>
          </a:prstGeom>
          <a:noFill/>
          <a:ln>
            <a:noFill/>
          </a:ln>
        </p:spPr>
      </p:pic>
      <p:sp>
        <p:nvSpPr>
          <p:cNvPr id="446" name="Google Shape;446;p61"/>
          <p:cNvSpPr txBox="1"/>
          <p:nvPr/>
        </p:nvSpPr>
        <p:spPr>
          <a:xfrm>
            <a:off x="4344450" y="4514900"/>
            <a:ext cx="3463800" cy="2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3A3D4B"/>
                </a:solidFill>
                <a:latin typeface="Calibri"/>
                <a:ea typeface="Calibri"/>
                <a:cs typeface="Calibri"/>
                <a:sym typeface="Calibri"/>
              </a:rPr>
              <a:t>Example: Child Count Report from SY 22-23 STARS</a:t>
            </a:r>
            <a:endParaRPr sz="110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2"/>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Q &amp; A</a:t>
            </a:r>
            <a:endParaRPr sz="2800" b="1"/>
          </a:p>
        </p:txBody>
      </p:sp>
      <p:sp>
        <p:nvSpPr>
          <p:cNvPr id="452" name="Google Shape;452;p62"/>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a:bodyPr>
          <a:lstStyle/>
          <a:p>
            <a:pPr marL="0" lvl="0" indent="0" algn="l" rtl="0">
              <a:lnSpc>
                <a:spcPct val="130000"/>
              </a:lnSpc>
              <a:spcBef>
                <a:spcPts val="0"/>
              </a:spcBef>
              <a:spcAft>
                <a:spcPts val="0"/>
              </a:spcAft>
              <a:buNone/>
            </a:pPr>
            <a:r>
              <a:rPr lang="en" sz="1700">
                <a:solidFill>
                  <a:schemeClr val="dk2"/>
                </a:solidFill>
              </a:rPr>
              <a:t>Take a moment to enter your questions on the reports discussed so far.</a:t>
            </a:r>
            <a:endParaRPr sz="1700">
              <a:solidFill>
                <a:schemeClr val="dk2"/>
              </a:solidFill>
            </a:endParaRPr>
          </a:p>
          <a:p>
            <a:pPr marL="342900" lvl="0" indent="-247650" algn="l" rtl="0">
              <a:lnSpc>
                <a:spcPct val="130000"/>
              </a:lnSpc>
              <a:spcBef>
                <a:spcPts val="0"/>
              </a:spcBef>
              <a:spcAft>
                <a:spcPts val="0"/>
              </a:spcAft>
              <a:buClr>
                <a:srgbClr val="434343"/>
              </a:buClr>
              <a:buSzPts val="1700"/>
              <a:buFont typeface="Calibri"/>
              <a:buChar char="•"/>
            </a:pPr>
            <a:r>
              <a:rPr lang="en" sz="1700">
                <a:solidFill>
                  <a:schemeClr val="dk2"/>
                </a:solidFill>
              </a:rPr>
              <a:t>Use the </a:t>
            </a:r>
            <a:r>
              <a:rPr lang="en" sz="1700">
                <a:solidFill>
                  <a:schemeClr val="dk2"/>
                </a:solidFill>
                <a:highlight>
                  <a:srgbClr val="FFFF00"/>
                </a:highlight>
              </a:rPr>
              <a:t>QR code or</a:t>
            </a:r>
            <a:r>
              <a:rPr lang="en" sz="1700">
                <a:solidFill>
                  <a:schemeClr val="dk2"/>
                </a:solidFill>
              </a:rPr>
              <a:t> click </a:t>
            </a:r>
            <a:r>
              <a:rPr lang="en" sz="1700" u="sng">
                <a:solidFill>
                  <a:schemeClr val="accent3"/>
                </a:solidFill>
                <a:hlinkClick r:id="rId3">
                  <a:extLst>
                    <a:ext uri="{A12FA001-AC4F-418D-AE19-62706E023703}">
                      <ahyp:hlinkClr xmlns:ahyp="http://schemas.microsoft.com/office/drawing/2018/hyperlinkcolor" val="tx"/>
                    </a:ext>
                  </a:extLst>
                </a:hlinkClick>
              </a:rPr>
              <a:t>here</a:t>
            </a:r>
            <a:r>
              <a:rPr lang="en" sz="1700">
                <a:solidFill>
                  <a:schemeClr val="dk2"/>
                </a:solidFill>
              </a:rPr>
              <a:t>, to write down your questions. </a:t>
            </a:r>
            <a:endParaRPr/>
          </a:p>
        </p:txBody>
      </p:sp>
      <p:pic>
        <p:nvPicPr>
          <p:cNvPr id="453" name="Google Shape;453;p62"/>
          <p:cNvPicPr preferRelativeResize="0"/>
          <p:nvPr/>
        </p:nvPicPr>
        <p:blipFill>
          <a:blip r:embed="rId4">
            <a:alphaModFix/>
          </a:blip>
          <a:stretch>
            <a:fillRect/>
          </a:stretch>
        </p:blipFill>
        <p:spPr>
          <a:xfrm>
            <a:off x="3554925" y="2610775"/>
            <a:ext cx="2034150" cy="209617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3"/>
          <p:cNvSpPr txBox="1">
            <a:spLocks noGrp="1"/>
          </p:cNvSpPr>
          <p:nvPr>
            <p:ph type="title"/>
          </p:nvPr>
        </p:nvSpPr>
        <p:spPr>
          <a:xfrm>
            <a:off x="97800" y="362794"/>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700"/>
              <a:buFont typeface="Arial"/>
              <a:buNone/>
            </a:pPr>
            <a:r>
              <a:rPr lang="en-US" sz="2800" b="1"/>
              <a:t>Document Transfer Station (DTS)</a:t>
            </a:r>
          </a:p>
        </p:txBody>
      </p:sp>
      <p:sp>
        <p:nvSpPr>
          <p:cNvPr id="459" name="Google Shape;459;p63"/>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460" name="Google Shape;460;p63"/>
          <p:cNvSpPr txBox="1">
            <a:spLocks noGrp="1"/>
          </p:cNvSpPr>
          <p:nvPr>
            <p:ph type="body" idx="1"/>
          </p:nvPr>
        </p:nvSpPr>
        <p:spPr>
          <a:xfrm>
            <a:off x="285020" y="1196115"/>
            <a:ext cx="4010100" cy="3235800"/>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90000"/>
              </a:lnSpc>
              <a:spcBef>
                <a:spcPts val="0"/>
              </a:spcBef>
              <a:spcAft>
                <a:spcPts val="0"/>
              </a:spcAft>
              <a:buClr>
                <a:schemeClr val="dk2"/>
              </a:buClr>
              <a:buSzPct val="32000"/>
              <a:buNone/>
            </a:pPr>
            <a:endParaRPr sz="2500">
              <a:solidFill>
                <a:srgbClr val="434343"/>
              </a:solidFill>
            </a:endParaRPr>
          </a:p>
          <a:p>
            <a:pPr marL="342900" lvl="0" indent="-228282" algn="l" rtl="0">
              <a:lnSpc>
                <a:spcPct val="150000"/>
              </a:lnSpc>
              <a:spcBef>
                <a:spcPts val="0"/>
              </a:spcBef>
              <a:spcAft>
                <a:spcPts val="0"/>
              </a:spcAft>
              <a:buClr>
                <a:srgbClr val="434343"/>
              </a:buClr>
              <a:buSzPct val="90000"/>
              <a:buChar char="•"/>
            </a:pPr>
            <a:r>
              <a:rPr lang="en" sz="2000">
                <a:solidFill>
                  <a:srgbClr val="434343"/>
                </a:solidFill>
              </a:rPr>
              <a:t>Upload the Data Validation form and any necessary justifications to the respective 40/80/120/EOY folder for your LEA.</a:t>
            </a:r>
            <a:endParaRPr sz="2000">
              <a:solidFill>
                <a:srgbClr val="434343"/>
              </a:solidFill>
            </a:endParaRPr>
          </a:p>
          <a:p>
            <a:pPr marL="342900" lvl="0" indent="-238125" algn="l" rtl="0">
              <a:lnSpc>
                <a:spcPct val="150000"/>
              </a:lnSpc>
              <a:spcBef>
                <a:spcPts val="0"/>
              </a:spcBef>
              <a:spcAft>
                <a:spcPts val="0"/>
              </a:spcAft>
              <a:buClr>
                <a:srgbClr val="434343"/>
              </a:buClr>
              <a:buSzPct val="100000"/>
              <a:buChar char="•"/>
            </a:pPr>
            <a:r>
              <a:rPr lang="en" sz="2000">
                <a:solidFill>
                  <a:srgbClr val="434343"/>
                </a:solidFill>
              </a:rPr>
              <a:t>Data notes must also be provided here.</a:t>
            </a:r>
            <a:endParaRPr sz="2000">
              <a:solidFill>
                <a:srgbClr val="434343"/>
              </a:solidFill>
            </a:endParaRPr>
          </a:p>
          <a:p>
            <a:pPr marL="342900" lvl="0" indent="-228282" algn="l" rtl="0">
              <a:lnSpc>
                <a:spcPct val="150000"/>
              </a:lnSpc>
              <a:spcBef>
                <a:spcPts val="0"/>
              </a:spcBef>
              <a:spcAft>
                <a:spcPts val="0"/>
              </a:spcAft>
              <a:buClr>
                <a:srgbClr val="434343"/>
              </a:buClr>
              <a:buSzPct val="90000"/>
              <a:buChar char="•"/>
            </a:pPr>
            <a:r>
              <a:rPr lang="en" sz="2000">
                <a:solidFill>
                  <a:srgbClr val="434343"/>
                </a:solidFill>
              </a:rPr>
              <a:t>Contact Mahesh (</a:t>
            </a:r>
            <a:r>
              <a:rPr lang="en" sz="2000" u="sng">
                <a:solidFill>
                  <a:schemeClr val="hlink"/>
                </a:solidFill>
                <a:hlinkClick r:id="rId3"/>
              </a:rPr>
              <a:t>mahesh.reddy-erri@ped.nm.gov</a:t>
            </a:r>
            <a:r>
              <a:rPr lang="en" sz="2000">
                <a:solidFill>
                  <a:srgbClr val="434343"/>
                </a:solidFill>
              </a:rPr>
              <a:t>)if you do not see the DTS link on the homepage.</a:t>
            </a:r>
            <a:endParaRPr sz="3200" u="sng">
              <a:solidFill>
                <a:schemeClr val="dk2"/>
              </a:solidFill>
            </a:endParaRPr>
          </a:p>
        </p:txBody>
      </p:sp>
      <p:sp>
        <p:nvSpPr>
          <p:cNvPr id="461" name="Google Shape;461;p63"/>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37</a:t>
            </a:fld>
            <a:endParaRPr/>
          </a:p>
        </p:txBody>
      </p:sp>
      <p:pic>
        <p:nvPicPr>
          <p:cNvPr id="462" name="Google Shape;462;p63"/>
          <p:cNvPicPr preferRelativeResize="0"/>
          <p:nvPr/>
        </p:nvPicPr>
        <p:blipFill>
          <a:blip r:embed="rId4">
            <a:alphaModFix/>
          </a:blip>
          <a:stretch>
            <a:fillRect/>
          </a:stretch>
        </p:blipFill>
        <p:spPr>
          <a:xfrm>
            <a:off x="4530413" y="1140394"/>
            <a:ext cx="4613585" cy="1975511"/>
          </a:xfrm>
          <a:prstGeom prst="rect">
            <a:avLst/>
          </a:prstGeom>
          <a:noFill/>
          <a:ln>
            <a:noFill/>
          </a:ln>
        </p:spPr>
      </p:pic>
      <p:pic>
        <p:nvPicPr>
          <p:cNvPr id="463" name="Google Shape;463;p63"/>
          <p:cNvPicPr preferRelativeResize="0"/>
          <p:nvPr/>
        </p:nvPicPr>
        <p:blipFill rotWithShape="1">
          <a:blip r:embed="rId5">
            <a:alphaModFix/>
          </a:blip>
          <a:srcRect l="14702" t="18083" r="25964" b="22860"/>
          <a:stretch/>
        </p:blipFill>
        <p:spPr>
          <a:xfrm>
            <a:off x="4530425" y="3115900"/>
            <a:ext cx="3055599" cy="1748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97800" y="371571"/>
            <a:ext cx="8948400" cy="777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SzPts val="700"/>
              <a:buFont typeface="Arial"/>
              <a:buNone/>
            </a:pPr>
            <a:r>
              <a:rPr lang="en-US" sz="2800" b="1"/>
              <a:t>Data Validation Form</a:t>
            </a:r>
          </a:p>
        </p:txBody>
      </p:sp>
      <p:sp>
        <p:nvSpPr>
          <p:cNvPr id="469" name="Google Shape;469;p64"/>
          <p:cNvSpPr txBox="1">
            <a:spLocks noGrp="1"/>
          </p:cNvSpPr>
          <p:nvPr>
            <p:ph type="ftr" idx="11"/>
          </p:nvPr>
        </p:nvSpPr>
        <p:spPr>
          <a:xfrm>
            <a:off x="215513" y="4781249"/>
            <a:ext cx="4682400" cy="20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a:t>Investing for tomorrow, delivering today.</a:t>
            </a:r>
            <a:endParaRPr/>
          </a:p>
        </p:txBody>
      </p:sp>
      <p:sp>
        <p:nvSpPr>
          <p:cNvPr id="470" name="Google Shape;470;p64"/>
          <p:cNvSpPr txBox="1">
            <a:spLocks noGrp="1"/>
          </p:cNvSpPr>
          <p:nvPr>
            <p:ph type="body" idx="1"/>
          </p:nvPr>
        </p:nvSpPr>
        <p:spPr>
          <a:xfrm>
            <a:off x="213873" y="1149171"/>
            <a:ext cx="4010100" cy="32358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lnSpc>
                <a:spcPct val="90000"/>
              </a:lnSpc>
              <a:spcBef>
                <a:spcPts val="0"/>
              </a:spcBef>
              <a:spcAft>
                <a:spcPts val="0"/>
              </a:spcAft>
              <a:buClr>
                <a:schemeClr val="dk2"/>
              </a:buClr>
              <a:buSzPct val="32000"/>
              <a:buNone/>
            </a:pPr>
            <a:endParaRPr sz="2500">
              <a:solidFill>
                <a:srgbClr val="434343"/>
              </a:solidFill>
            </a:endParaRPr>
          </a:p>
          <a:p>
            <a:pPr marL="342900" lvl="0" indent="-219709" algn="l" rtl="0">
              <a:lnSpc>
                <a:spcPct val="150000"/>
              </a:lnSpc>
              <a:spcBef>
                <a:spcPts val="0"/>
              </a:spcBef>
              <a:spcAft>
                <a:spcPts val="0"/>
              </a:spcAft>
              <a:buClr>
                <a:srgbClr val="434343"/>
              </a:buClr>
              <a:buSzPct val="90000"/>
              <a:buChar char="•"/>
            </a:pPr>
            <a:r>
              <a:rPr lang="en" sz="2000" b="1">
                <a:solidFill>
                  <a:srgbClr val="434343"/>
                </a:solidFill>
              </a:rPr>
              <a:t>ALL </a:t>
            </a:r>
            <a:r>
              <a:rPr lang="en" sz="2000">
                <a:solidFill>
                  <a:srgbClr val="434343"/>
                </a:solidFill>
              </a:rPr>
              <a:t>lines must be initialed and must affirm that each report is accurate.</a:t>
            </a:r>
            <a:endParaRPr sz="2000">
              <a:solidFill>
                <a:srgbClr val="434343"/>
              </a:solidFill>
            </a:endParaRPr>
          </a:p>
          <a:p>
            <a:pPr marL="342900" lvl="0" indent="-228600" algn="l" rtl="0">
              <a:lnSpc>
                <a:spcPct val="150000"/>
              </a:lnSpc>
              <a:spcBef>
                <a:spcPts val="0"/>
              </a:spcBef>
              <a:spcAft>
                <a:spcPts val="0"/>
              </a:spcAft>
              <a:buClr>
                <a:srgbClr val="434343"/>
              </a:buClr>
              <a:buSzPct val="100000"/>
              <a:buChar char="•"/>
            </a:pPr>
            <a:r>
              <a:rPr lang="en" sz="2000">
                <a:solidFill>
                  <a:srgbClr val="434343"/>
                </a:solidFill>
              </a:rPr>
              <a:t>Must mark </a:t>
            </a:r>
            <a:r>
              <a:rPr lang="en" sz="2000" b="1">
                <a:solidFill>
                  <a:srgbClr val="434343"/>
                </a:solidFill>
              </a:rPr>
              <a:t>“No Data”</a:t>
            </a:r>
            <a:r>
              <a:rPr lang="en" sz="2000">
                <a:solidFill>
                  <a:srgbClr val="434343"/>
                </a:solidFill>
              </a:rPr>
              <a:t> on reports where have </a:t>
            </a:r>
            <a:r>
              <a:rPr lang="en" sz="2000" b="1">
                <a:solidFill>
                  <a:srgbClr val="434343"/>
                </a:solidFill>
              </a:rPr>
              <a:t>no data to report</a:t>
            </a:r>
            <a:r>
              <a:rPr lang="en" sz="2000">
                <a:solidFill>
                  <a:srgbClr val="434343"/>
                </a:solidFill>
              </a:rPr>
              <a:t>, not just reports that are blank.</a:t>
            </a:r>
            <a:endParaRPr sz="2000">
              <a:solidFill>
                <a:srgbClr val="434343"/>
              </a:solidFill>
            </a:endParaRPr>
          </a:p>
          <a:p>
            <a:pPr marL="342900" lvl="0" indent="-219709" algn="l" rtl="0">
              <a:lnSpc>
                <a:spcPct val="150000"/>
              </a:lnSpc>
              <a:spcBef>
                <a:spcPts val="0"/>
              </a:spcBef>
              <a:spcAft>
                <a:spcPts val="0"/>
              </a:spcAft>
              <a:buClr>
                <a:srgbClr val="434343"/>
              </a:buClr>
              <a:buSzPct val="90000"/>
              <a:buChar char="•"/>
            </a:pPr>
            <a:r>
              <a:rPr lang="en" sz="2000">
                <a:solidFill>
                  <a:srgbClr val="434343"/>
                </a:solidFill>
              </a:rPr>
              <a:t>Only sign off on the bottom of this report when all of data is accurate. </a:t>
            </a:r>
            <a:endParaRPr sz="2000">
              <a:solidFill>
                <a:srgbClr val="434343"/>
              </a:solidFill>
            </a:endParaRPr>
          </a:p>
          <a:p>
            <a:pPr marL="342900" lvl="0" indent="-219709" algn="l" rtl="0">
              <a:lnSpc>
                <a:spcPct val="150000"/>
              </a:lnSpc>
              <a:spcBef>
                <a:spcPts val="0"/>
              </a:spcBef>
              <a:spcAft>
                <a:spcPts val="0"/>
              </a:spcAft>
              <a:buClr>
                <a:srgbClr val="434343"/>
              </a:buClr>
              <a:buSzPct val="90000"/>
              <a:buChar char="•"/>
            </a:pPr>
            <a:r>
              <a:rPr lang="en" sz="2000">
                <a:solidFill>
                  <a:srgbClr val="434343"/>
                </a:solidFill>
              </a:rPr>
              <a:t>Upload form to the DTS when complete.</a:t>
            </a:r>
            <a:endParaRPr sz="2000">
              <a:solidFill>
                <a:srgbClr val="434343"/>
              </a:solidFill>
            </a:endParaRPr>
          </a:p>
          <a:p>
            <a:pPr marL="342900" lvl="0" indent="-228600" algn="l" rtl="0">
              <a:lnSpc>
                <a:spcPct val="150000"/>
              </a:lnSpc>
              <a:spcBef>
                <a:spcPts val="0"/>
              </a:spcBef>
              <a:spcAft>
                <a:spcPts val="0"/>
              </a:spcAft>
              <a:buClr>
                <a:srgbClr val="434343"/>
              </a:buClr>
              <a:buSzPct val="100000"/>
              <a:buChar char="•"/>
            </a:pPr>
            <a:r>
              <a:rPr lang="en" sz="2000">
                <a:solidFill>
                  <a:srgbClr val="434343"/>
                </a:solidFill>
              </a:rPr>
              <a:t>Please notify assigned reviewer when this is complete.</a:t>
            </a:r>
            <a:endParaRPr sz="2000">
              <a:solidFill>
                <a:srgbClr val="434343"/>
              </a:solidFill>
            </a:endParaRPr>
          </a:p>
        </p:txBody>
      </p:sp>
      <p:sp>
        <p:nvSpPr>
          <p:cNvPr id="471" name="Google Shape;471;p64"/>
          <p:cNvSpPr txBox="1">
            <a:spLocks noGrp="1"/>
          </p:cNvSpPr>
          <p:nvPr>
            <p:ph type="sldNum" idx="12"/>
          </p:nvPr>
        </p:nvSpPr>
        <p:spPr>
          <a:xfrm>
            <a:off x="7143750" y="4781249"/>
            <a:ext cx="1028700" cy="2058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800"/>
              <a:buNone/>
            </a:pPr>
            <a:fld id="{00000000-1234-1234-1234-123412341234}" type="slidenum">
              <a:rPr lang="en"/>
              <a:t>38</a:t>
            </a:fld>
            <a:endParaRPr/>
          </a:p>
        </p:txBody>
      </p:sp>
      <p:pic>
        <p:nvPicPr>
          <p:cNvPr id="472" name="Google Shape;472;p64"/>
          <p:cNvPicPr preferRelativeResize="0"/>
          <p:nvPr/>
        </p:nvPicPr>
        <p:blipFill>
          <a:blip r:embed="rId3">
            <a:alphaModFix/>
          </a:blip>
          <a:stretch>
            <a:fillRect/>
          </a:stretch>
        </p:blipFill>
        <p:spPr>
          <a:xfrm>
            <a:off x="4378013" y="1237994"/>
            <a:ext cx="4552114" cy="35075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5"/>
          <p:cNvSpPr txBox="1">
            <a:spLocks noGrp="1"/>
          </p:cNvSpPr>
          <p:nvPr>
            <p:ph type="title"/>
          </p:nvPr>
        </p:nvSpPr>
        <p:spPr>
          <a:xfrm>
            <a:off x="971550" y="252077"/>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Special Education Data Quality Tab</a:t>
            </a:r>
            <a:endParaRPr sz="2800" b="1"/>
          </a:p>
        </p:txBody>
      </p:sp>
      <p:sp>
        <p:nvSpPr>
          <p:cNvPr id="478" name="Google Shape;478;p65"/>
          <p:cNvSpPr txBox="1">
            <a:spLocks noGrp="1"/>
          </p:cNvSpPr>
          <p:nvPr>
            <p:ph type="body" idx="1"/>
          </p:nvPr>
        </p:nvSpPr>
        <p:spPr>
          <a:xfrm>
            <a:off x="5844950" y="3515825"/>
            <a:ext cx="2621400" cy="1285800"/>
          </a:xfrm>
          <a:prstGeom prst="rect">
            <a:avLst/>
          </a:prstGeom>
          <a:solidFill>
            <a:srgbClr val="F4CCCC"/>
          </a:solidFill>
          <a:effectLst>
            <a:outerShdw blurRad="57150" dist="19050" dir="5400000" algn="bl" rotWithShape="0">
              <a:srgbClr val="000000">
                <a:alpha val="77000"/>
              </a:srgbClr>
            </a:outerShdw>
          </a:effectLst>
        </p:spPr>
        <p:txBody>
          <a:bodyPr spcFirstLastPara="1" wrap="square" lIns="68575" tIns="34275" rIns="68575" bIns="34275" anchor="t" anchorCtr="0">
            <a:normAutofit/>
          </a:bodyPr>
          <a:lstStyle/>
          <a:p>
            <a:pPr marL="0" lvl="0" indent="0" algn="l" rtl="0">
              <a:spcBef>
                <a:spcPts val="1400"/>
              </a:spcBef>
              <a:spcAft>
                <a:spcPts val="0"/>
              </a:spcAft>
              <a:buNone/>
            </a:pPr>
            <a:r>
              <a:rPr lang="en"/>
              <a:t>Data filled with this color indicate “Errors” or data that needs correction. </a:t>
            </a:r>
            <a:endParaRPr/>
          </a:p>
        </p:txBody>
      </p:sp>
      <p:pic>
        <p:nvPicPr>
          <p:cNvPr id="479" name="Google Shape;479;p65"/>
          <p:cNvPicPr preferRelativeResize="0"/>
          <p:nvPr/>
        </p:nvPicPr>
        <p:blipFill>
          <a:blip r:embed="rId3">
            <a:alphaModFix/>
          </a:blip>
          <a:stretch>
            <a:fillRect/>
          </a:stretch>
        </p:blipFill>
        <p:spPr>
          <a:xfrm>
            <a:off x="419100" y="1161576"/>
            <a:ext cx="6584475" cy="1910175"/>
          </a:xfrm>
          <a:prstGeom prst="rect">
            <a:avLst/>
          </a:prstGeom>
          <a:noFill/>
          <a:ln>
            <a:noFill/>
          </a:ln>
          <a:effectLst>
            <a:outerShdw blurRad="57150" dist="19050" dir="5400000" algn="bl" rotWithShape="0">
              <a:srgbClr val="000000">
                <a:alpha val="45000"/>
              </a:srgbClr>
            </a:outerShdw>
          </a:effectLst>
        </p:spPr>
      </p:pic>
      <p:pic>
        <p:nvPicPr>
          <p:cNvPr id="480" name="Google Shape;480;p65"/>
          <p:cNvPicPr preferRelativeResize="0"/>
          <p:nvPr/>
        </p:nvPicPr>
        <p:blipFill>
          <a:blip r:embed="rId4">
            <a:alphaModFix/>
          </a:blip>
          <a:stretch>
            <a:fillRect/>
          </a:stretch>
        </p:blipFill>
        <p:spPr>
          <a:xfrm>
            <a:off x="419100" y="3203650"/>
            <a:ext cx="4916997" cy="1910175"/>
          </a:xfrm>
          <a:prstGeom prst="rect">
            <a:avLst/>
          </a:prstGeom>
          <a:noFill/>
          <a:ln>
            <a:noFill/>
          </a:ln>
          <a:effectLst>
            <a:outerShdw blurRad="57150" dist="19050" dir="5400000" algn="bl" rotWithShape="0">
              <a:srgbClr val="000000">
                <a:alpha val="71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Agenda</a:t>
            </a:r>
            <a:endParaRPr sz="2800" b="1"/>
          </a:p>
        </p:txBody>
      </p:sp>
      <p:sp>
        <p:nvSpPr>
          <p:cNvPr id="189" name="Google Shape;189;p30"/>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lnSpcReduction="10000"/>
          </a:bodyPr>
          <a:lstStyle/>
          <a:p>
            <a:pPr marL="457200" lvl="0" indent="-317500" algn="l" rtl="0">
              <a:lnSpc>
                <a:spcPct val="150000"/>
              </a:lnSpc>
              <a:spcBef>
                <a:spcPts val="1400"/>
              </a:spcBef>
              <a:spcAft>
                <a:spcPts val="0"/>
              </a:spcAft>
              <a:buSzPts val="1400"/>
              <a:buChar char="•"/>
            </a:pPr>
            <a:r>
              <a:rPr lang="en"/>
              <a:t>Overview of Special Education Data </a:t>
            </a:r>
            <a:endParaRPr/>
          </a:p>
          <a:p>
            <a:pPr marL="457200" lvl="0" indent="-317500" algn="l" rtl="0">
              <a:lnSpc>
                <a:spcPct val="150000"/>
              </a:lnSpc>
              <a:spcBef>
                <a:spcPts val="0"/>
              </a:spcBef>
              <a:spcAft>
                <a:spcPts val="0"/>
              </a:spcAft>
              <a:buSzPts val="1400"/>
              <a:buChar char="•"/>
            </a:pPr>
            <a:r>
              <a:rPr lang="en"/>
              <a:t>Overview of Nova reports Reviewed for Validation</a:t>
            </a:r>
            <a:endParaRPr/>
          </a:p>
          <a:p>
            <a:pPr marL="914400" lvl="1" indent="-304800" algn="l" rtl="0">
              <a:lnSpc>
                <a:spcPct val="150000"/>
              </a:lnSpc>
              <a:spcBef>
                <a:spcPts val="0"/>
              </a:spcBef>
              <a:spcAft>
                <a:spcPts val="0"/>
              </a:spcAft>
              <a:buSzPts val="1200"/>
              <a:buChar char="•"/>
            </a:pPr>
            <a:r>
              <a:rPr lang="en" sz="1600"/>
              <a:t>Data Reporting Expectations</a:t>
            </a:r>
            <a:endParaRPr sz="1300"/>
          </a:p>
          <a:p>
            <a:pPr marL="914400" lvl="1" indent="-317500" algn="l" rtl="0">
              <a:lnSpc>
                <a:spcPct val="150000"/>
              </a:lnSpc>
              <a:spcBef>
                <a:spcPts val="0"/>
              </a:spcBef>
              <a:spcAft>
                <a:spcPts val="0"/>
              </a:spcAft>
              <a:buSzPts val="1400"/>
              <a:buChar char="•"/>
            </a:pPr>
            <a:r>
              <a:rPr lang="en"/>
              <a:t>What is collected, why it’s collected, and how to read your LEA’s data</a:t>
            </a:r>
            <a:endParaRPr/>
          </a:p>
          <a:p>
            <a:pPr marL="457200" lvl="0" indent="-317500" algn="l" rtl="0">
              <a:lnSpc>
                <a:spcPct val="150000"/>
              </a:lnSpc>
              <a:spcBef>
                <a:spcPts val="0"/>
              </a:spcBef>
              <a:spcAft>
                <a:spcPts val="0"/>
              </a:spcAft>
              <a:buSzPts val="1400"/>
              <a:buChar char="•"/>
            </a:pPr>
            <a:r>
              <a:rPr lang="en"/>
              <a:t>The DTS and Necessary Validation Forms</a:t>
            </a:r>
            <a:endParaRPr/>
          </a:p>
          <a:p>
            <a:pPr marL="457200" lvl="0" indent="-317500" algn="l" rtl="0">
              <a:lnSpc>
                <a:spcPct val="150000"/>
              </a:lnSpc>
              <a:spcBef>
                <a:spcPts val="0"/>
              </a:spcBef>
              <a:spcAft>
                <a:spcPts val="0"/>
              </a:spcAft>
              <a:buSzPts val="1400"/>
              <a:buChar char="•"/>
            </a:pPr>
            <a:r>
              <a:rPr lang="en"/>
              <a:t>Updates on Graduation Reporting</a:t>
            </a:r>
            <a:endParaRPr/>
          </a:p>
          <a:p>
            <a:pPr marL="457200" lvl="0" indent="-317500" algn="l" rtl="0">
              <a:lnSpc>
                <a:spcPct val="150000"/>
              </a:lnSpc>
              <a:spcBef>
                <a:spcPts val="0"/>
              </a:spcBef>
              <a:spcAft>
                <a:spcPts val="0"/>
              </a:spcAft>
              <a:buSzPts val="1400"/>
              <a:buChar char="•"/>
            </a:pPr>
            <a:r>
              <a:rPr lang="en"/>
              <a:t>Data Collection Changes</a:t>
            </a:r>
            <a:endParaRPr/>
          </a:p>
          <a:p>
            <a:pPr marL="457200" lvl="0" indent="-317500" algn="l" rtl="0">
              <a:lnSpc>
                <a:spcPct val="150000"/>
              </a:lnSpc>
              <a:spcBef>
                <a:spcPts val="0"/>
              </a:spcBef>
              <a:spcAft>
                <a:spcPts val="0"/>
              </a:spcAft>
              <a:buSzPts val="1400"/>
              <a:buChar char="•"/>
            </a:pPr>
            <a:r>
              <a:rPr lang="en"/>
              <a:t>Other Information</a:t>
            </a:r>
            <a:endParaRPr/>
          </a:p>
        </p:txBody>
      </p:sp>
      <p:pic>
        <p:nvPicPr>
          <p:cNvPr id="190" name="Google Shape;190;p30" descr="Premium Vector | Agenda and manager icon concept"/>
          <p:cNvPicPr preferRelativeResize="0"/>
          <p:nvPr/>
        </p:nvPicPr>
        <p:blipFill>
          <a:blip r:embed="rId3">
            <a:alphaModFix/>
          </a:blip>
          <a:stretch>
            <a:fillRect/>
          </a:stretch>
        </p:blipFill>
        <p:spPr>
          <a:xfrm>
            <a:off x="6596575" y="3049475"/>
            <a:ext cx="1677325" cy="1733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6"/>
          <p:cNvSpPr txBox="1">
            <a:spLocks noGrp="1"/>
          </p:cNvSpPr>
          <p:nvPr>
            <p:ph type="title"/>
          </p:nvPr>
        </p:nvSpPr>
        <p:spPr>
          <a:xfrm>
            <a:off x="971550" y="481097"/>
            <a:ext cx="7200900" cy="7776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2800" b="1">
                <a:solidFill>
                  <a:srgbClr val="FFFFFF"/>
                </a:solidFill>
                <a:latin typeface="Calibri" panose="020F0502020204030204" pitchFamily="34" charset="0"/>
                <a:ea typeface="Arial"/>
                <a:cs typeface="Calibri" panose="020F0502020204030204" pitchFamily="34" charset="0"/>
                <a:sym typeface="Arial"/>
              </a:rPr>
              <a:t>Regular High School Diploma</a:t>
            </a:r>
            <a:endParaRPr sz="2800" b="1">
              <a:latin typeface="Calibri" panose="020F0502020204030204" pitchFamily="34" charset="0"/>
              <a:cs typeface="Calibri" panose="020F0502020204030204" pitchFamily="34" charset="0"/>
            </a:endParaRPr>
          </a:p>
        </p:txBody>
      </p:sp>
      <p:sp>
        <p:nvSpPr>
          <p:cNvPr id="486" name="Google Shape;486;p66"/>
          <p:cNvSpPr txBox="1">
            <a:spLocks noGrp="1"/>
          </p:cNvSpPr>
          <p:nvPr>
            <p:ph type="body" idx="1"/>
          </p:nvPr>
        </p:nvSpPr>
        <p:spPr>
          <a:xfrm>
            <a:off x="236875" y="1227950"/>
            <a:ext cx="4203600" cy="1784700"/>
          </a:xfrm>
          <a:prstGeom prst="rect">
            <a:avLst/>
          </a:prstGeom>
          <a:solidFill>
            <a:schemeClr val="accent2">
              <a:lumMod val="60000"/>
              <a:lumOff val="40000"/>
            </a:schemeClr>
          </a:solidFill>
        </p:spPr>
        <p:txBody>
          <a:bodyPr spcFirstLastPara="1" wrap="square" lIns="68575" tIns="34275" rIns="68575" bIns="34275" anchor="t" anchorCtr="0">
            <a:noAutofit/>
          </a:bodyPr>
          <a:lstStyle/>
          <a:p>
            <a:pPr marL="0" lvl="0" indent="0" algn="l" rtl="0">
              <a:lnSpc>
                <a:spcPct val="70000"/>
              </a:lnSpc>
              <a:spcBef>
                <a:spcPts val="0"/>
              </a:spcBef>
              <a:spcAft>
                <a:spcPts val="0"/>
              </a:spcAft>
              <a:buSzPts val="852"/>
              <a:buNone/>
            </a:pPr>
            <a:r>
              <a:rPr lang="en" sz="2018" b="1">
                <a:solidFill>
                  <a:srgbClr val="1D7E75"/>
                </a:solidFill>
              </a:rPr>
              <a:t>IDEA Statutes and Regulations</a:t>
            </a:r>
            <a:endParaRPr sz="2018" b="1">
              <a:solidFill>
                <a:srgbClr val="1D7E75"/>
              </a:solidFill>
            </a:endParaRPr>
          </a:p>
          <a:p>
            <a:pPr marL="457200" lvl="0" indent="-290240" algn="l" rtl="0">
              <a:lnSpc>
                <a:spcPct val="70000"/>
              </a:lnSpc>
              <a:spcBef>
                <a:spcPts val="0"/>
              </a:spcBef>
              <a:spcAft>
                <a:spcPts val="0"/>
              </a:spcAft>
              <a:buClr>
                <a:srgbClr val="3A3D4B"/>
              </a:buClr>
              <a:buSzPts val="971"/>
              <a:buChar char="●"/>
            </a:pPr>
            <a:r>
              <a:rPr lang="en" sz="1866" b="1">
                <a:solidFill>
                  <a:srgbClr val="1D7E75"/>
                </a:solidFill>
              </a:rPr>
              <a:t>Regular High School Diploma:</a:t>
            </a:r>
            <a:r>
              <a:rPr lang="en" sz="1866"/>
              <a:t>  </a:t>
            </a:r>
            <a:r>
              <a:rPr lang="en" sz="1711">
                <a:solidFill>
                  <a:srgbClr val="3A3D4B"/>
                </a:solidFill>
              </a:rPr>
              <a:t>“the standard high school diploma awarded to the preponderance of students in the State that is fully aligned with State standards”</a:t>
            </a:r>
            <a:endParaRPr sz="1195"/>
          </a:p>
        </p:txBody>
      </p:sp>
      <p:sp>
        <p:nvSpPr>
          <p:cNvPr id="487" name="Google Shape;487;p66"/>
          <p:cNvSpPr txBox="1">
            <a:spLocks noGrp="1"/>
          </p:cNvSpPr>
          <p:nvPr>
            <p:ph type="body" idx="1"/>
          </p:nvPr>
        </p:nvSpPr>
        <p:spPr>
          <a:xfrm>
            <a:off x="4572000" y="3688050"/>
            <a:ext cx="4351500" cy="3842100"/>
          </a:xfrm>
          <a:prstGeom prst="rect">
            <a:avLst/>
          </a:prstGeom>
        </p:spPr>
        <p:txBody>
          <a:bodyPr spcFirstLastPara="1" wrap="square" lIns="68575" tIns="34275" rIns="68575" bIns="34275" anchor="t" anchorCtr="0">
            <a:normAutofit/>
          </a:bodyPr>
          <a:lstStyle/>
          <a:p>
            <a:pPr marL="0" lvl="0" indent="0" algn="l" rtl="0">
              <a:spcBef>
                <a:spcPts val="1000"/>
              </a:spcBef>
              <a:spcAft>
                <a:spcPts val="0"/>
              </a:spcAft>
              <a:buNone/>
            </a:pPr>
            <a:r>
              <a:rPr lang="en" sz="1700" b="1">
                <a:solidFill>
                  <a:schemeClr val="dk1"/>
                </a:solidFill>
              </a:rPr>
              <a:t>Conditional Certificate of Transition</a:t>
            </a:r>
            <a:endParaRPr sz="1700" b="1">
              <a:solidFill>
                <a:schemeClr val="dk1"/>
              </a:solidFill>
            </a:endParaRPr>
          </a:p>
          <a:p>
            <a:pPr marL="457200" lvl="0" indent="-293740" algn="l" rtl="0">
              <a:spcBef>
                <a:spcPts val="1000"/>
              </a:spcBef>
              <a:spcAft>
                <a:spcPts val="0"/>
              </a:spcAft>
              <a:buClr>
                <a:schemeClr val="dk2"/>
              </a:buClr>
              <a:buSzPts val="1026"/>
              <a:buChar char="●"/>
            </a:pPr>
            <a:r>
              <a:rPr lang="en" sz="1207">
                <a:solidFill>
                  <a:schemeClr val="dk2"/>
                </a:solidFill>
              </a:rPr>
              <a:t>To be provided to students that did not receive a diploma through one of the programs of study after 4 years of high school</a:t>
            </a:r>
            <a:endParaRPr sz="1207">
              <a:solidFill>
                <a:schemeClr val="dk2"/>
              </a:solidFill>
            </a:endParaRPr>
          </a:p>
          <a:p>
            <a:pPr marL="457200" lvl="0" indent="-305468" algn="l" rtl="0">
              <a:spcBef>
                <a:spcPts val="0"/>
              </a:spcBef>
              <a:spcAft>
                <a:spcPts val="0"/>
              </a:spcAft>
              <a:buClr>
                <a:srgbClr val="3A3D4B"/>
              </a:buClr>
              <a:buSzPts val="1211"/>
              <a:buChar char="●"/>
            </a:pPr>
            <a:r>
              <a:rPr lang="en" sz="1210">
                <a:solidFill>
                  <a:srgbClr val="3A3D4B"/>
                </a:solidFill>
              </a:rPr>
              <a:t>Student has continued right to FAPE</a:t>
            </a:r>
            <a:endParaRPr sz="1210">
              <a:solidFill>
                <a:srgbClr val="3A3D4B"/>
              </a:solidFill>
            </a:endParaRPr>
          </a:p>
          <a:p>
            <a:pPr marL="457200" lvl="0" indent="-305468" algn="l" rtl="0">
              <a:spcBef>
                <a:spcPts val="0"/>
              </a:spcBef>
              <a:spcAft>
                <a:spcPts val="0"/>
              </a:spcAft>
              <a:buClr>
                <a:srgbClr val="3A3D4B"/>
              </a:buClr>
              <a:buSzPts val="1211"/>
              <a:buChar char="●"/>
            </a:pPr>
            <a:r>
              <a:rPr lang="en" sz="1210">
                <a:solidFill>
                  <a:srgbClr val="3A3D4B"/>
                </a:solidFill>
              </a:rPr>
              <a:t>Permitted to participate in graduation activities</a:t>
            </a:r>
            <a:endParaRPr sz="1000">
              <a:solidFill>
                <a:srgbClr val="3A3D4B"/>
              </a:solidFill>
            </a:endParaRPr>
          </a:p>
          <a:p>
            <a:pPr marL="0" lvl="0" indent="0" algn="l" rtl="0">
              <a:spcBef>
                <a:spcPts val="1400"/>
              </a:spcBef>
              <a:spcAft>
                <a:spcPts val="0"/>
              </a:spcAft>
              <a:buNone/>
            </a:pPr>
            <a:endParaRPr/>
          </a:p>
        </p:txBody>
      </p:sp>
      <p:sp>
        <p:nvSpPr>
          <p:cNvPr id="488" name="Google Shape;488;p66"/>
          <p:cNvSpPr txBox="1"/>
          <p:nvPr/>
        </p:nvSpPr>
        <p:spPr>
          <a:xfrm>
            <a:off x="236875" y="3138400"/>
            <a:ext cx="4203600" cy="17847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2"/>
              </a:buClr>
              <a:buSzPts val="1100"/>
              <a:buFont typeface="Arial"/>
              <a:buNone/>
            </a:pPr>
            <a:r>
              <a:rPr lang="en" sz="2042" b="1">
                <a:solidFill>
                  <a:srgbClr val="FF914D"/>
                </a:solidFill>
                <a:latin typeface="Calibri"/>
                <a:ea typeface="Calibri"/>
                <a:cs typeface="Calibri"/>
                <a:sym typeface="Calibri"/>
              </a:rPr>
              <a:t>State Statute &amp; Rule</a:t>
            </a:r>
            <a:endParaRPr sz="2042" b="1">
              <a:solidFill>
                <a:srgbClr val="FF914D"/>
              </a:solidFill>
              <a:latin typeface="Calibri"/>
              <a:ea typeface="Calibri"/>
              <a:cs typeface="Calibri"/>
              <a:sym typeface="Calibri"/>
            </a:endParaRPr>
          </a:p>
          <a:p>
            <a:pPr marL="457200" lvl="0" indent="-267373" algn="l" rtl="0">
              <a:lnSpc>
                <a:spcPct val="90000"/>
              </a:lnSpc>
              <a:spcBef>
                <a:spcPts val="0"/>
              </a:spcBef>
              <a:spcAft>
                <a:spcPts val="0"/>
              </a:spcAft>
              <a:buClr>
                <a:srgbClr val="FF914D"/>
              </a:buClr>
              <a:buSzPts val="611"/>
              <a:buChar char="●"/>
            </a:pPr>
            <a:r>
              <a:rPr lang="en" sz="1642">
                <a:solidFill>
                  <a:srgbClr val="FF914D"/>
                </a:solidFill>
                <a:latin typeface="Calibri"/>
                <a:ea typeface="Calibri"/>
                <a:cs typeface="Calibri"/>
                <a:sym typeface="Calibri"/>
              </a:rPr>
              <a:t>Diploma of Excellence</a:t>
            </a:r>
            <a:endParaRPr sz="1642">
              <a:solidFill>
                <a:srgbClr val="FF914D"/>
              </a:solidFill>
              <a:latin typeface="Calibri"/>
              <a:ea typeface="Calibri"/>
              <a:cs typeface="Calibri"/>
              <a:sym typeface="Calibri"/>
            </a:endParaRPr>
          </a:p>
          <a:p>
            <a:pPr marL="914400" lvl="1" indent="-267373" algn="l" rtl="0">
              <a:lnSpc>
                <a:spcPct val="90000"/>
              </a:lnSpc>
              <a:spcBef>
                <a:spcPts val="0"/>
              </a:spcBef>
              <a:spcAft>
                <a:spcPts val="0"/>
              </a:spcAft>
              <a:buClr>
                <a:srgbClr val="3A3D4B"/>
              </a:buClr>
              <a:buSzPts val="611"/>
              <a:buChar char="○"/>
            </a:pPr>
            <a:r>
              <a:rPr lang="en" sz="1642">
                <a:solidFill>
                  <a:srgbClr val="3A3D4B"/>
                </a:solidFill>
                <a:latin typeface="Calibri"/>
                <a:ea typeface="Calibri"/>
                <a:cs typeface="Calibri"/>
                <a:sym typeface="Calibri"/>
              </a:rPr>
              <a:t>Three Programs of Study to Obtain a Diploma</a:t>
            </a:r>
            <a:endParaRPr sz="1642">
              <a:solidFill>
                <a:srgbClr val="3A3D4B"/>
              </a:solidFill>
              <a:latin typeface="Calibri"/>
              <a:ea typeface="Calibri"/>
              <a:cs typeface="Calibri"/>
              <a:sym typeface="Calibri"/>
            </a:endParaRPr>
          </a:p>
          <a:p>
            <a:pPr marL="1371600" lvl="2" indent="-267373" algn="l" rtl="0">
              <a:lnSpc>
                <a:spcPct val="90000"/>
              </a:lnSpc>
              <a:spcBef>
                <a:spcPts val="0"/>
              </a:spcBef>
              <a:spcAft>
                <a:spcPts val="0"/>
              </a:spcAft>
              <a:buClr>
                <a:srgbClr val="FF914D"/>
              </a:buClr>
              <a:buSzPts val="611"/>
              <a:buFont typeface="Noto Sans Symbols"/>
              <a:buChar char="■"/>
            </a:pPr>
            <a:r>
              <a:rPr lang="en" sz="1442">
                <a:solidFill>
                  <a:srgbClr val="FF914D"/>
                </a:solidFill>
                <a:latin typeface="Calibri"/>
                <a:ea typeface="Calibri"/>
                <a:cs typeface="Calibri"/>
                <a:sym typeface="Calibri"/>
              </a:rPr>
              <a:t>Standard</a:t>
            </a:r>
            <a:endParaRPr sz="1442">
              <a:solidFill>
                <a:srgbClr val="FF914D"/>
              </a:solidFill>
              <a:latin typeface="Calibri"/>
              <a:ea typeface="Calibri"/>
              <a:cs typeface="Calibri"/>
              <a:sym typeface="Calibri"/>
            </a:endParaRPr>
          </a:p>
          <a:p>
            <a:pPr marL="1371600" lvl="2" indent="-273723" algn="l" rtl="0">
              <a:lnSpc>
                <a:spcPct val="90000"/>
              </a:lnSpc>
              <a:spcBef>
                <a:spcPts val="0"/>
              </a:spcBef>
              <a:spcAft>
                <a:spcPts val="0"/>
              </a:spcAft>
              <a:buClr>
                <a:srgbClr val="FF914D"/>
              </a:buClr>
              <a:buSzPts val="711"/>
              <a:buFont typeface="Noto Sans Symbols"/>
              <a:buChar char="■"/>
            </a:pPr>
            <a:r>
              <a:rPr lang="en" sz="1442">
                <a:solidFill>
                  <a:srgbClr val="FF914D"/>
                </a:solidFill>
                <a:latin typeface="Calibri"/>
                <a:ea typeface="Calibri"/>
                <a:cs typeface="Calibri"/>
                <a:sym typeface="Calibri"/>
              </a:rPr>
              <a:t>Modified</a:t>
            </a:r>
            <a:r>
              <a:rPr lang="en" sz="1242">
                <a:solidFill>
                  <a:srgbClr val="FF914D"/>
                </a:solidFill>
                <a:latin typeface="Calibri"/>
                <a:ea typeface="Calibri"/>
                <a:cs typeface="Calibri"/>
                <a:sym typeface="Calibri"/>
              </a:rPr>
              <a:t> (Formerly Career Readiness)</a:t>
            </a:r>
            <a:endParaRPr sz="1242">
              <a:solidFill>
                <a:srgbClr val="FF914D"/>
              </a:solidFill>
              <a:latin typeface="Calibri"/>
              <a:ea typeface="Calibri"/>
              <a:cs typeface="Calibri"/>
              <a:sym typeface="Calibri"/>
            </a:endParaRPr>
          </a:p>
          <a:p>
            <a:pPr marL="1371600" lvl="2" indent="-267373" algn="l" rtl="0">
              <a:lnSpc>
                <a:spcPct val="90000"/>
              </a:lnSpc>
              <a:spcBef>
                <a:spcPts val="0"/>
              </a:spcBef>
              <a:spcAft>
                <a:spcPts val="0"/>
              </a:spcAft>
              <a:buClr>
                <a:srgbClr val="FF914D"/>
              </a:buClr>
              <a:buSzPts val="611"/>
              <a:buFont typeface="Noto Sans Symbols"/>
              <a:buChar char="■"/>
            </a:pPr>
            <a:r>
              <a:rPr lang="en" sz="1442">
                <a:solidFill>
                  <a:srgbClr val="FF914D"/>
                </a:solidFill>
                <a:latin typeface="Calibri"/>
                <a:ea typeface="Calibri"/>
                <a:cs typeface="Calibri"/>
                <a:sym typeface="Calibri"/>
              </a:rPr>
              <a:t>Ability</a:t>
            </a:r>
            <a:endParaRPr sz="1300">
              <a:solidFill>
                <a:srgbClr val="FF914D"/>
              </a:solidFill>
              <a:latin typeface="Calibri"/>
              <a:ea typeface="Calibri"/>
              <a:cs typeface="Calibri"/>
              <a:sym typeface="Calibri"/>
            </a:endParaRPr>
          </a:p>
        </p:txBody>
      </p:sp>
      <p:sp>
        <p:nvSpPr>
          <p:cNvPr id="489" name="Google Shape;489;p66"/>
          <p:cNvSpPr txBox="1"/>
          <p:nvPr/>
        </p:nvSpPr>
        <p:spPr>
          <a:xfrm>
            <a:off x="4602702" y="1090391"/>
            <a:ext cx="4390800" cy="1221300"/>
          </a:xfrm>
          <a:prstGeom prst="rect">
            <a:avLst/>
          </a:prstGeom>
          <a:noFill/>
          <a:ln>
            <a:noFill/>
          </a:ln>
        </p:spPr>
        <p:txBody>
          <a:bodyPr spcFirstLastPara="1" wrap="square" lIns="91425" tIns="91425" rIns="91425" bIns="91425" anchor="t" anchorCtr="0">
            <a:noAutofit/>
          </a:bodyPr>
          <a:lstStyle/>
          <a:p>
            <a:pPr marL="12700" lvl="0" indent="0" algn="l" rtl="0">
              <a:lnSpc>
                <a:spcPct val="90000"/>
              </a:lnSpc>
              <a:spcBef>
                <a:spcPts val="1800"/>
              </a:spcBef>
              <a:spcAft>
                <a:spcPts val="0"/>
              </a:spcAft>
              <a:buClr>
                <a:schemeClr val="dk2"/>
              </a:buClr>
              <a:buSzPts val="1100"/>
              <a:buFont typeface="Arial"/>
              <a:buNone/>
            </a:pPr>
            <a:r>
              <a:rPr lang="en" sz="1710">
                <a:solidFill>
                  <a:srgbClr val="FF914D"/>
                </a:solidFill>
                <a:latin typeface="Calibri"/>
                <a:ea typeface="Calibri"/>
                <a:cs typeface="Calibri"/>
                <a:sym typeface="Calibri"/>
              </a:rPr>
              <a:t>Standard Program of Study</a:t>
            </a:r>
            <a:endParaRPr sz="1710">
              <a:solidFill>
                <a:srgbClr val="FF914D"/>
              </a:solidFill>
              <a:latin typeface="Calibri"/>
              <a:ea typeface="Calibri"/>
              <a:cs typeface="Calibri"/>
              <a:sym typeface="Calibri"/>
            </a:endParaRPr>
          </a:p>
          <a:p>
            <a:pPr marL="457200" lvl="0" indent="-311818" algn="l" rtl="0">
              <a:lnSpc>
                <a:spcPct val="90000"/>
              </a:lnSpc>
              <a:spcBef>
                <a:spcPts val="1000"/>
              </a:spcBef>
              <a:spcAft>
                <a:spcPts val="0"/>
              </a:spcAft>
              <a:buClr>
                <a:srgbClr val="3A3D4B"/>
              </a:buClr>
              <a:buSzPts val="1311"/>
              <a:buChar char="●"/>
            </a:pPr>
            <a:r>
              <a:rPr lang="en" sz="1310">
                <a:solidFill>
                  <a:srgbClr val="3A3D4B"/>
                </a:solidFill>
                <a:latin typeface="Calibri"/>
                <a:ea typeface="Calibri"/>
                <a:cs typeface="Calibri"/>
                <a:sym typeface="Calibri"/>
              </a:rPr>
              <a:t>Fully aligned with state standards</a:t>
            </a:r>
            <a:endParaRPr sz="1310">
              <a:solidFill>
                <a:srgbClr val="3A3D4B"/>
              </a:solidFill>
              <a:latin typeface="Calibri"/>
              <a:ea typeface="Calibri"/>
              <a:cs typeface="Calibri"/>
              <a:sym typeface="Calibri"/>
            </a:endParaRPr>
          </a:p>
          <a:p>
            <a:pPr marL="457200" lvl="0" indent="-311818" algn="l" rtl="0">
              <a:lnSpc>
                <a:spcPct val="90000"/>
              </a:lnSpc>
              <a:spcBef>
                <a:spcPts val="0"/>
              </a:spcBef>
              <a:spcAft>
                <a:spcPts val="0"/>
              </a:spcAft>
              <a:buClr>
                <a:srgbClr val="3A3D4B"/>
              </a:buClr>
              <a:buSzPts val="1311"/>
              <a:buChar char="●"/>
            </a:pPr>
            <a:r>
              <a:rPr lang="en" sz="1310">
                <a:solidFill>
                  <a:srgbClr val="3A3D4B"/>
                </a:solidFill>
                <a:latin typeface="Calibri"/>
                <a:ea typeface="Calibri"/>
                <a:cs typeface="Calibri"/>
                <a:sym typeface="Calibri"/>
              </a:rPr>
              <a:t>Meets definition of “Regular High School Diploma”</a:t>
            </a:r>
            <a:endParaRPr sz="1310">
              <a:solidFill>
                <a:srgbClr val="3A3D4B"/>
              </a:solidFill>
              <a:latin typeface="Calibri"/>
              <a:ea typeface="Calibri"/>
              <a:cs typeface="Calibri"/>
              <a:sym typeface="Calibri"/>
            </a:endParaRPr>
          </a:p>
          <a:p>
            <a:pPr marL="457200" lvl="0" indent="-311818" algn="l" rtl="0">
              <a:lnSpc>
                <a:spcPct val="90000"/>
              </a:lnSpc>
              <a:spcBef>
                <a:spcPts val="0"/>
              </a:spcBef>
              <a:spcAft>
                <a:spcPts val="0"/>
              </a:spcAft>
              <a:buClr>
                <a:srgbClr val="3A3D4B"/>
              </a:buClr>
              <a:buSzPts val="1311"/>
              <a:buChar char="●"/>
            </a:pPr>
            <a:r>
              <a:rPr lang="en" sz="1310">
                <a:solidFill>
                  <a:srgbClr val="3A3D4B"/>
                </a:solidFill>
                <a:latin typeface="Calibri"/>
                <a:ea typeface="Calibri"/>
                <a:cs typeface="Calibri"/>
                <a:sym typeface="Calibri"/>
              </a:rPr>
              <a:t>Ends right to FAPE</a:t>
            </a:r>
            <a:endParaRPr sz="900">
              <a:solidFill>
                <a:srgbClr val="3A3D4B"/>
              </a:solidFill>
              <a:latin typeface="Calibri"/>
              <a:ea typeface="Calibri"/>
              <a:cs typeface="Calibri"/>
              <a:sym typeface="Calibri"/>
            </a:endParaRPr>
          </a:p>
        </p:txBody>
      </p:sp>
      <p:sp>
        <p:nvSpPr>
          <p:cNvPr id="490" name="Google Shape;490;p66"/>
          <p:cNvSpPr txBox="1"/>
          <p:nvPr/>
        </p:nvSpPr>
        <p:spPr>
          <a:xfrm>
            <a:off x="4568506" y="2223945"/>
            <a:ext cx="4428300" cy="1688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800"/>
              </a:spcBef>
              <a:spcAft>
                <a:spcPts val="0"/>
              </a:spcAft>
              <a:buClr>
                <a:schemeClr val="dk2"/>
              </a:buClr>
              <a:buSzPts val="1100"/>
              <a:buFont typeface="Arial"/>
              <a:buNone/>
            </a:pPr>
            <a:r>
              <a:rPr lang="en" sz="1710">
                <a:solidFill>
                  <a:srgbClr val="FF914D"/>
                </a:solidFill>
                <a:latin typeface="Calibri"/>
                <a:ea typeface="Calibri"/>
                <a:cs typeface="Calibri"/>
                <a:sym typeface="Calibri"/>
              </a:rPr>
              <a:t>Modified and Ability Programs of Study</a:t>
            </a:r>
            <a:endParaRPr sz="1710">
              <a:solidFill>
                <a:srgbClr val="FF914D"/>
              </a:solidFill>
              <a:latin typeface="Calibri"/>
              <a:ea typeface="Calibri"/>
              <a:cs typeface="Calibri"/>
              <a:sym typeface="Calibri"/>
            </a:endParaRPr>
          </a:p>
          <a:p>
            <a:pPr marL="457200" lvl="0" indent="-305468" algn="l" rtl="0">
              <a:lnSpc>
                <a:spcPct val="90000"/>
              </a:lnSpc>
              <a:spcBef>
                <a:spcPts val="1000"/>
              </a:spcBef>
              <a:spcAft>
                <a:spcPts val="0"/>
              </a:spcAft>
              <a:buClr>
                <a:srgbClr val="3A3D4B"/>
              </a:buClr>
              <a:buSzPts val="1211"/>
              <a:buChar char="●"/>
            </a:pPr>
            <a:r>
              <a:rPr lang="en" sz="1210">
                <a:solidFill>
                  <a:srgbClr val="3A3D4B"/>
                </a:solidFill>
                <a:latin typeface="Calibri"/>
                <a:ea typeface="Calibri"/>
                <a:cs typeface="Calibri"/>
                <a:sym typeface="Calibri"/>
              </a:rPr>
              <a:t>Permit minor to significant deviations from the state standards and credit requirements required by students without disabilities to obtain a diploma</a:t>
            </a:r>
            <a:endParaRPr sz="1210">
              <a:solidFill>
                <a:srgbClr val="3A3D4B"/>
              </a:solidFill>
              <a:latin typeface="Calibri"/>
              <a:ea typeface="Calibri"/>
              <a:cs typeface="Calibri"/>
              <a:sym typeface="Calibri"/>
            </a:endParaRPr>
          </a:p>
          <a:p>
            <a:pPr marL="457200" lvl="0" indent="-305468" algn="l" rtl="0">
              <a:lnSpc>
                <a:spcPct val="90000"/>
              </a:lnSpc>
              <a:spcBef>
                <a:spcPts val="0"/>
              </a:spcBef>
              <a:spcAft>
                <a:spcPts val="0"/>
              </a:spcAft>
              <a:buClr>
                <a:srgbClr val="3A3D4B"/>
              </a:buClr>
              <a:buSzPts val="1211"/>
              <a:buChar char="●"/>
            </a:pPr>
            <a:r>
              <a:rPr lang="en" sz="1210">
                <a:solidFill>
                  <a:srgbClr val="3A3D4B"/>
                </a:solidFill>
                <a:latin typeface="Calibri"/>
                <a:ea typeface="Calibri"/>
                <a:cs typeface="Calibri"/>
                <a:sym typeface="Calibri"/>
              </a:rPr>
              <a:t>Do not meet the definition of “Regular High School Diploma”</a:t>
            </a:r>
            <a:endParaRPr sz="1210">
              <a:solidFill>
                <a:srgbClr val="3A3D4B"/>
              </a:solidFill>
              <a:latin typeface="Calibri"/>
              <a:ea typeface="Calibri"/>
              <a:cs typeface="Calibri"/>
              <a:sym typeface="Calibri"/>
            </a:endParaRPr>
          </a:p>
          <a:p>
            <a:pPr marL="457200" lvl="0" indent="-305468" algn="l" rtl="0">
              <a:lnSpc>
                <a:spcPct val="90000"/>
              </a:lnSpc>
              <a:spcBef>
                <a:spcPts val="0"/>
              </a:spcBef>
              <a:spcAft>
                <a:spcPts val="0"/>
              </a:spcAft>
              <a:buClr>
                <a:srgbClr val="3A3D4B"/>
              </a:buClr>
              <a:buSzPts val="1211"/>
              <a:buChar char="●"/>
            </a:pPr>
            <a:r>
              <a:rPr lang="en" sz="1210">
                <a:solidFill>
                  <a:srgbClr val="3A3D4B"/>
                </a:solidFill>
                <a:latin typeface="Calibri"/>
                <a:ea typeface="Calibri"/>
                <a:cs typeface="Calibri"/>
                <a:sym typeface="Calibri"/>
              </a:rPr>
              <a:t>Student has continued right to FAPE</a:t>
            </a:r>
            <a:endParaRPr sz="400"/>
          </a:p>
        </p:txBody>
      </p:sp>
      <p:cxnSp>
        <p:nvCxnSpPr>
          <p:cNvPr id="2" name="Straight Arrow Connector 1">
            <a:extLst>
              <a:ext uri="{FF2B5EF4-FFF2-40B4-BE49-F238E27FC236}">
                <a16:creationId xmlns:a16="http://schemas.microsoft.com/office/drawing/2014/main" id="{D63C5FDE-FCB6-A87A-6611-D041A5F6B7B2}"/>
              </a:ext>
            </a:extLst>
          </p:cNvPr>
          <p:cNvCxnSpPr/>
          <p:nvPr/>
        </p:nvCxnSpPr>
        <p:spPr>
          <a:xfrm>
            <a:off x="4910267" y="3605083"/>
            <a:ext cx="3547933" cy="10814"/>
          </a:xfrm>
          <a:prstGeom prst="straightConnector1">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7"/>
          <p:cNvSpPr txBox="1">
            <a:spLocks noGrp="1"/>
          </p:cNvSpPr>
          <p:nvPr>
            <p:ph type="title"/>
          </p:nvPr>
        </p:nvSpPr>
        <p:spPr>
          <a:xfrm>
            <a:off x="971550" y="458288"/>
            <a:ext cx="7200900" cy="7776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2800" b="1"/>
              <a:t>Graduation</a:t>
            </a:r>
            <a:r>
              <a:rPr lang="en" b="1"/>
              <a:t> Reporting</a:t>
            </a:r>
            <a:endParaRPr b="1"/>
          </a:p>
        </p:txBody>
      </p:sp>
      <p:sp>
        <p:nvSpPr>
          <p:cNvPr id="496" name="Google Shape;496;p67"/>
          <p:cNvSpPr txBox="1">
            <a:spLocks noGrp="1"/>
          </p:cNvSpPr>
          <p:nvPr>
            <p:ph type="body" idx="2"/>
          </p:nvPr>
        </p:nvSpPr>
        <p:spPr>
          <a:xfrm>
            <a:off x="4743450" y="1371600"/>
            <a:ext cx="4400700" cy="3603900"/>
          </a:xfrm>
          <a:prstGeom prst="rect">
            <a:avLst/>
          </a:prstGeom>
        </p:spPr>
        <p:txBody>
          <a:bodyPr spcFirstLastPara="1" wrap="square" lIns="68575" tIns="34275" rIns="68575" bIns="34275" anchor="t" anchorCtr="0">
            <a:normAutofit/>
          </a:bodyPr>
          <a:lstStyle/>
          <a:p>
            <a:pPr marL="457200" lvl="0" indent="0" algn="l" rtl="0">
              <a:lnSpc>
                <a:spcPct val="115000"/>
              </a:lnSpc>
              <a:spcBef>
                <a:spcPts val="0"/>
              </a:spcBef>
              <a:spcAft>
                <a:spcPts val="0"/>
              </a:spcAft>
              <a:buNone/>
            </a:pPr>
            <a:endParaRPr>
              <a:highlight>
                <a:schemeClr val="lt1"/>
              </a:highlight>
            </a:endParaRPr>
          </a:p>
          <a:p>
            <a:pPr marL="457200" lvl="0" indent="0" algn="l" rtl="0">
              <a:lnSpc>
                <a:spcPct val="115000"/>
              </a:lnSpc>
              <a:spcBef>
                <a:spcPts val="1200"/>
              </a:spcBef>
              <a:spcAft>
                <a:spcPts val="0"/>
              </a:spcAft>
              <a:buNone/>
            </a:pPr>
            <a:endParaRPr>
              <a:highlight>
                <a:schemeClr val="lt1"/>
              </a:highlight>
            </a:endParaRPr>
          </a:p>
          <a:p>
            <a:pPr marL="457200" lvl="0" indent="0" algn="l" rtl="0">
              <a:lnSpc>
                <a:spcPct val="115000"/>
              </a:lnSpc>
              <a:spcBef>
                <a:spcPts val="1200"/>
              </a:spcBef>
              <a:spcAft>
                <a:spcPts val="1200"/>
              </a:spcAft>
              <a:buNone/>
            </a:pPr>
            <a:endParaRPr>
              <a:highlight>
                <a:schemeClr val="lt1"/>
              </a:highlight>
            </a:endParaRPr>
          </a:p>
        </p:txBody>
      </p:sp>
      <p:sp>
        <p:nvSpPr>
          <p:cNvPr id="497" name="Google Shape;497;p67"/>
          <p:cNvSpPr/>
          <p:nvPr/>
        </p:nvSpPr>
        <p:spPr>
          <a:xfrm>
            <a:off x="236250" y="1281125"/>
            <a:ext cx="4732500" cy="3694500"/>
          </a:xfrm>
          <a:prstGeom prst="rect">
            <a:avLst/>
          </a:prstGeom>
          <a:solidFill>
            <a:schemeClr val="accent3"/>
          </a:solidFill>
          <a:ln>
            <a:noFill/>
          </a:ln>
        </p:spPr>
        <p:txBody>
          <a:bodyPr spcFirstLastPara="1" wrap="square" lIns="91425" tIns="91425" rIns="91425" bIns="91425" anchor="ctr" anchorCtr="0">
            <a:noAutofit/>
          </a:bodyPr>
          <a:lstStyle/>
          <a:p>
            <a:pPr marL="457200" lvl="0" indent="0" algn="l" rtl="0">
              <a:lnSpc>
                <a:spcPct val="105000"/>
              </a:lnSpc>
              <a:spcBef>
                <a:spcPts val="1200"/>
              </a:spcBef>
              <a:spcAft>
                <a:spcPts val="0"/>
              </a:spcAft>
              <a:buNone/>
            </a:pPr>
            <a:r>
              <a:rPr lang="en" sz="1900" b="1" u="sng">
                <a:solidFill>
                  <a:srgbClr val="1F887E"/>
                </a:solidFill>
                <a:latin typeface="Calibri"/>
                <a:ea typeface="Calibri"/>
                <a:cs typeface="Calibri"/>
                <a:sym typeface="Calibri"/>
              </a:rPr>
              <a:t>Student must be submitted with Diploma Type AND one of the following:</a:t>
            </a:r>
            <a:endParaRPr lang="en-US" sz="970">
              <a:solidFill>
                <a:srgbClr val="1F887E"/>
              </a:solidFill>
              <a:latin typeface="Calibri"/>
              <a:ea typeface="Calibri"/>
              <a:cs typeface="Calibri"/>
            </a:endParaRPr>
          </a:p>
          <a:p>
            <a:pPr marL="457200" lvl="0" indent="-279400" algn="just" rtl="0">
              <a:lnSpc>
                <a:spcPct val="80000"/>
              </a:lnSpc>
              <a:spcBef>
                <a:spcPts val="1200"/>
              </a:spcBef>
              <a:spcAft>
                <a:spcPts val="0"/>
              </a:spcAft>
              <a:buClr>
                <a:schemeClr val="dk2"/>
              </a:buClr>
              <a:buSzPts val="805"/>
              <a:buChar char="●"/>
            </a:pPr>
            <a:r>
              <a:rPr lang="en-US" sz="1250" b="1">
                <a:solidFill>
                  <a:srgbClr val="3A3D4B"/>
                </a:solidFill>
                <a:latin typeface="Calibri"/>
                <a:ea typeface="Calibri"/>
                <a:cs typeface="Calibri"/>
                <a:sym typeface="Calibri"/>
              </a:rPr>
              <a:t>Code 13 </a:t>
            </a:r>
            <a:r>
              <a:rPr lang="en-US" sz="1050">
                <a:solidFill>
                  <a:srgbClr val="3A3D4B"/>
                </a:solidFill>
                <a:latin typeface="Calibri"/>
                <a:ea typeface="Calibri"/>
                <a:cs typeface="Calibri"/>
                <a:sym typeface="Calibri"/>
              </a:rPr>
              <a:t>The student received a conditional certificate of conditional transition and </a:t>
            </a:r>
            <a:r>
              <a:rPr lang="en-US" sz="1050" b="1" i="1" u="sng">
                <a:solidFill>
                  <a:srgbClr val="3A3D4B"/>
                </a:solidFill>
                <a:latin typeface="Calibri"/>
                <a:ea typeface="Calibri"/>
                <a:cs typeface="Calibri"/>
                <a:sym typeface="Calibri"/>
              </a:rPr>
              <a:t>Plans to return </a:t>
            </a:r>
            <a:r>
              <a:rPr lang="en-US" sz="1050">
                <a:solidFill>
                  <a:srgbClr val="3A3D4B"/>
                </a:solidFill>
                <a:latin typeface="Calibri"/>
                <a:ea typeface="Calibri"/>
                <a:cs typeface="Calibri"/>
                <a:sym typeface="Calibri"/>
              </a:rPr>
              <a:t>for a Free and Appropriate Public Education (FAPE).</a:t>
            </a:r>
            <a:endParaRPr lang="en-US" sz="1050">
              <a:solidFill>
                <a:srgbClr val="3A3D4B"/>
              </a:solidFill>
              <a:latin typeface="Calibri"/>
              <a:ea typeface="Calibri"/>
              <a:cs typeface="Calibri"/>
            </a:endParaRPr>
          </a:p>
          <a:p>
            <a:pPr marL="457200" lvl="0" indent="0" algn="just" rtl="0">
              <a:lnSpc>
                <a:spcPct val="80000"/>
              </a:lnSpc>
              <a:spcBef>
                <a:spcPts val="0"/>
              </a:spcBef>
              <a:spcAft>
                <a:spcPts val="0"/>
              </a:spcAft>
              <a:buClr>
                <a:schemeClr val="dk2"/>
              </a:buClr>
              <a:buSzPts val="1100"/>
              <a:buFont typeface="Arial"/>
              <a:buNone/>
            </a:pPr>
            <a:endParaRPr sz="1070">
              <a:solidFill>
                <a:srgbClr val="3A3D4B"/>
              </a:solidFill>
              <a:latin typeface="Calibri"/>
              <a:ea typeface="Calibri"/>
              <a:cs typeface="Calibri"/>
              <a:sym typeface="Calibri"/>
            </a:endParaRPr>
          </a:p>
          <a:p>
            <a:pPr marL="457200" lvl="0" indent="-279400" algn="just" rtl="0">
              <a:lnSpc>
                <a:spcPct val="80000"/>
              </a:lnSpc>
              <a:spcBef>
                <a:spcPts val="0"/>
              </a:spcBef>
              <a:spcAft>
                <a:spcPts val="0"/>
              </a:spcAft>
              <a:buClr>
                <a:schemeClr val="dk2"/>
              </a:buClr>
              <a:buSzPts val="805"/>
              <a:buChar char="●"/>
            </a:pPr>
            <a:r>
              <a:rPr lang="en-US" sz="1250" b="1">
                <a:solidFill>
                  <a:srgbClr val="3A3D4B"/>
                </a:solidFill>
                <a:latin typeface="Calibri"/>
                <a:ea typeface="Calibri"/>
                <a:cs typeface="Calibri"/>
                <a:sym typeface="Calibri"/>
              </a:rPr>
              <a:t>Code 14 </a:t>
            </a:r>
            <a:r>
              <a:rPr lang="en-US" sz="1050">
                <a:solidFill>
                  <a:srgbClr val="3A3D4B"/>
                </a:solidFill>
                <a:latin typeface="Calibri"/>
                <a:ea typeface="Calibri"/>
                <a:cs typeface="Calibri"/>
                <a:sym typeface="Calibri"/>
              </a:rPr>
              <a:t>To be used for students with disabilities that have been awarded a Modified Diploma or Ability Diploma and are continuing to work toward a Standard Diploma and/or IEP goals. </a:t>
            </a:r>
            <a:r>
              <a:rPr lang="en-US" sz="1050" b="1" i="1" u="sng">
                <a:solidFill>
                  <a:srgbClr val="3A3D4B"/>
                </a:solidFill>
                <a:latin typeface="Calibri"/>
                <a:ea typeface="Calibri"/>
                <a:cs typeface="Calibri"/>
                <a:sym typeface="Calibri"/>
              </a:rPr>
              <a:t>Plans to return </a:t>
            </a:r>
            <a:r>
              <a:rPr lang="en-US" sz="1050">
                <a:solidFill>
                  <a:srgbClr val="3A3D4B"/>
                </a:solidFill>
                <a:latin typeface="Calibri"/>
                <a:ea typeface="Calibri"/>
                <a:cs typeface="Calibri"/>
                <a:sym typeface="Calibri"/>
              </a:rPr>
              <a:t>for a Free and Appropriate Public Education (FAPE).</a:t>
            </a:r>
            <a:endParaRPr lang="en-US" sz="1050">
              <a:solidFill>
                <a:srgbClr val="3A3D4B"/>
              </a:solidFill>
              <a:latin typeface="Calibri"/>
              <a:ea typeface="Calibri"/>
              <a:cs typeface="Calibri"/>
            </a:endParaRPr>
          </a:p>
          <a:p>
            <a:pPr marL="457200" lvl="0" indent="0" algn="just" rtl="0">
              <a:lnSpc>
                <a:spcPct val="80000"/>
              </a:lnSpc>
              <a:spcBef>
                <a:spcPts val="0"/>
              </a:spcBef>
              <a:spcAft>
                <a:spcPts val="0"/>
              </a:spcAft>
              <a:buClr>
                <a:schemeClr val="dk2"/>
              </a:buClr>
              <a:buSzPts val="1100"/>
              <a:buFont typeface="Arial"/>
              <a:buNone/>
            </a:pPr>
            <a:endParaRPr sz="1070">
              <a:solidFill>
                <a:srgbClr val="3A3D4B"/>
              </a:solidFill>
              <a:latin typeface="Calibri"/>
              <a:ea typeface="Calibri"/>
              <a:cs typeface="Calibri"/>
              <a:sym typeface="Calibri"/>
            </a:endParaRPr>
          </a:p>
          <a:p>
            <a:pPr marL="457200" lvl="0" indent="-279400" algn="just" rtl="0">
              <a:lnSpc>
                <a:spcPct val="80000"/>
              </a:lnSpc>
              <a:spcBef>
                <a:spcPts val="0"/>
              </a:spcBef>
              <a:spcAft>
                <a:spcPts val="0"/>
              </a:spcAft>
              <a:buClr>
                <a:schemeClr val="dk2"/>
              </a:buClr>
              <a:buSzPts val="805"/>
              <a:buChar char="●"/>
            </a:pPr>
            <a:r>
              <a:rPr lang="en-US" sz="1250" b="1">
                <a:solidFill>
                  <a:srgbClr val="3A3D4B"/>
                </a:solidFill>
                <a:latin typeface="Calibri"/>
                <a:ea typeface="Calibri"/>
                <a:cs typeface="Calibri"/>
                <a:sym typeface="Calibri"/>
              </a:rPr>
              <a:t>Code 15</a:t>
            </a:r>
            <a:r>
              <a:rPr lang="en-US" sz="1250">
                <a:solidFill>
                  <a:srgbClr val="3A3D4B"/>
                </a:solidFill>
                <a:latin typeface="Calibri"/>
                <a:ea typeface="Calibri"/>
                <a:cs typeface="Calibri"/>
                <a:sym typeface="Calibri"/>
              </a:rPr>
              <a:t> </a:t>
            </a:r>
            <a:r>
              <a:rPr lang="en-US" sz="1050">
                <a:solidFill>
                  <a:srgbClr val="3A3D4B"/>
                </a:solidFill>
                <a:latin typeface="Calibri"/>
                <a:ea typeface="Calibri"/>
                <a:cs typeface="Calibri"/>
                <a:sym typeface="Calibri"/>
              </a:rPr>
              <a:t>Graduation – Student with a disability graduated with a diploma on the ability or modified option; and </a:t>
            </a:r>
            <a:r>
              <a:rPr lang="en-US" sz="1050" b="1" i="1" u="sng">
                <a:solidFill>
                  <a:srgbClr val="3A3D4B"/>
                </a:solidFill>
                <a:latin typeface="Calibri"/>
                <a:ea typeface="Calibri"/>
                <a:cs typeface="Calibri"/>
                <a:sym typeface="Calibri"/>
              </a:rPr>
              <a:t>Will not be returning</a:t>
            </a:r>
            <a:r>
              <a:rPr lang="en-US" sz="1050" i="1" u="sng">
                <a:solidFill>
                  <a:srgbClr val="3A3D4B"/>
                </a:solidFill>
                <a:latin typeface="Calibri"/>
                <a:ea typeface="Calibri"/>
                <a:cs typeface="Calibri"/>
                <a:sym typeface="Calibri"/>
              </a:rPr>
              <a:t> </a:t>
            </a:r>
            <a:r>
              <a:rPr lang="en-US" sz="1050">
                <a:solidFill>
                  <a:srgbClr val="3A3D4B"/>
                </a:solidFill>
                <a:latin typeface="Calibri"/>
                <a:ea typeface="Calibri"/>
                <a:cs typeface="Calibri"/>
                <a:sym typeface="Calibri"/>
              </a:rPr>
              <a:t>for a Free and Appropriate Public Education (FAPE).</a:t>
            </a:r>
            <a:endParaRPr lang="en-US" sz="1050">
              <a:solidFill>
                <a:srgbClr val="3A3D4B"/>
              </a:solidFill>
              <a:latin typeface="Calibri"/>
              <a:ea typeface="Calibri"/>
              <a:cs typeface="Calibri"/>
            </a:endParaRPr>
          </a:p>
          <a:p>
            <a:pPr marL="457200" lvl="0" indent="0" algn="just" rtl="0">
              <a:lnSpc>
                <a:spcPct val="80000"/>
              </a:lnSpc>
              <a:spcBef>
                <a:spcPts val="0"/>
              </a:spcBef>
              <a:spcAft>
                <a:spcPts val="0"/>
              </a:spcAft>
              <a:buClr>
                <a:schemeClr val="dk2"/>
              </a:buClr>
              <a:buSzPts val="1100"/>
              <a:buFont typeface="Arial"/>
              <a:buNone/>
            </a:pPr>
            <a:endParaRPr sz="1070">
              <a:solidFill>
                <a:srgbClr val="3A3D4B"/>
              </a:solidFill>
              <a:latin typeface="Calibri"/>
              <a:ea typeface="Calibri"/>
              <a:cs typeface="Calibri"/>
              <a:sym typeface="Calibri"/>
            </a:endParaRPr>
          </a:p>
          <a:p>
            <a:pPr marL="457200" lvl="0" indent="-279400" algn="just" rtl="0">
              <a:lnSpc>
                <a:spcPct val="80000"/>
              </a:lnSpc>
              <a:spcBef>
                <a:spcPts val="0"/>
              </a:spcBef>
              <a:spcAft>
                <a:spcPts val="0"/>
              </a:spcAft>
              <a:buClr>
                <a:schemeClr val="dk2"/>
              </a:buClr>
              <a:buSzPts val="805"/>
              <a:buChar char="●"/>
            </a:pPr>
            <a:r>
              <a:rPr lang="en-US" sz="1250" b="1">
                <a:solidFill>
                  <a:srgbClr val="3A3D4B"/>
                </a:solidFill>
                <a:latin typeface="Calibri"/>
                <a:ea typeface="Calibri"/>
                <a:cs typeface="Calibri"/>
                <a:sym typeface="Calibri"/>
              </a:rPr>
              <a:t>Code 16</a:t>
            </a:r>
            <a:r>
              <a:rPr lang="en-US" sz="1250">
                <a:solidFill>
                  <a:srgbClr val="3A3D4B"/>
                </a:solidFill>
                <a:latin typeface="Calibri"/>
                <a:ea typeface="Calibri"/>
                <a:cs typeface="Calibri"/>
                <a:sym typeface="Calibri"/>
              </a:rPr>
              <a:t> </a:t>
            </a:r>
            <a:r>
              <a:rPr lang="en-US" sz="1050">
                <a:solidFill>
                  <a:srgbClr val="3A3D4B"/>
                </a:solidFill>
                <a:latin typeface="Calibri"/>
                <a:ea typeface="Calibri"/>
                <a:cs typeface="Calibri"/>
                <a:sym typeface="Calibri"/>
              </a:rPr>
              <a:t>Completion – Student with a disability earned a conditional certificate of transition; and </a:t>
            </a:r>
            <a:r>
              <a:rPr lang="en-US" sz="1050" b="1" i="1" u="sng">
                <a:solidFill>
                  <a:srgbClr val="3A3D4B"/>
                </a:solidFill>
                <a:latin typeface="Calibri"/>
                <a:ea typeface="Calibri"/>
                <a:cs typeface="Calibri"/>
                <a:sym typeface="Calibri"/>
              </a:rPr>
              <a:t>Will not be returning </a:t>
            </a:r>
            <a:r>
              <a:rPr lang="en-US" sz="1050">
                <a:solidFill>
                  <a:srgbClr val="3A3D4B"/>
                </a:solidFill>
                <a:latin typeface="Calibri"/>
                <a:ea typeface="Calibri"/>
                <a:cs typeface="Calibri"/>
                <a:sym typeface="Calibri"/>
              </a:rPr>
              <a:t>for a Free and Appropriate Public Education (FAPE).</a:t>
            </a:r>
            <a:endParaRPr lang="en-US" sz="1050">
              <a:solidFill>
                <a:srgbClr val="3A3D4B"/>
              </a:solidFill>
              <a:latin typeface="Calibri"/>
              <a:ea typeface="Calibri"/>
              <a:cs typeface="Calibri"/>
            </a:endParaRPr>
          </a:p>
          <a:p>
            <a:pPr marL="0" lvl="0" indent="0" algn="l" rtl="0">
              <a:lnSpc>
                <a:spcPct val="80000"/>
              </a:lnSpc>
              <a:spcBef>
                <a:spcPts val="1400"/>
              </a:spcBef>
              <a:spcAft>
                <a:spcPts val="0"/>
              </a:spcAft>
              <a:buClr>
                <a:schemeClr val="dk2"/>
              </a:buClr>
              <a:buSzPts val="605"/>
              <a:buFont typeface="Arial"/>
              <a:buNone/>
            </a:pPr>
            <a:endParaRPr sz="1290">
              <a:solidFill>
                <a:srgbClr val="3A3D4B"/>
              </a:solidFill>
              <a:latin typeface="Calibri"/>
              <a:ea typeface="Calibri"/>
              <a:cs typeface="Calibri"/>
              <a:sym typeface="Calibri"/>
            </a:endParaRPr>
          </a:p>
        </p:txBody>
      </p:sp>
      <p:sp>
        <p:nvSpPr>
          <p:cNvPr id="498" name="Google Shape;498;p67"/>
          <p:cNvSpPr/>
          <p:nvPr/>
        </p:nvSpPr>
        <p:spPr>
          <a:xfrm>
            <a:off x="5360806" y="1281125"/>
            <a:ext cx="3162300" cy="975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en" sz="1800" b="1">
                <a:solidFill>
                  <a:srgbClr val="3A3D4B"/>
                </a:solidFill>
                <a:latin typeface="Calibri"/>
                <a:ea typeface="Calibri"/>
                <a:cs typeface="Calibri"/>
                <a:sym typeface="Calibri"/>
              </a:rPr>
              <a:t>Event Reason 9-12 should also be submitted with those codes.</a:t>
            </a:r>
            <a:endParaRPr b="1">
              <a:latin typeface="Calibri"/>
              <a:ea typeface="Calibri"/>
              <a:cs typeface="Calibri"/>
              <a:sym typeface="Calibri"/>
            </a:endParaRPr>
          </a:p>
        </p:txBody>
      </p:sp>
      <p:sp>
        <p:nvSpPr>
          <p:cNvPr id="499" name="Google Shape;499;p67"/>
          <p:cNvSpPr/>
          <p:nvPr/>
        </p:nvSpPr>
        <p:spPr>
          <a:xfrm>
            <a:off x="5098225" y="2462225"/>
            <a:ext cx="3870900" cy="25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chemeClr val="accent2"/>
                </a:solidFill>
                <a:latin typeface="Calibri"/>
                <a:ea typeface="Calibri"/>
                <a:cs typeface="Calibri"/>
                <a:sym typeface="Calibri"/>
              </a:rPr>
              <a:t>Mark a student Graduated (G) if the student has received an Ability or Modified Option. Regardless of if they plan to return next school year or not.</a:t>
            </a:r>
            <a:r>
              <a:rPr lang="en" sz="1600">
                <a:solidFill>
                  <a:srgbClr val="3A3D4B"/>
                </a:solidFill>
                <a:latin typeface="Calibri"/>
                <a:ea typeface="Calibri"/>
                <a:cs typeface="Calibri"/>
                <a:sym typeface="Calibri"/>
              </a:rPr>
              <a:t> </a:t>
            </a:r>
            <a:endParaRPr sz="1600">
              <a:solidFill>
                <a:srgbClr val="3A3D4B"/>
              </a:solidFill>
              <a:latin typeface="Calibri"/>
              <a:ea typeface="Calibri"/>
              <a:cs typeface="Calibri"/>
              <a:sym typeface="Calibri"/>
            </a:endParaRPr>
          </a:p>
          <a:p>
            <a:pPr marL="457200" lvl="0" indent="-311150" algn="l" rtl="0">
              <a:lnSpc>
                <a:spcPct val="115000"/>
              </a:lnSpc>
              <a:spcBef>
                <a:spcPts val="1200"/>
              </a:spcBef>
              <a:spcAft>
                <a:spcPts val="0"/>
              </a:spcAft>
              <a:buClr>
                <a:srgbClr val="3A3D4B"/>
              </a:buClr>
              <a:buSzPts val="1300"/>
              <a:buFont typeface="Calibri"/>
              <a:buChar char="●"/>
            </a:pPr>
            <a:r>
              <a:rPr lang="en" sz="1300">
                <a:solidFill>
                  <a:srgbClr val="3A3D4B"/>
                </a:solidFill>
                <a:latin typeface="Calibri"/>
                <a:ea typeface="Calibri"/>
                <a:cs typeface="Calibri"/>
                <a:sym typeface="Calibri"/>
              </a:rPr>
              <a:t>If the student does return you will not mark them Graduated (G) again if they do not receive a Standard Diploma or until they receive a Standard Diploma.</a:t>
            </a:r>
            <a:endParaRPr sz="12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8"/>
          <p:cNvSpPr txBox="1">
            <a:spLocks noGrp="1"/>
          </p:cNvSpPr>
          <p:nvPr>
            <p:ph type="title"/>
          </p:nvPr>
        </p:nvSpPr>
        <p:spPr>
          <a:xfrm>
            <a:off x="971550" y="22440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Errors in Data - Corrections Overview</a:t>
            </a:r>
            <a:endParaRPr sz="2800" b="1"/>
          </a:p>
        </p:txBody>
      </p:sp>
      <p:sp>
        <p:nvSpPr>
          <p:cNvPr id="505" name="Google Shape;505;p68"/>
          <p:cNvSpPr/>
          <p:nvPr/>
        </p:nvSpPr>
        <p:spPr>
          <a:xfrm>
            <a:off x="3725562" y="1325750"/>
            <a:ext cx="1600800" cy="525300"/>
          </a:xfrm>
          <a:prstGeom prst="rect">
            <a:avLst/>
          </a:prstGeom>
          <a:solidFill>
            <a:srgbClr val="155B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Encountered an error on Nova report</a:t>
            </a:r>
            <a:endParaRPr sz="1000">
              <a:solidFill>
                <a:srgbClr val="FFFFFF"/>
              </a:solidFill>
              <a:latin typeface="Roboto"/>
              <a:ea typeface="Roboto"/>
              <a:cs typeface="Roboto"/>
              <a:sym typeface="Roboto"/>
            </a:endParaRPr>
          </a:p>
        </p:txBody>
      </p:sp>
      <p:sp>
        <p:nvSpPr>
          <p:cNvPr id="506" name="Google Shape;506;p68"/>
          <p:cNvSpPr/>
          <p:nvPr/>
        </p:nvSpPr>
        <p:spPr>
          <a:xfrm>
            <a:off x="3724950" y="2044500"/>
            <a:ext cx="1600800" cy="525300"/>
          </a:xfrm>
          <a:prstGeom prst="rect">
            <a:avLst/>
          </a:prstGeom>
          <a:solidFill>
            <a:srgbClr val="1B786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Check your SIS</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700">
                <a:solidFill>
                  <a:srgbClr val="FFFFFF"/>
                </a:solidFill>
                <a:latin typeface="Roboto"/>
                <a:ea typeface="Roboto"/>
                <a:cs typeface="Roboto"/>
                <a:sym typeface="Roboto"/>
              </a:rPr>
              <a:t>(Your SIS is purchased by your district, PED cannot make corrections to your SIS)</a:t>
            </a:r>
            <a:endParaRPr sz="700">
              <a:solidFill>
                <a:srgbClr val="FFFFFF"/>
              </a:solidFill>
              <a:latin typeface="Roboto"/>
              <a:ea typeface="Roboto"/>
              <a:cs typeface="Roboto"/>
              <a:sym typeface="Roboto"/>
            </a:endParaRPr>
          </a:p>
        </p:txBody>
      </p:sp>
      <p:sp>
        <p:nvSpPr>
          <p:cNvPr id="507" name="Google Shape;507;p68"/>
          <p:cNvSpPr/>
          <p:nvPr/>
        </p:nvSpPr>
        <p:spPr>
          <a:xfrm>
            <a:off x="3725239" y="4530300"/>
            <a:ext cx="1600800" cy="525300"/>
          </a:xfrm>
          <a:prstGeom prst="rect">
            <a:avLst/>
          </a:prstGeom>
          <a:solidFill>
            <a:srgbClr val="1D7E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Rerun your report to ensure Nova errors have corrected</a:t>
            </a:r>
            <a:endParaRPr>
              <a:solidFill>
                <a:srgbClr val="FFFFFF"/>
              </a:solidFill>
            </a:endParaRPr>
          </a:p>
        </p:txBody>
      </p:sp>
      <p:sp>
        <p:nvSpPr>
          <p:cNvPr id="508" name="Google Shape;508;p68"/>
          <p:cNvSpPr/>
          <p:nvPr/>
        </p:nvSpPr>
        <p:spPr>
          <a:xfrm>
            <a:off x="5524152" y="2810575"/>
            <a:ext cx="1600800" cy="525300"/>
          </a:xfrm>
          <a:prstGeom prst="rect">
            <a:avLst/>
          </a:prstGeom>
          <a:solidFill>
            <a:srgbClr val="1D7E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The Nova errors are correct</a:t>
            </a:r>
            <a:endParaRPr sz="1000">
              <a:solidFill>
                <a:srgbClr val="FFFFFF"/>
              </a:solidFill>
              <a:latin typeface="Roboto"/>
              <a:ea typeface="Roboto"/>
              <a:cs typeface="Roboto"/>
              <a:sym typeface="Roboto"/>
            </a:endParaRPr>
          </a:p>
          <a:p>
            <a:pPr marL="0" lvl="0" indent="0" algn="ctr" rtl="0">
              <a:spcBef>
                <a:spcPts val="0"/>
              </a:spcBef>
              <a:spcAft>
                <a:spcPts val="0"/>
              </a:spcAft>
              <a:buNone/>
            </a:pPr>
            <a:r>
              <a:rPr lang="en" sz="500">
                <a:solidFill>
                  <a:srgbClr val="FFFFFF"/>
                </a:solidFill>
                <a:latin typeface="Roboto"/>
                <a:ea typeface="Roboto"/>
                <a:cs typeface="Roboto"/>
                <a:sym typeface="Roboto"/>
              </a:rPr>
              <a:t>(Ex: Student was not tested or IEP was late)</a:t>
            </a:r>
            <a:endParaRPr sz="500">
              <a:solidFill>
                <a:srgbClr val="FFFFFF"/>
              </a:solidFill>
              <a:latin typeface="Roboto"/>
              <a:ea typeface="Roboto"/>
              <a:cs typeface="Roboto"/>
              <a:sym typeface="Roboto"/>
            </a:endParaRPr>
          </a:p>
        </p:txBody>
      </p:sp>
      <p:sp>
        <p:nvSpPr>
          <p:cNvPr id="509" name="Google Shape;509;p68"/>
          <p:cNvSpPr/>
          <p:nvPr/>
        </p:nvSpPr>
        <p:spPr>
          <a:xfrm>
            <a:off x="3724952" y="2810575"/>
            <a:ext cx="1600800" cy="525300"/>
          </a:xfrm>
          <a:prstGeom prst="rect">
            <a:avLst/>
          </a:prstGeom>
          <a:solidFill>
            <a:srgbClr val="1D7E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Your SIS data is correct, but Nova errors remain</a:t>
            </a:r>
            <a:endParaRPr>
              <a:solidFill>
                <a:srgbClr val="FFFFFF"/>
              </a:solidFill>
            </a:endParaRPr>
          </a:p>
        </p:txBody>
      </p:sp>
      <p:sp>
        <p:nvSpPr>
          <p:cNvPr id="510" name="Google Shape;510;p68"/>
          <p:cNvSpPr/>
          <p:nvPr/>
        </p:nvSpPr>
        <p:spPr>
          <a:xfrm>
            <a:off x="2019340" y="2810575"/>
            <a:ext cx="1600800" cy="525300"/>
          </a:xfrm>
          <a:prstGeom prst="rect">
            <a:avLst/>
          </a:prstGeom>
          <a:solidFill>
            <a:srgbClr val="1D7E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Located problem   </a:t>
            </a:r>
            <a:endParaRPr>
              <a:solidFill>
                <a:srgbClr val="FFFFFF"/>
              </a:solidFill>
            </a:endParaRPr>
          </a:p>
        </p:txBody>
      </p:sp>
      <p:cxnSp>
        <p:nvCxnSpPr>
          <p:cNvPr id="511" name="Google Shape;511;p68"/>
          <p:cNvCxnSpPr>
            <a:stCxn id="506" idx="0"/>
            <a:endCxn id="505" idx="2"/>
          </p:cNvCxnSpPr>
          <p:nvPr/>
        </p:nvCxnSpPr>
        <p:spPr>
          <a:xfrm rot="-5400000">
            <a:off x="4428900" y="1947450"/>
            <a:ext cx="193500" cy="600"/>
          </a:xfrm>
          <a:prstGeom prst="bentConnector3">
            <a:avLst>
              <a:gd name="adj1" fmla="val 49987"/>
            </a:avLst>
          </a:prstGeom>
          <a:noFill/>
          <a:ln w="9525" cap="flat" cmpd="sng">
            <a:solidFill>
              <a:srgbClr val="C2C2C2"/>
            </a:solidFill>
            <a:prstDash val="solid"/>
            <a:round/>
            <a:headEnd type="none" w="sm" len="sm"/>
            <a:tailEnd type="none" w="sm" len="sm"/>
          </a:ln>
        </p:spPr>
      </p:cxnSp>
      <p:cxnSp>
        <p:nvCxnSpPr>
          <p:cNvPr id="512" name="Google Shape;512;p68"/>
          <p:cNvCxnSpPr>
            <a:stCxn id="506" idx="2"/>
            <a:endCxn id="509" idx="0"/>
          </p:cNvCxnSpPr>
          <p:nvPr/>
        </p:nvCxnSpPr>
        <p:spPr>
          <a:xfrm rot="-5400000" flipH="1">
            <a:off x="4405200" y="2689950"/>
            <a:ext cx="240900" cy="600"/>
          </a:xfrm>
          <a:prstGeom prst="bentConnector3">
            <a:avLst>
              <a:gd name="adj1" fmla="val 49974"/>
            </a:avLst>
          </a:prstGeom>
          <a:noFill/>
          <a:ln w="9525" cap="flat" cmpd="sng">
            <a:solidFill>
              <a:srgbClr val="C2C2C2"/>
            </a:solidFill>
            <a:prstDash val="solid"/>
            <a:round/>
            <a:headEnd type="none" w="sm" len="sm"/>
            <a:tailEnd type="none" w="sm" len="sm"/>
          </a:ln>
        </p:spPr>
      </p:cxnSp>
      <p:cxnSp>
        <p:nvCxnSpPr>
          <p:cNvPr id="513" name="Google Shape;513;p68"/>
          <p:cNvCxnSpPr>
            <a:stCxn id="510" idx="0"/>
            <a:endCxn id="506" idx="2"/>
          </p:cNvCxnSpPr>
          <p:nvPr/>
        </p:nvCxnSpPr>
        <p:spPr>
          <a:xfrm rot="-5400000">
            <a:off x="3552040" y="1837375"/>
            <a:ext cx="240900" cy="1705500"/>
          </a:xfrm>
          <a:prstGeom prst="bentConnector3">
            <a:avLst>
              <a:gd name="adj1" fmla="val 49974"/>
            </a:avLst>
          </a:prstGeom>
          <a:noFill/>
          <a:ln w="9525" cap="flat" cmpd="sng">
            <a:solidFill>
              <a:srgbClr val="C2C2C2"/>
            </a:solidFill>
            <a:prstDash val="solid"/>
            <a:round/>
            <a:headEnd type="none" w="sm" len="sm"/>
            <a:tailEnd type="none" w="sm" len="sm"/>
          </a:ln>
        </p:spPr>
      </p:cxnSp>
      <p:cxnSp>
        <p:nvCxnSpPr>
          <p:cNvPr id="514" name="Google Shape;514;p68"/>
          <p:cNvCxnSpPr>
            <a:stCxn id="507" idx="0"/>
            <a:endCxn id="515" idx="2"/>
          </p:cNvCxnSpPr>
          <p:nvPr/>
        </p:nvCxnSpPr>
        <p:spPr>
          <a:xfrm rot="-5400000">
            <a:off x="4374889" y="4378950"/>
            <a:ext cx="302100" cy="600"/>
          </a:xfrm>
          <a:prstGeom prst="bentConnector3">
            <a:avLst>
              <a:gd name="adj1" fmla="val 50023"/>
            </a:avLst>
          </a:prstGeom>
          <a:noFill/>
          <a:ln w="9525" cap="flat" cmpd="sng">
            <a:solidFill>
              <a:srgbClr val="C2C2C2"/>
            </a:solidFill>
            <a:prstDash val="solid"/>
            <a:round/>
            <a:headEnd type="none" w="sm" len="sm"/>
            <a:tailEnd type="none" w="sm" len="sm"/>
          </a:ln>
        </p:spPr>
      </p:cxnSp>
      <p:cxnSp>
        <p:nvCxnSpPr>
          <p:cNvPr id="516" name="Google Shape;516;p68"/>
          <p:cNvCxnSpPr>
            <a:stCxn id="508" idx="0"/>
            <a:endCxn id="506" idx="2"/>
          </p:cNvCxnSpPr>
          <p:nvPr/>
        </p:nvCxnSpPr>
        <p:spPr>
          <a:xfrm rot="5400000" flipH="1">
            <a:off x="5304552" y="1790575"/>
            <a:ext cx="240900" cy="1799100"/>
          </a:xfrm>
          <a:prstGeom prst="bentConnector3">
            <a:avLst>
              <a:gd name="adj1" fmla="val 49974"/>
            </a:avLst>
          </a:prstGeom>
          <a:noFill/>
          <a:ln w="9525" cap="flat" cmpd="sng">
            <a:solidFill>
              <a:srgbClr val="C2C2C2"/>
            </a:solidFill>
            <a:prstDash val="solid"/>
            <a:round/>
            <a:headEnd type="none" w="sm" len="sm"/>
            <a:tailEnd type="none" w="sm" len="sm"/>
          </a:ln>
        </p:spPr>
      </p:cxnSp>
      <p:sp>
        <p:nvSpPr>
          <p:cNvPr id="517" name="Google Shape;517;p68"/>
          <p:cNvSpPr/>
          <p:nvPr/>
        </p:nvSpPr>
        <p:spPr>
          <a:xfrm>
            <a:off x="5524147" y="3675225"/>
            <a:ext cx="1600800" cy="5253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Reach out to your Data Reviewer for verification and next steps</a:t>
            </a:r>
            <a:endParaRPr sz="1000">
              <a:solidFill>
                <a:srgbClr val="FFFFFF"/>
              </a:solidFill>
              <a:latin typeface="Roboto"/>
              <a:ea typeface="Roboto"/>
              <a:cs typeface="Roboto"/>
              <a:sym typeface="Roboto"/>
            </a:endParaRPr>
          </a:p>
        </p:txBody>
      </p:sp>
      <p:sp>
        <p:nvSpPr>
          <p:cNvPr id="515" name="Google Shape;515;p68"/>
          <p:cNvSpPr/>
          <p:nvPr/>
        </p:nvSpPr>
        <p:spPr>
          <a:xfrm>
            <a:off x="3724939" y="3702763"/>
            <a:ext cx="1600800" cy="5253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latin typeface="Roboto"/>
                <a:ea typeface="Roboto"/>
                <a:cs typeface="Roboto"/>
                <a:sym typeface="Roboto"/>
              </a:rPr>
              <a:t>Put a ticket in ticket with your SIS and Nova- work with them to correct the error</a:t>
            </a:r>
            <a:endParaRPr sz="1300">
              <a:solidFill>
                <a:srgbClr val="FFFFFF"/>
              </a:solidFill>
            </a:endParaRPr>
          </a:p>
        </p:txBody>
      </p:sp>
      <p:sp>
        <p:nvSpPr>
          <p:cNvPr id="518" name="Google Shape;518;p68"/>
          <p:cNvSpPr/>
          <p:nvPr/>
        </p:nvSpPr>
        <p:spPr>
          <a:xfrm>
            <a:off x="2019039" y="3702775"/>
            <a:ext cx="1600800" cy="5253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Fix problem and rerun report to ensure no errors on Nova report</a:t>
            </a:r>
            <a:endParaRPr>
              <a:solidFill>
                <a:srgbClr val="FFFFFF"/>
              </a:solidFill>
            </a:endParaRPr>
          </a:p>
        </p:txBody>
      </p:sp>
      <p:cxnSp>
        <p:nvCxnSpPr>
          <p:cNvPr id="519" name="Google Shape;519;p68"/>
          <p:cNvCxnSpPr>
            <a:stCxn id="518" idx="0"/>
            <a:endCxn id="510" idx="2"/>
          </p:cNvCxnSpPr>
          <p:nvPr/>
        </p:nvCxnSpPr>
        <p:spPr>
          <a:xfrm rot="-5400000">
            <a:off x="2636289" y="3519025"/>
            <a:ext cx="366900" cy="6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520" name="Google Shape;520;p68"/>
          <p:cNvCxnSpPr>
            <a:stCxn id="515" idx="0"/>
            <a:endCxn id="509" idx="2"/>
          </p:cNvCxnSpPr>
          <p:nvPr/>
        </p:nvCxnSpPr>
        <p:spPr>
          <a:xfrm rot="-5400000">
            <a:off x="4342189" y="3519013"/>
            <a:ext cx="366900" cy="600"/>
          </a:xfrm>
          <a:prstGeom prst="bentConnector3">
            <a:avLst>
              <a:gd name="adj1" fmla="val 49998"/>
            </a:avLst>
          </a:prstGeom>
          <a:noFill/>
          <a:ln w="9525" cap="flat" cmpd="sng">
            <a:solidFill>
              <a:srgbClr val="C2C2C2"/>
            </a:solidFill>
            <a:prstDash val="solid"/>
            <a:round/>
            <a:headEnd type="none" w="sm" len="sm"/>
            <a:tailEnd type="none" w="sm" len="sm"/>
          </a:ln>
        </p:spPr>
      </p:cxnSp>
      <p:cxnSp>
        <p:nvCxnSpPr>
          <p:cNvPr id="521" name="Google Shape;521;p68"/>
          <p:cNvCxnSpPr>
            <a:stCxn id="517" idx="0"/>
            <a:endCxn id="508" idx="2"/>
          </p:cNvCxnSpPr>
          <p:nvPr/>
        </p:nvCxnSpPr>
        <p:spPr>
          <a:xfrm rot="-5400000">
            <a:off x="6155197" y="3505275"/>
            <a:ext cx="339300" cy="600"/>
          </a:xfrm>
          <a:prstGeom prst="bentConnector3">
            <a:avLst>
              <a:gd name="adj1" fmla="val 50007"/>
            </a:avLst>
          </a:prstGeom>
          <a:noFill/>
          <a:ln w="9525" cap="flat" cmpd="sng">
            <a:solidFill>
              <a:srgbClr val="C2C2C2"/>
            </a:solidFill>
            <a:prstDash val="solid"/>
            <a:round/>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9"/>
          <p:cNvSpPr txBox="1">
            <a:spLocks noGrp="1"/>
          </p:cNvSpPr>
          <p:nvPr>
            <p:ph type="title"/>
          </p:nvPr>
        </p:nvSpPr>
        <p:spPr>
          <a:xfrm>
            <a:off x="971550" y="539905"/>
            <a:ext cx="7200900" cy="7776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2800" b="1"/>
              <a:t>2024-2025 Changes</a:t>
            </a:r>
            <a:endParaRPr sz="2800" b="1"/>
          </a:p>
        </p:txBody>
      </p:sp>
      <p:pic>
        <p:nvPicPr>
          <p:cNvPr id="527" name="Google Shape;527;p69"/>
          <p:cNvPicPr preferRelativeResize="0"/>
          <p:nvPr/>
        </p:nvPicPr>
        <p:blipFill>
          <a:blip r:embed="rId3">
            <a:alphaModFix/>
          </a:blip>
          <a:stretch>
            <a:fillRect/>
          </a:stretch>
        </p:blipFill>
        <p:spPr>
          <a:xfrm>
            <a:off x="422650" y="1229451"/>
            <a:ext cx="5692567" cy="3869750"/>
          </a:xfrm>
          <a:prstGeom prst="rect">
            <a:avLst/>
          </a:prstGeom>
          <a:noFill/>
          <a:ln>
            <a:noFill/>
          </a:ln>
        </p:spPr>
      </p:pic>
      <p:sp>
        <p:nvSpPr>
          <p:cNvPr id="528" name="Google Shape;528;p69"/>
          <p:cNvSpPr txBox="1"/>
          <p:nvPr/>
        </p:nvSpPr>
        <p:spPr>
          <a:xfrm>
            <a:off x="6350000" y="2571750"/>
            <a:ext cx="2594100" cy="7776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Link to Nova changes log:</a:t>
            </a:r>
            <a:endParaRPr/>
          </a:p>
          <a:p>
            <a:pPr marL="0" lvl="0" indent="0" algn="l" rtl="0">
              <a:spcBef>
                <a:spcPts val="0"/>
              </a:spcBef>
              <a:spcAft>
                <a:spcPts val="0"/>
              </a:spcAft>
              <a:buNone/>
            </a:pPr>
            <a:r>
              <a:rPr lang="en" sz="1100" u="sng">
                <a:solidFill>
                  <a:schemeClr val="hlink"/>
                </a:solidFill>
                <a:hlinkClick r:id="rId4"/>
              </a:rPr>
              <a:t>Nova Changes Log Document - Google Docs</a:t>
            </a:r>
            <a:endParaRPr sz="1800">
              <a:solidFill>
                <a:srgbClr val="3A3D4B"/>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0"/>
          <p:cNvSpPr txBox="1">
            <a:spLocks noGrp="1"/>
          </p:cNvSpPr>
          <p:nvPr>
            <p:ph type="title"/>
          </p:nvPr>
        </p:nvSpPr>
        <p:spPr>
          <a:xfrm>
            <a:off x="971550" y="546697"/>
            <a:ext cx="7200900" cy="7776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2800" b="1"/>
              <a:t>2024-2025 Changes</a:t>
            </a:r>
            <a:endParaRPr sz="2800" b="1"/>
          </a:p>
        </p:txBody>
      </p:sp>
      <p:pic>
        <p:nvPicPr>
          <p:cNvPr id="534" name="Google Shape;534;p70"/>
          <p:cNvPicPr preferRelativeResize="0"/>
          <p:nvPr/>
        </p:nvPicPr>
        <p:blipFill>
          <a:blip r:embed="rId3">
            <a:alphaModFix/>
          </a:blip>
          <a:stretch>
            <a:fillRect/>
          </a:stretch>
        </p:blipFill>
        <p:spPr>
          <a:xfrm>
            <a:off x="1348075" y="1209150"/>
            <a:ext cx="6745188" cy="38697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1"/>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u="sng">
                <a:solidFill>
                  <a:schemeClr val="hlink"/>
                </a:solidFill>
                <a:hlinkClick r:id="rId3"/>
              </a:rPr>
              <a:t>Data Reviewers for LEAs</a:t>
            </a:r>
            <a:endParaRPr sz="2800" b="1"/>
          </a:p>
        </p:txBody>
      </p:sp>
      <p:sp>
        <p:nvSpPr>
          <p:cNvPr id="540" name="Google Shape;540;p71"/>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a:bodyPr>
          <a:lstStyle/>
          <a:p>
            <a:pPr marL="0" lvl="0" indent="0" algn="l" rtl="0">
              <a:spcBef>
                <a:spcPts val="1400"/>
              </a:spcBef>
              <a:spcAft>
                <a:spcPts val="0"/>
              </a:spcAft>
              <a:buNone/>
            </a:pPr>
            <a:endParaRPr/>
          </a:p>
          <a:p>
            <a:pPr marL="0" lvl="0" indent="0" algn="l" rtl="0">
              <a:spcBef>
                <a:spcPts val="1400"/>
              </a:spcBef>
              <a:spcAft>
                <a:spcPts val="0"/>
              </a:spcAft>
              <a:buNone/>
            </a:pPr>
            <a:endParaRPr/>
          </a:p>
        </p:txBody>
      </p:sp>
      <p:pic>
        <p:nvPicPr>
          <p:cNvPr id="541" name="Google Shape;541;p71"/>
          <p:cNvPicPr preferRelativeResize="0"/>
          <p:nvPr/>
        </p:nvPicPr>
        <p:blipFill>
          <a:blip r:embed="rId4">
            <a:alphaModFix/>
          </a:blip>
          <a:stretch>
            <a:fillRect/>
          </a:stretch>
        </p:blipFill>
        <p:spPr>
          <a:xfrm>
            <a:off x="1020525" y="1171750"/>
            <a:ext cx="6931501" cy="38946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2"/>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Nova Office Hours</a:t>
            </a:r>
            <a:endParaRPr sz="2800" b="1"/>
          </a:p>
        </p:txBody>
      </p:sp>
      <p:sp>
        <p:nvSpPr>
          <p:cNvPr id="547" name="Google Shape;547;p72"/>
          <p:cNvSpPr txBox="1">
            <a:spLocks noGrp="1"/>
          </p:cNvSpPr>
          <p:nvPr>
            <p:ph type="body" idx="1"/>
          </p:nvPr>
        </p:nvSpPr>
        <p:spPr>
          <a:xfrm>
            <a:off x="807650" y="1457475"/>
            <a:ext cx="7200900" cy="3257700"/>
          </a:xfrm>
          <a:prstGeom prst="rect">
            <a:avLst/>
          </a:prstGeom>
        </p:spPr>
        <p:txBody>
          <a:bodyPr spcFirstLastPara="1" wrap="square" lIns="68575" tIns="34275" rIns="68575" bIns="34275" anchor="t" anchorCtr="0">
            <a:normAutofit/>
          </a:bodyPr>
          <a:lstStyle/>
          <a:p>
            <a:pPr marL="0" lvl="0" indent="0" algn="l" rtl="0">
              <a:spcBef>
                <a:spcPts val="1400"/>
              </a:spcBef>
              <a:spcAft>
                <a:spcPts val="0"/>
              </a:spcAft>
              <a:buNone/>
            </a:pPr>
            <a:r>
              <a:rPr lang="en"/>
              <a:t>The Nova team has office hours weekly on </a:t>
            </a:r>
            <a:r>
              <a:rPr lang="en">
                <a:highlight>
                  <a:srgbClr val="FFFF00"/>
                </a:highlight>
              </a:rPr>
              <a:t>Tuesdays at 11:00 am</a:t>
            </a:r>
            <a:r>
              <a:rPr lang="en"/>
              <a:t>.</a:t>
            </a:r>
            <a:endParaRPr/>
          </a:p>
          <a:p>
            <a:pPr marL="0" lvl="0" indent="0" algn="l" rtl="0">
              <a:spcBef>
                <a:spcPts val="1400"/>
              </a:spcBef>
              <a:spcAft>
                <a:spcPts val="0"/>
              </a:spcAft>
              <a:buNone/>
            </a:pPr>
            <a:r>
              <a:rPr lang="en"/>
              <a:t>This is a good time to join and have up to date Nova information and to ask any questions you may have if you are having trouble with Nova. </a:t>
            </a:r>
            <a:endParaRPr/>
          </a:p>
          <a:p>
            <a:pPr marL="0" lvl="0" indent="0" algn="l" rtl="0">
              <a:lnSpc>
                <a:spcPct val="115000"/>
              </a:lnSpc>
              <a:spcBef>
                <a:spcPts val="1200"/>
              </a:spcBef>
              <a:spcAft>
                <a:spcPts val="0"/>
              </a:spcAft>
              <a:buClr>
                <a:schemeClr val="dk2"/>
              </a:buClr>
              <a:buSzPts val="1100"/>
              <a:buFont typeface="Arial"/>
              <a:buNone/>
            </a:pPr>
            <a:endParaRPr sz="1050">
              <a:solidFill>
                <a:srgbClr val="242424"/>
              </a:solidFill>
              <a:latin typeface="Arial"/>
              <a:ea typeface="Arial"/>
              <a:cs typeface="Arial"/>
              <a:sym typeface="Arial"/>
            </a:endParaRPr>
          </a:p>
          <a:p>
            <a:pPr marL="0" lvl="0" indent="0" algn="l" rtl="0">
              <a:spcBef>
                <a:spcPts val="1400"/>
              </a:spcBef>
              <a:spcAft>
                <a:spcPts val="0"/>
              </a:spcAft>
              <a:buNone/>
            </a:pPr>
            <a:endParaRPr/>
          </a:p>
        </p:txBody>
      </p:sp>
      <p:sp>
        <p:nvSpPr>
          <p:cNvPr id="548" name="Google Shape;548;p72"/>
          <p:cNvSpPr/>
          <p:nvPr/>
        </p:nvSpPr>
        <p:spPr>
          <a:xfrm>
            <a:off x="874600" y="2732725"/>
            <a:ext cx="2318700" cy="1764000"/>
          </a:xfrm>
          <a:prstGeom prst="roundRect">
            <a:avLst>
              <a:gd name="adj" fmla="val 16667"/>
            </a:avLst>
          </a:prstGeom>
          <a:solidFill>
            <a:srgbClr val="66D5CB"/>
          </a:solidFill>
          <a:ln w="9525" cap="flat" cmpd="sng">
            <a:solidFill>
              <a:schemeClr val="dk2"/>
            </a:solidFill>
            <a:prstDash val="solid"/>
            <a:round/>
            <a:headEnd type="none" w="sm" len="sm"/>
            <a:tailEnd type="none" w="sm" len="sm"/>
          </a:ln>
          <a:effectLst>
            <a:outerShdw blurRad="57150" dist="19050" dir="5400000" algn="bl" rotWithShape="0">
              <a:schemeClr val="accent4">
                <a:alpha val="51000"/>
              </a:schemeClr>
            </a:outerShdw>
          </a:effectLst>
        </p:spPr>
        <p:txBody>
          <a:bodyPr spcFirstLastPara="1" wrap="square" lIns="91425" tIns="91425" rIns="91425" bIns="91425" anchor="ctr" anchorCtr="0">
            <a:noAutofit/>
          </a:bodyPr>
          <a:lstStyle/>
          <a:p>
            <a:pPr marL="0" lvl="0" indent="0" algn="l" rtl="0">
              <a:lnSpc>
                <a:spcPct val="115000"/>
              </a:lnSpc>
              <a:spcBef>
                <a:spcPts val="1200"/>
              </a:spcBef>
              <a:spcAft>
                <a:spcPts val="0"/>
              </a:spcAft>
              <a:buClr>
                <a:schemeClr val="dk2"/>
              </a:buClr>
              <a:buSzPts val="1100"/>
              <a:buFont typeface="Arial"/>
              <a:buNone/>
            </a:pPr>
            <a:r>
              <a:rPr lang="en" sz="1800" b="1">
                <a:solidFill>
                  <a:srgbClr val="242424"/>
                </a:solidFill>
              </a:rPr>
              <a:t>Microsoft Teams</a:t>
            </a:r>
            <a:r>
              <a:rPr lang="en" sz="1100">
                <a:solidFill>
                  <a:srgbClr val="242424"/>
                </a:solidFill>
                <a:uFill>
                  <a:noFill/>
                </a:uFill>
                <a:hlinkClick r:id="rId3">
                  <a:extLst>
                    <a:ext uri="{A12FA001-AC4F-418D-AE19-62706E023703}">
                      <ahyp:hlinkClr xmlns:ahyp="http://schemas.microsoft.com/office/drawing/2018/hyperlinkcolor" val="tx"/>
                    </a:ext>
                  </a:extLst>
                </a:hlinkClick>
              </a:rPr>
              <a:t> </a:t>
            </a:r>
            <a:endParaRPr sz="1050" u="sng">
              <a:solidFill>
                <a:srgbClr val="5B5FC7"/>
              </a:solidFill>
            </a:endParaRPr>
          </a:p>
          <a:p>
            <a:pPr marL="0" lvl="0" indent="0" algn="l" rtl="0">
              <a:lnSpc>
                <a:spcPct val="115000"/>
              </a:lnSpc>
              <a:spcBef>
                <a:spcPts val="1200"/>
              </a:spcBef>
              <a:spcAft>
                <a:spcPts val="0"/>
              </a:spcAft>
              <a:buClr>
                <a:schemeClr val="dk2"/>
              </a:buClr>
              <a:buSzPts val="1100"/>
              <a:buFont typeface="Arial"/>
              <a:buNone/>
            </a:pPr>
            <a:r>
              <a:rPr lang="en" sz="1500" b="1" u="sng">
                <a:solidFill>
                  <a:srgbClr val="5B5FC7"/>
                </a:solidFill>
                <a:hlinkClick r:id="rId4">
                  <a:extLst>
                    <a:ext uri="{A12FA001-AC4F-418D-AE19-62706E023703}">
                      <ahyp:hlinkClr xmlns:ahyp="http://schemas.microsoft.com/office/drawing/2018/hyperlinkcolor" val="tx"/>
                    </a:ext>
                  </a:extLst>
                </a:hlinkClick>
              </a:rPr>
              <a:t>Join the meeting now</a:t>
            </a:r>
            <a:endParaRPr sz="1500" b="1" u="sng">
              <a:solidFill>
                <a:srgbClr val="5B5FC7"/>
              </a:solidFill>
            </a:endParaRPr>
          </a:p>
          <a:p>
            <a:pPr marL="0" lvl="0" indent="0" algn="l" rtl="0">
              <a:lnSpc>
                <a:spcPct val="115000"/>
              </a:lnSpc>
              <a:spcBef>
                <a:spcPts val="1200"/>
              </a:spcBef>
              <a:spcAft>
                <a:spcPts val="0"/>
              </a:spcAft>
              <a:buClr>
                <a:schemeClr val="dk2"/>
              </a:buClr>
              <a:buSzPts val="1100"/>
              <a:buFont typeface="Arial"/>
              <a:buNone/>
            </a:pPr>
            <a:r>
              <a:rPr lang="en" sz="1050">
                <a:solidFill>
                  <a:srgbClr val="616161"/>
                </a:solidFill>
              </a:rPr>
              <a:t>Meeting ID: </a:t>
            </a:r>
            <a:r>
              <a:rPr lang="en" sz="1050">
                <a:solidFill>
                  <a:srgbClr val="242424"/>
                </a:solidFill>
              </a:rPr>
              <a:t>248 580 542 464</a:t>
            </a:r>
            <a:endParaRPr sz="1050">
              <a:solidFill>
                <a:srgbClr val="242424"/>
              </a:solidFill>
            </a:endParaRPr>
          </a:p>
          <a:p>
            <a:pPr marL="0" lvl="0" indent="0" algn="l" rtl="0">
              <a:lnSpc>
                <a:spcPct val="115000"/>
              </a:lnSpc>
              <a:spcBef>
                <a:spcPts val="1200"/>
              </a:spcBef>
              <a:spcAft>
                <a:spcPts val="1200"/>
              </a:spcAft>
              <a:buClr>
                <a:schemeClr val="dk2"/>
              </a:buClr>
              <a:buSzPts val="1100"/>
              <a:buFont typeface="Arial"/>
              <a:buNone/>
            </a:pPr>
            <a:r>
              <a:rPr lang="en" sz="1050">
                <a:solidFill>
                  <a:srgbClr val="616161"/>
                </a:solidFill>
              </a:rPr>
              <a:t>Passcode: </a:t>
            </a:r>
            <a:r>
              <a:rPr lang="en" sz="1050">
                <a:solidFill>
                  <a:srgbClr val="242424"/>
                </a:solidFill>
              </a:rPr>
              <a:t>2qjuXJ</a:t>
            </a:r>
            <a:endParaRPr>
              <a:solidFill>
                <a:schemeClr val="dk2"/>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3"/>
          <p:cNvSpPr txBox="1">
            <a:spLocks noGrp="1"/>
          </p:cNvSpPr>
          <p:nvPr>
            <p:ph type="title"/>
          </p:nvPr>
        </p:nvSpPr>
        <p:spPr>
          <a:xfrm>
            <a:off x="971550" y="25231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Other Reminders</a:t>
            </a:r>
            <a:endParaRPr sz="2800" b="1"/>
          </a:p>
        </p:txBody>
      </p:sp>
      <p:sp>
        <p:nvSpPr>
          <p:cNvPr id="554" name="Google Shape;554;p73"/>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a:bodyPr>
          <a:lstStyle/>
          <a:p>
            <a:pPr marL="457200" lvl="0" indent="-317500" algn="l" rtl="0">
              <a:spcBef>
                <a:spcPts val="1400"/>
              </a:spcBef>
              <a:spcAft>
                <a:spcPts val="0"/>
              </a:spcAft>
              <a:buSzPts val="1400"/>
              <a:buChar char="•"/>
            </a:pPr>
            <a:r>
              <a:rPr lang="en"/>
              <a:t>Indicator 14 data due September 30, 2024.  Check with Glenn D on the status for your LEA.</a:t>
            </a:r>
            <a:endParaRPr/>
          </a:p>
          <a:p>
            <a:pPr marL="139700" indent="0">
              <a:buNone/>
            </a:pPr>
            <a:endParaRPr lang="en"/>
          </a:p>
          <a:p>
            <a:pPr marL="457200" lvl="0" indent="-317500" algn="l" rtl="0">
              <a:spcBef>
                <a:spcPts val="0"/>
              </a:spcBef>
              <a:spcAft>
                <a:spcPts val="0"/>
              </a:spcAft>
              <a:buSzPts val="1400"/>
              <a:buChar char="•"/>
            </a:pPr>
            <a:r>
              <a:rPr lang="en"/>
              <a:t>Indicator 8 parent survey to be sent out soon for SY23-24.  Please encourage parents who receive the survey to complete it.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22D7-781D-45EB-AAE7-E0836CD6058F}"/>
              </a:ext>
            </a:extLst>
          </p:cNvPr>
          <p:cNvSpPr>
            <a:spLocks noGrp="1"/>
          </p:cNvSpPr>
          <p:nvPr>
            <p:ph type="title"/>
          </p:nvPr>
        </p:nvSpPr>
        <p:spPr>
          <a:xfrm>
            <a:off x="0" y="1"/>
            <a:ext cx="9144000" cy="1015253"/>
          </a:xfrm>
        </p:spPr>
        <p:txBody>
          <a:bodyPr>
            <a:normAutofit/>
          </a:bodyPr>
          <a:lstStyle/>
          <a:p>
            <a:pPr algn="ctr"/>
            <a:r>
              <a:rPr lang="en-US" sz="2800" b="1">
                <a:latin typeface="Calibri" panose="020F0502020204030204" pitchFamily="34" charset="0"/>
                <a:cs typeface="Calibri" panose="020F0502020204030204" pitchFamily="34" charset="0"/>
              </a:rPr>
              <a:t>Data Team Contact List</a:t>
            </a:r>
          </a:p>
        </p:txBody>
      </p:sp>
      <p:sp>
        <p:nvSpPr>
          <p:cNvPr id="3" name="Text Placeholder 2">
            <a:extLst>
              <a:ext uri="{FF2B5EF4-FFF2-40B4-BE49-F238E27FC236}">
                <a16:creationId xmlns:a16="http://schemas.microsoft.com/office/drawing/2014/main" id="{8F8B2B23-BDAF-1A9F-EBE1-E58FB111E404}"/>
              </a:ext>
            </a:extLst>
          </p:cNvPr>
          <p:cNvSpPr>
            <a:spLocks noGrp="1"/>
          </p:cNvSpPr>
          <p:nvPr>
            <p:ph type="body" idx="1"/>
          </p:nvPr>
        </p:nvSpPr>
        <p:spPr>
          <a:xfrm>
            <a:off x="349863" y="1188848"/>
            <a:ext cx="4295758" cy="2227007"/>
          </a:xfrm>
        </p:spPr>
        <p:txBody>
          <a:bodyPr>
            <a:normAutofit fontScale="92500" lnSpcReduction="10000"/>
          </a:bodyPr>
          <a:lstStyle/>
          <a:p>
            <a:pPr marL="85725" indent="0">
              <a:spcBef>
                <a:spcPts val="1050"/>
              </a:spcBef>
              <a:buNone/>
            </a:pPr>
            <a:r>
              <a:rPr lang="en-US" sz="1400" b="1" u="sng">
                <a:solidFill>
                  <a:srgbClr val="FF914D"/>
                </a:solidFill>
                <a:latin typeface="Arial Black"/>
              </a:rPr>
              <a:t>Office of Special Education Data Team:</a:t>
            </a:r>
          </a:p>
          <a:p>
            <a:pPr marL="85725" indent="0">
              <a:spcBef>
                <a:spcPts val="1050"/>
              </a:spcBef>
              <a:buNone/>
            </a:pPr>
            <a:r>
              <a:rPr lang="en-US" sz="1400" b="1" u="sng">
                <a:solidFill>
                  <a:schemeClr val="bg2"/>
                </a:solidFill>
                <a:latin typeface="Arial Black"/>
                <a:hlinkClick r:id="rId3">
                  <a:extLst>
                    <a:ext uri="{A12FA001-AC4F-418D-AE19-62706E023703}">
                      <ahyp:hlinkClr xmlns:ahyp="http://schemas.microsoft.com/office/drawing/2018/hyperlinkcolor" val="tx"/>
                    </a:ext>
                  </a:extLst>
                </a:hlinkClick>
              </a:rPr>
              <a:t>charlene.marcotte@ped.nm.gov</a:t>
            </a:r>
            <a:endParaRPr lang="en-US" sz="1400" b="1">
              <a:solidFill>
                <a:schemeClr val="bg2"/>
              </a:solidFill>
              <a:latin typeface="Arial Black"/>
            </a:endParaRPr>
          </a:p>
          <a:p>
            <a:pPr marL="85725" indent="0">
              <a:spcBef>
                <a:spcPts val="1050"/>
              </a:spcBef>
              <a:buNone/>
            </a:pPr>
            <a:r>
              <a:rPr lang="en-US" sz="1400" b="1" u="sng">
                <a:solidFill>
                  <a:schemeClr val="bg2"/>
                </a:solidFill>
                <a:latin typeface="Arial Black"/>
                <a:hlinkClick r:id="rId4">
                  <a:extLst>
                    <a:ext uri="{A12FA001-AC4F-418D-AE19-62706E023703}">
                      <ahyp:hlinkClr xmlns:ahyp="http://schemas.microsoft.com/office/drawing/2018/hyperlinkcolor" val="tx"/>
                    </a:ext>
                  </a:extLst>
                </a:hlinkClick>
              </a:rPr>
              <a:t>lorenzo.dominguez@ped.nm.gov</a:t>
            </a:r>
            <a:endParaRPr lang="en-US" sz="1400" b="1">
              <a:solidFill>
                <a:schemeClr val="bg2"/>
              </a:solidFill>
              <a:latin typeface="Arial Black"/>
            </a:endParaRPr>
          </a:p>
          <a:p>
            <a:pPr marL="85725" indent="0">
              <a:spcBef>
                <a:spcPts val="1050"/>
              </a:spcBef>
              <a:buNone/>
            </a:pPr>
            <a:r>
              <a:rPr lang="en-US" sz="1400" b="1" u="sng">
                <a:solidFill>
                  <a:schemeClr val="bg2"/>
                </a:solidFill>
                <a:latin typeface="Arial Black"/>
                <a:hlinkClick r:id="rId5">
                  <a:extLst>
                    <a:ext uri="{A12FA001-AC4F-418D-AE19-62706E023703}">
                      <ahyp:hlinkClr xmlns:ahyp="http://schemas.microsoft.com/office/drawing/2018/hyperlinkcolor" val="tx"/>
                    </a:ext>
                  </a:extLst>
                </a:hlinkClick>
              </a:rPr>
              <a:t>liz.schweiger@ped.nm.gov</a:t>
            </a:r>
            <a:endParaRPr lang="en-US" sz="1400" b="1">
              <a:solidFill>
                <a:schemeClr val="bg2"/>
              </a:solidFill>
              <a:latin typeface="Arial Black"/>
            </a:endParaRPr>
          </a:p>
          <a:p>
            <a:pPr marL="85725" indent="0">
              <a:spcBef>
                <a:spcPts val="1050"/>
              </a:spcBef>
              <a:buNone/>
            </a:pPr>
            <a:r>
              <a:rPr lang="en-US" sz="1400" b="1" u="sng">
                <a:solidFill>
                  <a:schemeClr val="bg2"/>
                </a:solidFill>
                <a:latin typeface="Arial Black"/>
                <a:hlinkClick r:id="rId6">
                  <a:extLst>
                    <a:ext uri="{A12FA001-AC4F-418D-AE19-62706E023703}">
                      <ahyp:hlinkClr xmlns:ahyp="http://schemas.microsoft.com/office/drawing/2018/hyperlinkcolor" val="tx"/>
                    </a:ext>
                  </a:extLst>
                </a:hlinkClick>
              </a:rPr>
              <a:t>matthew.tomicek@ped.nm.gov</a:t>
            </a:r>
            <a:endParaRPr lang="en-US" sz="1400" b="1">
              <a:solidFill>
                <a:schemeClr val="bg2"/>
              </a:solidFill>
              <a:latin typeface="Arial Black"/>
            </a:endParaRPr>
          </a:p>
          <a:p>
            <a:pPr marL="85725" indent="0">
              <a:spcBef>
                <a:spcPts val="1050"/>
              </a:spcBef>
              <a:buNone/>
            </a:pPr>
            <a:r>
              <a:rPr lang="en-US" sz="1400" b="1" u="sng">
                <a:solidFill>
                  <a:schemeClr val="bg2"/>
                </a:solidFill>
                <a:latin typeface="Arial Black"/>
                <a:hlinkClick r:id="rId7">
                  <a:extLst>
                    <a:ext uri="{A12FA001-AC4F-418D-AE19-62706E023703}">
                      <ahyp:hlinkClr xmlns:ahyp="http://schemas.microsoft.com/office/drawing/2018/hyperlinkcolor" val="tx"/>
                    </a:ext>
                  </a:extLst>
                </a:hlinkClick>
              </a:rPr>
              <a:t>tamara.burkett@ped.nm.gov</a:t>
            </a:r>
            <a:endParaRPr lang="en-US" sz="1400" b="1" u="sng">
              <a:solidFill>
                <a:schemeClr val="bg2"/>
              </a:solidFill>
              <a:latin typeface="Arial Black"/>
            </a:endParaRPr>
          </a:p>
          <a:p>
            <a:pPr marL="85725" indent="0">
              <a:spcBef>
                <a:spcPts val="1050"/>
              </a:spcBef>
              <a:buNone/>
            </a:pPr>
            <a:r>
              <a:rPr lang="en-US" sz="1400" b="1" u="sng">
                <a:solidFill>
                  <a:schemeClr val="bg2"/>
                </a:solidFill>
                <a:latin typeface="Arial Black"/>
                <a:hlinkClick r:id="rId8">
                  <a:extLst>
                    <a:ext uri="{A12FA001-AC4F-418D-AE19-62706E023703}">
                      <ahyp:hlinkClr xmlns:ahyp="http://schemas.microsoft.com/office/drawing/2018/hyperlinkcolor" val="tx"/>
                    </a:ext>
                  </a:extLst>
                </a:hlinkClick>
              </a:rPr>
              <a:t>trudy.cordova@ped.nm.gov</a:t>
            </a:r>
            <a:r>
              <a:rPr lang="en-US" sz="1400" b="1" u="sng">
                <a:solidFill>
                  <a:schemeClr val="bg2"/>
                </a:solidFill>
                <a:latin typeface="Arial Black"/>
              </a:rPr>
              <a:t> (back up)</a:t>
            </a:r>
          </a:p>
          <a:p>
            <a:pPr marL="85725" indent="0">
              <a:spcBef>
                <a:spcPts val="1050"/>
              </a:spcBef>
              <a:buNone/>
            </a:pPr>
            <a:endParaRPr lang="en-US" sz="1425" b="1" u="sng">
              <a:solidFill>
                <a:schemeClr val="bg2"/>
              </a:solidFill>
              <a:latin typeface="Arial Black" panose="020B0A04020102020204" pitchFamily="34" charset="0"/>
            </a:endParaRPr>
          </a:p>
          <a:p>
            <a:pPr marL="457200" lvl="0" indent="-323850" algn="l" rtl="0">
              <a:lnSpc>
                <a:spcPct val="70000"/>
              </a:lnSpc>
              <a:spcBef>
                <a:spcPts val="0"/>
              </a:spcBef>
              <a:spcAft>
                <a:spcPts val="0"/>
              </a:spcAft>
              <a:buClr>
                <a:schemeClr val="dk1"/>
              </a:buClr>
              <a:buSzPts val="1500"/>
              <a:buFont typeface="Calibri"/>
              <a:buChar char="•"/>
            </a:pPr>
            <a:endParaRPr lang="en-US" b="1"/>
          </a:p>
          <a:p>
            <a:pPr marL="85725" indent="0">
              <a:spcBef>
                <a:spcPts val="1050"/>
              </a:spcBef>
              <a:buNone/>
            </a:pPr>
            <a:endParaRPr lang="en-US" b="1"/>
          </a:p>
        </p:txBody>
      </p:sp>
      <p:sp>
        <p:nvSpPr>
          <p:cNvPr id="4" name="Slide Number Placeholder 3">
            <a:extLst>
              <a:ext uri="{FF2B5EF4-FFF2-40B4-BE49-F238E27FC236}">
                <a16:creationId xmlns:a16="http://schemas.microsoft.com/office/drawing/2014/main" id="{6DADAA2C-4A74-5A84-FF33-38AE6E296A8F}"/>
              </a:ext>
            </a:extLst>
          </p:cNvPr>
          <p:cNvSpPr>
            <a:spLocks noGrp="1"/>
          </p:cNvSpPr>
          <p:nvPr>
            <p:ph type="sldNum" idx="12"/>
          </p:nvPr>
        </p:nvSpPr>
        <p:spPr/>
        <p:txBody>
          <a:bodyPr/>
          <a:lstStyle/>
          <a:p>
            <a:fld id="{00000000-1234-1234-1234-123412341234}" type="slidenum">
              <a:rPr lang="en-US" smtClean="0"/>
              <a:pPr/>
              <a:t>48</a:t>
            </a:fld>
            <a:endParaRPr lang="en-US"/>
          </a:p>
        </p:txBody>
      </p:sp>
      <p:sp>
        <p:nvSpPr>
          <p:cNvPr id="8" name="TextBox 7">
            <a:extLst>
              <a:ext uri="{FF2B5EF4-FFF2-40B4-BE49-F238E27FC236}">
                <a16:creationId xmlns:a16="http://schemas.microsoft.com/office/drawing/2014/main" id="{33C1F99C-5758-58EB-2FCE-4E53E06549D3}"/>
              </a:ext>
            </a:extLst>
          </p:cNvPr>
          <p:cNvSpPr txBox="1"/>
          <p:nvPr/>
        </p:nvSpPr>
        <p:spPr>
          <a:xfrm>
            <a:off x="2286000" y="2458178"/>
            <a:ext cx="4572000" cy="253916"/>
          </a:xfrm>
          <a:prstGeom prst="rect">
            <a:avLst/>
          </a:prstGeom>
          <a:noFill/>
        </p:spPr>
        <p:txBody>
          <a:bodyPr wrap="square">
            <a:spAutoFit/>
          </a:bodyPr>
          <a:lstStyle/>
          <a:p>
            <a:r>
              <a:rPr lang="en-US" sz="1050"/>
              <a:t> </a:t>
            </a:r>
          </a:p>
        </p:txBody>
      </p:sp>
      <p:sp>
        <p:nvSpPr>
          <p:cNvPr id="11" name="Text Placeholder 2">
            <a:extLst>
              <a:ext uri="{FF2B5EF4-FFF2-40B4-BE49-F238E27FC236}">
                <a16:creationId xmlns:a16="http://schemas.microsoft.com/office/drawing/2014/main" id="{05C3393E-9741-1D0A-0DD4-FC5C19562467}"/>
              </a:ext>
            </a:extLst>
          </p:cNvPr>
          <p:cNvSpPr txBox="1">
            <a:spLocks/>
          </p:cNvSpPr>
          <p:nvPr/>
        </p:nvSpPr>
        <p:spPr>
          <a:xfrm>
            <a:off x="4572000" y="1172611"/>
            <a:ext cx="4572000" cy="2227007"/>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rgbClr val="3A3D4B"/>
              </a:buClr>
              <a:buSzPts val="1800"/>
              <a:buFont typeface="Arial"/>
              <a:buChar char="•"/>
              <a:defRPr sz="2400" b="0" i="0" u="none" strike="noStrike" cap="none">
                <a:solidFill>
                  <a:srgbClr val="3A3D4B"/>
                </a:solidFill>
                <a:latin typeface="Calibri"/>
                <a:ea typeface="Calibri"/>
                <a:cs typeface="Calibri"/>
                <a:sym typeface="Calibri"/>
              </a:defRPr>
            </a:lvl1pPr>
            <a:lvl2pPr marL="914400" marR="0" lvl="1" indent="-342900" algn="l" rtl="0">
              <a:lnSpc>
                <a:spcPct val="90000"/>
              </a:lnSpc>
              <a:spcBef>
                <a:spcPts val="1000"/>
              </a:spcBef>
              <a:spcAft>
                <a:spcPts val="0"/>
              </a:spcAft>
              <a:buClr>
                <a:srgbClr val="FF914D"/>
              </a:buClr>
              <a:buSzPts val="1800"/>
              <a:buFont typeface="Arial"/>
              <a:buChar char="•"/>
              <a:defRPr sz="2000" b="0" i="0" u="none" strike="noStrike" cap="none">
                <a:solidFill>
                  <a:srgbClr val="3A3D4B"/>
                </a:solidFill>
                <a:latin typeface="Calibri"/>
                <a:ea typeface="Calibri"/>
                <a:cs typeface="Calibri"/>
                <a:sym typeface="Calibri"/>
              </a:defRPr>
            </a:lvl2pPr>
            <a:lvl3pPr marL="1371600" marR="0" lvl="2" indent="-342900" algn="l" rtl="0">
              <a:lnSpc>
                <a:spcPct val="90000"/>
              </a:lnSpc>
              <a:spcBef>
                <a:spcPts val="800"/>
              </a:spcBef>
              <a:spcAft>
                <a:spcPts val="0"/>
              </a:spcAft>
              <a:buClr>
                <a:srgbClr val="048A81"/>
              </a:buClr>
              <a:buSzPts val="1800"/>
              <a:buFont typeface="Noto Sans Symbols"/>
              <a:buChar char="✔"/>
              <a:defRPr sz="1800" b="0" i="0" u="none" strike="noStrike" cap="none">
                <a:solidFill>
                  <a:srgbClr val="3A3D4B"/>
                </a:solidFill>
                <a:latin typeface="Calibri"/>
                <a:ea typeface="Calibri"/>
                <a:cs typeface="Calibri"/>
                <a:sym typeface="Calibri"/>
              </a:defRPr>
            </a:lvl3pPr>
            <a:lvl4pPr marL="1828800" marR="0" lvl="3"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4pPr>
            <a:lvl5pPr marL="2286000" marR="0" lvl="4" indent="-342900" algn="l" rtl="0">
              <a:lnSpc>
                <a:spcPct val="90000"/>
              </a:lnSpc>
              <a:spcBef>
                <a:spcPts val="800"/>
              </a:spcBef>
              <a:spcAft>
                <a:spcPts val="0"/>
              </a:spcAft>
              <a:buClr>
                <a:srgbClr val="3A3D4B"/>
              </a:buClr>
              <a:buSzPts val="1800"/>
              <a:buFont typeface="Arial"/>
              <a:buChar char="•"/>
              <a:defRPr sz="1600" b="0" i="0" u="none" strike="noStrike" cap="none">
                <a:solidFill>
                  <a:srgbClr val="3A3D4B"/>
                </a:solidFill>
                <a:latin typeface="Calibri"/>
                <a:ea typeface="Calibri"/>
                <a:cs typeface="Calibri"/>
                <a:sym typeface="Calibri"/>
              </a:defRPr>
            </a:lvl5pPr>
            <a:lvl6pPr marL="2743200" marR="0" lvl="5"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42900" algn="l" rtl="0">
              <a:lnSpc>
                <a:spcPct val="90000"/>
              </a:lnSpc>
              <a:spcBef>
                <a:spcPts val="800"/>
              </a:spcBef>
              <a:spcAft>
                <a:spcPts val="0"/>
              </a:spcAft>
              <a:buClr>
                <a:schemeClr val="dk1"/>
              </a:buClr>
              <a:buSzPts val="1800"/>
              <a:buFont typeface="Arial"/>
              <a:buChar char="•"/>
              <a:defRPr sz="1600" b="0" i="0" u="none" strike="noStrike" cap="none">
                <a:solidFill>
                  <a:schemeClr val="dk1"/>
                </a:solidFill>
                <a:latin typeface="Book Antiqua"/>
                <a:ea typeface="Book Antiqua"/>
                <a:cs typeface="Book Antiqua"/>
                <a:sym typeface="Book Antiqua"/>
              </a:defRPr>
            </a:lvl9pPr>
          </a:lstStyle>
          <a:p>
            <a:pPr marL="85725" indent="0">
              <a:spcBef>
                <a:spcPts val="1050"/>
              </a:spcBef>
              <a:buNone/>
            </a:pPr>
            <a:r>
              <a:rPr lang="en-US" sz="1350" b="1" u="sng">
                <a:solidFill>
                  <a:srgbClr val="FF914D"/>
                </a:solidFill>
                <a:latin typeface="Arial Black" panose="020B0A04020102020204" pitchFamily="34" charset="0"/>
              </a:rPr>
              <a:t>Indicator 14:</a:t>
            </a:r>
          </a:p>
          <a:p>
            <a:pPr marL="85725" indent="0">
              <a:spcBef>
                <a:spcPts val="1050"/>
              </a:spcBef>
              <a:buNone/>
            </a:pPr>
            <a:r>
              <a:rPr lang="en-US" sz="1350" b="1" u="sng">
                <a:solidFill>
                  <a:schemeClr val="bg2"/>
                </a:solidFill>
                <a:latin typeface="Arial Black" panose="020B0A04020102020204" pitchFamily="34" charset="0"/>
                <a:hlinkClick r:id="rId9">
                  <a:extLst>
                    <a:ext uri="{A12FA001-AC4F-418D-AE19-62706E023703}">
                      <ahyp:hlinkClr xmlns:ahyp="http://schemas.microsoft.com/office/drawing/2018/hyperlinkcolor" val="tx"/>
                    </a:ext>
                  </a:extLst>
                </a:hlinkClick>
              </a:rPr>
              <a:t>gdamian@nmhu.edu</a:t>
            </a:r>
            <a:endParaRPr lang="en-US" sz="1350" b="1" u="sng">
              <a:solidFill>
                <a:schemeClr val="bg2"/>
              </a:solidFill>
              <a:latin typeface="Arial Black" panose="020B0A04020102020204" pitchFamily="34" charset="0"/>
            </a:endParaRPr>
          </a:p>
          <a:p>
            <a:pPr marL="85725" indent="0">
              <a:spcBef>
                <a:spcPts val="1050"/>
              </a:spcBef>
              <a:buNone/>
            </a:pPr>
            <a:endParaRPr lang="en-US" sz="1350" b="1" u="sng">
              <a:solidFill>
                <a:schemeClr val="bg2"/>
              </a:solidFill>
              <a:latin typeface="Arial Black" panose="020B0A04020102020204" pitchFamily="34" charset="0"/>
            </a:endParaRPr>
          </a:p>
          <a:p>
            <a:pPr>
              <a:spcBef>
                <a:spcPts val="1050"/>
              </a:spcBef>
            </a:pPr>
            <a:endParaRPr lang="en-US" sz="1350" b="1" u="sng">
              <a:solidFill>
                <a:srgbClr val="EFC119"/>
              </a:solidFill>
              <a:latin typeface="Calibri" panose="020F0502020204030204" pitchFamily="34" charset="0"/>
            </a:endParaRPr>
          </a:p>
          <a:p>
            <a:pPr marL="85725" indent="0">
              <a:spcBef>
                <a:spcPts val="1050"/>
              </a:spcBef>
              <a:buNone/>
            </a:pPr>
            <a:br>
              <a:rPr lang="en-US" sz="1800"/>
            </a:br>
            <a:endParaRPr lang="en-US" sz="1800"/>
          </a:p>
        </p:txBody>
      </p:sp>
      <p:sp>
        <p:nvSpPr>
          <p:cNvPr id="12" name="TextBox 11">
            <a:extLst>
              <a:ext uri="{FF2B5EF4-FFF2-40B4-BE49-F238E27FC236}">
                <a16:creationId xmlns:a16="http://schemas.microsoft.com/office/drawing/2014/main" id="{E44E43DB-73E9-5B62-9DB5-22E554D1B4F1}"/>
              </a:ext>
            </a:extLst>
          </p:cNvPr>
          <p:cNvSpPr txBox="1"/>
          <p:nvPr/>
        </p:nvSpPr>
        <p:spPr>
          <a:xfrm>
            <a:off x="4645621" y="2328569"/>
            <a:ext cx="3684589" cy="1669688"/>
          </a:xfrm>
          <a:prstGeom prst="rect">
            <a:avLst/>
          </a:prstGeom>
          <a:noFill/>
        </p:spPr>
        <p:txBody>
          <a:bodyPr wrap="square" rtlCol="0">
            <a:spAutoFit/>
          </a:bodyPr>
          <a:lstStyle/>
          <a:p>
            <a:pPr>
              <a:spcBef>
                <a:spcPts val="1050"/>
              </a:spcBef>
            </a:pPr>
            <a:r>
              <a:rPr lang="es-ES" sz="1350" b="1" u="sng">
                <a:solidFill>
                  <a:srgbClr val="FF914D"/>
                </a:solidFill>
                <a:latin typeface="Arial Black" panose="020B0A04020102020204" pitchFamily="34" charset="0"/>
              </a:rPr>
              <a:t>NOVA Data:</a:t>
            </a:r>
          </a:p>
          <a:p>
            <a:pPr>
              <a:spcBef>
                <a:spcPts val="1050"/>
              </a:spcBef>
            </a:pPr>
            <a:r>
              <a:rPr lang="es-ES" sz="1350" b="1" u="sng">
                <a:solidFill>
                  <a:schemeClr val="bg2"/>
                </a:solidFill>
                <a:latin typeface="Arial Black" panose="020B0A04020102020204" pitchFamily="34" charset="0"/>
                <a:hlinkClick r:id="rId10">
                  <a:extLst>
                    <a:ext uri="{A12FA001-AC4F-418D-AE19-62706E023703}">
                      <ahyp:hlinkClr xmlns:ahyp="http://schemas.microsoft.com/office/drawing/2018/hyperlinkcolor" val="tx"/>
                    </a:ext>
                  </a:extLst>
                </a:hlinkClick>
              </a:rPr>
              <a:t>alison.watt@ped.nm.gov</a:t>
            </a:r>
          </a:p>
          <a:p>
            <a:pPr>
              <a:spcBef>
                <a:spcPts val="1050"/>
              </a:spcBef>
            </a:pPr>
            <a:r>
              <a:rPr lang="es-ES" sz="1350" b="1" u="sng">
                <a:solidFill>
                  <a:schemeClr val="bg2"/>
                </a:solidFill>
                <a:latin typeface="Arial Black" panose="020B0A04020102020204" pitchFamily="34" charset="0"/>
                <a:hlinkClick r:id="rId11">
                  <a:extLst>
                    <a:ext uri="{A12FA001-AC4F-418D-AE19-62706E023703}">
                      <ahyp:hlinkClr xmlns:ahyp="http://schemas.microsoft.com/office/drawing/2018/hyperlinkcolor" val="tx"/>
                    </a:ext>
                  </a:extLst>
                </a:hlinkClick>
              </a:rPr>
              <a:t>nicholas.keyes@ped.nm.gov</a:t>
            </a:r>
            <a:endParaRPr lang="es-ES" sz="1350" b="1" u="sng">
              <a:solidFill>
                <a:schemeClr val="bg2"/>
              </a:solidFill>
              <a:latin typeface="Arial Black" panose="020B0A04020102020204" pitchFamily="34" charset="0"/>
            </a:endParaRPr>
          </a:p>
          <a:p>
            <a:pPr>
              <a:spcBef>
                <a:spcPts val="1050"/>
              </a:spcBef>
            </a:pPr>
            <a:endParaRPr lang="es-ES" sz="1350" b="1">
              <a:solidFill>
                <a:schemeClr val="bg2"/>
              </a:solidFill>
              <a:latin typeface="Arial Black" panose="020B0A04020102020204" pitchFamily="34" charset="0"/>
            </a:endParaRPr>
          </a:p>
          <a:p>
            <a:br>
              <a:rPr lang="es-ES" sz="1050"/>
            </a:br>
            <a:endParaRPr lang="en-US" sz="1050"/>
          </a:p>
        </p:txBody>
      </p:sp>
      <p:pic>
        <p:nvPicPr>
          <p:cNvPr id="1030" name="Picture 6">
            <a:extLst>
              <a:ext uri="{FF2B5EF4-FFF2-40B4-BE49-F238E27FC236}">
                <a16:creationId xmlns:a16="http://schemas.microsoft.com/office/drawing/2014/main" id="{28BD193B-6EF5-544F-6544-06C512B7E4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0007" y="3600107"/>
            <a:ext cx="1308093" cy="1232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artoon of a person wearing glasses&#10;&#10;Description automatically generated">
            <a:extLst>
              <a:ext uri="{FF2B5EF4-FFF2-40B4-BE49-F238E27FC236}">
                <a16:creationId xmlns:a16="http://schemas.microsoft.com/office/drawing/2014/main" id="{F7BBA64E-5611-4BB2-6EF2-8518E3017B0F}"/>
              </a:ext>
            </a:extLst>
          </p:cNvPr>
          <p:cNvPicPr>
            <a:picLocks noChangeAspect="1"/>
          </p:cNvPicPr>
          <p:nvPr/>
        </p:nvPicPr>
        <p:blipFill>
          <a:blip r:embed="rId13"/>
          <a:stretch>
            <a:fillRect/>
          </a:stretch>
        </p:blipFill>
        <p:spPr>
          <a:xfrm>
            <a:off x="3852821" y="3548187"/>
            <a:ext cx="912452" cy="1335962"/>
          </a:xfrm>
          <a:prstGeom prst="rect">
            <a:avLst/>
          </a:prstGeom>
        </p:spPr>
      </p:pic>
      <p:pic>
        <p:nvPicPr>
          <p:cNvPr id="13" name="Picture 12" descr="A cartoon of a child wearing a cowboy hat&#10;&#10;Description automatically generated">
            <a:extLst>
              <a:ext uri="{FF2B5EF4-FFF2-40B4-BE49-F238E27FC236}">
                <a16:creationId xmlns:a16="http://schemas.microsoft.com/office/drawing/2014/main" id="{7792171C-91CD-78CC-F070-1F707FFC3129}"/>
              </a:ext>
            </a:extLst>
          </p:cNvPr>
          <p:cNvPicPr>
            <a:picLocks noChangeAspect="1"/>
          </p:cNvPicPr>
          <p:nvPr/>
        </p:nvPicPr>
        <p:blipFill>
          <a:blip r:embed="rId14"/>
          <a:stretch>
            <a:fillRect/>
          </a:stretch>
        </p:blipFill>
        <p:spPr>
          <a:xfrm>
            <a:off x="2331782" y="3496862"/>
            <a:ext cx="1235483" cy="1188323"/>
          </a:xfrm>
          <a:prstGeom prst="rect">
            <a:avLst/>
          </a:prstGeom>
        </p:spPr>
      </p:pic>
      <p:pic>
        <p:nvPicPr>
          <p:cNvPr id="15" name="Picture 14" descr="A cartoon of a person with blonde hair and blue eyes&#10;&#10;Description automatically generated">
            <a:extLst>
              <a:ext uri="{FF2B5EF4-FFF2-40B4-BE49-F238E27FC236}">
                <a16:creationId xmlns:a16="http://schemas.microsoft.com/office/drawing/2014/main" id="{C69AC886-E3A8-D720-8531-E02D1FA93751}"/>
              </a:ext>
            </a:extLst>
          </p:cNvPr>
          <p:cNvPicPr>
            <a:picLocks noChangeAspect="1"/>
          </p:cNvPicPr>
          <p:nvPr/>
        </p:nvPicPr>
        <p:blipFill>
          <a:blip r:embed="rId15"/>
          <a:stretch>
            <a:fillRect/>
          </a:stretch>
        </p:blipFill>
        <p:spPr>
          <a:xfrm>
            <a:off x="1183268" y="3591160"/>
            <a:ext cx="862958" cy="1250015"/>
          </a:xfrm>
          <a:prstGeom prst="rect">
            <a:avLst/>
          </a:prstGeom>
        </p:spPr>
      </p:pic>
      <p:pic>
        <p:nvPicPr>
          <p:cNvPr id="6" name="Picture 5">
            <a:extLst>
              <a:ext uri="{FF2B5EF4-FFF2-40B4-BE49-F238E27FC236}">
                <a16:creationId xmlns:a16="http://schemas.microsoft.com/office/drawing/2014/main" id="{88A0A5F3-DF7B-FF3B-EC97-7F4DC54FEE52}"/>
              </a:ext>
            </a:extLst>
          </p:cNvPr>
          <p:cNvPicPr>
            <a:picLocks noChangeAspect="1"/>
          </p:cNvPicPr>
          <p:nvPr/>
        </p:nvPicPr>
        <p:blipFill>
          <a:blip r:embed="rId16"/>
          <a:stretch>
            <a:fillRect/>
          </a:stretch>
        </p:blipFill>
        <p:spPr>
          <a:xfrm>
            <a:off x="4965578" y="3349223"/>
            <a:ext cx="1240812" cy="1335962"/>
          </a:xfrm>
          <a:prstGeom prst="rect">
            <a:avLst/>
          </a:prstGeom>
        </p:spPr>
      </p:pic>
    </p:spTree>
    <p:extLst>
      <p:ext uri="{BB962C8B-B14F-4D97-AF65-F5344CB8AC3E}">
        <p14:creationId xmlns:p14="http://schemas.microsoft.com/office/powerpoint/2010/main" val="23154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5"/>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Questions</a:t>
            </a:r>
            <a:endParaRPr sz="2800" b="1"/>
          </a:p>
        </p:txBody>
      </p:sp>
      <p:sp>
        <p:nvSpPr>
          <p:cNvPr id="567" name="Google Shape;567;p75"/>
          <p:cNvSpPr txBox="1">
            <a:spLocks noGrp="1"/>
          </p:cNvSpPr>
          <p:nvPr>
            <p:ph type="body" idx="1"/>
          </p:nvPr>
        </p:nvSpPr>
        <p:spPr>
          <a:xfrm>
            <a:off x="545250" y="1371600"/>
            <a:ext cx="4566300" cy="3433800"/>
          </a:xfrm>
          <a:prstGeom prst="rect">
            <a:avLst/>
          </a:prstGeom>
        </p:spPr>
        <p:txBody>
          <a:bodyPr spcFirstLastPara="1" wrap="square" lIns="68575" tIns="34275" rIns="68575" bIns="34275" anchor="t" anchorCtr="0">
            <a:normAutofit/>
          </a:bodyPr>
          <a:lstStyle/>
          <a:p>
            <a:pPr marL="457200" marR="0" lvl="0" indent="0" algn="l" rtl="0">
              <a:lnSpc>
                <a:spcPct val="70000"/>
              </a:lnSpc>
              <a:spcBef>
                <a:spcPts val="0"/>
              </a:spcBef>
              <a:spcAft>
                <a:spcPts val="0"/>
              </a:spcAft>
              <a:buNone/>
            </a:pPr>
            <a:endParaRPr sz="1500">
              <a:solidFill>
                <a:schemeClr val="dk1"/>
              </a:solidFill>
            </a:endParaRPr>
          </a:p>
          <a:p>
            <a:pPr marL="0" lvl="0" indent="0" algn="l" rtl="0">
              <a:lnSpc>
                <a:spcPct val="100000"/>
              </a:lnSpc>
              <a:spcBef>
                <a:spcPts val="0"/>
              </a:spcBef>
              <a:spcAft>
                <a:spcPts val="0"/>
              </a:spcAft>
              <a:buNone/>
            </a:pPr>
            <a:r>
              <a:rPr lang="en" sz="2400">
                <a:solidFill>
                  <a:schemeClr val="dk1"/>
                </a:solidFill>
              </a:rPr>
              <a:t>For specific questions, email the assigned data reviewer:</a:t>
            </a:r>
            <a:endParaRPr sz="2400">
              <a:solidFill>
                <a:schemeClr val="dk1"/>
              </a:solidFill>
            </a:endParaRPr>
          </a:p>
          <a:p>
            <a:pPr marL="457200" lvl="0" indent="0" algn="l" rtl="0">
              <a:lnSpc>
                <a:spcPct val="100000"/>
              </a:lnSpc>
              <a:spcBef>
                <a:spcPts val="0"/>
              </a:spcBef>
              <a:spcAft>
                <a:spcPts val="0"/>
              </a:spcAft>
              <a:buNone/>
            </a:pPr>
            <a:r>
              <a:rPr lang="en" sz="2200">
                <a:solidFill>
                  <a:schemeClr val="dk1"/>
                </a:solidFill>
              </a:rPr>
              <a:t>Assigned data reviewer list can be found here:</a:t>
            </a:r>
            <a:r>
              <a:rPr lang="en" sz="2200" u="sng">
                <a:solidFill>
                  <a:schemeClr val="accent3"/>
                </a:solidFill>
                <a:hlinkClick r:id="rId3">
                  <a:extLst>
                    <a:ext uri="{A12FA001-AC4F-418D-AE19-62706E023703}">
                      <ahyp:hlinkClr xmlns:ahyp="http://schemas.microsoft.com/office/drawing/2018/hyperlinkcolor" val="tx"/>
                    </a:ext>
                  </a:extLst>
                </a:hlinkClick>
              </a:rPr>
              <a:t>Data Reviewers</a:t>
            </a:r>
            <a:endParaRPr sz="2200">
              <a:solidFill>
                <a:schemeClr val="dk2"/>
              </a:solidFill>
            </a:endParaRPr>
          </a:p>
          <a:p>
            <a:pPr marL="685800" lvl="0" indent="0" algn="l" rtl="0">
              <a:lnSpc>
                <a:spcPct val="100000"/>
              </a:lnSpc>
              <a:spcBef>
                <a:spcPts val="0"/>
              </a:spcBef>
              <a:spcAft>
                <a:spcPts val="0"/>
              </a:spcAft>
              <a:buNone/>
            </a:pPr>
            <a:endParaRPr sz="2200">
              <a:solidFill>
                <a:schemeClr val="dk2"/>
              </a:solidFill>
            </a:endParaRPr>
          </a:p>
          <a:p>
            <a:pPr marL="457200" marR="0" lvl="0" indent="0" algn="l" rtl="0">
              <a:lnSpc>
                <a:spcPct val="70000"/>
              </a:lnSpc>
              <a:spcBef>
                <a:spcPts val="0"/>
              </a:spcBef>
              <a:spcAft>
                <a:spcPts val="0"/>
              </a:spcAft>
              <a:buNone/>
            </a:pPr>
            <a:endParaRPr sz="2400">
              <a:solidFill>
                <a:schemeClr val="dk1"/>
              </a:solidFill>
            </a:endParaRPr>
          </a:p>
          <a:p>
            <a:pPr marL="0" marR="0" lvl="0" indent="0" algn="l" rtl="0">
              <a:lnSpc>
                <a:spcPct val="70000"/>
              </a:lnSpc>
              <a:spcBef>
                <a:spcPts val="0"/>
              </a:spcBef>
              <a:spcAft>
                <a:spcPts val="0"/>
              </a:spcAft>
              <a:buNone/>
            </a:pPr>
            <a:r>
              <a:rPr lang="en" sz="2400">
                <a:solidFill>
                  <a:schemeClr val="dk1"/>
                </a:solidFill>
              </a:rPr>
              <a:t>Scan the QR code to join our live Q&amp;A on Google Sheets:</a:t>
            </a:r>
            <a:endParaRPr sz="2400"/>
          </a:p>
        </p:txBody>
      </p:sp>
      <p:pic>
        <p:nvPicPr>
          <p:cNvPr id="568" name="Google Shape;568;p75"/>
          <p:cNvPicPr preferRelativeResize="0"/>
          <p:nvPr/>
        </p:nvPicPr>
        <p:blipFill>
          <a:blip r:embed="rId4">
            <a:alphaModFix/>
          </a:blip>
          <a:stretch>
            <a:fillRect/>
          </a:stretch>
        </p:blipFill>
        <p:spPr>
          <a:xfrm>
            <a:off x="5859000" y="1804875"/>
            <a:ext cx="2034150" cy="20961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202575" y="1205626"/>
            <a:ext cx="4165092" cy="3869749"/>
          </a:xfrm>
          <a:prstGeom prst="rect">
            <a:avLst/>
          </a:prstGeom>
          <a:noFill/>
          <a:ln>
            <a:noFill/>
          </a:ln>
        </p:spPr>
      </p:pic>
      <p:sp>
        <p:nvSpPr>
          <p:cNvPr id="196" name="Google Shape;196;p31"/>
          <p:cNvSpPr txBox="1"/>
          <p:nvPr/>
        </p:nvSpPr>
        <p:spPr>
          <a:xfrm>
            <a:off x="202575" y="331175"/>
            <a:ext cx="9144000" cy="738633"/>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b="1">
                <a:solidFill>
                  <a:schemeClr val="lt1"/>
                </a:solidFill>
                <a:latin typeface="Calibri"/>
                <a:ea typeface="Calibri"/>
                <a:cs typeface="Calibri"/>
                <a:sym typeface="Calibri"/>
              </a:rPr>
              <a:t>Special Education Data Review</a:t>
            </a:r>
            <a:r>
              <a:rPr lang="en" sz="4000">
                <a:solidFill>
                  <a:schemeClr val="lt1"/>
                </a:solidFill>
                <a:latin typeface="Calibri"/>
                <a:ea typeface="Calibri"/>
                <a:cs typeface="Calibri"/>
                <a:sym typeface="Calibri"/>
              </a:rPr>
              <a:t>	</a:t>
            </a:r>
            <a:endParaRPr sz="4000">
              <a:solidFill>
                <a:schemeClr val="lt1"/>
              </a:solidFill>
              <a:latin typeface="Calibri"/>
              <a:ea typeface="Calibri"/>
              <a:cs typeface="Calibri"/>
              <a:sym typeface="Calibri"/>
            </a:endParaRPr>
          </a:p>
        </p:txBody>
      </p:sp>
      <p:pic>
        <p:nvPicPr>
          <p:cNvPr id="197" name="Google Shape;197;p31"/>
          <p:cNvPicPr preferRelativeResize="0"/>
          <p:nvPr/>
        </p:nvPicPr>
        <p:blipFill>
          <a:blip r:embed="rId4">
            <a:alphaModFix/>
          </a:blip>
          <a:stretch>
            <a:fillRect/>
          </a:stretch>
        </p:blipFill>
        <p:spPr>
          <a:xfrm>
            <a:off x="5238124" y="1297700"/>
            <a:ext cx="3441500" cy="3685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208589" y="649273"/>
            <a:ext cx="4292550" cy="2102303"/>
          </a:xfrm>
          <a:prstGeom prst="rect">
            <a:avLst/>
          </a:prstGeom>
          <a:noFill/>
          <a:ln>
            <a:noFill/>
          </a:ln>
        </p:spPr>
        <p:txBody>
          <a:bodyPr spcFirstLastPara="1" wrap="square" lIns="0" tIns="65719" rIns="0" bIns="0" anchor="t" anchorCtr="0">
            <a:spAutoFit/>
          </a:bodyPr>
          <a:lstStyle/>
          <a:p>
            <a:pPr marL="9525" marR="3810">
              <a:lnSpc>
                <a:spcPct val="90000"/>
              </a:lnSpc>
            </a:pPr>
            <a:r>
              <a:rPr lang="en-US" sz="3675">
                <a:solidFill>
                  <a:srgbClr val="393C4A"/>
                </a:solidFill>
                <a:latin typeface="Calibri"/>
                <a:ea typeface="Calibri"/>
                <a:cs typeface="Calibri"/>
                <a:sym typeface="Calibri"/>
              </a:rPr>
              <a:t>Understanding Local Education Agency (LEA) Maintenance of Effort (MOE)</a:t>
            </a:r>
            <a:endParaRPr sz="3675">
              <a:latin typeface="Calibri"/>
              <a:ea typeface="Calibri"/>
              <a:cs typeface="Calibri"/>
              <a:sym typeface="Calibri"/>
            </a:endParaRPr>
          </a:p>
        </p:txBody>
      </p:sp>
      <p:sp>
        <p:nvSpPr>
          <p:cNvPr id="69" name="Google Shape;69;p1"/>
          <p:cNvSpPr txBox="1"/>
          <p:nvPr/>
        </p:nvSpPr>
        <p:spPr>
          <a:xfrm>
            <a:off x="208589" y="4409837"/>
            <a:ext cx="4397693" cy="655949"/>
          </a:xfrm>
          <a:prstGeom prst="rect">
            <a:avLst/>
          </a:prstGeom>
          <a:noFill/>
          <a:ln>
            <a:noFill/>
          </a:ln>
        </p:spPr>
        <p:txBody>
          <a:bodyPr spcFirstLastPara="1" wrap="square" lIns="0" tIns="9525" rIns="0" bIns="0" anchor="t" anchorCtr="0">
            <a:spAutoFit/>
          </a:bodyPr>
          <a:lstStyle/>
          <a:p>
            <a:pPr marL="9525"/>
            <a:r>
              <a:rPr lang="en-US" sz="2100" i="1">
                <a:solidFill>
                  <a:srgbClr val="048981"/>
                </a:solidFill>
                <a:latin typeface="Calibri"/>
                <a:ea typeface="Calibri"/>
                <a:cs typeface="Calibri"/>
                <a:sym typeface="Calibri"/>
              </a:rPr>
              <a:t>Investing for tomorrow, delivering today.</a:t>
            </a:r>
            <a:endParaRPr sz="2100">
              <a:latin typeface="Calibri"/>
              <a:ea typeface="Calibri"/>
              <a:cs typeface="Calibri"/>
              <a:sym typeface="Calibri"/>
            </a:endParaRPr>
          </a:p>
        </p:txBody>
      </p:sp>
      <p:sp>
        <p:nvSpPr>
          <p:cNvPr id="70" name="Google Shape;70;p1"/>
          <p:cNvSpPr txBox="1"/>
          <p:nvPr/>
        </p:nvSpPr>
        <p:spPr>
          <a:xfrm>
            <a:off x="208589" y="2948302"/>
            <a:ext cx="4050450" cy="763777"/>
          </a:xfrm>
          <a:prstGeom prst="rect">
            <a:avLst/>
          </a:prstGeom>
          <a:noFill/>
          <a:ln>
            <a:noFill/>
          </a:ln>
        </p:spPr>
        <p:txBody>
          <a:bodyPr spcFirstLastPara="1" wrap="square" lIns="68569" tIns="68569" rIns="68569" bIns="68569" anchor="t" anchorCtr="0">
            <a:spAutoFit/>
          </a:bodyPr>
          <a:lstStyle/>
          <a:p>
            <a:pPr>
              <a:lnSpc>
                <a:spcPct val="70000"/>
              </a:lnSpc>
            </a:pPr>
            <a:r>
              <a:rPr lang="en-US" sz="975">
                <a:solidFill>
                  <a:srgbClr val="595959"/>
                </a:solidFill>
              </a:rPr>
              <a:t>Charlene Marcotte, Deputy Director, Data &amp; Finance</a:t>
            </a:r>
            <a:endParaRPr sz="975">
              <a:solidFill>
                <a:srgbClr val="595959"/>
              </a:solidFill>
            </a:endParaRPr>
          </a:p>
          <a:p>
            <a:pPr>
              <a:lnSpc>
                <a:spcPct val="70000"/>
              </a:lnSpc>
              <a:spcBef>
                <a:spcPts val="375"/>
              </a:spcBef>
            </a:pPr>
            <a:r>
              <a:rPr lang="en-US" sz="975">
                <a:solidFill>
                  <a:srgbClr val="595959"/>
                </a:solidFill>
              </a:rPr>
              <a:t>Lorenzo Dominguez, Asst. Deputy Director, Data &amp; Finance</a:t>
            </a:r>
            <a:endParaRPr sz="975">
              <a:solidFill>
                <a:srgbClr val="595959"/>
              </a:solidFill>
            </a:endParaRPr>
          </a:p>
          <a:p>
            <a:pPr>
              <a:lnSpc>
                <a:spcPct val="70000"/>
              </a:lnSpc>
              <a:spcBef>
                <a:spcPts val="375"/>
              </a:spcBef>
            </a:pPr>
            <a:r>
              <a:rPr lang="en-US" sz="975">
                <a:solidFill>
                  <a:srgbClr val="595959"/>
                </a:solidFill>
              </a:rPr>
              <a:t>Kaylock Sellers, Financial Coordinator</a:t>
            </a:r>
            <a:endParaRPr sz="975">
              <a:solidFill>
                <a:srgbClr val="595959"/>
              </a:solidFill>
            </a:endParaRPr>
          </a:p>
          <a:p>
            <a:pPr>
              <a:lnSpc>
                <a:spcPct val="70000"/>
              </a:lnSpc>
              <a:spcBef>
                <a:spcPts val="375"/>
              </a:spcBef>
              <a:spcAft>
                <a:spcPts val="375"/>
              </a:spcAft>
            </a:pPr>
            <a:r>
              <a:rPr lang="en-US" sz="975">
                <a:solidFill>
                  <a:srgbClr val="595959"/>
                </a:solidFill>
              </a:rPr>
              <a:t>Katalina Gallegos, Management Analyst </a:t>
            </a:r>
            <a:endParaRPr sz="1050"/>
          </a:p>
        </p:txBody>
      </p:sp>
      <p:sp>
        <p:nvSpPr>
          <p:cNvPr id="71" name="Google Shape;71;p1"/>
          <p:cNvSpPr txBox="1"/>
          <p:nvPr/>
        </p:nvSpPr>
        <p:spPr>
          <a:xfrm>
            <a:off x="325167" y="77714"/>
            <a:ext cx="2524275" cy="265449"/>
          </a:xfrm>
          <a:prstGeom prst="rect">
            <a:avLst/>
          </a:prstGeom>
          <a:noFill/>
          <a:ln>
            <a:noFill/>
          </a:ln>
        </p:spPr>
        <p:txBody>
          <a:bodyPr spcFirstLastPara="1" wrap="square" lIns="51431" tIns="51431" rIns="51431" bIns="51431" anchor="t" anchorCtr="0">
            <a:spAutoFit/>
          </a:bodyPr>
          <a:lstStyle/>
          <a:p>
            <a:pPr>
              <a:buSzPts val="1400"/>
            </a:pPr>
            <a:r>
              <a:rPr lang="en-US" sz="1050" i="1">
                <a:latin typeface="Calibri"/>
                <a:ea typeface="Calibri"/>
                <a:cs typeface="Calibri"/>
                <a:sym typeface="Calibri"/>
              </a:rPr>
              <a:t>Office of Special Education</a:t>
            </a:r>
            <a:endParaRPr sz="1050" i="1">
              <a:latin typeface="Calibri"/>
              <a:ea typeface="Calibri"/>
              <a:cs typeface="Calibri"/>
              <a:sym typeface="Calibri"/>
            </a:endParaRPr>
          </a:p>
        </p:txBody>
      </p:sp>
      <p:sp>
        <p:nvSpPr>
          <p:cNvPr id="72" name="Google Shape;72;p1"/>
          <p:cNvSpPr txBox="1"/>
          <p:nvPr/>
        </p:nvSpPr>
        <p:spPr>
          <a:xfrm>
            <a:off x="208589" y="3776845"/>
            <a:ext cx="2562075" cy="276991"/>
          </a:xfrm>
          <a:prstGeom prst="rect">
            <a:avLst/>
          </a:prstGeom>
          <a:noFill/>
          <a:ln>
            <a:noFill/>
          </a:ln>
        </p:spPr>
        <p:txBody>
          <a:bodyPr spcFirstLastPara="1" wrap="square" lIns="51431" tIns="51431" rIns="51431" bIns="51431" anchor="t" anchorCtr="0">
            <a:spAutoFit/>
          </a:bodyPr>
          <a:lstStyle/>
          <a:p>
            <a:pPr>
              <a:buSzPts val="1500"/>
            </a:pPr>
            <a:r>
              <a:rPr lang="en-US" sz="1125" i="1">
                <a:latin typeface="Calibri"/>
                <a:ea typeface="Calibri"/>
                <a:cs typeface="Calibri"/>
                <a:sym typeface="Calibri"/>
              </a:rPr>
              <a:t>September 18th, 2024</a:t>
            </a:r>
            <a:endParaRPr sz="1125" i="1">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01c1e7b36f_1_0"/>
          <p:cNvSpPr txBox="1">
            <a:spLocks noGrp="1"/>
          </p:cNvSpPr>
          <p:nvPr>
            <p:ph type="title"/>
          </p:nvPr>
        </p:nvSpPr>
        <p:spPr>
          <a:xfrm>
            <a:off x="97762" y="331681"/>
            <a:ext cx="8948475" cy="777600"/>
          </a:xfrm>
          <a:prstGeom prst="rect">
            <a:avLst/>
          </a:prstGeom>
          <a:noFill/>
          <a:ln>
            <a:noFill/>
          </a:ln>
        </p:spPr>
        <p:txBody>
          <a:bodyPr spcFirstLastPara="1" wrap="square" lIns="68569" tIns="34275" rIns="68569" bIns="34275" anchor="ctr" anchorCtr="0">
            <a:noAutofit/>
          </a:bodyPr>
          <a:lstStyle/>
          <a:p>
            <a:pPr algn="ctr">
              <a:buSzPts val="5500"/>
            </a:pPr>
            <a:r>
              <a:rPr lang="en-US" sz="2800" b="1"/>
              <a:t>Housekeeping</a:t>
            </a:r>
            <a:endParaRPr sz="2800" b="1"/>
          </a:p>
        </p:txBody>
      </p:sp>
      <p:sp>
        <p:nvSpPr>
          <p:cNvPr id="78" name="Google Shape;78;g301c1e7b36f_1_0"/>
          <p:cNvSpPr txBox="1">
            <a:spLocks noGrp="1"/>
          </p:cNvSpPr>
          <p:nvPr>
            <p:ph type="ftr" idx="11"/>
          </p:nvPr>
        </p:nvSpPr>
        <p:spPr>
          <a:xfrm>
            <a:off x="215513" y="4781249"/>
            <a:ext cx="4682475" cy="205875"/>
          </a:xfrm>
          <a:prstGeom prst="rect">
            <a:avLst/>
          </a:prstGeom>
          <a:noFill/>
          <a:ln>
            <a:noFill/>
          </a:ln>
        </p:spPr>
        <p:txBody>
          <a:bodyPr spcFirstLastPara="1" wrap="square" lIns="68569" tIns="34275" rIns="68569" bIns="34275" anchor="ctr" anchorCtr="0">
            <a:noAutofit/>
          </a:bodyPr>
          <a:lstStyle/>
          <a:p>
            <a:pPr>
              <a:buSzPts val="1500"/>
            </a:pPr>
            <a:r>
              <a:rPr lang="en-US"/>
              <a:t>Investing for tomorrow, delivering today.</a:t>
            </a:r>
            <a:endParaRPr/>
          </a:p>
        </p:txBody>
      </p:sp>
      <p:sp>
        <p:nvSpPr>
          <p:cNvPr id="79" name="Google Shape;79;g301c1e7b36f_1_0"/>
          <p:cNvSpPr txBox="1">
            <a:spLocks noGrp="1"/>
          </p:cNvSpPr>
          <p:nvPr>
            <p:ph type="body" idx="1"/>
          </p:nvPr>
        </p:nvSpPr>
        <p:spPr>
          <a:xfrm>
            <a:off x="407050" y="1351875"/>
            <a:ext cx="6300675" cy="3319875"/>
          </a:xfrm>
          <a:prstGeom prst="rect">
            <a:avLst/>
          </a:prstGeom>
          <a:noFill/>
          <a:ln>
            <a:noFill/>
          </a:ln>
        </p:spPr>
        <p:txBody>
          <a:bodyPr spcFirstLastPara="1" wrap="square" lIns="68569" tIns="34275" rIns="68569" bIns="34275" anchor="t" anchorCtr="0">
            <a:noAutofit/>
          </a:bodyPr>
          <a:lstStyle/>
          <a:p>
            <a:pPr indent="-252413">
              <a:lnSpc>
                <a:spcPct val="130000"/>
              </a:lnSpc>
              <a:spcBef>
                <a:spcPts val="0"/>
              </a:spcBef>
              <a:buClr>
                <a:srgbClr val="434343"/>
              </a:buClr>
              <a:buSzPts val="2300"/>
              <a:buFont typeface="Calibri"/>
              <a:buChar char="•"/>
            </a:pPr>
            <a:r>
              <a:rPr lang="en-US" sz="1725">
                <a:solidFill>
                  <a:srgbClr val="434343"/>
                </a:solidFill>
              </a:rPr>
              <a:t>Office Hours s</a:t>
            </a:r>
            <a:r>
              <a:rPr lang="en-US" sz="1725">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lides can be accessed:</a:t>
            </a:r>
            <a:endParaRPr lang="en-US" sz="1725">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lvl="1" indent="-271463">
              <a:lnSpc>
                <a:spcPct val="100000"/>
              </a:lnSpc>
              <a:spcBef>
                <a:spcPts val="0"/>
              </a:spcBef>
              <a:buClr>
                <a:srgbClr val="434343"/>
              </a:buClr>
              <a:buSzPts val="2300"/>
              <a:buFont typeface="Calibri"/>
              <a:buChar char="•"/>
            </a:pPr>
            <a:r>
              <a:rPr lang="en-US" sz="1725">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From the Office of Special Education website, on the Resources page under Office Hours. </a:t>
            </a:r>
            <a:endParaRPr lang="en-US" sz="1725">
              <a:solidFill>
                <a:srgbClr val="434343"/>
              </a:solidFill>
            </a:endParaRPr>
          </a:p>
          <a:p>
            <a:pPr lvl="2" indent="-271463">
              <a:lnSpc>
                <a:spcPct val="130000"/>
              </a:lnSpc>
              <a:spcBef>
                <a:spcPts val="0"/>
              </a:spcBef>
              <a:buClr>
                <a:srgbClr val="434343"/>
              </a:buClr>
              <a:buSzPts val="2300"/>
            </a:pPr>
            <a:r>
              <a:rPr lang="en-US" sz="1725" u="sng">
                <a:solidFill>
                  <a:schemeClr val="hlink"/>
                </a:solidFill>
                <a:hlinkClick r:id="rId3"/>
              </a:rPr>
              <a:t>https://webnew.ped.state.nm.us/bureaus/special-education/resources/</a:t>
            </a:r>
            <a:endParaRPr lang="en-US" sz="1725">
              <a:solidFill>
                <a:srgbClr val="434343"/>
              </a:solidFill>
            </a:endParaRPr>
          </a:p>
          <a:p>
            <a:pPr marL="914400" indent="-271463">
              <a:lnSpc>
                <a:spcPct val="100000"/>
              </a:lnSpc>
              <a:spcBef>
                <a:spcPts val="0"/>
              </a:spcBef>
              <a:buClr>
                <a:srgbClr val="434343"/>
              </a:buClr>
              <a:buSzPts val="900"/>
              <a:buChar char="●"/>
            </a:pPr>
            <a:r>
              <a:rPr lang="en-US">
                <a:solidFill>
                  <a:srgbClr val="434343"/>
                </a:solidFill>
              </a:rPr>
              <a:t>“Make a copy” if you want to take notes on the presentation.</a:t>
            </a:r>
          </a:p>
          <a:p>
            <a:pPr indent="-252413">
              <a:lnSpc>
                <a:spcPct val="130000"/>
              </a:lnSpc>
              <a:spcBef>
                <a:spcPts val="0"/>
              </a:spcBef>
              <a:buClr>
                <a:srgbClr val="434343"/>
              </a:buClr>
              <a:buSzPts val="2300"/>
              <a:buFont typeface="Calibri"/>
              <a:buChar char="•"/>
            </a:pPr>
            <a:r>
              <a:rPr lang="en-US" sz="1725">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Use the </a:t>
            </a:r>
            <a:r>
              <a:rPr lang="en-US" sz="1725">
                <a:solidFill>
                  <a:srgbClr val="000000"/>
                </a:solidFill>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QR code or</a:t>
            </a:r>
            <a:r>
              <a:rPr lang="en-US" sz="1725">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click </a:t>
            </a:r>
            <a:r>
              <a:rPr lang="en-US" sz="1725"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here</a:t>
            </a:r>
            <a:r>
              <a:rPr lang="en-US" sz="1725">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to write down your questions. </a:t>
            </a:r>
            <a:endParaRPr lang="en-US" sz="1725">
              <a:solidFill>
                <a:srgbClr val="000000"/>
              </a:solidFill>
            </a:endParaRPr>
          </a:p>
          <a:p>
            <a:pPr indent="-252413">
              <a:lnSpc>
                <a:spcPct val="130000"/>
              </a:lnSpc>
              <a:spcBef>
                <a:spcPts val="0"/>
              </a:spcBef>
              <a:buClr>
                <a:srgbClr val="000000"/>
              </a:buClr>
              <a:buSzPts val="2300"/>
            </a:pPr>
            <a:r>
              <a:rPr lang="en-US" sz="1725">
                <a:solidFill>
                  <a:srgbClr val="000000"/>
                </a:solidFill>
              </a:rPr>
              <a:t>Make sure you are on mute so all can hear today’s presentation.</a:t>
            </a:r>
          </a:p>
          <a:p>
            <a:pPr indent="0">
              <a:lnSpc>
                <a:spcPct val="130000"/>
              </a:lnSpc>
              <a:spcBef>
                <a:spcPts val="0"/>
              </a:spcBef>
              <a:buNone/>
            </a:pPr>
            <a:endParaRPr lang="en-US">
              <a:solidFill>
                <a:srgbClr val="000000"/>
              </a:solidFill>
            </a:endParaRPr>
          </a:p>
          <a:p>
            <a:pPr indent="0">
              <a:lnSpc>
                <a:spcPct val="130000"/>
              </a:lnSpc>
              <a:spcBef>
                <a:spcPts val="0"/>
              </a:spcBef>
              <a:buSzPts val="1200"/>
              <a:buNone/>
            </a:pPr>
            <a:endParaRPr lang="en-US" sz="1425" u="sng">
              <a:solidFill>
                <a:schemeClr val="dk2"/>
              </a:solidFill>
            </a:endParaRPr>
          </a:p>
        </p:txBody>
      </p:sp>
      <p:sp>
        <p:nvSpPr>
          <p:cNvPr id="80" name="Google Shape;80;g301c1e7b36f_1_0"/>
          <p:cNvSpPr txBox="1">
            <a:spLocks noGrp="1"/>
          </p:cNvSpPr>
          <p:nvPr>
            <p:ph type="sldNum" idx="12"/>
          </p:nvPr>
        </p:nvSpPr>
        <p:spPr>
          <a:xfrm>
            <a:off x="9525000" y="6374999"/>
            <a:ext cx="1371600" cy="27427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51</a:t>
            </a:fld>
            <a:endParaRPr/>
          </a:p>
        </p:txBody>
      </p:sp>
      <p:sp>
        <p:nvSpPr>
          <p:cNvPr id="81" name="Google Shape;81;g301c1e7b36f_1_0"/>
          <p:cNvSpPr txBox="1"/>
          <p:nvPr/>
        </p:nvSpPr>
        <p:spPr>
          <a:xfrm>
            <a:off x="7875725" y="2355025"/>
            <a:ext cx="1282725" cy="461635"/>
          </a:xfrm>
          <a:prstGeom prst="rect">
            <a:avLst/>
          </a:prstGeom>
          <a:noFill/>
          <a:ln>
            <a:noFill/>
          </a:ln>
        </p:spPr>
        <p:txBody>
          <a:bodyPr spcFirstLastPara="1" wrap="square" lIns="91425" tIns="91425" rIns="91425" bIns="91425" anchor="t" anchorCtr="0">
            <a:spAutoFit/>
          </a:bodyPr>
          <a:lstStyle/>
          <a:p>
            <a:endParaRPr sz="1800">
              <a:solidFill>
                <a:srgbClr val="3A3D4B"/>
              </a:solidFill>
              <a:latin typeface="Calibri"/>
              <a:ea typeface="Calibri"/>
              <a:cs typeface="Calibri"/>
              <a:sym typeface="Calibri"/>
            </a:endParaRPr>
          </a:p>
        </p:txBody>
      </p:sp>
      <p:sp>
        <p:nvSpPr>
          <p:cNvPr id="82" name="Google Shape;82;g301c1e7b36f_1_0"/>
          <p:cNvSpPr txBox="1"/>
          <p:nvPr/>
        </p:nvSpPr>
        <p:spPr>
          <a:xfrm>
            <a:off x="7398400" y="4572125"/>
            <a:ext cx="1262475" cy="178425"/>
          </a:xfrm>
          <a:prstGeom prst="rect">
            <a:avLst/>
          </a:prstGeom>
          <a:noFill/>
          <a:ln>
            <a:noFill/>
          </a:ln>
        </p:spPr>
        <p:txBody>
          <a:bodyPr spcFirstLastPara="1" wrap="square" lIns="91425" tIns="91425" rIns="91425" bIns="91425" anchor="t" anchorCtr="0">
            <a:noAutofit/>
          </a:bodyPr>
          <a:lstStyle/>
          <a:p>
            <a:endParaRPr sz="1125">
              <a:solidFill>
                <a:srgbClr val="3A3D4B"/>
              </a:solidFill>
              <a:latin typeface="Calibri"/>
              <a:ea typeface="Calibri"/>
              <a:cs typeface="Calibri"/>
              <a:sym typeface="Calibri"/>
            </a:endParaRPr>
          </a:p>
        </p:txBody>
      </p:sp>
      <p:pic>
        <p:nvPicPr>
          <p:cNvPr id="83" name="Google Shape;83;g301c1e7b36f_1_0"/>
          <p:cNvPicPr preferRelativeResize="0"/>
          <p:nvPr/>
        </p:nvPicPr>
        <p:blipFill>
          <a:blip r:embed="rId5">
            <a:alphaModFix/>
          </a:blip>
          <a:stretch>
            <a:fillRect/>
          </a:stretch>
        </p:blipFill>
        <p:spPr>
          <a:xfrm>
            <a:off x="6707650" y="1351875"/>
            <a:ext cx="2034150" cy="20961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g301c1e7b36f_0_8" descr="Premium Vector | Agenda and manager icon concept"/>
          <p:cNvPicPr preferRelativeResize="0"/>
          <p:nvPr/>
        </p:nvPicPr>
        <p:blipFill>
          <a:blip r:embed="rId3">
            <a:alphaModFix/>
          </a:blip>
          <a:stretch>
            <a:fillRect/>
          </a:stretch>
        </p:blipFill>
        <p:spPr>
          <a:xfrm>
            <a:off x="6466744" y="2781375"/>
            <a:ext cx="1817700" cy="1878357"/>
          </a:xfrm>
          <a:prstGeom prst="rect">
            <a:avLst/>
          </a:prstGeom>
          <a:noFill/>
          <a:ln>
            <a:noFill/>
          </a:ln>
        </p:spPr>
      </p:pic>
      <p:sp>
        <p:nvSpPr>
          <p:cNvPr id="89" name="Google Shape;89;g301c1e7b36f_0_8"/>
          <p:cNvSpPr txBox="1">
            <a:spLocks noGrp="1"/>
          </p:cNvSpPr>
          <p:nvPr>
            <p:ph type="title"/>
          </p:nvPr>
        </p:nvSpPr>
        <p:spPr>
          <a:xfrm>
            <a:off x="224325" y="593330"/>
            <a:ext cx="8695350" cy="387798"/>
          </a:xfrm>
          <a:prstGeom prst="rect">
            <a:avLst/>
          </a:prstGeom>
        </p:spPr>
        <p:txBody>
          <a:bodyPr spcFirstLastPara="1" wrap="square" lIns="0" tIns="0" rIns="0" bIns="0" anchor="t" anchorCtr="0">
            <a:spAutoFit/>
          </a:bodyPr>
          <a:lstStyle/>
          <a:p>
            <a:pPr algn="ctr"/>
            <a:r>
              <a:rPr lang="en-US" sz="2800" b="1"/>
              <a:t>Agenda</a:t>
            </a:r>
            <a:endParaRPr sz="2800" b="1"/>
          </a:p>
        </p:txBody>
      </p:sp>
      <p:sp>
        <p:nvSpPr>
          <p:cNvPr id="90" name="Google Shape;90;g301c1e7b36f_0_8"/>
          <p:cNvSpPr txBox="1">
            <a:spLocks noGrp="1"/>
          </p:cNvSpPr>
          <p:nvPr>
            <p:ph type="body" idx="1"/>
          </p:nvPr>
        </p:nvSpPr>
        <p:spPr>
          <a:xfrm>
            <a:off x="1025324" y="1252987"/>
            <a:ext cx="5768325" cy="2119042"/>
          </a:xfrm>
          <a:prstGeom prst="rect">
            <a:avLst/>
          </a:prstGeom>
        </p:spPr>
        <p:txBody>
          <a:bodyPr spcFirstLastPara="1" wrap="square" lIns="0" tIns="0" rIns="0" bIns="0" anchor="t" anchorCtr="0">
            <a:spAutoFit/>
          </a:bodyPr>
          <a:lstStyle/>
          <a:p>
            <a:pPr marL="0" indent="0">
              <a:spcBef>
                <a:spcPts val="0"/>
              </a:spcBef>
              <a:buNone/>
            </a:pPr>
            <a:r>
              <a:rPr lang="en-US"/>
              <a:t>Maintenance of Effort (MOE) Introduction</a:t>
            </a:r>
            <a:endParaRPr/>
          </a:p>
          <a:p>
            <a:pPr marL="0" indent="0">
              <a:spcBef>
                <a:spcPts val="0"/>
              </a:spcBef>
              <a:buNone/>
            </a:pPr>
            <a:endParaRPr sz="1125"/>
          </a:p>
          <a:p>
            <a:pPr marL="0" indent="0">
              <a:spcBef>
                <a:spcPts val="0"/>
              </a:spcBef>
              <a:buNone/>
            </a:pPr>
            <a:r>
              <a:rPr lang="en-US"/>
              <a:t>MOE Exceptions</a:t>
            </a:r>
            <a:endParaRPr/>
          </a:p>
          <a:p>
            <a:pPr marL="0" indent="0">
              <a:spcBef>
                <a:spcPts val="0"/>
              </a:spcBef>
              <a:buNone/>
            </a:pPr>
            <a:endParaRPr sz="1125"/>
          </a:p>
          <a:p>
            <a:pPr marL="0" indent="0">
              <a:spcBef>
                <a:spcPts val="0"/>
              </a:spcBef>
              <a:buNone/>
            </a:pPr>
            <a:r>
              <a:rPr lang="en-US"/>
              <a:t>MOE Adjustments</a:t>
            </a:r>
            <a:endParaRPr/>
          </a:p>
          <a:p>
            <a:pPr marL="0" indent="0">
              <a:spcBef>
                <a:spcPts val="0"/>
              </a:spcBef>
              <a:buNone/>
            </a:pPr>
            <a:endParaRPr sz="1125"/>
          </a:p>
          <a:p>
            <a:pPr marL="0" indent="0">
              <a:spcBef>
                <a:spcPts val="0"/>
              </a:spcBef>
              <a:buNone/>
            </a:pPr>
            <a:r>
              <a:rPr lang="en-US"/>
              <a:t>MOE Site</a:t>
            </a:r>
            <a:endParaRPr/>
          </a:p>
          <a:p>
            <a:pPr marL="0" indent="0">
              <a:spcBef>
                <a:spcPts val="0"/>
              </a:spcBef>
              <a:buNone/>
            </a:pPr>
            <a:endParaRPr sz="1125"/>
          </a:p>
          <a:p>
            <a:pPr marL="0" indent="0">
              <a:spcBef>
                <a:spcPts val="0"/>
              </a:spcBef>
              <a:buNone/>
            </a:pPr>
            <a:r>
              <a:rPr lang="en-US"/>
              <a:t>General Information</a:t>
            </a:r>
            <a:endParaRPr/>
          </a:p>
          <a:p>
            <a:pPr marL="0" indent="0">
              <a:spcBef>
                <a:spcPts val="0"/>
              </a:spcBef>
              <a:buNone/>
            </a:pPr>
            <a:endParaRPr/>
          </a:p>
        </p:txBody>
      </p:sp>
      <p:sp>
        <p:nvSpPr>
          <p:cNvPr id="91" name="Google Shape;91;g301c1e7b36f_0_8"/>
          <p:cNvSpPr txBox="1"/>
          <p:nvPr/>
        </p:nvSpPr>
        <p:spPr>
          <a:xfrm>
            <a:off x="6208706" y="4478681"/>
            <a:ext cx="1330425" cy="366975"/>
          </a:xfrm>
          <a:prstGeom prst="rect">
            <a:avLst/>
          </a:prstGeom>
          <a:solidFill>
            <a:schemeClr val="lt1"/>
          </a:solidFill>
          <a:ln>
            <a:noFill/>
          </a:ln>
        </p:spPr>
        <p:txBody>
          <a:bodyPr spcFirstLastPara="1" wrap="square" lIns="68569" tIns="68569" rIns="68569" bIns="68569" anchor="t" anchorCtr="0">
            <a:noAutofit/>
          </a:bodyPr>
          <a:lstStyle/>
          <a:p>
            <a:endParaRPr sz="2325">
              <a:solidFill>
                <a:srgbClr val="393C4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01c1e7b36f_0_0"/>
          <p:cNvSpPr txBox="1">
            <a:spLocks noGrp="1"/>
          </p:cNvSpPr>
          <p:nvPr>
            <p:ph type="title"/>
          </p:nvPr>
        </p:nvSpPr>
        <p:spPr>
          <a:xfrm>
            <a:off x="224325" y="464533"/>
            <a:ext cx="8695350" cy="522145"/>
          </a:xfrm>
          <a:prstGeom prst="rect">
            <a:avLst/>
          </a:prstGeom>
          <a:noFill/>
          <a:ln>
            <a:noFill/>
          </a:ln>
        </p:spPr>
        <p:txBody>
          <a:bodyPr spcFirstLastPara="1" wrap="square" lIns="0" tIns="90375" rIns="0" bIns="0" anchor="t" anchorCtr="0">
            <a:spAutoFit/>
          </a:bodyPr>
          <a:lstStyle/>
          <a:p>
            <a:pPr marL="170974" algn="ctr">
              <a:lnSpc>
                <a:spcPct val="100000"/>
              </a:lnSpc>
            </a:pPr>
            <a:r>
              <a:rPr lang="en-US" sz="2800" b="1"/>
              <a:t>LEA MOE</a:t>
            </a:r>
            <a:endParaRPr sz="2800" b="1"/>
          </a:p>
        </p:txBody>
      </p:sp>
      <p:sp>
        <p:nvSpPr>
          <p:cNvPr id="97" name="Google Shape;97;g301c1e7b36f_0_0"/>
          <p:cNvSpPr txBox="1"/>
          <p:nvPr/>
        </p:nvSpPr>
        <p:spPr>
          <a:xfrm>
            <a:off x="1171800" y="1932713"/>
            <a:ext cx="7611525" cy="2571759"/>
          </a:xfrm>
          <a:prstGeom prst="rect">
            <a:avLst/>
          </a:prstGeom>
          <a:noFill/>
          <a:ln>
            <a:noFill/>
          </a:ln>
        </p:spPr>
        <p:txBody>
          <a:bodyPr spcFirstLastPara="1" wrap="square" lIns="0" tIns="53813" rIns="0" bIns="0" anchor="t" anchorCtr="0">
            <a:spAutoFit/>
          </a:bodyPr>
          <a:lstStyle/>
          <a:p>
            <a:pPr marR="633413">
              <a:lnSpc>
                <a:spcPct val="107941"/>
              </a:lnSpc>
            </a:pPr>
            <a:endParaRPr sz="2550" b="1">
              <a:solidFill>
                <a:srgbClr val="393C4A"/>
              </a:solidFill>
              <a:latin typeface="Calibri"/>
              <a:ea typeface="Calibri"/>
              <a:cs typeface="Calibri"/>
              <a:sym typeface="Calibri"/>
            </a:endParaRPr>
          </a:p>
          <a:p>
            <a:pPr marR="633413">
              <a:lnSpc>
                <a:spcPct val="107941"/>
              </a:lnSpc>
            </a:pPr>
            <a:endParaRPr sz="1350" b="1">
              <a:solidFill>
                <a:srgbClr val="393C4A"/>
              </a:solidFill>
              <a:latin typeface="Calibri"/>
              <a:ea typeface="Calibri"/>
              <a:cs typeface="Calibri"/>
              <a:sym typeface="Calibri"/>
            </a:endParaRPr>
          </a:p>
          <a:p>
            <a:pPr marL="239078" marR="251936" indent="-181928">
              <a:lnSpc>
                <a:spcPct val="70000"/>
              </a:lnSpc>
              <a:buClr>
                <a:srgbClr val="393C4A"/>
              </a:buClr>
              <a:buSzPts val="3200"/>
              <a:buFont typeface="Arial"/>
              <a:buChar char="•"/>
            </a:pPr>
            <a:r>
              <a:rPr lang="en-US" sz="2400" b="1" u="sng">
                <a:solidFill>
                  <a:srgbClr val="393C4A"/>
                </a:solidFill>
                <a:latin typeface="Calibri"/>
                <a:ea typeface="Calibri"/>
                <a:cs typeface="Calibri"/>
                <a:sym typeface="Calibri"/>
              </a:rPr>
              <a:t>LEA MOE</a:t>
            </a:r>
            <a:r>
              <a:rPr lang="en-US" sz="2400" u="sng">
                <a:solidFill>
                  <a:srgbClr val="393C4A"/>
                </a:solidFill>
                <a:latin typeface="Calibri"/>
                <a:ea typeface="Calibri"/>
                <a:cs typeface="Calibri"/>
                <a:sym typeface="Calibri"/>
              </a:rPr>
              <a:t>: </a:t>
            </a:r>
            <a:r>
              <a:rPr lang="en-US" sz="2400">
                <a:solidFill>
                  <a:srgbClr val="393C4A"/>
                </a:solidFill>
                <a:latin typeface="Calibri"/>
                <a:ea typeface="Calibri"/>
                <a:cs typeface="Calibri"/>
                <a:sym typeface="Calibri"/>
              </a:rPr>
              <a:t> In each year, for the education of children with disabilities, an LEA must:</a:t>
            </a:r>
            <a:endParaRPr sz="2400">
              <a:latin typeface="Calibri"/>
              <a:ea typeface="Calibri"/>
              <a:cs typeface="Calibri"/>
              <a:sym typeface="Calibri"/>
            </a:endParaRPr>
          </a:p>
          <a:p>
            <a:pPr marL="444818" lvl="1" indent="-171926">
              <a:lnSpc>
                <a:spcPct val="100689"/>
              </a:lnSpc>
              <a:buClr>
                <a:srgbClr val="FF914D"/>
              </a:buClr>
              <a:buSzPts val="2900"/>
              <a:buFont typeface="Arial"/>
              <a:buChar char="•"/>
            </a:pPr>
            <a:r>
              <a:rPr lang="en-US" sz="2175" b="1">
                <a:solidFill>
                  <a:srgbClr val="048981"/>
                </a:solidFill>
                <a:latin typeface="Calibri"/>
                <a:ea typeface="Calibri"/>
                <a:cs typeface="Calibri"/>
                <a:sym typeface="Calibri"/>
              </a:rPr>
              <a:t>Budget</a:t>
            </a:r>
            <a:r>
              <a:rPr lang="en-US" sz="2175">
                <a:solidFill>
                  <a:srgbClr val="393C4A"/>
                </a:solidFill>
                <a:latin typeface="Calibri"/>
                <a:ea typeface="Calibri"/>
                <a:cs typeface="Calibri"/>
                <a:sym typeface="Calibri"/>
              </a:rPr>
              <a:t> at least as much as it expended in the most recent</a:t>
            </a:r>
            <a:r>
              <a:rPr lang="en-US" sz="2175">
                <a:latin typeface="Calibri"/>
                <a:ea typeface="Calibri"/>
                <a:cs typeface="Calibri"/>
                <a:sym typeface="Calibri"/>
              </a:rPr>
              <a:t> </a:t>
            </a:r>
            <a:r>
              <a:rPr lang="en-US" sz="2175">
                <a:solidFill>
                  <a:srgbClr val="393C4A"/>
                </a:solidFill>
                <a:latin typeface="Calibri"/>
                <a:ea typeface="Calibri"/>
                <a:cs typeface="Calibri"/>
                <a:sym typeface="Calibri"/>
              </a:rPr>
              <a:t>year it met LEA MOE, referred to as “</a:t>
            </a:r>
            <a:r>
              <a:rPr lang="en-US" sz="2175" b="1">
                <a:solidFill>
                  <a:srgbClr val="048981"/>
                </a:solidFill>
                <a:latin typeface="Calibri"/>
                <a:ea typeface="Calibri"/>
                <a:cs typeface="Calibri"/>
                <a:sym typeface="Calibri"/>
              </a:rPr>
              <a:t>eligibility standard</a:t>
            </a:r>
            <a:r>
              <a:rPr lang="en-US" sz="2175">
                <a:solidFill>
                  <a:srgbClr val="393C4A"/>
                </a:solidFill>
                <a:latin typeface="Calibri"/>
                <a:ea typeface="Calibri"/>
                <a:cs typeface="Calibri"/>
                <a:sym typeface="Calibri"/>
              </a:rPr>
              <a:t>”.</a:t>
            </a:r>
            <a:endParaRPr sz="2175">
              <a:solidFill>
                <a:srgbClr val="393C4A"/>
              </a:solidFill>
              <a:latin typeface="Calibri"/>
              <a:ea typeface="Calibri"/>
              <a:cs typeface="Calibri"/>
              <a:sym typeface="Calibri"/>
            </a:endParaRPr>
          </a:p>
          <a:p>
            <a:pPr marL="444818" lvl="1" indent="-171926">
              <a:lnSpc>
                <a:spcPct val="100689"/>
              </a:lnSpc>
              <a:buClr>
                <a:srgbClr val="FF914D"/>
              </a:buClr>
              <a:buSzPts val="2900"/>
              <a:buFont typeface="Arial"/>
              <a:buChar char="•"/>
            </a:pPr>
            <a:r>
              <a:rPr lang="en-US" sz="2175" b="1">
                <a:solidFill>
                  <a:srgbClr val="EEC118"/>
                </a:solidFill>
                <a:latin typeface="Calibri"/>
                <a:ea typeface="Calibri"/>
                <a:cs typeface="Calibri"/>
                <a:sym typeface="Calibri"/>
              </a:rPr>
              <a:t>Expend</a:t>
            </a:r>
            <a:r>
              <a:rPr lang="en-US" sz="2175" b="1">
                <a:solidFill>
                  <a:srgbClr val="393C4A"/>
                </a:solidFill>
                <a:latin typeface="Calibri"/>
                <a:ea typeface="Calibri"/>
                <a:cs typeface="Calibri"/>
                <a:sym typeface="Calibri"/>
              </a:rPr>
              <a:t> </a:t>
            </a:r>
            <a:r>
              <a:rPr lang="en-US" sz="2175">
                <a:solidFill>
                  <a:srgbClr val="393C4A"/>
                </a:solidFill>
                <a:latin typeface="Calibri"/>
                <a:ea typeface="Calibri"/>
                <a:cs typeface="Calibri"/>
                <a:sym typeface="Calibri"/>
              </a:rPr>
              <a:t>at least as much as it expended in the most recent</a:t>
            </a:r>
            <a:r>
              <a:rPr lang="en-US" sz="2175">
                <a:latin typeface="Calibri"/>
                <a:ea typeface="Calibri"/>
                <a:cs typeface="Calibri"/>
                <a:sym typeface="Calibri"/>
              </a:rPr>
              <a:t> </a:t>
            </a:r>
            <a:r>
              <a:rPr lang="en-US" sz="2175">
                <a:solidFill>
                  <a:srgbClr val="393C4A"/>
                </a:solidFill>
                <a:latin typeface="Calibri"/>
                <a:ea typeface="Calibri"/>
                <a:cs typeface="Calibri"/>
                <a:sym typeface="Calibri"/>
              </a:rPr>
              <a:t>year it met LEA MOE, referred to as “</a:t>
            </a:r>
            <a:r>
              <a:rPr lang="en-US" sz="2175" b="1">
                <a:solidFill>
                  <a:srgbClr val="EEC118"/>
                </a:solidFill>
                <a:latin typeface="Calibri"/>
                <a:ea typeface="Calibri"/>
                <a:cs typeface="Calibri"/>
                <a:sym typeface="Calibri"/>
              </a:rPr>
              <a:t>compliance standard</a:t>
            </a:r>
            <a:r>
              <a:rPr lang="en-US" sz="2175">
                <a:solidFill>
                  <a:srgbClr val="393C4A"/>
                </a:solidFill>
                <a:latin typeface="Calibri"/>
                <a:ea typeface="Calibri"/>
                <a:cs typeface="Calibri"/>
                <a:sym typeface="Calibri"/>
              </a:rPr>
              <a:t>”.</a:t>
            </a:r>
            <a:endParaRPr sz="2175">
              <a:latin typeface="Calibri"/>
              <a:ea typeface="Calibri"/>
              <a:cs typeface="Calibri"/>
              <a:sym typeface="Calibri"/>
            </a:endParaRPr>
          </a:p>
        </p:txBody>
      </p:sp>
      <p:sp>
        <p:nvSpPr>
          <p:cNvPr id="98" name="Google Shape;98;g301c1e7b36f_0_0"/>
          <p:cNvSpPr txBox="1"/>
          <p:nvPr/>
        </p:nvSpPr>
        <p:spPr>
          <a:xfrm>
            <a:off x="1030604" y="4799076"/>
            <a:ext cx="2264918"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99" name="Google Shape;99;g301c1e7b36f_0_0"/>
          <p:cNvSpPr txBox="1"/>
          <p:nvPr/>
        </p:nvSpPr>
        <p:spPr>
          <a:xfrm>
            <a:off x="8041195" y="4804791"/>
            <a:ext cx="71550"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2</a:t>
            </a:r>
            <a:endParaRPr sz="825">
              <a:latin typeface="Book Antiqua"/>
              <a:ea typeface="Book Antiqua"/>
              <a:cs typeface="Book Antiqua"/>
              <a:sym typeface="Book Antiqua"/>
            </a:endParaRPr>
          </a:p>
        </p:txBody>
      </p:sp>
      <p:sp>
        <p:nvSpPr>
          <p:cNvPr id="100" name="Google Shape;100;g301c1e7b36f_0_0"/>
          <p:cNvSpPr txBox="1"/>
          <p:nvPr/>
        </p:nvSpPr>
        <p:spPr>
          <a:xfrm>
            <a:off x="1171800" y="1300031"/>
            <a:ext cx="7611525" cy="1034100"/>
          </a:xfrm>
          <a:prstGeom prst="rect">
            <a:avLst/>
          </a:prstGeom>
          <a:solidFill>
            <a:srgbClr val="D0E0E3"/>
          </a:solidFill>
          <a:ln>
            <a:noFill/>
          </a:ln>
        </p:spPr>
        <p:txBody>
          <a:bodyPr spcFirstLastPara="1" wrap="square" lIns="68569" tIns="68569" rIns="68569" bIns="68569" anchor="t" anchorCtr="0">
            <a:noAutofit/>
          </a:bodyPr>
          <a:lstStyle/>
          <a:p>
            <a:pPr marR="633413">
              <a:lnSpc>
                <a:spcPct val="107941"/>
              </a:lnSpc>
              <a:buClr>
                <a:schemeClr val="dk1"/>
              </a:buClr>
              <a:buSzPts val="1100"/>
            </a:pPr>
            <a:r>
              <a:rPr lang="en-US" sz="2550" b="1">
                <a:solidFill>
                  <a:schemeClr val="dk1"/>
                </a:solidFill>
                <a:latin typeface="Calibri"/>
                <a:ea typeface="Calibri"/>
                <a:cs typeface="Calibri"/>
                <a:sym typeface="Calibri"/>
              </a:rPr>
              <a:t>What is </a:t>
            </a:r>
            <a:r>
              <a:rPr lang="en-US" sz="2550" b="1" u="sng">
                <a:solidFill>
                  <a:schemeClr val="dk1"/>
                </a:solidFill>
                <a:latin typeface="Calibri"/>
                <a:ea typeface="Calibri"/>
                <a:cs typeface="Calibri"/>
                <a:sym typeface="Calibri"/>
              </a:rPr>
              <a:t>L</a:t>
            </a:r>
            <a:r>
              <a:rPr lang="en-US" sz="2550" b="1">
                <a:solidFill>
                  <a:schemeClr val="dk1"/>
                </a:solidFill>
                <a:latin typeface="Calibri"/>
                <a:ea typeface="Calibri"/>
                <a:cs typeface="Calibri"/>
                <a:sym typeface="Calibri"/>
              </a:rPr>
              <a:t>ocal </a:t>
            </a:r>
            <a:r>
              <a:rPr lang="en-US" sz="2550" b="1" u="sng">
                <a:solidFill>
                  <a:schemeClr val="dk1"/>
                </a:solidFill>
                <a:latin typeface="Calibri"/>
                <a:ea typeface="Calibri"/>
                <a:cs typeface="Calibri"/>
                <a:sym typeface="Calibri"/>
              </a:rPr>
              <a:t>E</a:t>
            </a:r>
            <a:r>
              <a:rPr lang="en-US" sz="2550" b="1">
                <a:solidFill>
                  <a:schemeClr val="dk1"/>
                </a:solidFill>
                <a:latin typeface="Calibri"/>
                <a:ea typeface="Calibri"/>
                <a:cs typeface="Calibri"/>
                <a:sym typeface="Calibri"/>
              </a:rPr>
              <a:t>ducation </a:t>
            </a:r>
            <a:r>
              <a:rPr lang="en-US" sz="2550" b="1" u="sng">
                <a:solidFill>
                  <a:schemeClr val="dk1"/>
                </a:solidFill>
                <a:latin typeface="Calibri"/>
                <a:ea typeface="Calibri"/>
                <a:cs typeface="Calibri"/>
                <a:sym typeface="Calibri"/>
              </a:rPr>
              <a:t>A</a:t>
            </a:r>
            <a:r>
              <a:rPr lang="en-US" sz="2550" b="1">
                <a:solidFill>
                  <a:schemeClr val="dk1"/>
                </a:solidFill>
                <a:latin typeface="Calibri"/>
                <a:ea typeface="Calibri"/>
                <a:cs typeface="Calibri"/>
                <a:sym typeface="Calibri"/>
              </a:rPr>
              <a:t>gency (LEA) </a:t>
            </a:r>
            <a:r>
              <a:rPr lang="en-US" sz="2550" b="1" u="sng">
                <a:solidFill>
                  <a:schemeClr val="dk1"/>
                </a:solidFill>
                <a:latin typeface="Calibri"/>
                <a:ea typeface="Calibri"/>
                <a:cs typeface="Calibri"/>
                <a:sym typeface="Calibri"/>
              </a:rPr>
              <a:t>M</a:t>
            </a:r>
            <a:r>
              <a:rPr lang="en-US" sz="2550" b="1">
                <a:solidFill>
                  <a:schemeClr val="dk1"/>
                </a:solidFill>
                <a:latin typeface="Calibri"/>
                <a:ea typeface="Calibri"/>
                <a:cs typeface="Calibri"/>
                <a:sym typeface="Calibri"/>
              </a:rPr>
              <a:t>aintenance </a:t>
            </a:r>
            <a:r>
              <a:rPr lang="en-US" sz="2550" b="1" u="sng">
                <a:solidFill>
                  <a:schemeClr val="dk1"/>
                </a:solidFill>
                <a:latin typeface="Calibri"/>
                <a:ea typeface="Calibri"/>
                <a:cs typeface="Calibri"/>
                <a:sym typeface="Calibri"/>
              </a:rPr>
              <a:t>o</a:t>
            </a:r>
            <a:r>
              <a:rPr lang="en-US" sz="2550" b="1">
                <a:solidFill>
                  <a:schemeClr val="dk1"/>
                </a:solidFill>
                <a:latin typeface="Calibri"/>
                <a:ea typeface="Calibri"/>
                <a:cs typeface="Calibri"/>
                <a:sym typeface="Calibri"/>
              </a:rPr>
              <a:t>f </a:t>
            </a:r>
            <a:r>
              <a:rPr lang="en-US" sz="2550" b="1" u="sng">
                <a:solidFill>
                  <a:schemeClr val="dk1"/>
                </a:solidFill>
                <a:latin typeface="Calibri"/>
                <a:ea typeface="Calibri"/>
                <a:cs typeface="Calibri"/>
                <a:sym typeface="Calibri"/>
              </a:rPr>
              <a:t>E</a:t>
            </a:r>
            <a:r>
              <a:rPr lang="en-US" sz="2550" b="1">
                <a:solidFill>
                  <a:schemeClr val="dk1"/>
                </a:solidFill>
                <a:latin typeface="Calibri"/>
                <a:ea typeface="Calibri"/>
                <a:cs typeface="Calibri"/>
                <a:sym typeface="Calibri"/>
              </a:rPr>
              <a:t>ffort (MOE)</a:t>
            </a:r>
            <a:r>
              <a:rPr lang="en-US" sz="2550" b="1">
                <a:solidFill>
                  <a:srgbClr val="393C4A"/>
                </a:solidFill>
                <a:latin typeface="Calibri"/>
                <a:ea typeface="Calibri"/>
                <a:cs typeface="Calibri"/>
                <a:sym typeface="Calibri"/>
              </a:rPr>
              <a:t>?</a:t>
            </a:r>
            <a:endParaRPr sz="2325">
              <a:solidFill>
                <a:srgbClr val="393C4A"/>
              </a:solidFill>
              <a:latin typeface="Calibri"/>
              <a:ea typeface="Calibri"/>
              <a:cs typeface="Calibri"/>
              <a:sym typeface="Calibri"/>
            </a:endParaRPr>
          </a:p>
        </p:txBody>
      </p:sp>
      <p:pic>
        <p:nvPicPr>
          <p:cNvPr id="101" name="Google Shape;101;g301c1e7b36f_0_0"/>
          <p:cNvPicPr preferRelativeResize="0"/>
          <p:nvPr/>
        </p:nvPicPr>
        <p:blipFill>
          <a:blip r:embed="rId3">
            <a:alphaModFix/>
          </a:blip>
          <a:stretch>
            <a:fillRect/>
          </a:stretch>
        </p:blipFill>
        <p:spPr>
          <a:xfrm>
            <a:off x="54297" y="1286997"/>
            <a:ext cx="1060163" cy="1060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224325" y="467162"/>
            <a:ext cx="8695350" cy="522145"/>
          </a:xfrm>
          <a:prstGeom prst="rect">
            <a:avLst/>
          </a:prstGeom>
          <a:noFill/>
          <a:ln>
            <a:noFill/>
          </a:ln>
        </p:spPr>
        <p:txBody>
          <a:bodyPr spcFirstLastPara="1" wrap="square" lIns="0" tIns="90375" rIns="0" bIns="0" anchor="t" anchorCtr="0">
            <a:spAutoFit/>
          </a:bodyPr>
          <a:lstStyle/>
          <a:p>
            <a:pPr marL="170974" algn="ctr">
              <a:lnSpc>
                <a:spcPct val="100000"/>
              </a:lnSpc>
            </a:pPr>
            <a:r>
              <a:rPr lang="en-US" sz="2800" b="1"/>
              <a:t>LEA MOE</a:t>
            </a:r>
            <a:endParaRPr sz="2800" b="1"/>
          </a:p>
        </p:txBody>
      </p:sp>
      <p:sp>
        <p:nvSpPr>
          <p:cNvPr id="107" name="Google Shape;107;p2"/>
          <p:cNvSpPr txBox="1"/>
          <p:nvPr/>
        </p:nvSpPr>
        <p:spPr>
          <a:xfrm>
            <a:off x="1245787" y="2416191"/>
            <a:ext cx="7874550" cy="2391325"/>
          </a:xfrm>
          <a:prstGeom prst="rect">
            <a:avLst/>
          </a:prstGeom>
          <a:noFill/>
          <a:ln>
            <a:noFill/>
          </a:ln>
        </p:spPr>
        <p:txBody>
          <a:bodyPr spcFirstLastPara="1" wrap="square" lIns="0" tIns="53813" rIns="0" bIns="0" anchor="t" anchorCtr="0">
            <a:spAutoFit/>
          </a:bodyPr>
          <a:lstStyle/>
          <a:p>
            <a:pPr marL="215265" marR="633413" indent="-205740">
              <a:lnSpc>
                <a:spcPct val="107941"/>
              </a:lnSpc>
              <a:buClr>
                <a:srgbClr val="393C4A"/>
              </a:buClr>
              <a:buSzPts val="3400"/>
              <a:buFont typeface="Arial"/>
              <a:buChar char="•"/>
            </a:pPr>
            <a:r>
              <a:rPr lang="en-US" sz="2550">
                <a:solidFill>
                  <a:srgbClr val="393C4A"/>
                </a:solidFill>
                <a:latin typeface="Calibri"/>
                <a:ea typeface="Calibri"/>
                <a:cs typeface="Calibri"/>
                <a:sym typeface="Calibri"/>
              </a:rPr>
              <a:t>LEA MOE is required to ensure that LEAs do not replace state/local funding with federal funds.</a:t>
            </a:r>
            <a:endParaRPr sz="2550">
              <a:solidFill>
                <a:srgbClr val="393C4A"/>
              </a:solidFill>
              <a:latin typeface="Calibri"/>
              <a:ea typeface="Calibri"/>
              <a:cs typeface="Calibri"/>
              <a:sym typeface="Calibri"/>
            </a:endParaRPr>
          </a:p>
          <a:p>
            <a:pPr marL="685800" marR="633413" lvl="1" indent="-266700">
              <a:lnSpc>
                <a:spcPct val="107941"/>
              </a:lnSpc>
              <a:buClr>
                <a:srgbClr val="393C4A"/>
              </a:buClr>
              <a:buSzPts val="2000"/>
              <a:buFont typeface="Calibri"/>
              <a:buChar char="•"/>
            </a:pPr>
            <a:r>
              <a:rPr lang="en-US" sz="2325" u="sng">
                <a:solidFill>
                  <a:srgbClr val="393C4A"/>
                </a:solidFill>
                <a:latin typeface="Calibri"/>
                <a:ea typeface="Calibri"/>
                <a:cs typeface="Calibri"/>
                <a:sym typeface="Calibri"/>
              </a:rPr>
              <a:t>NOTE:</a:t>
            </a:r>
            <a:r>
              <a:rPr lang="en-US" sz="2325">
                <a:solidFill>
                  <a:srgbClr val="393C4A"/>
                </a:solidFill>
                <a:latin typeface="Calibri"/>
                <a:ea typeface="Calibri"/>
                <a:cs typeface="Calibri"/>
                <a:sym typeface="Calibri"/>
              </a:rPr>
              <a:t>  IDEA B funds are to </a:t>
            </a:r>
            <a:r>
              <a:rPr lang="en-US" sz="2325" b="1" i="1">
                <a:solidFill>
                  <a:srgbClr val="048981"/>
                </a:solidFill>
                <a:latin typeface="Calibri"/>
                <a:ea typeface="Calibri"/>
                <a:cs typeface="Calibri"/>
                <a:sym typeface="Calibri"/>
              </a:rPr>
              <a:t>supplement</a:t>
            </a:r>
            <a:r>
              <a:rPr lang="en-US" sz="2325">
                <a:solidFill>
                  <a:srgbClr val="393C4A"/>
                </a:solidFill>
                <a:latin typeface="Calibri"/>
                <a:ea typeface="Calibri"/>
                <a:cs typeface="Calibri"/>
                <a:sym typeface="Calibri"/>
              </a:rPr>
              <a:t> state and local funds and </a:t>
            </a:r>
            <a:r>
              <a:rPr lang="en-US" sz="2325" b="1" i="1">
                <a:solidFill>
                  <a:srgbClr val="048981"/>
                </a:solidFill>
                <a:latin typeface="Calibri"/>
                <a:ea typeface="Calibri"/>
                <a:cs typeface="Calibri"/>
                <a:sym typeface="Calibri"/>
              </a:rPr>
              <a:t>not to take the place of</a:t>
            </a:r>
            <a:r>
              <a:rPr lang="en-US" sz="2325" b="1">
                <a:solidFill>
                  <a:srgbClr val="048981"/>
                </a:solidFill>
                <a:latin typeface="Calibri"/>
                <a:ea typeface="Calibri"/>
                <a:cs typeface="Calibri"/>
                <a:sym typeface="Calibri"/>
              </a:rPr>
              <a:t> </a:t>
            </a:r>
            <a:r>
              <a:rPr lang="en-US" sz="2325">
                <a:solidFill>
                  <a:srgbClr val="393C4A"/>
                </a:solidFill>
                <a:latin typeface="Calibri"/>
                <a:ea typeface="Calibri"/>
                <a:cs typeface="Calibri"/>
                <a:sym typeface="Calibri"/>
              </a:rPr>
              <a:t>(supplant).</a:t>
            </a:r>
            <a:endParaRPr sz="2325">
              <a:solidFill>
                <a:srgbClr val="393C4A"/>
              </a:solidFill>
              <a:latin typeface="Calibri"/>
              <a:ea typeface="Calibri"/>
              <a:cs typeface="Calibri"/>
              <a:sym typeface="Calibri"/>
            </a:endParaRPr>
          </a:p>
          <a:p>
            <a:pPr>
              <a:spcBef>
                <a:spcPts val="34"/>
              </a:spcBef>
              <a:buSzPts val="3250"/>
            </a:pPr>
            <a:endParaRPr sz="2438">
              <a:latin typeface="Calibri"/>
              <a:ea typeface="Calibri"/>
              <a:cs typeface="Calibri"/>
              <a:sym typeface="Calibri"/>
            </a:endParaRPr>
          </a:p>
          <a:p>
            <a:pPr marR="9525" algn="r">
              <a:lnSpc>
                <a:spcPct val="102068"/>
              </a:lnSpc>
            </a:pPr>
            <a:endParaRPr sz="2175">
              <a:latin typeface="Calibri"/>
              <a:ea typeface="Calibri"/>
              <a:cs typeface="Calibri"/>
              <a:sym typeface="Calibri"/>
            </a:endParaRPr>
          </a:p>
        </p:txBody>
      </p:sp>
      <p:sp>
        <p:nvSpPr>
          <p:cNvPr id="108" name="Google Shape;108;p2"/>
          <p:cNvSpPr txBox="1"/>
          <p:nvPr/>
        </p:nvSpPr>
        <p:spPr>
          <a:xfrm>
            <a:off x="1030604" y="4799076"/>
            <a:ext cx="2154454"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109" name="Google Shape;109;p2"/>
          <p:cNvSpPr txBox="1"/>
          <p:nvPr/>
        </p:nvSpPr>
        <p:spPr>
          <a:xfrm>
            <a:off x="8041195" y="4804791"/>
            <a:ext cx="71438"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2</a:t>
            </a:r>
            <a:endParaRPr sz="825">
              <a:latin typeface="Book Antiqua"/>
              <a:ea typeface="Book Antiqua"/>
              <a:cs typeface="Book Antiqua"/>
              <a:sym typeface="Book Antiqua"/>
            </a:endParaRPr>
          </a:p>
        </p:txBody>
      </p:sp>
      <p:sp>
        <p:nvSpPr>
          <p:cNvPr id="110" name="Google Shape;110;p2"/>
          <p:cNvSpPr txBox="1"/>
          <p:nvPr/>
        </p:nvSpPr>
        <p:spPr>
          <a:xfrm>
            <a:off x="1245788" y="1319531"/>
            <a:ext cx="7537500" cy="948150"/>
          </a:xfrm>
          <a:prstGeom prst="rect">
            <a:avLst/>
          </a:prstGeom>
          <a:solidFill>
            <a:srgbClr val="D0E0E3"/>
          </a:solidFill>
          <a:ln>
            <a:noFill/>
          </a:ln>
        </p:spPr>
        <p:txBody>
          <a:bodyPr spcFirstLastPara="1" wrap="square" lIns="68569" tIns="68569" rIns="68569" bIns="68569" anchor="ctr" anchorCtr="0">
            <a:noAutofit/>
          </a:bodyPr>
          <a:lstStyle/>
          <a:p>
            <a:pPr marL="170974">
              <a:buClr>
                <a:schemeClr val="dk1"/>
              </a:buClr>
            </a:pPr>
            <a:r>
              <a:rPr lang="en-US" sz="2550" b="1">
                <a:solidFill>
                  <a:schemeClr val="dk1"/>
                </a:solidFill>
                <a:latin typeface="Calibri"/>
                <a:ea typeface="Calibri"/>
                <a:cs typeface="Calibri"/>
                <a:sym typeface="Calibri"/>
              </a:rPr>
              <a:t>Why is MOE Required?</a:t>
            </a:r>
            <a:endParaRPr sz="2325">
              <a:solidFill>
                <a:srgbClr val="393C4A"/>
              </a:solidFill>
              <a:latin typeface="Calibri"/>
              <a:ea typeface="Calibri"/>
              <a:cs typeface="Calibri"/>
              <a:sym typeface="Calibri"/>
            </a:endParaRPr>
          </a:p>
        </p:txBody>
      </p:sp>
      <p:pic>
        <p:nvPicPr>
          <p:cNvPr id="111" name="Google Shape;111;p2"/>
          <p:cNvPicPr preferRelativeResize="0"/>
          <p:nvPr/>
        </p:nvPicPr>
        <p:blipFill>
          <a:blip r:embed="rId3">
            <a:alphaModFix/>
          </a:blip>
          <a:stretch>
            <a:fillRect/>
          </a:stretch>
        </p:blipFill>
        <p:spPr>
          <a:xfrm>
            <a:off x="61725" y="1168594"/>
            <a:ext cx="1184063" cy="1130044"/>
          </a:xfrm>
          <a:prstGeom prst="rect">
            <a:avLst/>
          </a:prstGeom>
          <a:noFill/>
          <a:ln>
            <a:noFill/>
          </a:ln>
        </p:spPr>
      </p:pic>
      <p:sp>
        <p:nvSpPr>
          <p:cNvPr id="112" name="Google Shape;112;p2"/>
          <p:cNvSpPr/>
          <p:nvPr/>
        </p:nvSpPr>
        <p:spPr>
          <a:xfrm>
            <a:off x="61725" y="1259794"/>
            <a:ext cx="1123875" cy="948150"/>
          </a:xfrm>
          <a:prstGeom prst="ellipse">
            <a:avLst/>
          </a:prstGeom>
          <a:noFill/>
          <a:ln w="38100" cap="flat" cmpd="sng">
            <a:solidFill>
              <a:srgbClr val="048981"/>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224325" y="571896"/>
            <a:ext cx="8695350" cy="440505"/>
          </a:xfrm>
          <a:prstGeom prst="rect">
            <a:avLst/>
          </a:prstGeom>
          <a:noFill/>
          <a:ln>
            <a:noFill/>
          </a:ln>
        </p:spPr>
        <p:txBody>
          <a:bodyPr spcFirstLastPara="1" wrap="square" lIns="0" tIns="9525" rIns="0" bIns="0" anchor="t" anchorCtr="0">
            <a:spAutoFit/>
          </a:bodyPr>
          <a:lstStyle/>
          <a:p>
            <a:pPr algn="ctr">
              <a:lnSpc>
                <a:spcPct val="100000"/>
              </a:lnSpc>
            </a:pPr>
            <a:r>
              <a:rPr lang="en-US" sz="2800" b="1"/>
              <a:t>LEA MOE Verification</a:t>
            </a:r>
            <a:endParaRPr sz="2800" b="1"/>
          </a:p>
        </p:txBody>
      </p:sp>
      <p:sp>
        <p:nvSpPr>
          <p:cNvPr id="118" name="Google Shape;118;p3"/>
          <p:cNvSpPr txBox="1"/>
          <p:nvPr/>
        </p:nvSpPr>
        <p:spPr>
          <a:xfrm>
            <a:off x="1216219" y="2139357"/>
            <a:ext cx="7798500" cy="2887935"/>
          </a:xfrm>
          <a:prstGeom prst="rect">
            <a:avLst/>
          </a:prstGeom>
          <a:noFill/>
          <a:ln>
            <a:noFill/>
          </a:ln>
        </p:spPr>
        <p:txBody>
          <a:bodyPr spcFirstLastPara="1" wrap="square" lIns="0" tIns="139538" rIns="0" bIns="0" anchor="t" anchorCtr="0">
            <a:spAutoFit/>
          </a:bodyPr>
          <a:lstStyle/>
          <a:p>
            <a:pPr marL="215265" indent="-167640">
              <a:spcBef>
                <a:spcPts val="1028"/>
              </a:spcBef>
              <a:buClr>
                <a:srgbClr val="393C4A"/>
              </a:buClr>
              <a:buSzPts val="2800"/>
              <a:buFont typeface="Arial"/>
              <a:buChar char="•"/>
            </a:pPr>
            <a:r>
              <a:rPr lang="en-US" sz="2100">
                <a:solidFill>
                  <a:srgbClr val="393C4A"/>
                </a:solidFill>
                <a:latin typeface="Calibri"/>
                <a:ea typeface="Calibri"/>
                <a:cs typeface="Calibri"/>
                <a:sym typeface="Calibri"/>
              </a:rPr>
              <a:t>Through a submission of calculations to the Office of Special Education (OSE).</a:t>
            </a:r>
            <a:endParaRPr sz="2100">
              <a:solidFill>
                <a:srgbClr val="393C4A"/>
              </a:solidFill>
              <a:latin typeface="Calibri"/>
              <a:ea typeface="Calibri"/>
              <a:cs typeface="Calibri"/>
              <a:sym typeface="Calibri"/>
            </a:endParaRPr>
          </a:p>
          <a:p>
            <a:pPr marL="215265" indent="-167640">
              <a:spcBef>
                <a:spcPts val="1028"/>
              </a:spcBef>
              <a:buClr>
                <a:srgbClr val="393C4A"/>
              </a:buClr>
              <a:buSzPts val="2800"/>
              <a:buFont typeface="Calibri"/>
              <a:buChar char="•"/>
            </a:pPr>
            <a:r>
              <a:rPr lang="en-US" sz="2100">
                <a:solidFill>
                  <a:srgbClr val="393C4A"/>
                </a:solidFill>
                <a:latin typeface="Calibri"/>
                <a:ea typeface="Calibri"/>
                <a:cs typeface="Calibri"/>
                <a:sym typeface="Calibri"/>
              </a:rPr>
              <a:t>The OSE ensures that the LEA:</a:t>
            </a:r>
            <a:endParaRPr sz="2100">
              <a:solidFill>
                <a:srgbClr val="393C4A"/>
              </a:solidFill>
              <a:latin typeface="Calibri"/>
              <a:ea typeface="Calibri"/>
              <a:cs typeface="Calibri"/>
              <a:sym typeface="Calibri"/>
            </a:endParaRPr>
          </a:p>
          <a:p>
            <a:pPr marL="685800" lvl="1" indent="-238125">
              <a:spcBef>
                <a:spcPts val="1028"/>
              </a:spcBef>
              <a:buClr>
                <a:srgbClr val="393C4A"/>
              </a:buClr>
              <a:buSzPts val="1400"/>
              <a:buFont typeface="Calibri"/>
              <a:buChar char="●"/>
            </a:pPr>
            <a:r>
              <a:rPr lang="en-US" sz="1950" b="1">
                <a:solidFill>
                  <a:srgbClr val="048981"/>
                </a:solidFill>
                <a:latin typeface="Calibri"/>
                <a:ea typeface="Calibri"/>
                <a:cs typeface="Calibri"/>
                <a:sym typeface="Calibri"/>
              </a:rPr>
              <a:t>Budgeted</a:t>
            </a:r>
            <a:r>
              <a:rPr lang="en-US" sz="1950">
                <a:solidFill>
                  <a:srgbClr val="393C4A"/>
                </a:solidFill>
                <a:latin typeface="Calibri"/>
                <a:ea typeface="Calibri"/>
                <a:cs typeface="Calibri"/>
                <a:sym typeface="Calibri"/>
              </a:rPr>
              <a:t> (</a:t>
            </a:r>
            <a:r>
              <a:rPr lang="en-US" sz="1950" b="1">
                <a:solidFill>
                  <a:srgbClr val="048981"/>
                </a:solidFill>
                <a:latin typeface="Calibri"/>
                <a:ea typeface="Calibri"/>
                <a:cs typeface="Calibri"/>
                <a:sym typeface="Calibri"/>
              </a:rPr>
              <a:t>Eligibility Standard</a:t>
            </a:r>
            <a:r>
              <a:rPr lang="en-US" sz="1950">
                <a:solidFill>
                  <a:srgbClr val="393C4A"/>
                </a:solidFill>
                <a:latin typeface="Calibri"/>
                <a:ea typeface="Calibri"/>
                <a:cs typeface="Calibri"/>
                <a:sym typeface="Calibri"/>
              </a:rPr>
              <a:t>); and</a:t>
            </a:r>
            <a:endParaRPr sz="1950">
              <a:solidFill>
                <a:srgbClr val="393C4A"/>
              </a:solidFill>
              <a:latin typeface="Calibri"/>
              <a:ea typeface="Calibri"/>
              <a:cs typeface="Calibri"/>
              <a:sym typeface="Calibri"/>
            </a:endParaRPr>
          </a:p>
          <a:p>
            <a:pPr marL="685800" lvl="1" indent="-238125">
              <a:spcBef>
                <a:spcPts val="1028"/>
              </a:spcBef>
              <a:buClr>
                <a:srgbClr val="393C4A"/>
              </a:buClr>
              <a:buSzPts val="1400"/>
              <a:buFont typeface="Calibri"/>
              <a:buChar char="●"/>
            </a:pPr>
            <a:r>
              <a:rPr lang="en-US" sz="1950" b="1">
                <a:solidFill>
                  <a:srgbClr val="EEC118"/>
                </a:solidFill>
                <a:latin typeface="Calibri"/>
                <a:ea typeface="Calibri"/>
                <a:cs typeface="Calibri"/>
                <a:sym typeface="Calibri"/>
              </a:rPr>
              <a:t>Expended</a:t>
            </a:r>
            <a:r>
              <a:rPr lang="en-US" sz="1950">
                <a:solidFill>
                  <a:srgbClr val="393C4A"/>
                </a:solidFill>
                <a:latin typeface="Calibri"/>
                <a:ea typeface="Calibri"/>
                <a:cs typeface="Calibri"/>
                <a:sym typeface="Calibri"/>
              </a:rPr>
              <a:t> (</a:t>
            </a:r>
            <a:r>
              <a:rPr lang="en-US" sz="1950" b="1">
                <a:solidFill>
                  <a:srgbClr val="EEC118"/>
                </a:solidFill>
                <a:latin typeface="Calibri"/>
                <a:ea typeface="Calibri"/>
                <a:cs typeface="Calibri"/>
                <a:sym typeface="Calibri"/>
              </a:rPr>
              <a:t>Compliance Standard</a:t>
            </a:r>
            <a:r>
              <a:rPr lang="en-US" sz="1950">
                <a:solidFill>
                  <a:srgbClr val="393C4A"/>
                </a:solidFill>
                <a:latin typeface="Calibri"/>
                <a:ea typeface="Calibri"/>
                <a:cs typeface="Calibri"/>
                <a:sym typeface="Calibri"/>
              </a:rPr>
              <a:t>)</a:t>
            </a:r>
            <a:endParaRPr sz="1950">
              <a:solidFill>
                <a:srgbClr val="393C4A"/>
              </a:solidFill>
              <a:latin typeface="Calibri"/>
              <a:ea typeface="Calibri"/>
              <a:cs typeface="Calibri"/>
              <a:sym typeface="Calibri"/>
            </a:endParaRPr>
          </a:p>
          <a:p>
            <a:pPr>
              <a:lnSpc>
                <a:spcPct val="100689"/>
              </a:lnSpc>
            </a:pPr>
            <a:r>
              <a:rPr lang="en-US" sz="1875">
                <a:solidFill>
                  <a:srgbClr val="393C4A"/>
                </a:solidFill>
                <a:latin typeface="Calibri"/>
                <a:ea typeface="Calibri"/>
                <a:cs typeface="Calibri"/>
                <a:sym typeface="Calibri"/>
              </a:rPr>
              <a:t>   </a:t>
            </a:r>
            <a:r>
              <a:rPr lang="en-US" sz="2100">
                <a:solidFill>
                  <a:srgbClr val="393C4A"/>
                </a:solidFill>
                <a:latin typeface="Calibri"/>
                <a:ea typeface="Calibri"/>
                <a:cs typeface="Calibri"/>
                <a:sym typeface="Calibri"/>
              </a:rPr>
              <a:t> The </a:t>
            </a:r>
            <a:r>
              <a:rPr lang="en-US" sz="2100" u="sng">
                <a:solidFill>
                  <a:srgbClr val="393C4A"/>
                </a:solidFill>
                <a:latin typeface="Calibri"/>
                <a:ea typeface="Calibri"/>
                <a:cs typeface="Calibri"/>
                <a:sym typeface="Calibri"/>
              </a:rPr>
              <a:t>same amount</a:t>
            </a:r>
            <a:r>
              <a:rPr lang="en-US" sz="2100">
                <a:solidFill>
                  <a:srgbClr val="393C4A"/>
                </a:solidFill>
                <a:latin typeface="Calibri"/>
                <a:ea typeface="Calibri"/>
                <a:cs typeface="Calibri"/>
                <a:sym typeface="Calibri"/>
              </a:rPr>
              <a:t> or </a:t>
            </a:r>
            <a:r>
              <a:rPr lang="en-US" sz="2100" u="sng">
                <a:solidFill>
                  <a:srgbClr val="393C4A"/>
                </a:solidFill>
                <a:latin typeface="Calibri"/>
                <a:ea typeface="Calibri"/>
                <a:cs typeface="Calibri"/>
                <a:sym typeface="Calibri"/>
              </a:rPr>
              <a:t>more</a:t>
            </a:r>
            <a:r>
              <a:rPr lang="en-US" sz="2100">
                <a:solidFill>
                  <a:srgbClr val="393C4A"/>
                </a:solidFill>
                <a:latin typeface="Calibri"/>
                <a:ea typeface="Calibri"/>
                <a:cs typeface="Calibri"/>
                <a:sym typeface="Calibri"/>
              </a:rPr>
              <a:t> in the most recent</a:t>
            </a:r>
            <a:r>
              <a:rPr lang="en-US" sz="2100">
                <a:solidFill>
                  <a:schemeClr val="dk1"/>
                </a:solidFill>
                <a:latin typeface="Calibri"/>
                <a:ea typeface="Calibri"/>
                <a:cs typeface="Calibri"/>
                <a:sym typeface="Calibri"/>
              </a:rPr>
              <a:t> </a:t>
            </a:r>
            <a:r>
              <a:rPr lang="en-US" sz="2100">
                <a:solidFill>
                  <a:srgbClr val="393C4A"/>
                </a:solidFill>
                <a:latin typeface="Calibri"/>
                <a:ea typeface="Calibri"/>
                <a:cs typeface="Calibri"/>
                <a:sym typeface="Calibri"/>
              </a:rPr>
              <a:t>year it met </a:t>
            </a:r>
            <a:endParaRPr sz="2100">
              <a:solidFill>
                <a:srgbClr val="393C4A"/>
              </a:solidFill>
              <a:latin typeface="Calibri"/>
              <a:ea typeface="Calibri"/>
              <a:cs typeface="Calibri"/>
              <a:sym typeface="Calibri"/>
            </a:endParaRPr>
          </a:p>
          <a:p>
            <a:pPr>
              <a:lnSpc>
                <a:spcPct val="100689"/>
              </a:lnSpc>
            </a:pPr>
            <a:r>
              <a:rPr lang="en-US" sz="2100">
                <a:solidFill>
                  <a:srgbClr val="393C4A"/>
                </a:solidFill>
                <a:latin typeface="Calibri"/>
                <a:ea typeface="Calibri"/>
                <a:cs typeface="Calibri"/>
                <a:sym typeface="Calibri"/>
              </a:rPr>
              <a:t>    LEA MOE</a:t>
            </a:r>
            <a:r>
              <a:rPr lang="en-US" sz="2175">
                <a:solidFill>
                  <a:srgbClr val="393C4A"/>
                </a:solidFill>
                <a:latin typeface="Calibri"/>
                <a:ea typeface="Calibri"/>
                <a:cs typeface="Calibri"/>
                <a:sym typeface="Calibri"/>
              </a:rPr>
              <a:t>.</a:t>
            </a:r>
            <a:endParaRPr sz="2175">
              <a:solidFill>
                <a:srgbClr val="393C4A"/>
              </a:solidFill>
              <a:latin typeface="Calibri"/>
              <a:ea typeface="Calibri"/>
              <a:cs typeface="Calibri"/>
              <a:sym typeface="Calibri"/>
            </a:endParaRPr>
          </a:p>
        </p:txBody>
      </p:sp>
      <p:sp>
        <p:nvSpPr>
          <p:cNvPr id="119" name="Google Shape;119;p3"/>
          <p:cNvSpPr txBox="1"/>
          <p:nvPr/>
        </p:nvSpPr>
        <p:spPr>
          <a:xfrm>
            <a:off x="268005" y="4872957"/>
            <a:ext cx="2309498"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120" name="Google Shape;120;p3"/>
          <p:cNvSpPr txBox="1"/>
          <p:nvPr/>
        </p:nvSpPr>
        <p:spPr>
          <a:xfrm>
            <a:off x="8041195" y="4804791"/>
            <a:ext cx="71438"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3</a:t>
            </a:r>
            <a:endParaRPr sz="825">
              <a:latin typeface="Book Antiqua"/>
              <a:ea typeface="Book Antiqua"/>
              <a:cs typeface="Book Antiqua"/>
              <a:sym typeface="Book Antiqua"/>
            </a:endParaRPr>
          </a:p>
        </p:txBody>
      </p:sp>
      <p:sp>
        <p:nvSpPr>
          <p:cNvPr id="121" name="Google Shape;121;p3"/>
          <p:cNvSpPr txBox="1"/>
          <p:nvPr/>
        </p:nvSpPr>
        <p:spPr>
          <a:xfrm>
            <a:off x="1216219" y="1300744"/>
            <a:ext cx="7561350" cy="907200"/>
          </a:xfrm>
          <a:prstGeom prst="rect">
            <a:avLst/>
          </a:prstGeom>
          <a:solidFill>
            <a:srgbClr val="D0E0E3"/>
          </a:solidFill>
          <a:ln>
            <a:noFill/>
          </a:ln>
        </p:spPr>
        <p:txBody>
          <a:bodyPr spcFirstLastPara="1" wrap="square" lIns="68569" tIns="68569" rIns="68569" bIns="68569" anchor="ctr" anchorCtr="0">
            <a:noAutofit/>
          </a:bodyPr>
          <a:lstStyle/>
          <a:p>
            <a:pPr marL="170974">
              <a:buClr>
                <a:schemeClr val="dk1"/>
              </a:buClr>
              <a:buSzPts val="1100"/>
            </a:pPr>
            <a:r>
              <a:rPr lang="en-US" sz="2550" b="1">
                <a:solidFill>
                  <a:schemeClr val="dk1"/>
                </a:solidFill>
                <a:latin typeface="Calibri"/>
                <a:ea typeface="Calibri"/>
                <a:cs typeface="Calibri"/>
                <a:sym typeface="Calibri"/>
              </a:rPr>
              <a:t>How is LEA MOE verified?</a:t>
            </a:r>
            <a:endParaRPr sz="2325">
              <a:solidFill>
                <a:srgbClr val="393C4A"/>
              </a:solidFill>
              <a:latin typeface="Calibri"/>
              <a:ea typeface="Calibri"/>
              <a:cs typeface="Calibri"/>
              <a:sym typeface="Calibri"/>
            </a:endParaRPr>
          </a:p>
        </p:txBody>
      </p:sp>
      <p:pic>
        <p:nvPicPr>
          <p:cNvPr id="122" name="Google Shape;122;p3"/>
          <p:cNvPicPr preferRelativeResize="0"/>
          <p:nvPr/>
        </p:nvPicPr>
        <p:blipFill>
          <a:blip r:embed="rId3">
            <a:alphaModFix/>
          </a:blip>
          <a:stretch>
            <a:fillRect/>
          </a:stretch>
        </p:blipFill>
        <p:spPr>
          <a:xfrm>
            <a:off x="51582" y="1231950"/>
            <a:ext cx="1072294" cy="907200"/>
          </a:xfrm>
          <a:prstGeom prst="rect">
            <a:avLst/>
          </a:prstGeom>
          <a:noFill/>
          <a:ln>
            <a:noFill/>
          </a:ln>
        </p:spPr>
      </p:pic>
      <p:sp>
        <p:nvSpPr>
          <p:cNvPr id="123" name="Google Shape;123;p3"/>
          <p:cNvSpPr/>
          <p:nvPr/>
        </p:nvSpPr>
        <p:spPr>
          <a:xfrm>
            <a:off x="51581" y="1231950"/>
            <a:ext cx="1123875" cy="948150"/>
          </a:xfrm>
          <a:prstGeom prst="ellipse">
            <a:avLst/>
          </a:prstGeom>
          <a:noFill/>
          <a:ln w="38100" cap="flat" cmpd="sng">
            <a:solidFill>
              <a:srgbClr val="048981"/>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01c1e7b36f_0_24"/>
          <p:cNvSpPr txBox="1">
            <a:spLocks noGrp="1"/>
          </p:cNvSpPr>
          <p:nvPr>
            <p:ph type="title"/>
          </p:nvPr>
        </p:nvSpPr>
        <p:spPr>
          <a:xfrm>
            <a:off x="224325" y="574661"/>
            <a:ext cx="8695350" cy="440505"/>
          </a:xfrm>
          <a:prstGeom prst="rect">
            <a:avLst/>
          </a:prstGeom>
          <a:noFill/>
          <a:ln>
            <a:noFill/>
          </a:ln>
        </p:spPr>
        <p:txBody>
          <a:bodyPr spcFirstLastPara="1" wrap="square" lIns="0" tIns="9525" rIns="0" bIns="0" anchor="t" anchorCtr="0">
            <a:spAutoFit/>
          </a:bodyPr>
          <a:lstStyle/>
          <a:p>
            <a:pPr algn="ctr">
              <a:lnSpc>
                <a:spcPct val="100000"/>
              </a:lnSpc>
            </a:pPr>
            <a:r>
              <a:rPr lang="en-US" sz="2800" b="1"/>
              <a:t>Calculating MOE</a:t>
            </a:r>
            <a:endParaRPr sz="2800" b="1"/>
          </a:p>
        </p:txBody>
      </p:sp>
      <p:sp>
        <p:nvSpPr>
          <p:cNvPr id="129" name="Google Shape;129;g301c1e7b36f_0_24"/>
          <p:cNvSpPr txBox="1"/>
          <p:nvPr/>
        </p:nvSpPr>
        <p:spPr>
          <a:xfrm>
            <a:off x="1298062" y="2149614"/>
            <a:ext cx="6164550" cy="2429989"/>
          </a:xfrm>
          <a:prstGeom prst="rect">
            <a:avLst/>
          </a:prstGeom>
          <a:noFill/>
          <a:ln>
            <a:noFill/>
          </a:ln>
        </p:spPr>
        <p:txBody>
          <a:bodyPr spcFirstLastPara="1" wrap="square" lIns="0" tIns="139538" rIns="0" bIns="0" anchor="t" anchorCtr="0">
            <a:spAutoFit/>
          </a:bodyPr>
          <a:lstStyle/>
          <a:p>
            <a:r>
              <a:rPr lang="en-US" sz="2475">
                <a:solidFill>
                  <a:srgbClr val="393C4A"/>
                </a:solidFill>
                <a:latin typeface="Calibri"/>
                <a:ea typeface="Calibri"/>
                <a:cs typeface="Calibri"/>
                <a:sym typeface="Calibri"/>
              </a:rPr>
              <a:t>Four Methods:</a:t>
            </a:r>
            <a:endParaRPr sz="2475">
              <a:solidFill>
                <a:srgbClr val="393C4A"/>
              </a:solidFill>
              <a:latin typeface="Calibri"/>
              <a:ea typeface="Calibri"/>
              <a:cs typeface="Calibri"/>
              <a:sym typeface="Calibri"/>
            </a:endParaRPr>
          </a:p>
          <a:p>
            <a:pPr marL="215265" indent="-191453">
              <a:buClr>
                <a:srgbClr val="393C4A"/>
              </a:buClr>
              <a:buSzPts val="3300"/>
              <a:buFont typeface="Arial"/>
              <a:buChar char="•"/>
            </a:pPr>
            <a:r>
              <a:rPr lang="en-US" sz="2475">
                <a:solidFill>
                  <a:srgbClr val="393C4A"/>
                </a:solidFill>
                <a:latin typeface="Calibri"/>
                <a:ea typeface="Calibri"/>
                <a:cs typeface="Calibri"/>
                <a:sym typeface="Calibri"/>
              </a:rPr>
              <a:t>Total amount of local funds.</a:t>
            </a:r>
            <a:endParaRPr sz="2475">
              <a:latin typeface="Calibri"/>
              <a:ea typeface="Calibri"/>
              <a:cs typeface="Calibri"/>
              <a:sym typeface="Calibri"/>
            </a:endParaRPr>
          </a:p>
          <a:p>
            <a:pPr marL="215265" indent="-191453">
              <a:spcBef>
                <a:spcPts val="1028"/>
              </a:spcBef>
              <a:buClr>
                <a:srgbClr val="393C4A"/>
              </a:buClr>
              <a:buSzPts val="3300"/>
              <a:buFont typeface="Arial"/>
              <a:buChar char="•"/>
            </a:pPr>
            <a:r>
              <a:rPr lang="en-US" sz="2475">
                <a:solidFill>
                  <a:srgbClr val="393C4A"/>
                </a:solidFill>
                <a:latin typeface="Calibri"/>
                <a:ea typeface="Calibri"/>
                <a:cs typeface="Calibri"/>
                <a:sym typeface="Calibri"/>
              </a:rPr>
              <a:t>Total amount of state and local funds.</a:t>
            </a:r>
            <a:endParaRPr sz="2475">
              <a:latin typeface="Calibri"/>
              <a:ea typeface="Calibri"/>
              <a:cs typeface="Calibri"/>
              <a:sym typeface="Calibri"/>
            </a:endParaRPr>
          </a:p>
          <a:p>
            <a:pPr marL="215265" indent="-191453">
              <a:spcBef>
                <a:spcPts val="1028"/>
              </a:spcBef>
              <a:buClr>
                <a:srgbClr val="393C4A"/>
              </a:buClr>
              <a:buSzPts val="3300"/>
              <a:buFont typeface="Arial"/>
              <a:buChar char="•"/>
            </a:pPr>
            <a:r>
              <a:rPr lang="en-US" sz="2475">
                <a:solidFill>
                  <a:srgbClr val="393C4A"/>
                </a:solidFill>
                <a:latin typeface="Calibri"/>
                <a:ea typeface="Calibri"/>
                <a:cs typeface="Calibri"/>
                <a:sym typeface="Calibri"/>
              </a:rPr>
              <a:t>Per capita amount of local funds.</a:t>
            </a:r>
            <a:endParaRPr sz="2475">
              <a:latin typeface="Calibri"/>
              <a:ea typeface="Calibri"/>
              <a:cs typeface="Calibri"/>
              <a:sym typeface="Calibri"/>
            </a:endParaRPr>
          </a:p>
          <a:p>
            <a:pPr marL="215265" indent="-191453">
              <a:spcBef>
                <a:spcPts val="1028"/>
              </a:spcBef>
              <a:buClr>
                <a:srgbClr val="393C4A"/>
              </a:buClr>
              <a:buSzPts val="3300"/>
              <a:buFont typeface="Arial"/>
              <a:buChar char="•"/>
            </a:pPr>
            <a:r>
              <a:rPr lang="en-US" sz="2475">
                <a:solidFill>
                  <a:srgbClr val="393C4A"/>
                </a:solidFill>
                <a:latin typeface="Calibri"/>
                <a:ea typeface="Calibri"/>
                <a:cs typeface="Calibri"/>
                <a:sym typeface="Calibri"/>
              </a:rPr>
              <a:t>Per capita amount of state and local funds.</a:t>
            </a:r>
            <a:endParaRPr sz="2475">
              <a:latin typeface="Calibri"/>
              <a:ea typeface="Calibri"/>
              <a:cs typeface="Calibri"/>
              <a:sym typeface="Calibri"/>
            </a:endParaRPr>
          </a:p>
        </p:txBody>
      </p:sp>
      <p:sp>
        <p:nvSpPr>
          <p:cNvPr id="130" name="Google Shape;130;g301c1e7b36f_0_24"/>
          <p:cNvSpPr txBox="1"/>
          <p:nvPr/>
        </p:nvSpPr>
        <p:spPr>
          <a:xfrm>
            <a:off x="8041195" y="4804791"/>
            <a:ext cx="71550"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3</a:t>
            </a:r>
            <a:endParaRPr sz="825">
              <a:latin typeface="Book Antiqua"/>
              <a:ea typeface="Book Antiqua"/>
              <a:cs typeface="Book Antiqua"/>
              <a:sym typeface="Book Antiqua"/>
            </a:endParaRPr>
          </a:p>
        </p:txBody>
      </p:sp>
      <p:sp>
        <p:nvSpPr>
          <p:cNvPr id="131" name="Google Shape;131;g301c1e7b36f_0_24"/>
          <p:cNvSpPr txBox="1"/>
          <p:nvPr/>
        </p:nvSpPr>
        <p:spPr>
          <a:xfrm>
            <a:off x="1311750" y="1283550"/>
            <a:ext cx="7477200" cy="976500"/>
          </a:xfrm>
          <a:prstGeom prst="rect">
            <a:avLst/>
          </a:prstGeom>
          <a:solidFill>
            <a:srgbClr val="D0E0E3"/>
          </a:solidFill>
          <a:ln>
            <a:noFill/>
          </a:ln>
        </p:spPr>
        <p:txBody>
          <a:bodyPr spcFirstLastPara="1" wrap="square" lIns="68569" tIns="68569" rIns="68569" bIns="68569" anchor="ctr" anchorCtr="0">
            <a:noAutofit/>
          </a:bodyPr>
          <a:lstStyle/>
          <a:p>
            <a:pPr marL="170974"/>
            <a:r>
              <a:rPr lang="en-US" sz="2550" b="1">
                <a:solidFill>
                  <a:schemeClr val="dk1"/>
                </a:solidFill>
                <a:latin typeface="Calibri"/>
                <a:ea typeface="Calibri"/>
                <a:cs typeface="Calibri"/>
                <a:sym typeface="Calibri"/>
              </a:rPr>
              <a:t>How is LEA MOE calculated?</a:t>
            </a:r>
            <a:endParaRPr sz="2325">
              <a:solidFill>
                <a:srgbClr val="393C4A"/>
              </a:solidFill>
              <a:latin typeface="Calibri"/>
              <a:ea typeface="Calibri"/>
              <a:cs typeface="Calibri"/>
              <a:sym typeface="Calibri"/>
            </a:endParaRPr>
          </a:p>
        </p:txBody>
      </p:sp>
      <p:pic>
        <p:nvPicPr>
          <p:cNvPr id="132" name="Google Shape;132;g301c1e7b36f_0_24"/>
          <p:cNvPicPr preferRelativeResize="0"/>
          <p:nvPr/>
        </p:nvPicPr>
        <p:blipFill>
          <a:blip r:embed="rId3">
            <a:alphaModFix/>
          </a:blip>
          <a:stretch>
            <a:fillRect/>
          </a:stretch>
        </p:blipFill>
        <p:spPr>
          <a:xfrm>
            <a:off x="348375" y="1393989"/>
            <a:ext cx="775500" cy="755625"/>
          </a:xfrm>
          <a:prstGeom prst="rect">
            <a:avLst/>
          </a:prstGeom>
          <a:noFill/>
          <a:ln>
            <a:noFill/>
          </a:ln>
        </p:spPr>
      </p:pic>
      <p:sp>
        <p:nvSpPr>
          <p:cNvPr id="133" name="Google Shape;133;g301c1e7b36f_0_24"/>
          <p:cNvSpPr/>
          <p:nvPr/>
        </p:nvSpPr>
        <p:spPr>
          <a:xfrm>
            <a:off x="174188" y="1297725"/>
            <a:ext cx="1123875" cy="948150"/>
          </a:xfrm>
          <a:prstGeom prst="ellipse">
            <a:avLst/>
          </a:prstGeom>
          <a:noFill/>
          <a:ln w="38100" cap="flat" cmpd="sng">
            <a:solidFill>
              <a:srgbClr val="048981"/>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01c1e7b36f_0_36"/>
          <p:cNvSpPr txBox="1">
            <a:spLocks noGrp="1"/>
          </p:cNvSpPr>
          <p:nvPr>
            <p:ph type="title"/>
          </p:nvPr>
        </p:nvSpPr>
        <p:spPr>
          <a:xfrm>
            <a:off x="224325" y="478816"/>
            <a:ext cx="8695350" cy="522145"/>
          </a:xfrm>
          <a:prstGeom prst="rect">
            <a:avLst/>
          </a:prstGeom>
          <a:noFill/>
          <a:ln>
            <a:noFill/>
          </a:ln>
        </p:spPr>
        <p:txBody>
          <a:bodyPr spcFirstLastPara="1" wrap="square" lIns="0" tIns="90375" rIns="0" bIns="0" anchor="t" anchorCtr="0">
            <a:spAutoFit/>
          </a:bodyPr>
          <a:lstStyle/>
          <a:p>
            <a:pPr marL="170974" algn="ctr">
              <a:lnSpc>
                <a:spcPct val="100000"/>
              </a:lnSpc>
            </a:pPr>
            <a:r>
              <a:rPr lang="en-US" sz="2800" b="1"/>
              <a:t>LEA MOE</a:t>
            </a:r>
            <a:endParaRPr sz="2800" b="1"/>
          </a:p>
        </p:txBody>
      </p:sp>
      <p:sp>
        <p:nvSpPr>
          <p:cNvPr id="139" name="Google Shape;139;g301c1e7b36f_0_36"/>
          <p:cNvSpPr txBox="1"/>
          <p:nvPr/>
        </p:nvSpPr>
        <p:spPr>
          <a:xfrm>
            <a:off x="954563" y="2316900"/>
            <a:ext cx="7874550" cy="1657726"/>
          </a:xfrm>
          <a:prstGeom prst="rect">
            <a:avLst/>
          </a:prstGeom>
          <a:noFill/>
          <a:ln>
            <a:noFill/>
          </a:ln>
        </p:spPr>
        <p:txBody>
          <a:bodyPr spcFirstLastPara="1" wrap="square" lIns="0" tIns="53813" rIns="0" bIns="0" anchor="t" anchorCtr="0">
            <a:spAutoFit/>
          </a:bodyPr>
          <a:lstStyle/>
          <a:p>
            <a:pPr marR="633413">
              <a:lnSpc>
                <a:spcPct val="107941"/>
              </a:lnSpc>
            </a:pPr>
            <a:endParaRPr sz="600" b="1">
              <a:solidFill>
                <a:srgbClr val="393C4A"/>
              </a:solidFill>
              <a:latin typeface="Calibri"/>
              <a:ea typeface="Calibri"/>
              <a:cs typeface="Calibri"/>
              <a:sym typeface="Calibri"/>
            </a:endParaRPr>
          </a:p>
          <a:p>
            <a:pPr marL="444818" lvl="1" indent="-171926">
              <a:lnSpc>
                <a:spcPct val="100689"/>
              </a:lnSpc>
              <a:buClr>
                <a:schemeClr val="dk1"/>
              </a:buClr>
              <a:buSzPts val="2900"/>
              <a:buFont typeface="Arial"/>
              <a:buChar char="•"/>
            </a:pPr>
            <a:r>
              <a:rPr lang="en-US" sz="2175" b="1">
                <a:solidFill>
                  <a:srgbClr val="048981"/>
                </a:solidFill>
                <a:latin typeface="Calibri"/>
                <a:ea typeface="Calibri"/>
                <a:cs typeface="Calibri"/>
                <a:sym typeface="Calibri"/>
              </a:rPr>
              <a:t>Budget</a:t>
            </a:r>
            <a:r>
              <a:rPr lang="en-US" sz="2175">
                <a:solidFill>
                  <a:srgbClr val="393C4A"/>
                </a:solidFill>
                <a:latin typeface="Calibri"/>
                <a:ea typeface="Calibri"/>
                <a:cs typeface="Calibri"/>
                <a:sym typeface="Calibri"/>
              </a:rPr>
              <a:t> (</a:t>
            </a:r>
            <a:r>
              <a:rPr lang="en-US" sz="2175" b="1">
                <a:solidFill>
                  <a:srgbClr val="048981"/>
                </a:solidFill>
                <a:latin typeface="Calibri"/>
                <a:ea typeface="Calibri"/>
                <a:cs typeface="Calibri"/>
                <a:sym typeface="Calibri"/>
              </a:rPr>
              <a:t>Eligibility Standard</a:t>
            </a:r>
            <a:r>
              <a:rPr lang="en-US" sz="2175">
                <a:solidFill>
                  <a:srgbClr val="393C4A"/>
                </a:solidFill>
                <a:latin typeface="Calibri"/>
                <a:ea typeface="Calibri"/>
                <a:cs typeface="Calibri"/>
                <a:sym typeface="Calibri"/>
              </a:rPr>
              <a:t>) - Due in the </a:t>
            </a:r>
            <a:r>
              <a:rPr lang="en-US" sz="2175" b="1">
                <a:solidFill>
                  <a:srgbClr val="048981"/>
                </a:solidFill>
                <a:latin typeface="Calibri"/>
                <a:ea typeface="Calibri"/>
                <a:cs typeface="Calibri"/>
                <a:sym typeface="Calibri"/>
              </a:rPr>
              <a:t>Spring</a:t>
            </a:r>
            <a:endParaRPr sz="2175" b="1">
              <a:solidFill>
                <a:srgbClr val="048981"/>
              </a:solidFill>
              <a:latin typeface="Calibri"/>
              <a:ea typeface="Calibri"/>
              <a:cs typeface="Calibri"/>
              <a:sym typeface="Calibri"/>
            </a:endParaRPr>
          </a:p>
          <a:p>
            <a:pPr marL="685800">
              <a:lnSpc>
                <a:spcPct val="100689"/>
              </a:lnSpc>
            </a:pPr>
            <a:endParaRPr sz="1125" b="1">
              <a:solidFill>
                <a:srgbClr val="048981"/>
              </a:solidFill>
              <a:latin typeface="Calibri"/>
              <a:ea typeface="Calibri"/>
              <a:cs typeface="Calibri"/>
              <a:sym typeface="Calibri"/>
            </a:endParaRPr>
          </a:p>
          <a:p>
            <a:pPr marL="444818" lvl="1" indent="-171926">
              <a:lnSpc>
                <a:spcPct val="100689"/>
              </a:lnSpc>
              <a:buClr>
                <a:schemeClr val="dk1"/>
              </a:buClr>
              <a:buSzPts val="2900"/>
              <a:buFont typeface="Arial"/>
              <a:buChar char="•"/>
            </a:pPr>
            <a:r>
              <a:rPr lang="en-US" sz="2175" b="1">
                <a:solidFill>
                  <a:srgbClr val="EEC118"/>
                </a:solidFill>
                <a:latin typeface="Calibri"/>
                <a:ea typeface="Calibri"/>
                <a:cs typeface="Calibri"/>
                <a:sym typeface="Calibri"/>
              </a:rPr>
              <a:t>Expenditures</a:t>
            </a:r>
            <a:r>
              <a:rPr lang="en-US" sz="2175" b="1">
                <a:solidFill>
                  <a:srgbClr val="393C4A"/>
                </a:solidFill>
                <a:latin typeface="Calibri"/>
                <a:ea typeface="Calibri"/>
                <a:cs typeface="Calibri"/>
                <a:sym typeface="Calibri"/>
              </a:rPr>
              <a:t> </a:t>
            </a:r>
            <a:r>
              <a:rPr lang="en-US" sz="2175">
                <a:solidFill>
                  <a:srgbClr val="393C4A"/>
                </a:solidFill>
                <a:latin typeface="Calibri"/>
                <a:ea typeface="Calibri"/>
                <a:cs typeface="Calibri"/>
                <a:sym typeface="Calibri"/>
              </a:rPr>
              <a:t>(</a:t>
            </a:r>
            <a:r>
              <a:rPr lang="en-US" sz="2175" b="1">
                <a:solidFill>
                  <a:srgbClr val="EEC118"/>
                </a:solidFill>
                <a:latin typeface="Calibri"/>
                <a:ea typeface="Calibri"/>
                <a:cs typeface="Calibri"/>
                <a:sym typeface="Calibri"/>
              </a:rPr>
              <a:t>Compliance Standard</a:t>
            </a:r>
            <a:r>
              <a:rPr lang="en-US" sz="2175">
                <a:solidFill>
                  <a:srgbClr val="393C4A"/>
                </a:solidFill>
                <a:latin typeface="Calibri"/>
                <a:ea typeface="Calibri"/>
                <a:cs typeface="Calibri"/>
                <a:sym typeface="Calibri"/>
              </a:rPr>
              <a:t>) - Due in the </a:t>
            </a:r>
            <a:r>
              <a:rPr lang="en-US" sz="2175" b="1">
                <a:solidFill>
                  <a:srgbClr val="EEC118"/>
                </a:solidFill>
                <a:latin typeface="Calibri"/>
                <a:ea typeface="Calibri"/>
                <a:cs typeface="Calibri"/>
                <a:sym typeface="Calibri"/>
              </a:rPr>
              <a:t>Fall</a:t>
            </a:r>
            <a:endParaRPr sz="2175" b="1">
              <a:solidFill>
                <a:srgbClr val="EEC118"/>
              </a:solidFill>
              <a:latin typeface="Calibri"/>
              <a:ea typeface="Calibri"/>
              <a:cs typeface="Calibri"/>
              <a:sym typeface="Calibri"/>
            </a:endParaRPr>
          </a:p>
          <a:p>
            <a:pPr marL="1028700" lvl="2" indent="-261938">
              <a:lnSpc>
                <a:spcPct val="100689"/>
              </a:lnSpc>
              <a:buClr>
                <a:srgbClr val="585858"/>
              </a:buClr>
              <a:buSzPts val="1900"/>
              <a:buFont typeface="Calibri"/>
              <a:buChar char="■"/>
            </a:pPr>
            <a:r>
              <a:rPr lang="en-US" sz="2100" b="1">
                <a:solidFill>
                  <a:srgbClr val="EEC118"/>
                </a:solidFill>
                <a:latin typeface="Calibri"/>
                <a:ea typeface="Calibri"/>
                <a:cs typeface="Calibri"/>
                <a:sym typeface="Calibri"/>
              </a:rPr>
              <a:t>MOE Compliance</a:t>
            </a:r>
            <a:r>
              <a:rPr lang="en-US" sz="2100" b="1">
                <a:solidFill>
                  <a:srgbClr val="585858"/>
                </a:solidFill>
                <a:latin typeface="Calibri"/>
                <a:ea typeface="Calibri"/>
                <a:cs typeface="Calibri"/>
                <a:sym typeface="Calibri"/>
              </a:rPr>
              <a:t> </a:t>
            </a:r>
            <a:r>
              <a:rPr lang="en-US" sz="2100">
                <a:solidFill>
                  <a:srgbClr val="585858"/>
                </a:solidFill>
                <a:latin typeface="Calibri"/>
                <a:ea typeface="Calibri"/>
                <a:cs typeface="Calibri"/>
                <a:sym typeface="Calibri"/>
              </a:rPr>
              <a:t>calculations based on 2023-2024 expenditures are the focus of this presentation.</a:t>
            </a:r>
            <a:endParaRPr sz="2100">
              <a:solidFill>
                <a:srgbClr val="585858"/>
              </a:solidFill>
              <a:latin typeface="Calibri"/>
              <a:ea typeface="Calibri"/>
              <a:cs typeface="Calibri"/>
              <a:sym typeface="Calibri"/>
            </a:endParaRPr>
          </a:p>
        </p:txBody>
      </p:sp>
      <p:sp>
        <p:nvSpPr>
          <p:cNvPr id="140" name="Google Shape;140;g301c1e7b36f_0_36"/>
          <p:cNvSpPr txBox="1"/>
          <p:nvPr/>
        </p:nvSpPr>
        <p:spPr>
          <a:xfrm>
            <a:off x="1030604" y="4799076"/>
            <a:ext cx="2412204"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141" name="Google Shape;141;g301c1e7b36f_0_36"/>
          <p:cNvSpPr txBox="1"/>
          <p:nvPr/>
        </p:nvSpPr>
        <p:spPr>
          <a:xfrm>
            <a:off x="8041195" y="4804791"/>
            <a:ext cx="71550"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2</a:t>
            </a:r>
            <a:endParaRPr sz="825">
              <a:latin typeface="Book Antiqua"/>
              <a:ea typeface="Book Antiqua"/>
              <a:cs typeface="Book Antiqua"/>
              <a:sym typeface="Book Antiqua"/>
            </a:endParaRPr>
          </a:p>
        </p:txBody>
      </p:sp>
      <p:sp>
        <p:nvSpPr>
          <p:cNvPr id="142" name="Google Shape;142;g301c1e7b36f_0_36"/>
          <p:cNvSpPr txBox="1"/>
          <p:nvPr/>
        </p:nvSpPr>
        <p:spPr>
          <a:xfrm>
            <a:off x="1318313" y="1243406"/>
            <a:ext cx="7433775" cy="976500"/>
          </a:xfrm>
          <a:prstGeom prst="rect">
            <a:avLst/>
          </a:prstGeom>
          <a:solidFill>
            <a:srgbClr val="D0E0E3"/>
          </a:solidFill>
          <a:ln>
            <a:noFill/>
          </a:ln>
        </p:spPr>
        <p:txBody>
          <a:bodyPr spcFirstLastPara="1" wrap="square" lIns="68569" tIns="68569" rIns="68569" bIns="68569" anchor="ctr" anchorCtr="0">
            <a:noAutofit/>
          </a:bodyPr>
          <a:lstStyle/>
          <a:p>
            <a:pPr marR="633413">
              <a:lnSpc>
                <a:spcPct val="107941"/>
              </a:lnSpc>
              <a:buClr>
                <a:schemeClr val="dk1"/>
              </a:buClr>
              <a:buSzPts val="1100"/>
            </a:pPr>
            <a:r>
              <a:rPr lang="en-US" sz="2550" b="1">
                <a:solidFill>
                  <a:srgbClr val="393C4A"/>
                </a:solidFill>
                <a:latin typeface="Calibri"/>
                <a:ea typeface="Calibri"/>
                <a:cs typeface="Calibri"/>
                <a:sym typeface="Calibri"/>
              </a:rPr>
              <a:t>When do LEAs complete MOE calculations?</a:t>
            </a:r>
            <a:endParaRPr sz="2325">
              <a:solidFill>
                <a:srgbClr val="393C4A"/>
              </a:solidFill>
              <a:latin typeface="Calibri"/>
              <a:ea typeface="Calibri"/>
              <a:cs typeface="Calibri"/>
              <a:sym typeface="Calibri"/>
            </a:endParaRPr>
          </a:p>
        </p:txBody>
      </p:sp>
      <p:pic>
        <p:nvPicPr>
          <p:cNvPr id="143" name="Google Shape;143;g301c1e7b36f_0_36"/>
          <p:cNvPicPr preferRelativeResize="0"/>
          <p:nvPr/>
        </p:nvPicPr>
        <p:blipFill>
          <a:blip r:embed="rId3">
            <a:alphaModFix/>
          </a:blip>
          <a:stretch>
            <a:fillRect/>
          </a:stretch>
        </p:blipFill>
        <p:spPr>
          <a:xfrm>
            <a:off x="275250" y="1186069"/>
            <a:ext cx="1043063" cy="976500"/>
          </a:xfrm>
          <a:prstGeom prst="rect">
            <a:avLst/>
          </a:prstGeom>
          <a:noFill/>
          <a:ln>
            <a:noFill/>
          </a:ln>
        </p:spPr>
      </p:pic>
      <p:sp>
        <p:nvSpPr>
          <p:cNvPr id="144" name="Google Shape;144;g301c1e7b36f_0_36"/>
          <p:cNvSpPr/>
          <p:nvPr/>
        </p:nvSpPr>
        <p:spPr>
          <a:xfrm>
            <a:off x="166013" y="1214419"/>
            <a:ext cx="1123875" cy="948150"/>
          </a:xfrm>
          <a:prstGeom prst="ellipse">
            <a:avLst/>
          </a:prstGeom>
          <a:noFill/>
          <a:ln w="38100" cap="flat" cmpd="sng">
            <a:solidFill>
              <a:srgbClr val="048981"/>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219001" y="572917"/>
            <a:ext cx="8695350" cy="440505"/>
          </a:xfrm>
          <a:prstGeom prst="rect">
            <a:avLst/>
          </a:prstGeom>
          <a:noFill/>
          <a:ln>
            <a:noFill/>
          </a:ln>
        </p:spPr>
        <p:txBody>
          <a:bodyPr spcFirstLastPara="1" wrap="square" lIns="0" tIns="9525" rIns="0" bIns="0" anchor="t" anchorCtr="0">
            <a:spAutoFit/>
          </a:bodyPr>
          <a:lstStyle/>
          <a:p>
            <a:pPr marL="9525" algn="ctr">
              <a:lnSpc>
                <a:spcPct val="100000"/>
              </a:lnSpc>
            </a:pPr>
            <a:r>
              <a:rPr lang="en-US" sz="2800" b="1"/>
              <a:t>OBMS Data Used to Calculate MOE</a:t>
            </a:r>
            <a:endParaRPr sz="2800" b="1"/>
          </a:p>
        </p:txBody>
      </p:sp>
      <p:sp>
        <p:nvSpPr>
          <p:cNvPr id="150" name="Google Shape;150;p4"/>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80963" algn="l"/>
            <a:fld id="{00000000-1234-1234-1234-123412341234}" type="slidenum">
              <a:rPr lang="en-US"/>
              <a:pPr marL="80963" algn="l"/>
              <a:t>58</a:t>
            </a:fld>
            <a:endParaRPr/>
          </a:p>
        </p:txBody>
      </p:sp>
      <p:graphicFrame>
        <p:nvGraphicFramePr>
          <p:cNvPr id="152" name="Google Shape;152;p4"/>
          <p:cNvGraphicFramePr/>
          <p:nvPr>
            <p:extLst>
              <p:ext uri="{D42A27DB-BD31-4B8C-83A1-F6EECF244321}">
                <p14:modId xmlns:p14="http://schemas.microsoft.com/office/powerpoint/2010/main" val="1199409110"/>
              </p:ext>
            </p:extLst>
          </p:nvPr>
        </p:nvGraphicFramePr>
        <p:xfrm>
          <a:off x="1254898" y="1171439"/>
          <a:ext cx="6886595" cy="3972061"/>
        </p:xfrm>
        <a:graphic>
          <a:graphicData uri="http://schemas.openxmlformats.org/drawingml/2006/table">
            <a:tbl>
              <a:tblPr firstRow="1" bandRow="1">
                <a:noFill/>
              </a:tblPr>
              <a:tblGrid>
                <a:gridCol w="387675">
                  <a:extLst>
                    <a:ext uri="{9D8B030D-6E8A-4147-A177-3AD203B41FA5}">
                      <a16:colId xmlns:a16="http://schemas.microsoft.com/office/drawing/2014/main" val="20000"/>
                    </a:ext>
                  </a:extLst>
                </a:gridCol>
                <a:gridCol w="973463">
                  <a:extLst>
                    <a:ext uri="{9D8B030D-6E8A-4147-A177-3AD203B41FA5}">
                      <a16:colId xmlns:a16="http://schemas.microsoft.com/office/drawing/2014/main" val="20001"/>
                    </a:ext>
                  </a:extLst>
                </a:gridCol>
                <a:gridCol w="324319">
                  <a:extLst>
                    <a:ext uri="{9D8B030D-6E8A-4147-A177-3AD203B41FA5}">
                      <a16:colId xmlns:a16="http://schemas.microsoft.com/office/drawing/2014/main" val="20002"/>
                    </a:ext>
                  </a:extLst>
                </a:gridCol>
                <a:gridCol w="2659388">
                  <a:extLst>
                    <a:ext uri="{9D8B030D-6E8A-4147-A177-3AD203B41FA5}">
                      <a16:colId xmlns:a16="http://schemas.microsoft.com/office/drawing/2014/main" val="20003"/>
                    </a:ext>
                  </a:extLst>
                </a:gridCol>
                <a:gridCol w="423394">
                  <a:extLst>
                    <a:ext uri="{9D8B030D-6E8A-4147-A177-3AD203B41FA5}">
                      <a16:colId xmlns:a16="http://schemas.microsoft.com/office/drawing/2014/main" val="20004"/>
                    </a:ext>
                  </a:extLst>
                </a:gridCol>
                <a:gridCol w="2118356">
                  <a:extLst>
                    <a:ext uri="{9D8B030D-6E8A-4147-A177-3AD203B41FA5}">
                      <a16:colId xmlns:a16="http://schemas.microsoft.com/office/drawing/2014/main" val="20005"/>
                    </a:ext>
                  </a:extLst>
                </a:gridCol>
              </a:tblGrid>
              <a:tr h="568986">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93980" marR="0" lvl="0" indent="0" algn="l" rtl="0">
                        <a:lnSpc>
                          <a:spcPct val="118636"/>
                        </a:lnSpc>
                        <a:spcBef>
                          <a:spcPts val="5"/>
                        </a:spcBef>
                        <a:spcAft>
                          <a:spcPts val="0"/>
                        </a:spcAft>
                        <a:buNone/>
                      </a:pPr>
                      <a:r>
                        <a:rPr lang="en-US" sz="800" u="none" strike="noStrike" cap="none">
                          <a:solidFill>
                            <a:srgbClr val="EEEEED"/>
                          </a:solidFill>
                          <a:latin typeface="Book Antiqua"/>
                          <a:ea typeface="Book Antiqua"/>
                          <a:cs typeface="Book Antiqua"/>
                          <a:sym typeface="Book Antiqua"/>
                        </a:rPr>
                        <a:t>Fund</a:t>
                      </a:r>
                      <a:endParaRPr sz="800" u="none" strike="noStrike" cap="none">
                        <a:solidFill>
                          <a:srgbClr val="EEEEED"/>
                        </a:solidFill>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288925" marR="0" lvl="0" indent="0" algn="l" rtl="0">
                        <a:lnSpc>
                          <a:spcPct val="118636"/>
                        </a:lnSpc>
                        <a:spcBef>
                          <a:spcPts val="5"/>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0" marR="0" lvl="0" indent="0" algn="ctr" rtl="0">
                        <a:lnSpc>
                          <a:spcPct val="118636"/>
                        </a:lnSpc>
                        <a:spcBef>
                          <a:spcPts val="5"/>
                        </a:spcBef>
                        <a:spcAft>
                          <a:spcPts val="0"/>
                        </a:spcAft>
                        <a:buNone/>
                      </a:pPr>
                      <a:r>
                        <a:rPr lang="en-US" sz="800" u="none" strike="noStrike" cap="none">
                          <a:solidFill>
                            <a:srgbClr val="EEEEED"/>
                          </a:solidFill>
                          <a:latin typeface="Book Antiqua"/>
                          <a:ea typeface="Book Antiqua"/>
                          <a:cs typeface="Book Antiqua"/>
                          <a:sym typeface="Book Antiqua"/>
                        </a:rPr>
                        <a:t>Object</a:t>
                      </a:r>
                      <a:endParaRPr sz="800" u="none" strike="noStrike" cap="none">
                        <a:solidFill>
                          <a:srgbClr val="EEEEED"/>
                        </a:solidFill>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0" marR="0" lvl="0" indent="0" algn="ctr" rtl="0">
                        <a:lnSpc>
                          <a:spcPct val="118636"/>
                        </a:lnSpc>
                        <a:spcBef>
                          <a:spcPts val="5"/>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118745" marR="109854" lvl="0" indent="63500" algn="l" rtl="0">
                        <a:lnSpc>
                          <a:spcPct val="120000"/>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Job Class</a:t>
                      </a:r>
                      <a:endParaRPr sz="800" u="none" strike="noStrike" cap="none">
                        <a:solidFill>
                          <a:srgbClr val="EEEEED"/>
                        </a:solidFill>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0" marR="0" lvl="0" indent="0" algn="ctr" rtl="0">
                        <a:lnSpc>
                          <a:spcPct val="118636"/>
                        </a:lnSpc>
                        <a:spcBef>
                          <a:spcPts val="5"/>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extLst>
                  <a:ext uri="{0D108BD9-81ED-4DB2-BD59-A6C34878D82A}">
                    <a16:rowId xmlns:a16="http://schemas.microsoft.com/office/drawing/2014/main" val="10000"/>
                  </a:ext>
                </a:extLst>
              </a:tr>
              <a:tr h="141848">
                <a:tc>
                  <a:txBody>
                    <a:bodyPr/>
                    <a:lstStyle/>
                    <a:p>
                      <a:pPr marL="83185" marR="0" lvl="0" indent="0" algn="l" rtl="0">
                        <a:lnSpc>
                          <a:spcPct val="118636"/>
                        </a:lnSpc>
                        <a:spcBef>
                          <a:spcPts val="0"/>
                        </a:spcBef>
                        <a:spcAft>
                          <a:spcPts val="0"/>
                        </a:spcAft>
                        <a:buNone/>
                      </a:pPr>
                      <a:r>
                        <a:rPr lang="en-US" sz="800" b="1" u="none" strike="noStrike" cap="none">
                          <a:solidFill>
                            <a:srgbClr val="585858"/>
                          </a:solidFill>
                          <a:latin typeface="Book Antiqua"/>
                          <a:ea typeface="Book Antiqua"/>
                          <a:cs typeface="Book Antiqua"/>
                          <a:sym typeface="Book Antiqua"/>
                        </a:rPr>
                        <a:t>11000</a:t>
                      </a:r>
                      <a:endParaRPr sz="800" b="1"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Operational</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51100</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Salary</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1311</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Diagnostician</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424545">
                <a:tc>
                  <a:txBody>
                    <a:bodyPr/>
                    <a:lstStyle/>
                    <a:p>
                      <a:pPr marL="0" marR="0" lvl="0" indent="0" algn="l" rtl="0">
                        <a:lnSpc>
                          <a:spcPct val="100000"/>
                        </a:lnSpc>
                        <a:spcBef>
                          <a:spcPts val="0"/>
                        </a:spcBef>
                        <a:spcAft>
                          <a:spcPts val="0"/>
                        </a:spcAft>
                        <a:buNone/>
                      </a:pPr>
                      <a:endParaRPr sz="800" b="1" u="none" strike="noStrike" cap="none">
                        <a:latin typeface="Times New Roman"/>
                        <a:ea typeface="Times New Roman"/>
                        <a:cs typeface="Times New Roman"/>
                        <a:sym typeface="Times New Roman"/>
                      </a:endParaRPr>
                    </a:p>
                    <a:p>
                      <a:pPr marL="83185" marR="0" lvl="0" indent="0" algn="l" rtl="0">
                        <a:lnSpc>
                          <a:spcPct val="118636"/>
                        </a:lnSpc>
                        <a:spcBef>
                          <a:spcPts val="5"/>
                        </a:spcBef>
                        <a:spcAft>
                          <a:spcPts val="0"/>
                        </a:spcAft>
                        <a:buNone/>
                      </a:pPr>
                      <a:r>
                        <a:rPr lang="en-US" sz="800" b="1" u="none" strike="noStrike" cap="none">
                          <a:solidFill>
                            <a:srgbClr val="585858"/>
                          </a:solidFill>
                          <a:latin typeface="Book Antiqua"/>
                          <a:ea typeface="Book Antiqua"/>
                          <a:cs typeface="Book Antiqua"/>
                          <a:sym typeface="Book Antiqua"/>
                        </a:rPr>
                        <a:t>13000</a:t>
                      </a:r>
                      <a:endParaRPr sz="800" b="1" u="none" strike="noStrike" cap="none">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280035" lvl="0" indent="0" algn="l" rtl="0">
                        <a:lnSpc>
                          <a:spcPct val="120000"/>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Pupil Transportation</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635" marR="0" lvl="0" indent="0" algn="ctr" rtl="0">
                        <a:lnSpc>
                          <a:spcPct val="118636"/>
                        </a:lnSpc>
                        <a:spcBef>
                          <a:spcPts val="5"/>
                        </a:spcBef>
                        <a:spcAft>
                          <a:spcPts val="0"/>
                        </a:spcAft>
                        <a:buNone/>
                      </a:pPr>
                      <a:r>
                        <a:rPr lang="en-US" sz="800" u="none" strike="noStrike" cap="none">
                          <a:solidFill>
                            <a:srgbClr val="585858"/>
                          </a:solidFill>
                          <a:latin typeface="Book Antiqua"/>
                          <a:ea typeface="Book Antiqua"/>
                          <a:cs typeface="Book Antiqua"/>
                          <a:sym typeface="Book Antiqua"/>
                        </a:rPr>
                        <a:t>51200</a:t>
                      </a:r>
                      <a:endParaRPr sz="800" u="none" strike="noStrike" cap="none">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5090" marR="0" lvl="0" indent="0" algn="l" rtl="0">
                        <a:lnSpc>
                          <a:spcPct val="118636"/>
                        </a:lnSpc>
                        <a:spcBef>
                          <a:spcPts val="5"/>
                        </a:spcBef>
                        <a:spcAft>
                          <a:spcPts val="0"/>
                        </a:spcAft>
                        <a:buNone/>
                      </a:pPr>
                      <a:r>
                        <a:rPr lang="en-US" sz="800" u="none" strike="noStrike" cap="none">
                          <a:solidFill>
                            <a:srgbClr val="585858"/>
                          </a:solidFill>
                          <a:latin typeface="Book Antiqua"/>
                          <a:ea typeface="Book Antiqua"/>
                          <a:cs typeface="Book Antiqua"/>
                          <a:sym typeface="Book Antiqua"/>
                        </a:rPr>
                        <a:t>Overtime</a:t>
                      </a:r>
                      <a:endParaRPr sz="800" u="none" strike="noStrike" cap="none">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142240" marR="0" lvl="0" indent="0" algn="l" rtl="0">
                        <a:lnSpc>
                          <a:spcPct val="118636"/>
                        </a:lnSpc>
                        <a:spcBef>
                          <a:spcPts val="5"/>
                        </a:spcBef>
                        <a:spcAft>
                          <a:spcPts val="0"/>
                        </a:spcAft>
                        <a:buNone/>
                      </a:pPr>
                      <a:r>
                        <a:rPr lang="en-US" sz="800" u="none" strike="noStrike" cap="none">
                          <a:solidFill>
                            <a:srgbClr val="585858"/>
                          </a:solidFill>
                          <a:latin typeface="Book Antiqua"/>
                          <a:ea typeface="Book Antiqua"/>
                          <a:cs typeface="Book Antiqua"/>
                          <a:sym typeface="Book Antiqua"/>
                        </a:rPr>
                        <a:t>1312</a:t>
                      </a:r>
                      <a:endParaRPr sz="800" u="none" strike="noStrike" cap="none">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5090" marR="0" lvl="0" indent="0" algn="l" rtl="0">
                        <a:lnSpc>
                          <a:spcPct val="118636"/>
                        </a:lnSpc>
                        <a:spcBef>
                          <a:spcPts val="5"/>
                        </a:spcBef>
                        <a:spcAft>
                          <a:spcPts val="0"/>
                        </a:spcAft>
                        <a:buNone/>
                      </a:pPr>
                      <a:r>
                        <a:rPr lang="en-US" sz="800" u="none" strike="noStrike" cap="none">
                          <a:solidFill>
                            <a:srgbClr val="585858"/>
                          </a:solidFill>
                          <a:latin typeface="Book Antiqua"/>
                          <a:ea typeface="Book Antiqua"/>
                          <a:cs typeface="Book Antiqua"/>
                          <a:sym typeface="Book Antiqua"/>
                        </a:rPr>
                        <a:t>Speech Therapist</a:t>
                      </a:r>
                      <a:endParaRPr sz="800" u="none" strike="noStrike" cap="none">
                        <a:latin typeface="Book Antiqua"/>
                        <a:ea typeface="Book Antiqua"/>
                        <a:cs typeface="Book Antiqua"/>
                        <a:sym typeface="Book Antiqua"/>
                      </a:endParaRPr>
                    </a:p>
                  </a:txBody>
                  <a:tcPr marL="0" marR="0" marT="3806"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51300</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Additional Compensation</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1313</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Occupational Therapist</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1314</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Physical / Recreational Therapist</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1315</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Psychologist / Counselor</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5"/>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1316</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Audiologist</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6"/>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1317</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Interpreter</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7"/>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1318</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Specialist</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8"/>
                  </a:ext>
                </a:extLst>
              </a:tr>
              <a:tr h="288881">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1319</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621665" lvl="0" indent="0" algn="l" rtl="0">
                        <a:lnSpc>
                          <a:spcPct val="120000"/>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Assistant (Non- Instructional)</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9"/>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1412</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Teacher</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0"/>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1712</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Instructional Assistant</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1"/>
                  </a:ext>
                </a:extLst>
              </a:tr>
              <a:tr h="140907">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53211</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Diagnostician - contracted</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2"/>
                  </a:ext>
                </a:extLst>
              </a:tr>
              <a:tr h="14184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53212</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Speech Therapist - contracted</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285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3"/>
                  </a:ext>
                </a:extLst>
              </a:tr>
              <a:tr h="138094">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53213</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Occupational Therapist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4"/>
                  </a:ext>
                </a:extLst>
              </a:tr>
              <a:tr h="138094">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53214</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Physical / Recreational Therapist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5"/>
                  </a:ext>
                </a:extLst>
              </a:tr>
              <a:tr h="138094">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53215</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Psychologist / Counselor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6"/>
                  </a:ext>
                </a:extLst>
              </a:tr>
              <a:tr h="138094">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53216</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Audiologist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7"/>
                  </a:ext>
                </a:extLst>
              </a:tr>
              <a:tr h="138094">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53217</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Interpreter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8"/>
                  </a:ext>
                </a:extLst>
              </a:tr>
              <a:tr h="138094">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53218</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Specialist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14224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7727"/>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9"/>
                  </a:ext>
                </a:extLst>
              </a:tr>
              <a:tr h="288881">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635"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53219</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426719" lvl="0" indent="0" algn="l" rtl="0">
                        <a:lnSpc>
                          <a:spcPct val="120000"/>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Assistant (Non-Instructional) - contracted</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14224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0000</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509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Contracted staff job class</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2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155824" y="616986"/>
            <a:ext cx="8696700" cy="397416"/>
          </a:xfrm>
          <a:prstGeom prst="rect">
            <a:avLst/>
          </a:prstGeom>
          <a:noFill/>
          <a:ln>
            <a:noFill/>
          </a:ln>
        </p:spPr>
        <p:txBody>
          <a:bodyPr spcFirstLastPara="1" wrap="square" lIns="0" tIns="9525" rIns="0" bIns="0" anchor="t" anchorCtr="0">
            <a:spAutoFit/>
          </a:bodyPr>
          <a:lstStyle/>
          <a:p>
            <a:pPr marL="9525" algn="ctr">
              <a:buClr>
                <a:schemeClr val="dk1"/>
              </a:buClr>
            </a:pPr>
            <a:r>
              <a:rPr lang="en-US" sz="2800" b="1"/>
              <a:t>OBMS Data Used to Calculate MOE</a:t>
            </a:r>
            <a:endParaRPr sz="2800" b="1"/>
          </a:p>
        </p:txBody>
      </p:sp>
      <p:sp>
        <p:nvSpPr>
          <p:cNvPr id="158" name="Google Shape;158;p5"/>
          <p:cNvSpPr txBox="1">
            <a:spLocks noGrp="1"/>
          </p:cNvSpPr>
          <p:nvPr>
            <p:ph type="sldNum" idx="12"/>
          </p:nvPr>
        </p:nvSpPr>
        <p:spPr>
          <a:xfrm>
            <a:off x="7969567" y="4812809"/>
            <a:ext cx="171926" cy="247168"/>
          </a:xfrm>
          <a:prstGeom prst="rect">
            <a:avLst/>
          </a:prstGeom>
          <a:noFill/>
          <a:ln>
            <a:noFill/>
          </a:ln>
        </p:spPr>
        <p:txBody>
          <a:bodyPr spcFirstLastPara="1" wrap="square" lIns="0" tIns="938" rIns="0" bIns="0" anchor="t" anchorCtr="0">
            <a:spAutoFit/>
          </a:bodyPr>
          <a:lstStyle/>
          <a:p>
            <a:pPr marL="80963" algn="l"/>
            <a:fld id="{00000000-1234-1234-1234-123412341234}" type="slidenum">
              <a:rPr lang="en-US"/>
              <a:pPr marL="80963" algn="l"/>
              <a:t>59</a:t>
            </a:fld>
            <a:endParaRPr/>
          </a:p>
        </p:txBody>
      </p:sp>
      <p:sp>
        <p:nvSpPr>
          <p:cNvPr id="159" name="Google Shape;159;p5"/>
          <p:cNvSpPr txBox="1">
            <a:spLocks noGrp="1"/>
          </p:cNvSpPr>
          <p:nvPr>
            <p:ph type="ftr" idx="11"/>
          </p:nvPr>
        </p:nvSpPr>
        <p:spPr>
          <a:xfrm>
            <a:off x="1030603" y="4827650"/>
            <a:ext cx="2203549"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graphicFrame>
        <p:nvGraphicFramePr>
          <p:cNvPr id="160" name="Google Shape;160;p5"/>
          <p:cNvGraphicFramePr/>
          <p:nvPr>
            <p:extLst>
              <p:ext uri="{D42A27DB-BD31-4B8C-83A1-F6EECF244321}">
                <p14:modId xmlns:p14="http://schemas.microsoft.com/office/powerpoint/2010/main" val="2299582553"/>
              </p:ext>
            </p:extLst>
          </p:nvPr>
        </p:nvGraphicFramePr>
        <p:xfrm>
          <a:off x="971793" y="1423569"/>
          <a:ext cx="7200413" cy="3288621"/>
        </p:xfrm>
        <a:graphic>
          <a:graphicData uri="http://schemas.openxmlformats.org/drawingml/2006/table">
            <a:tbl>
              <a:tblPr firstRow="1" bandRow="1">
                <a:noFill/>
              </a:tblPr>
              <a:tblGrid>
                <a:gridCol w="405281">
                  <a:extLst>
                    <a:ext uri="{9D8B030D-6E8A-4147-A177-3AD203B41FA5}">
                      <a16:colId xmlns:a16="http://schemas.microsoft.com/office/drawing/2014/main" val="20000"/>
                    </a:ext>
                  </a:extLst>
                </a:gridCol>
                <a:gridCol w="1017750">
                  <a:extLst>
                    <a:ext uri="{9D8B030D-6E8A-4147-A177-3AD203B41FA5}">
                      <a16:colId xmlns:a16="http://schemas.microsoft.com/office/drawing/2014/main" val="20001"/>
                    </a:ext>
                  </a:extLst>
                </a:gridCol>
                <a:gridCol w="339094">
                  <a:extLst>
                    <a:ext uri="{9D8B030D-6E8A-4147-A177-3AD203B41FA5}">
                      <a16:colId xmlns:a16="http://schemas.microsoft.com/office/drawing/2014/main" val="20002"/>
                    </a:ext>
                  </a:extLst>
                </a:gridCol>
                <a:gridCol w="2780344">
                  <a:extLst>
                    <a:ext uri="{9D8B030D-6E8A-4147-A177-3AD203B41FA5}">
                      <a16:colId xmlns:a16="http://schemas.microsoft.com/office/drawing/2014/main" val="20003"/>
                    </a:ext>
                  </a:extLst>
                </a:gridCol>
                <a:gridCol w="442913">
                  <a:extLst>
                    <a:ext uri="{9D8B030D-6E8A-4147-A177-3AD203B41FA5}">
                      <a16:colId xmlns:a16="http://schemas.microsoft.com/office/drawing/2014/main" val="20004"/>
                    </a:ext>
                  </a:extLst>
                </a:gridCol>
                <a:gridCol w="2215031">
                  <a:extLst>
                    <a:ext uri="{9D8B030D-6E8A-4147-A177-3AD203B41FA5}">
                      <a16:colId xmlns:a16="http://schemas.microsoft.com/office/drawing/2014/main" val="20005"/>
                    </a:ext>
                  </a:extLst>
                </a:gridCol>
              </a:tblGrid>
              <a:tr h="198806">
                <a:tc>
                  <a:txBody>
                    <a:bodyPr/>
                    <a:lstStyle/>
                    <a:p>
                      <a:pPr marL="0"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Fund</a:t>
                      </a:r>
                      <a:endParaRPr sz="800" u="none" strike="noStrike" cap="none">
                        <a:solidFill>
                          <a:srgbClr val="EEEEED"/>
                        </a:solidFill>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318770" marR="0" lvl="0" indent="0" algn="l"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Object</a:t>
                      </a:r>
                      <a:endParaRPr sz="800" u="none" strike="noStrike" cap="none">
                        <a:solidFill>
                          <a:srgbClr val="EEEEED"/>
                        </a:solidFill>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635"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Job Class</a:t>
                      </a:r>
                      <a:endParaRPr sz="800" u="none" strike="noStrike" cap="none">
                        <a:solidFill>
                          <a:srgbClr val="EEEEED"/>
                        </a:solidFill>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635"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extLst>
                  <a:ext uri="{0D108BD9-81ED-4DB2-BD59-A6C34878D82A}">
                    <a16:rowId xmlns:a16="http://schemas.microsoft.com/office/drawing/2014/main" val="10000"/>
                  </a:ext>
                </a:extLst>
              </a:tr>
              <a:tr h="148440">
                <a:tc>
                  <a:txBody>
                    <a:bodyPr/>
                    <a:lstStyle/>
                    <a:p>
                      <a:pPr marL="0" marR="0" lvl="0" indent="0" algn="ctr" rtl="0">
                        <a:lnSpc>
                          <a:spcPct val="118636"/>
                        </a:lnSpc>
                        <a:spcBef>
                          <a:spcPts val="0"/>
                        </a:spcBef>
                        <a:spcAft>
                          <a:spcPts val="0"/>
                        </a:spcAft>
                        <a:buNone/>
                      </a:pPr>
                      <a:r>
                        <a:rPr lang="en-US" sz="800" b="1" u="none" strike="noStrike" cap="none">
                          <a:solidFill>
                            <a:srgbClr val="585858"/>
                          </a:solidFill>
                          <a:latin typeface="Book Antiqua"/>
                          <a:ea typeface="Book Antiqua"/>
                          <a:cs typeface="Book Antiqua"/>
                          <a:sym typeface="Book Antiqua"/>
                        </a:rPr>
                        <a:t>11000</a:t>
                      </a:r>
                      <a:endParaRPr sz="800" b="1"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Operational</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52111</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Educational Retirement</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1311</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Diagnostician</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292608">
                <a:tc>
                  <a:txBody>
                    <a:bodyPr/>
                    <a:lstStyle/>
                    <a:p>
                      <a:pPr marL="0" marR="0" lvl="0" indent="0" algn="l" rtl="0">
                        <a:lnSpc>
                          <a:spcPct val="100000"/>
                        </a:lnSpc>
                        <a:spcBef>
                          <a:spcPts val="0"/>
                        </a:spcBef>
                        <a:spcAft>
                          <a:spcPts val="0"/>
                        </a:spcAft>
                        <a:buNone/>
                      </a:pPr>
                      <a:endParaRPr sz="800" b="1" u="none" strike="noStrike" cap="none">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b="1" u="none" strike="noStrike" cap="none">
                          <a:solidFill>
                            <a:srgbClr val="585858"/>
                          </a:solidFill>
                          <a:latin typeface="Book Antiqua"/>
                          <a:ea typeface="Book Antiqua"/>
                          <a:cs typeface="Book Antiqua"/>
                          <a:sym typeface="Book Antiqua"/>
                        </a:rPr>
                        <a:t>13000</a:t>
                      </a:r>
                      <a:endParaRPr sz="800" b="1"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339090" lvl="0" indent="0" algn="l" rtl="0">
                        <a:lnSpc>
                          <a:spcPct val="120000"/>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Pupil Transportation</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52112</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ERA Retiree Health</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1312</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Speech Therapist</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52210</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FICA Payments</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1313</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Occupational Therapist</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52220</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Medicare Payments</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1314</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Physical / Recreational Therapist</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52311</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Health and Medical Premiums</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1315</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Psychologist / Counselor</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5"/>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52312</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Life</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1316</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Audiologist</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6"/>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52313</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Dental</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1317</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Interpreter</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7"/>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52314</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Vision</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1318</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Specialist</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8"/>
                  </a:ext>
                </a:extLst>
              </a:tr>
              <a:tr h="289513">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9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52315</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4455"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Disability</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635"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1319</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9090"/>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Assistant (Non-</a:t>
                      </a:r>
                      <a:endParaRPr sz="800" u="none" strike="noStrike" cap="none">
                        <a:latin typeface="Book Antiqua"/>
                        <a:ea typeface="Book Antiqua"/>
                        <a:cs typeface="Book Antiqua"/>
                        <a:sym typeface="Book Antiqua"/>
                      </a:endParaRPr>
                    </a:p>
                    <a:p>
                      <a:pPr marL="8509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Instructional)</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9"/>
                  </a:ext>
                </a:extLst>
              </a:tr>
              <a:tr h="14748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52316</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Other Insurance</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1412</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Teacher</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0"/>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52500</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Unemployment Compensation</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635"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1712</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509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Special Education Instructional Assistant</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1"/>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52710</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Premium</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2"/>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52720</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Employer's Fee</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3"/>
                  </a:ext>
                </a:extLst>
              </a:tr>
              <a:tr h="14748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52730</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(Self Insured)</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4"/>
                  </a:ext>
                </a:extLst>
              </a:tr>
              <a:tr h="14748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52911</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Cafeteria Plan Fees</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5"/>
                  </a:ext>
                </a:extLst>
              </a:tr>
              <a:tr h="14748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52912</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Employee Assistance Programs</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6"/>
                  </a:ext>
                </a:extLst>
              </a:tr>
              <a:tr h="147488">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52913</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Employee Fee</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7"/>
                  </a:ext>
                </a:extLst>
              </a:tr>
              <a:tr h="14844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52914</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Deferred Sick Leave Reserve</a:t>
                      </a:r>
                      <a:endParaRPr sz="800" u="none" strike="noStrike" cap="none">
                        <a:latin typeface="Book Antiqua"/>
                        <a:ea typeface="Book Antiqua"/>
                        <a:cs typeface="Book Antiqua"/>
                        <a:sym typeface="Book Antiqua"/>
                      </a:endParaRPr>
                    </a:p>
                  </a:txBody>
                  <a:tcPr marL="0" marR="0" marT="7613"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228600" y="187814"/>
            <a:ext cx="91440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Special Education Data Review</a:t>
            </a:r>
            <a:r>
              <a:rPr lang="en" b="1"/>
              <a:t>	</a:t>
            </a:r>
            <a:endParaRPr b="1"/>
          </a:p>
        </p:txBody>
      </p:sp>
      <p:sp>
        <p:nvSpPr>
          <p:cNvPr id="203" name="Google Shape;203;p32"/>
          <p:cNvSpPr txBox="1">
            <a:spLocks noGrp="1"/>
          </p:cNvSpPr>
          <p:nvPr>
            <p:ph type="body" idx="1"/>
          </p:nvPr>
        </p:nvSpPr>
        <p:spPr>
          <a:xfrm>
            <a:off x="1387925" y="1347100"/>
            <a:ext cx="7200900" cy="3535200"/>
          </a:xfrm>
          <a:prstGeom prst="rect">
            <a:avLst/>
          </a:prstGeom>
        </p:spPr>
        <p:txBody>
          <a:bodyPr spcFirstLastPara="1" wrap="square" lIns="68575" tIns="34275" rIns="68575" bIns="34275" anchor="t" anchorCtr="0">
            <a:normAutofit fontScale="77500" lnSpcReduction="20000"/>
          </a:bodyPr>
          <a:lstStyle/>
          <a:p>
            <a:pPr marL="457200" lvl="0" indent="-290830" algn="l" rtl="0">
              <a:spcBef>
                <a:spcPts val="1400"/>
              </a:spcBef>
              <a:spcAft>
                <a:spcPts val="0"/>
              </a:spcAft>
              <a:buSzPct val="77777"/>
              <a:buChar char="•"/>
            </a:pPr>
            <a:r>
              <a:rPr lang="en" b="1"/>
              <a:t>What is the Special Education Quality Data Review?</a:t>
            </a:r>
            <a:endParaRPr b="1"/>
          </a:p>
          <a:p>
            <a:pPr marL="457200" lvl="0" indent="0" algn="l" rtl="0">
              <a:spcBef>
                <a:spcPts val="1400"/>
              </a:spcBef>
              <a:spcAft>
                <a:spcPts val="0"/>
              </a:spcAft>
              <a:buNone/>
            </a:pPr>
            <a:r>
              <a:rPr lang="en"/>
              <a:t>The Office of Special Education (OSE) reviews all Special Education Data submissions to ensure that all data reported is as complete and accurate as possible. </a:t>
            </a:r>
            <a:endParaRPr/>
          </a:p>
          <a:p>
            <a:pPr marL="457200" lvl="0" indent="0" algn="l" rtl="0">
              <a:spcBef>
                <a:spcPts val="1400"/>
              </a:spcBef>
              <a:spcAft>
                <a:spcPts val="0"/>
              </a:spcAft>
              <a:buNone/>
            </a:pPr>
            <a:endParaRPr/>
          </a:p>
          <a:p>
            <a:pPr marL="457200" lvl="0" indent="-290830" algn="l" rtl="0">
              <a:spcBef>
                <a:spcPts val="1400"/>
              </a:spcBef>
              <a:spcAft>
                <a:spcPts val="0"/>
              </a:spcAft>
              <a:buSzPct val="77777"/>
              <a:buChar char="•"/>
            </a:pPr>
            <a:r>
              <a:rPr lang="en" b="1"/>
              <a:t>Why do we need this data?</a:t>
            </a:r>
            <a:endParaRPr b="1"/>
          </a:p>
          <a:p>
            <a:pPr marL="457200" lvl="0" indent="0" algn="l" rtl="0">
              <a:spcBef>
                <a:spcPts val="1400"/>
              </a:spcBef>
              <a:spcAft>
                <a:spcPts val="0"/>
              </a:spcAft>
              <a:buNone/>
            </a:pPr>
            <a:r>
              <a:rPr lang="en"/>
              <a:t>OSE is required to report all data to the US Department of Education’s Office of Special Education Programs (OSEP). In addition, OSE uses the data to review compliance indicators and district performance to identify LEAs that need program support.</a:t>
            </a:r>
            <a:endParaRPr/>
          </a:p>
          <a:p>
            <a:pPr marL="457200" lvl="0" indent="0" algn="l" rtl="0">
              <a:spcBef>
                <a:spcPts val="1400"/>
              </a:spcBef>
              <a:spcAft>
                <a:spcPts val="0"/>
              </a:spcAft>
              <a:buNone/>
            </a:pPr>
            <a:endParaRPr/>
          </a:p>
          <a:p>
            <a:pPr marL="457200" lvl="0" indent="-290830" algn="l" rtl="0">
              <a:spcBef>
                <a:spcPts val="1400"/>
              </a:spcBef>
              <a:spcAft>
                <a:spcPts val="0"/>
              </a:spcAft>
              <a:buSzPct val="77777"/>
              <a:buChar char="•"/>
            </a:pPr>
            <a:r>
              <a:rPr lang="en" b="1"/>
              <a:t>What does this mean for my LEA?</a:t>
            </a:r>
            <a:endParaRPr b="1"/>
          </a:p>
          <a:p>
            <a:pPr marL="457200" lvl="0" indent="0" algn="l" rtl="0">
              <a:spcBef>
                <a:spcPts val="1400"/>
              </a:spcBef>
              <a:spcAft>
                <a:spcPts val="0"/>
              </a:spcAft>
              <a:buNone/>
            </a:pPr>
            <a:r>
              <a:rPr lang="en"/>
              <a:t>LEAs must report on the current enrollment and status of all students in Special Education, as well as a number of Special Education-related events that happened throughout the school year.</a:t>
            </a:r>
            <a:endParaRPr/>
          </a:p>
          <a:p>
            <a:pPr marL="0" lvl="0" indent="0" algn="l" rtl="0">
              <a:spcBef>
                <a:spcPts val="1400"/>
              </a:spcBef>
              <a:spcAft>
                <a:spcPts val="0"/>
              </a:spcAft>
              <a:buNone/>
            </a:pPr>
            <a:endParaRPr/>
          </a:p>
        </p:txBody>
      </p:sp>
      <p:pic>
        <p:nvPicPr>
          <p:cNvPr id="204" name="Google Shape;204;p32"/>
          <p:cNvPicPr preferRelativeResize="0"/>
          <p:nvPr/>
        </p:nvPicPr>
        <p:blipFill>
          <a:blip r:embed="rId3">
            <a:alphaModFix/>
          </a:blip>
          <a:stretch>
            <a:fillRect/>
          </a:stretch>
        </p:blipFill>
        <p:spPr>
          <a:xfrm>
            <a:off x="536800" y="1347100"/>
            <a:ext cx="728675" cy="728675"/>
          </a:xfrm>
          <a:prstGeom prst="rect">
            <a:avLst/>
          </a:prstGeom>
          <a:noFill/>
          <a:ln>
            <a:noFill/>
          </a:ln>
        </p:spPr>
      </p:pic>
      <p:pic>
        <p:nvPicPr>
          <p:cNvPr id="205" name="Google Shape;205;p32"/>
          <p:cNvPicPr preferRelativeResize="0"/>
          <p:nvPr/>
        </p:nvPicPr>
        <p:blipFill>
          <a:blip r:embed="rId4">
            <a:alphaModFix/>
          </a:blip>
          <a:stretch>
            <a:fillRect/>
          </a:stretch>
        </p:blipFill>
        <p:spPr>
          <a:xfrm>
            <a:off x="571775" y="3731047"/>
            <a:ext cx="777600" cy="717778"/>
          </a:xfrm>
          <a:prstGeom prst="rect">
            <a:avLst/>
          </a:prstGeom>
          <a:noFill/>
          <a:ln>
            <a:noFill/>
          </a:ln>
        </p:spPr>
      </p:pic>
      <p:pic>
        <p:nvPicPr>
          <p:cNvPr id="206" name="Google Shape;206;p32"/>
          <p:cNvPicPr preferRelativeResize="0"/>
          <p:nvPr/>
        </p:nvPicPr>
        <p:blipFill>
          <a:blip r:embed="rId5">
            <a:alphaModFix/>
          </a:blip>
          <a:stretch>
            <a:fillRect/>
          </a:stretch>
        </p:blipFill>
        <p:spPr>
          <a:xfrm>
            <a:off x="512336" y="2571761"/>
            <a:ext cx="777600" cy="7776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title"/>
          </p:nvPr>
        </p:nvSpPr>
        <p:spPr>
          <a:xfrm>
            <a:off x="1000218" y="606785"/>
            <a:ext cx="7141275" cy="397416"/>
          </a:xfrm>
          <a:prstGeom prst="rect">
            <a:avLst/>
          </a:prstGeom>
          <a:noFill/>
          <a:ln>
            <a:noFill/>
          </a:ln>
        </p:spPr>
        <p:txBody>
          <a:bodyPr spcFirstLastPara="1" wrap="square" lIns="0" tIns="9525" rIns="0" bIns="0" anchor="t" anchorCtr="0">
            <a:spAutoFit/>
          </a:bodyPr>
          <a:lstStyle/>
          <a:p>
            <a:pPr marL="9525" algn="ctr">
              <a:buClr>
                <a:schemeClr val="dk1"/>
              </a:buClr>
            </a:pPr>
            <a:r>
              <a:rPr lang="en-US" sz="2800" b="1"/>
              <a:t>OBMS Data Used to Calculate MOE</a:t>
            </a:r>
            <a:endParaRPr sz="2800" b="1"/>
          </a:p>
        </p:txBody>
      </p:sp>
      <p:sp>
        <p:nvSpPr>
          <p:cNvPr id="166" name="Google Shape;166;p6"/>
          <p:cNvSpPr txBox="1">
            <a:spLocks noGrp="1"/>
          </p:cNvSpPr>
          <p:nvPr>
            <p:ph type="sldNum" idx="12"/>
          </p:nvPr>
        </p:nvSpPr>
        <p:spPr>
          <a:xfrm>
            <a:off x="7969567" y="4812809"/>
            <a:ext cx="171926" cy="247168"/>
          </a:xfrm>
          <a:prstGeom prst="rect">
            <a:avLst/>
          </a:prstGeom>
          <a:noFill/>
          <a:ln>
            <a:noFill/>
          </a:ln>
        </p:spPr>
        <p:txBody>
          <a:bodyPr spcFirstLastPara="1" wrap="square" lIns="0" tIns="938" rIns="0" bIns="0" anchor="t" anchorCtr="0">
            <a:spAutoFit/>
          </a:bodyPr>
          <a:lstStyle/>
          <a:p>
            <a:pPr marL="80963" algn="l"/>
            <a:fld id="{00000000-1234-1234-1234-123412341234}" type="slidenum">
              <a:rPr lang="en-US"/>
              <a:pPr marL="80963" algn="l"/>
              <a:t>60</a:t>
            </a:fld>
            <a:endParaRPr/>
          </a:p>
        </p:txBody>
      </p:sp>
      <p:graphicFrame>
        <p:nvGraphicFramePr>
          <p:cNvPr id="168" name="Google Shape;168;p6"/>
          <p:cNvGraphicFramePr/>
          <p:nvPr>
            <p:extLst>
              <p:ext uri="{D42A27DB-BD31-4B8C-83A1-F6EECF244321}">
                <p14:modId xmlns:p14="http://schemas.microsoft.com/office/powerpoint/2010/main" val="504683969"/>
              </p:ext>
            </p:extLst>
          </p:nvPr>
        </p:nvGraphicFramePr>
        <p:xfrm>
          <a:off x="1092832" y="1230092"/>
          <a:ext cx="7137562" cy="3829885"/>
        </p:xfrm>
        <a:graphic>
          <a:graphicData uri="http://schemas.openxmlformats.org/drawingml/2006/table">
            <a:tbl>
              <a:tblPr firstRow="1" bandRow="1">
                <a:noFill/>
              </a:tblPr>
              <a:tblGrid>
                <a:gridCol w="400050">
                  <a:extLst>
                    <a:ext uri="{9D8B030D-6E8A-4147-A177-3AD203B41FA5}">
                      <a16:colId xmlns:a16="http://schemas.microsoft.com/office/drawing/2014/main" val="20000"/>
                    </a:ext>
                  </a:extLst>
                </a:gridCol>
                <a:gridCol w="1010606">
                  <a:extLst>
                    <a:ext uri="{9D8B030D-6E8A-4147-A177-3AD203B41FA5}">
                      <a16:colId xmlns:a16="http://schemas.microsoft.com/office/drawing/2014/main" val="20001"/>
                    </a:ext>
                  </a:extLst>
                </a:gridCol>
                <a:gridCol w="337181">
                  <a:extLst>
                    <a:ext uri="{9D8B030D-6E8A-4147-A177-3AD203B41FA5}">
                      <a16:colId xmlns:a16="http://schemas.microsoft.com/office/drawing/2014/main" val="20002"/>
                    </a:ext>
                  </a:extLst>
                </a:gridCol>
                <a:gridCol w="2757956">
                  <a:extLst>
                    <a:ext uri="{9D8B030D-6E8A-4147-A177-3AD203B41FA5}">
                      <a16:colId xmlns:a16="http://schemas.microsoft.com/office/drawing/2014/main" val="20003"/>
                    </a:ext>
                  </a:extLst>
                </a:gridCol>
                <a:gridCol w="435300">
                  <a:extLst>
                    <a:ext uri="{9D8B030D-6E8A-4147-A177-3AD203B41FA5}">
                      <a16:colId xmlns:a16="http://schemas.microsoft.com/office/drawing/2014/main" val="20004"/>
                    </a:ext>
                  </a:extLst>
                </a:gridCol>
                <a:gridCol w="2196469">
                  <a:extLst>
                    <a:ext uri="{9D8B030D-6E8A-4147-A177-3AD203B41FA5}">
                      <a16:colId xmlns:a16="http://schemas.microsoft.com/office/drawing/2014/main" val="20005"/>
                    </a:ext>
                  </a:extLst>
                </a:gridCol>
              </a:tblGrid>
              <a:tr h="174788">
                <a:tc gridSpan="6">
                  <a:txBody>
                    <a:bodyPr/>
                    <a:lstStyle/>
                    <a:p>
                      <a:pPr marL="9525" marR="0" lvl="0" indent="0" algn="l" rtl="0">
                        <a:lnSpc>
                          <a:spcPct val="100000"/>
                        </a:lnSpc>
                        <a:spcBef>
                          <a:spcPts val="0"/>
                        </a:spcBef>
                        <a:spcAft>
                          <a:spcPts val="0"/>
                        </a:spcAft>
                        <a:buNone/>
                      </a:pPr>
                      <a:r>
                        <a:rPr lang="en-US" sz="800" u="sng" strike="noStrike" cap="none">
                          <a:solidFill>
                            <a:srgbClr val="EEEEED"/>
                          </a:solidFill>
                          <a:latin typeface="Book Antiqua"/>
                          <a:ea typeface="Book Antiqua"/>
                          <a:cs typeface="Book Antiqua"/>
                          <a:sym typeface="Book Antiqua"/>
                        </a:rPr>
                        <a:t>REQUIRED (If Applicable)</a:t>
                      </a:r>
                      <a:r>
                        <a:rPr lang="en-US" sz="800" u="none" strike="noStrike" cap="none">
                          <a:solidFill>
                            <a:srgbClr val="EEEEED"/>
                          </a:solidFill>
                          <a:latin typeface="Book Antiqua"/>
                          <a:ea typeface="Book Antiqua"/>
                          <a:cs typeface="Book Antiqua"/>
                          <a:sym typeface="Book Antiqua"/>
                        </a:rPr>
                        <a:t> - LEA enters data into the calculator. Backup documents include employment contract, time and effort sheets</a:t>
                      </a:r>
                      <a:endParaRPr sz="800" u="none" strike="noStrike" cap="none">
                        <a:solidFill>
                          <a:srgbClr val="EEEEED"/>
                        </a:solidFill>
                        <a:latin typeface="Book Antiqua"/>
                        <a:ea typeface="Book Antiqua"/>
                        <a:cs typeface="Book Antiqua"/>
                        <a:sym typeface="Book Antiqua"/>
                      </a:endParaRPr>
                    </a:p>
                  </a:txBody>
                  <a:tcPr marL="0" marR="0" marT="2190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465">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Fund</a:t>
                      </a:r>
                      <a:endParaRPr sz="800" u="none" strike="noStrike" cap="none">
                        <a:solidFill>
                          <a:srgbClr val="EEEEED"/>
                        </a:solidFill>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313690" marR="0" lvl="0" indent="0" algn="l"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Object</a:t>
                      </a:r>
                      <a:endParaRPr sz="800" u="none" strike="noStrike" cap="none">
                        <a:solidFill>
                          <a:srgbClr val="EEEEED"/>
                        </a:solidFill>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635"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189865" marR="0" lvl="0" indent="0" algn="l" rtl="0">
                        <a:lnSpc>
                          <a:spcPct val="119090"/>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Job</a:t>
                      </a:r>
                      <a:endParaRPr sz="800" u="none" strike="noStrike" cap="none">
                        <a:solidFill>
                          <a:srgbClr val="EEEEED"/>
                        </a:solidFill>
                        <a:latin typeface="Book Antiqua"/>
                        <a:ea typeface="Book Antiqua"/>
                        <a:cs typeface="Book Antiqua"/>
                        <a:sym typeface="Book Antiqua"/>
                      </a:endParaRPr>
                    </a:p>
                    <a:p>
                      <a:pPr marL="125729" marR="0" lvl="0" indent="0" algn="l"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Class</a:t>
                      </a:r>
                      <a:endParaRPr sz="800" u="none" strike="noStrike" cap="none">
                        <a:solidFill>
                          <a:srgbClr val="EEEEED"/>
                        </a:solidFill>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tc>
                  <a:txBody>
                    <a:bodyPr/>
                    <a:lstStyle/>
                    <a:p>
                      <a:pPr marL="0" marR="0" lvl="0" indent="0" algn="l" rtl="0">
                        <a:lnSpc>
                          <a:spcPct val="100000"/>
                        </a:lnSpc>
                        <a:spcBef>
                          <a:spcPts val="0"/>
                        </a:spcBef>
                        <a:spcAft>
                          <a:spcPts val="0"/>
                        </a:spcAft>
                        <a:buNone/>
                      </a:pPr>
                      <a:endParaRPr sz="800" u="none" strike="noStrike" cap="none">
                        <a:solidFill>
                          <a:srgbClr val="EEEEED"/>
                        </a:solidFill>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u="none" strike="noStrike" cap="none">
                          <a:solidFill>
                            <a:srgbClr val="EEEEED"/>
                          </a:solidFill>
                          <a:latin typeface="Book Antiqua"/>
                          <a:ea typeface="Book Antiqua"/>
                          <a:cs typeface="Book Antiqua"/>
                          <a:sym typeface="Book Antiqua"/>
                        </a:rPr>
                        <a:t>Description</a:t>
                      </a:r>
                      <a:endParaRPr sz="800" u="none" strike="noStrike" cap="none">
                        <a:solidFill>
                          <a:srgbClr val="EEEEED"/>
                        </a:solidFill>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45818E"/>
                    </a:solidFill>
                  </a:tcPr>
                </a:tc>
                <a:extLst>
                  <a:ext uri="{0D108BD9-81ED-4DB2-BD59-A6C34878D82A}">
                    <a16:rowId xmlns:a16="http://schemas.microsoft.com/office/drawing/2014/main" val="10001"/>
                  </a:ext>
                </a:extLst>
              </a:tr>
              <a:tr h="147015">
                <a:tc>
                  <a:txBody>
                    <a:bodyPr/>
                    <a:lstStyle/>
                    <a:p>
                      <a:pPr marL="0" marR="0" lvl="0" indent="0" algn="ctr" rtl="0">
                        <a:lnSpc>
                          <a:spcPct val="118636"/>
                        </a:lnSpc>
                        <a:spcBef>
                          <a:spcPts val="0"/>
                        </a:spcBef>
                        <a:spcAft>
                          <a:spcPts val="0"/>
                        </a:spcAft>
                        <a:buNone/>
                      </a:pPr>
                      <a:r>
                        <a:rPr lang="en-US" sz="800" b="1" u="none" strike="noStrike" cap="none">
                          <a:solidFill>
                            <a:srgbClr val="585858"/>
                          </a:solidFill>
                          <a:latin typeface="Book Antiqua"/>
                          <a:ea typeface="Book Antiqua"/>
                          <a:cs typeface="Book Antiqua"/>
                          <a:sym typeface="Book Antiqua"/>
                        </a:rPr>
                        <a:t>11000</a:t>
                      </a:r>
                      <a:endParaRPr sz="800" b="1"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Operational</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51100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Salary</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1211</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Coordinator / Subject Matter Specialist</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292608">
                <a:tc>
                  <a:txBody>
                    <a:bodyPr/>
                    <a:lstStyle/>
                    <a:p>
                      <a:pPr marL="0" marR="0" lvl="0" indent="0" algn="l" rtl="0">
                        <a:lnSpc>
                          <a:spcPct val="100000"/>
                        </a:lnSpc>
                        <a:spcBef>
                          <a:spcPts val="0"/>
                        </a:spcBef>
                        <a:spcAft>
                          <a:spcPts val="0"/>
                        </a:spcAft>
                        <a:buNone/>
                      </a:pPr>
                      <a:endParaRPr sz="800" b="1" u="none" strike="noStrike" cap="none">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b="1" u="none" strike="noStrike" cap="none">
                          <a:solidFill>
                            <a:srgbClr val="585858"/>
                          </a:solidFill>
                          <a:latin typeface="Book Antiqua"/>
                          <a:ea typeface="Book Antiqua"/>
                          <a:cs typeface="Book Antiqua"/>
                          <a:sym typeface="Book Antiqua"/>
                        </a:rPr>
                        <a:t>13000</a:t>
                      </a:r>
                      <a:endParaRPr sz="800" b="1"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330200" lvl="0" indent="0" algn="l" rtl="0">
                        <a:lnSpc>
                          <a:spcPct val="120000"/>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Pupil Transportation</a:t>
                      </a:r>
                      <a:endParaRPr sz="800" u="none" strike="noStrike" cap="none">
                        <a:latin typeface="Book Antiqua"/>
                        <a:ea typeface="Book Antiqua"/>
                        <a:cs typeface="Book Antiqua"/>
                        <a:sym typeface="Book Antiqua"/>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51200</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Overtime</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1214</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p>
                      <a:pPr marL="84455"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Guidance Counselor / Social Worker</a:t>
                      </a:r>
                      <a:endParaRPr sz="800" u="none" strike="noStrike" cap="none">
                        <a:latin typeface="Book Antiqua"/>
                        <a:ea typeface="Book Antiqua"/>
                        <a:cs typeface="Book Antiqua"/>
                        <a:sym typeface="Book Antiqua"/>
                      </a:endParaRPr>
                    </a:p>
                  </a:txBody>
                  <a:tcPr marL="0" marR="0" marT="4294"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51300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Additional Compensation</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52111</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Educational Retirement</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5"/>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52112</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ERA Retiree Health</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6"/>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52210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FICA Payments</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7"/>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52220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Medicare Payments</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8"/>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52311</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Health and Medical Premiums</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09"/>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52312</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Life</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0"/>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52313</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Dental</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1"/>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52314</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Vision</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2"/>
                  </a:ext>
                </a:extLst>
              </a:tr>
              <a:tr h="14655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52315</a:t>
                      </a:r>
                      <a:endParaRPr sz="800" u="none" strike="noStrike" cap="none">
                        <a:latin typeface="Book Antiqua"/>
                        <a:ea typeface="Book Antiqua"/>
                        <a:cs typeface="Book Antiqua"/>
                        <a:sym typeface="Book Antiqua"/>
                      </a:endParaRPr>
                    </a:p>
                  </a:txBody>
                  <a:tcPr marL="0" marR="0" marT="6675"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Disability</a:t>
                      </a:r>
                      <a:endParaRPr sz="800" u="none" strike="noStrike" cap="none">
                        <a:latin typeface="Book Antiqua"/>
                        <a:ea typeface="Book Antiqua"/>
                        <a:cs typeface="Book Antiqua"/>
                        <a:sym typeface="Book Antiqua"/>
                      </a:endParaRPr>
                    </a:p>
                  </a:txBody>
                  <a:tcPr marL="0" marR="0" marT="6675"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3"/>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52316</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Other Insurance</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4"/>
                  </a:ext>
                </a:extLst>
              </a:tr>
              <a:tr h="146063">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52500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Unemployment Compensation</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5"/>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52710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Premium</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6"/>
                  </a:ext>
                </a:extLst>
              </a:tr>
              <a:tr h="146063">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52720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Employer's Fee</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7"/>
                  </a:ext>
                </a:extLst>
              </a:tr>
              <a:tr h="147015">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52730</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636"/>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(Self Insured)</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8"/>
                  </a:ext>
                </a:extLst>
              </a:tr>
              <a:tr h="146063">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52911</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Cafeteria Plan Fees</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19"/>
                  </a:ext>
                </a:extLst>
              </a:tr>
              <a:tr h="146063">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52912</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Employee Assistance Programs</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20"/>
                  </a:ext>
                </a:extLst>
              </a:tr>
              <a:tr h="146550">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52913</a:t>
                      </a:r>
                      <a:endParaRPr sz="800" u="none" strike="noStrike" cap="none">
                        <a:latin typeface="Book Antiqua"/>
                        <a:ea typeface="Book Antiqua"/>
                        <a:cs typeface="Book Antiqua"/>
                        <a:sym typeface="Book Antiqua"/>
                      </a:endParaRPr>
                    </a:p>
                  </a:txBody>
                  <a:tcPr marL="0" marR="0" marT="6675"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Workers Compensation Employee Fee</a:t>
                      </a:r>
                      <a:endParaRPr sz="800" u="none" strike="noStrike" cap="none">
                        <a:latin typeface="Book Antiqua"/>
                        <a:ea typeface="Book Antiqua"/>
                        <a:cs typeface="Book Antiqua"/>
                        <a:sym typeface="Book Antiqua"/>
                      </a:endParaRPr>
                    </a:p>
                  </a:txBody>
                  <a:tcPr marL="0" marR="0" marT="6675"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21"/>
                  </a:ext>
                </a:extLst>
              </a:tr>
              <a:tr h="146063">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ctr"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52914</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83820" marR="0" lvl="0" indent="0" algn="l" rtl="0">
                        <a:lnSpc>
                          <a:spcPct val="118181"/>
                        </a:lnSpc>
                        <a:spcBef>
                          <a:spcPts val="0"/>
                        </a:spcBef>
                        <a:spcAft>
                          <a:spcPts val="0"/>
                        </a:spcAft>
                        <a:buNone/>
                      </a:pPr>
                      <a:r>
                        <a:rPr lang="en-US" sz="800" u="none" strike="noStrike" cap="none">
                          <a:solidFill>
                            <a:srgbClr val="585858"/>
                          </a:solidFill>
                          <a:latin typeface="Book Antiqua"/>
                          <a:ea typeface="Book Antiqua"/>
                          <a:cs typeface="Book Antiqua"/>
                          <a:sym typeface="Book Antiqua"/>
                        </a:rPr>
                        <a:t>Deferred Sick Leave Reserve</a:t>
                      </a:r>
                      <a:endParaRPr sz="800" u="none" strike="noStrike" cap="none">
                        <a:latin typeface="Book Antiqua"/>
                        <a:ea typeface="Book Antiqua"/>
                        <a:cs typeface="Book Antiqua"/>
                        <a:sym typeface="Book Antiqua"/>
                      </a:endParaRPr>
                    </a:p>
                  </a:txBody>
                  <a:tcPr marL="0" marR="0" marT="6188"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tc>
                  <a:txBody>
                    <a:bodyPr/>
                    <a:lstStyle/>
                    <a:p>
                      <a:pPr marL="0" marR="0" lvl="0" indent="0" algn="l" rtl="0">
                        <a:lnSpc>
                          <a:spcPct val="100000"/>
                        </a:lnSpc>
                        <a:spcBef>
                          <a:spcPts val="0"/>
                        </a:spcBef>
                        <a:spcAft>
                          <a:spcPts val="0"/>
                        </a:spcAft>
                        <a:buNone/>
                      </a:pPr>
                      <a:endParaRPr sz="800" u="none" strike="noStrike" cap="none">
                        <a:latin typeface="Times New Roman"/>
                        <a:ea typeface="Times New Roman"/>
                        <a:cs typeface="Times New Roman"/>
                        <a:sym typeface="Times New Roman"/>
                      </a:endParaRPr>
                    </a:p>
                  </a:txBody>
                  <a:tcPr marL="0" marR="0" marT="0" marB="0">
                    <a:lnL w="12700" cap="flat" cmpd="sng">
                      <a:solidFill>
                        <a:srgbClr val="959790"/>
                      </a:solidFill>
                      <a:prstDash val="solid"/>
                      <a:round/>
                      <a:headEnd type="none" w="sm" len="sm"/>
                      <a:tailEnd type="none" w="sm" len="sm"/>
                    </a:lnL>
                    <a:lnR w="12700" cap="flat" cmpd="sng">
                      <a:solidFill>
                        <a:srgbClr val="959790"/>
                      </a:solidFill>
                      <a:prstDash val="solid"/>
                      <a:round/>
                      <a:headEnd type="none" w="sm" len="sm"/>
                      <a:tailEnd type="none" w="sm" len="sm"/>
                    </a:lnR>
                    <a:lnT w="12700" cap="flat" cmpd="sng">
                      <a:solidFill>
                        <a:srgbClr val="959790"/>
                      </a:solidFill>
                      <a:prstDash val="solid"/>
                      <a:round/>
                      <a:headEnd type="none" w="sm" len="sm"/>
                      <a:tailEnd type="none" w="sm" len="sm"/>
                    </a:lnT>
                    <a:lnB w="12700" cap="flat" cmpd="sng">
                      <a:solidFill>
                        <a:srgbClr val="959790"/>
                      </a:solidFill>
                      <a:prstDash val="solid"/>
                      <a:round/>
                      <a:headEnd type="none" w="sm" len="sm"/>
                      <a:tailEnd type="none" w="sm" len="sm"/>
                    </a:lnB>
                    <a:solidFill>
                      <a:srgbClr val="D0E0E3"/>
                    </a:solidFill>
                  </a:tcPr>
                </a:tc>
                <a:extLst>
                  <a:ext uri="{0D108BD9-81ED-4DB2-BD59-A6C34878D82A}">
                    <a16:rowId xmlns:a16="http://schemas.microsoft.com/office/drawing/2014/main" val="1002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01c1e7b36f_0_48"/>
          <p:cNvSpPr txBox="1">
            <a:spLocks noGrp="1"/>
          </p:cNvSpPr>
          <p:nvPr>
            <p:ph type="title"/>
          </p:nvPr>
        </p:nvSpPr>
        <p:spPr>
          <a:xfrm>
            <a:off x="223069" y="487142"/>
            <a:ext cx="8695350" cy="522145"/>
          </a:xfrm>
          <a:prstGeom prst="rect">
            <a:avLst/>
          </a:prstGeom>
          <a:noFill/>
          <a:ln>
            <a:noFill/>
          </a:ln>
        </p:spPr>
        <p:txBody>
          <a:bodyPr spcFirstLastPara="1" wrap="square" lIns="0" tIns="90375" rIns="0" bIns="0" anchor="t" anchorCtr="0">
            <a:spAutoFit/>
          </a:bodyPr>
          <a:lstStyle/>
          <a:p>
            <a:pPr marL="170974" algn="ctr">
              <a:lnSpc>
                <a:spcPct val="100000"/>
              </a:lnSpc>
            </a:pPr>
            <a:r>
              <a:rPr lang="en-US" sz="2800" b="1"/>
              <a:t>LEA MOE</a:t>
            </a:r>
            <a:endParaRPr sz="2800" b="1"/>
          </a:p>
        </p:txBody>
      </p:sp>
      <p:sp>
        <p:nvSpPr>
          <p:cNvPr id="174" name="Google Shape;174;g301c1e7b36f_0_48"/>
          <p:cNvSpPr txBox="1"/>
          <p:nvPr/>
        </p:nvSpPr>
        <p:spPr>
          <a:xfrm>
            <a:off x="1204763" y="1548544"/>
            <a:ext cx="7558875" cy="3425198"/>
          </a:xfrm>
          <a:prstGeom prst="rect">
            <a:avLst/>
          </a:prstGeom>
          <a:noFill/>
          <a:ln>
            <a:noFill/>
          </a:ln>
        </p:spPr>
        <p:txBody>
          <a:bodyPr spcFirstLastPara="1" wrap="square" lIns="0" tIns="53813" rIns="0" bIns="0" anchor="t" anchorCtr="0">
            <a:spAutoFit/>
          </a:bodyPr>
          <a:lstStyle/>
          <a:p>
            <a:pPr marR="633413">
              <a:lnSpc>
                <a:spcPct val="107941"/>
              </a:lnSpc>
            </a:pPr>
            <a:endParaRPr sz="2550" b="1">
              <a:solidFill>
                <a:srgbClr val="393C4A"/>
              </a:solidFill>
              <a:latin typeface="Calibri"/>
              <a:ea typeface="Calibri"/>
              <a:cs typeface="Calibri"/>
              <a:sym typeface="Calibri"/>
            </a:endParaRPr>
          </a:p>
          <a:p>
            <a:pPr marR="633413">
              <a:lnSpc>
                <a:spcPct val="107941"/>
              </a:lnSpc>
            </a:pPr>
            <a:endParaRPr sz="1350" b="1">
              <a:solidFill>
                <a:srgbClr val="393C4A"/>
              </a:solidFill>
              <a:latin typeface="Calibri"/>
              <a:ea typeface="Calibri"/>
              <a:cs typeface="Calibri"/>
              <a:sym typeface="Calibri"/>
            </a:endParaRPr>
          </a:p>
          <a:p>
            <a:pPr marL="239078" marR="251936" indent="-167640">
              <a:lnSpc>
                <a:spcPct val="70000"/>
              </a:lnSpc>
              <a:buClr>
                <a:srgbClr val="393C4A"/>
              </a:buClr>
              <a:buSzPts val="2900"/>
              <a:buFont typeface="Arial"/>
              <a:buChar char="•"/>
            </a:pPr>
            <a:r>
              <a:rPr lang="en-US" sz="2025">
                <a:solidFill>
                  <a:srgbClr val="393C4A"/>
                </a:solidFill>
                <a:latin typeface="Calibri"/>
                <a:ea typeface="Calibri"/>
                <a:cs typeface="Calibri"/>
                <a:sym typeface="Calibri"/>
              </a:rPr>
              <a:t>OSE will request for closed OBMS data from the previous 3 slides to be entered into the OSE MOE site: </a:t>
            </a:r>
            <a:r>
              <a:rPr lang="en-US" sz="1950" u="sng">
                <a:solidFill>
                  <a:srgbClr val="FF914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https://webed.ped.state.nm.us/sites/SpEdIDEA/SitePages/MOE.aspx</a:t>
            </a:r>
            <a:endParaRPr sz="1950">
              <a:solidFill>
                <a:srgbClr val="FF914D"/>
              </a:solidFill>
              <a:latin typeface="Calibri"/>
              <a:ea typeface="Calibri"/>
              <a:cs typeface="Calibri"/>
              <a:sym typeface="Calibri"/>
            </a:endParaRPr>
          </a:p>
          <a:p>
            <a:pPr marL="342900" marR="251936">
              <a:lnSpc>
                <a:spcPct val="70000"/>
              </a:lnSpc>
            </a:pPr>
            <a:endParaRPr sz="2100">
              <a:solidFill>
                <a:srgbClr val="393C4A"/>
              </a:solidFill>
              <a:latin typeface="Calibri"/>
              <a:ea typeface="Calibri"/>
              <a:cs typeface="Calibri"/>
              <a:sym typeface="Calibri"/>
            </a:endParaRPr>
          </a:p>
          <a:p>
            <a:pPr marL="239078" marR="251936" indent="-158115">
              <a:lnSpc>
                <a:spcPct val="70000"/>
              </a:lnSpc>
              <a:buClr>
                <a:srgbClr val="393C4A"/>
              </a:buClr>
              <a:buSzPts val="2700"/>
              <a:buFont typeface="Arial"/>
              <a:buChar char="•"/>
            </a:pPr>
            <a:r>
              <a:rPr lang="en-US" sz="2025">
                <a:solidFill>
                  <a:srgbClr val="393C4A"/>
                </a:solidFill>
                <a:latin typeface="Calibri"/>
                <a:ea typeface="Calibri"/>
                <a:cs typeface="Calibri"/>
                <a:sym typeface="Calibri"/>
              </a:rPr>
              <a:t>LEAs must review the data for accuracy and make any necessary corrections.</a:t>
            </a:r>
            <a:endParaRPr sz="2025">
              <a:solidFill>
                <a:srgbClr val="393C4A"/>
              </a:solidFill>
              <a:latin typeface="Calibri"/>
              <a:ea typeface="Calibri"/>
              <a:cs typeface="Calibri"/>
              <a:sym typeface="Calibri"/>
            </a:endParaRPr>
          </a:p>
          <a:p>
            <a:pPr marL="342900" marR="251936">
              <a:lnSpc>
                <a:spcPct val="70000"/>
              </a:lnSpc>
            </a:pPr>
            <a:endParaRPr sz="2100">
              <a:solidFill>
                <a:srgbClr val="393C4A"/>
              </a:solidFill>
              <a:latin typeface="Calibri"/>
              <a:ea typeface="Calibri"/>
              <a:cs typeface="Calibri"/>
              <a:sym typeface="Calibri"/>
            </a:endParaRPr>
          </a:p>
          <a:p>
            <a:pPr marL="239078" marR="251936" indent="-158115">
              <a:lnSpc>
                <a:spcPct val="70000"/>
              </a:lnSpc>
              <a:buClr>
                <a:srgbClr val="393C4A"/>
              </a:buClr>
              <a:buSzPts val="2700"/>
              <a:buFont typeface="Arial"/>
              <a:buChar char="•"/>
            </a:pPr>
            <a:r>
              <a:rPr lang="en-US" sz="2025">
                <a:solidFill>
                  <a:srgbClr val="393C4A"/>
                </a:solidFill>
                <a:latin typeface="Calibri"/>
                <a:ea typeface="Calibri"/>
                <a:cs typeface="Calibri"/>
                <a:sym typeface="Calibri"/>
              </a:rPr>
              <a:t>Back-up documentation for all costs:</a:t>
            </a:r>
            <a:endParaRPr sz="2025">
              <a:solidFill>
                <a:srgbClr val="393C4A"/>
              </a:solidFill>
              <a:latin typeface="Calibri"/>
              <a:ea typeface="Calibri"/>
              <a:cs typeface="Calibri"/>
              <a:sym typeface="Calibri"/>
            </a:endParaRPr>
          </a:p>
          <a:p>
            <a:pPr marL="685800" marR="251936" lvl="1" indent="-280988">
              <a:lnSpc>
                <a:spcPct val="70000"/>
              </a:lnSpc>
              <a:buClr>
                <a:srgbClr val="FF914D"/>
              </a:buClr>
              <a:buSzPts val="2300"/>
              <a:buFont typeface="Arial"/>
              <a:buChar char="•"/>
            </a:pPr>
            <a:r>
              <a:rPr lang="en-US" sz="1875">
                <a:solidFill>
                  <a:srgbClr val="393C4A"/>
                </a:solidFill>
                <a:latin typeface="Calibri"/>
                <a:ea typeface="Calibri"/>
                <a:cs typeface="Calibri"/>
                <a:sym typeface="Calibri"/>
              </a:rPr>
              <a:t>Must be kept on file </a:t>
            </a:r>
            <a:endParaRPr sz="1875">
              <a:solidFill>
                <a:srgbClr val="393C4A"/>
              </a:solidFill>
              <a:latin typeface="Calibri"/>
              <a:ea typeface="Calibri"/>
              <a:cs typeface="Calibri"/>
              <a:sym typeface="Calibri"/>
            </a:endParaRPr>
          </a:p>
          <a:p>
            <a:pPr marL="685800" marR="251936" lvl="1" indent="-280988">
              <a:lnSpc>
                <a:spcPct val="70000"/>
              </a:lnSpc>
              <a:buClr>
                <a:srgbClr val="FF914D"/>
              </a:buClr>
              <a:buSzPts val="2300"/>
              <a:buFont typeface="Arial"/>
              <a:buChar char="•"/>
            </a:pPr>
            <a:r>
              <a:rPr lang="en-US" sz="1875">
                <a:solidFill>
                  <a:srgbClr val="393C4A"/>
                </a:solidFill>
                <a:latin typeface="Calibri"/>
                <a:ea typeface="Calibri"/>
                <a:cs typeface="Calibri"/>
                <a:sym typeface="Calibri"/>
              </a:rPr>
              <a:t>Provided to the OSE upon request.</a:t>
            </a:r>
            <a:endParaRPr sz="1875">
              <a:solidFill>
                <a:srgbClr val="393C4A"/>
              </a:solidFill>
              <a:latin typeface="Calibri"/>
              <a:ea typeface="Calibri"/>
              <a:cs typeface="Calibri"/>
              <a:sym typeface="Calibri"/>
            </a:endParaRPr>
          </a:p>
          <a:p>
            <a:pPr marL="1028700" marR="251936" lvl="2" indent="-214313">
              <a:lnSpc>
                <a:spcPct val="70000"/>
              </a:lnSpc>
              <a:buClr>
                <a:srgbClr val="393C4A"/>
              </a:buClr>
              <a:buSzPts val="900"/>
              <a:buFont typeface="Calibri"/>
              <a:buChar char="■"/>
            </a:pPr>
            <a:r>
              <a:rPr lang="en-US" sz="1800">
                <a:solidFill>
                  <a:srgbClr val="393C4A"/>
                </a:solidFill>
                <a:latin typeface="Calibri"/>
                <a:ea typeface="Calibri"/>
                <a:cs typeface="Calibri"/>
                <a:sym typeface="Calibri"/>
              </a:rPr>
              <a:t>Documentation examples can include:</a:t>
            </a:r>
            <a:endParaRPr sz="1800">
              <a:solidFill>
                <a:srgbClr val="393C4A"/>
              </a:solidFill>
              <a:latin typeface="Calibri"/>
              <a:ea typeface="Calibri"/>
              <a:cs typeface="Calibri"/>
              <a:sym typeface="Calibri"/>
            </a:endParaRPr>
          </a:p>
          <a:p>
            <a:pPr marL="1371600" marR="251936" lvl="3" indent="-204788">
              <a:lnSpc>
                <a:spcPct val="70000"/>
              </a:lnSpc>
              <a:buClr>
                <a:srgbClr val="FF914D"/>
              </a:buClr>
              <a:buSzPts val="700"/>
              <a:buFont typeface="Calibri"/>
              <a:buChar char="●"/>
            </a:pPr>
            <a:r>
              <a:rPr lang="en-US" sz="1725">
                <a:solidFill>
                  <a:srgbClr val="393C4A"/>
                </a:solidFill>
                <a:latin typeface="Calibri"/>
                <a:ea typeface="Calibri"/>
                <a:cs typeface="Calibri"/>
                <a:sym typeface="Calibri"/>
              </a:rPr>
              <a:t>Contracts</a:t>
            </a:r>
            <a:endParaRPr sz="1725">
              <a:solidFill>
                <a:srgbClr val="393C4A"/>
              </a:solidFill>
              <a:latin typeface="Calibri"/>
              <a:ea typeface="Calibri"/>
              <a:cs typeface="Calibri"/>
              <a:sym typeface="Calibri"/>
            </a:endParaRPr>
          </a:p>
          <a:p>
            <a:pPr marL="1371600" marR="251936" lvl="3" indent="-204788">
              <a:lnSpc>
                <a:spcPct val="70000"/>
              </a:lnSpc>
              <a:buClr>
                <a:srgbClr val="FF914D"/>
              </a:buClr>
              <a:buSzPts val="700"/>
              <a:buFont typeface="Calibri"/>
              <a:buChar char="●"/>
            </a:pPr>
            <a:r>
              <a:rPr lang="en-US" sz="1725">
                <a:solidFill>
                  <a:srgbClr val="393C4A"/>
                </a:solidFill>
                <a:latin typeface="Calibri"/>
                <a:ea typeface="Calibri"/>
                <a:cs typeface="Calibri"/>
                <a:sym typeface="Calibri"/>
              </a:rPr>
              <a:t>Time and Effort documentation</a:t>
            </a:r>
            <a:endParaRPr sz="1725">
              <a:solidFill>
                <a:srgbClr val="393C4A"/>
              </a:solidFill>
              <a:latin typeface="Calibri"/>
              <a:ea typeface="Calibri"/>
              <a:cs typeface="Calibri"/>
              <a:sym typeface="Calibri"/>
            </a:endParaRPr>
          </a:p>
        </p:txBody>
      </p:sp>
      <p:sp>
        <p:nvSpPr>
          <p:cNvPr id="175" name="Google Shape;175;g301c1e7b36f_0_48"/>
          <p:cNvSpPr txBox="1"/>
          <p:nvPr/>
        </p:nvSpPr>
        <p:spPr>
          <a:xfrm>
            <a:off x="8041195" y="4804791"/>
            <a:ext cx="71550"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2</a:t>
            </a:r>
            <a:endParaRPr sz="825">
              <a:latin typeface="Book Antiqua"/>
              <a:ea typeface="Book Antiqua"/>
              <a:cs typeface="Book Antiqua"/>
              <a:sym typeface="Book Antiqua"/>
            </a:endParaRPr>
          </a:p>
        </p:txBody>
      </p:sp>
      <p:sp>
        <p:nvSpPr>
          <p:cNvPr id="176" name="Google Shape;176;g301c1e7b36f_0_48"/>
          <p:cNvSpPr txBox="1"/>
          <p:nvPr/>
        </p:nvSpPr>
        <p:spPr>
          <a:xfrm>
            <a:off x="1296544" y="1242319"/>
            <a:ext cx="7558875" cy="872775"/>
          </a:xfrm>
          <a:prstGeom prst="rect">
            <a:avLst/>
          </a:prstGeom>
          <a:solidFill>
            <a:srgbClr val="D0E0E3"/>
          </a:solidFill>
          <a:ln>
            <a:noFill/>
          </a:ln>
        </p:spPr>
        <p:txBody>
          <a:bodyPr spcFirstLastPara="1" wrap="square" lIns="68569" tIns="68569" rIns="68569" bIns="68569" anchor="ctr" anchorCtr="0">
            <a:noAutofit/>
          </a:bodyPr>
          <a:lstStyle/>
          <a:p>
            <a:pPr marR="633413">
              <a:lnSpc>
                <a:spcPct val="107941"/>
              </a:lnSpc>
              <a:buClr>
                <a:schemeClr val="dk1"/>
              </a:buClr>
              <a:buSzPts val="1100"/>
            </a:pPr>
            <a:r>
              <a:rPr lang="en-US" sz="2550" b="1">
                <a:solidFill>
                  <a:srgbClr val="393C4A"/>
                </a:solidFill>
                <a:latin typeface="Calibri"/>
                <a:ea typeface="Calibri"/>
                <a:cs typeface="Calibri"/>
                <a:sym typeface="Calibri"/>
              </a:rPr>
              <a:t>How does the LEA complete the MOE calculation?</a:t>
            </a:r>
            <a:endParaRPr sz="2325">
              <a:solidFill>
                <a:srgbClr val="393C4A"/>
              </a:solidFill>
              <a:latin typeface="Calibri"/>
              <a:ea typeface="Calibri"/>
              <a:cs typeface="Calibri"/>
              <a:sym typeface="Calibri"/>
            </a:endParaRPr>
          </a:p>
        </p:txBody>
      </p:sp>
      <p:pic>
        <p:nvPicPr>
          <p:cNvPr id="177" name="Google Shape;177;g301c1e7b36f_0_48"/>
          <p:cNvPicPr preferRelativeResize="0"/>
          <p:nvPr/>
        </p:nvPicPr>
        <p:blipFill>
          <a:blip r:embed="rId4">
            <a:alphaModFix/>
          </a:blip>
          <a:stretch>
            <a:fillRect/>
          </a:stretch>
        </p:blipFill>
        <p:spPr>
          <a:xfrm>
            <a:off x="223069" y="1313523"/>
            <a:ext cx="905906" cy="654965"/>
          </a:xfrm>
          <a:prstGeom prst="rect">
            <a:avLst/>
          </a:prstGeom>
          <a:noFill/>
          <a:ln>
            <a:noFill/>
          </a:ln>
        </p:spPr>
      </p:pic>
      <p:sp>
        <p:nvSpPr>
          <p:cNvPr id="178" name="Google Shape;178;g301c1e7b36f_0_48"/>
          <p:cNvSpPr/>
          <p:nvPr/>
        </p:nvSpPr>
        <p:spPr>
          <a:xfrm>
            <a:off x="80888" y="1166935"/>
            <a:ext cx="1123875" cy="948150"/>
          </a:xfrm>
          <a:prstGeom prst="ellipse">
            <a:avLst/>
          </a:prstGeom>
          <a:noFill/>
          <a:ln w="38100" cap="flat" cmpd="sng">
            <a:solidFill>
              <a:srgbClr val="048981"/>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01c1e7b36f_0_61"/>
          <p:cNvSpPr txBox="1">
            <a:spLocks noGrp="1"/>
          </p:cNvSpPr>
          <p:nvPr>
            <p:ph type="title"/>
          </p:nvPr>
        </p:nvSpPr>
        <p:spPr>
          <a:xfrm>
            <a:off x="224325" y="490522"/>
            <a:ext cx="8695350" cy="522145"/>
          </a:xfrm>
          <a:prstGeom prst="rect">
            <a:avLst/>
          </a:prstGeom>
          <a:noFill/>
          <a:ln>
            <a:noFill/>
          </a:ln>
        </p:spPr>
        <p:txBody>
          <a:bodyPr spcFirstLastPara="1" wrap="square" lIns="0" tIns="90375" rIns="0" bIns="0" anchor="t" anchorCtr="0">
            <a:spAutoFit/>
          </a:bodyPr>
          <a:lstStyle/>
          <a:p>
            <a:pPr marL="170974" algn="ctr">
              <a:lnSpc>
                <a:spcPct val="100000"/>
              </a:lnSpc>
            </a:pPr>
            <a:r>
              <a:rPr lang="en-US" sz="2800" b="1"/>
              <a:t>OSE MOE Review</a:t>
            </a:r>
            <a:endParaRPr sz="2800" b="1"/>
          </a:p>
        </p:txBody>
      </p:sp>
      <p:sp>
        <p:nvSpPr>
          <p:cNvPr id="184" name="Google Shape;184;g301c1e7b36f_0_61"/>
          <p:cNvSpPr txBox="1"/>
          <p:nvPr/>
        </p:nvSpPr>
        <p:spPr>
          <a:xfrm>
            <a:off x="1287263" y="1886831"/>
            <a:ext cx="7473150" cy="2505074"/>
          </a:xfrm>
          <a:prstGeom prst="rect">
            <a:avLst/>
          </a:prstGeom>
          <a:noFill/>
          <a:ln>
            <a:noFill/>
          </a:ln>
        </p:spPr>
        <p:txBody>
          <a:bodyPr spcFirstLastPara="1" wrap="square" lIns="0" tIns="53813" rIns="0" bIns="0" anchor="t" anchorCtr="0">
            <a:spAutoFit/>
          </a:bodyPr>
          <a:lstStyle/>
          <a:p>
            <a:pPr marR="633413"/>
            <a:endParaRPr sz="2550" b="1">
              <a:solidFill>
                <a:srgbClr val="393C4A"/>
              </a:solidFill>
              <a:latin typeface="Calibri"/>
              <a:ea typeface="Calibri"/>
              <a:cs typeface="Calibri"/>
              <a:sym typeface="Calibri"/>
            </a:endParaRPr>
          </a:p>
          <a:p>
            <a:pPr marR="633413">
              <a:lnSpc>
                <a:spcPct val="107941"/>
              </a:lnSpc>
            </a:pPr>
            <a:endParaRPr sz="1350" b="1">
              <a:solidFill>
                <a:srgbClr val="393C4A"/>
              </a:solidFill>
              <a:latin typeface="Calibri"/>
              <a:ea typeface="Calibri"/>
              <a:cs typeface="Calibri"/>
              <a:sym typeface="Calibri"/>
            </a:endParaRPr>
          </a:p>
          <a:p>
            <a:pPr marL="239078" marR="251936" indent="-181928">
              <a:lnSpc>
                <a:spcPct val="70000"/>
              </a:lnSpc>
              <a:buClr>
                <a:srgbClr val="393C4A"/>
              </a:buClr>
              <a:buSzPts val="3200"/>
              <a:buFont typeface="Arial"/>
              <a:buChar char="•"/>
            </a:pPr>
            <a:r>
              <a:rPr lang="en-US" sz="2175">
                <a:solidFill>
                  <a:srgbClr val="393C4A"/>
                </a:solidFill>
                <a:latin typeface="Calibri"/>
                <a:ea typeface="Calibri"/>
                <a:cs typeface="Calibri"/>
                <a:sym typeface="Calibri"/>
              </a:rPr>
              <a:t>OSE will review the data LEAs submitted in the MOE site:</a:t>
            </a:r>
            <a:r>
              <a:rPr lang="en-US" sz="2325">
                <a:solidFill>
                  <a:srgbClr val="393C4A"/>
                </a:solidFill>
                <a:latin typeface="Calibri"/>
                <a:ea typeface="Calibri"/>
                <a:cs typeface="Calibri"/>
                <a:sym typeface="Calibri"/>
              </a:rPr>
              <a:t> </a:t>
            </a:r>
            <a:r>
              <a:rPr lang="en-US" sz="2025" u="sng">
                <a:solidFill>
                  <a:srgbClr val="FF914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https://webed.ped.state.nm.us/sites/SpEdIDEA/SitePages/MOE.aspx</a:t>
            </a:r>
            <a:endParaRPr sz="1875">
              <a:solidFill>
                <a:srgbClr val="393C4A"/>
              </a:solidFill>
              <a:latin typeface="Calibri"/>
              <a:ea typeface="Calibri"/>
              <a:cs typeface="Calibri"/>
              <a:sym typeface="Calibri"/>
            </a:endParaRPr>
          </a:p>
          <a:p>
            <a:pPr marL="342900" marR="251936">
              <a:lnSpc>
                <a:spcPct val="70000"/>
              </a:lnSpc>
            </a:pPr>
            <a:endParaRPr sz="1875">
              <a:solidFill>
                <a:srgbClr val="393C4A"/>
              </a:solidFill>
              <a:latin typeface="Calibri"/>
              <a:ea typeface="Calibri"/>
              <a:cs typeface="Calibri"/>
              <a:sym typeface="Calibri"/>
            </a:endParaRPr>
          </a:p>
          <a:p>
            <a:pPr marL="239078" marR="251936" indent="-200978">
              <a:lnSpc>
                <a:spcPct val="70000"/>
              </a:lnSpc>
              <a:buClr>
                <a:srgbClr val="393C4A"/>
              </a:buClr>
              <a:buSzPts val="3600"/>
              <a:buFont typeface="Arial"/>
              <a:buChar char="•"/>
            </a:pPr>
            <a:r>
              <a:rPr lang="en-US" sz="2175">
                <a:solidFill>
                  <a:srgbClr val="393C4A"/>
                </a:solidFill>
                <a:latin typeface="Calibri"/>
                <a:ea typeface="Calibri"/>
                <a:cs typeface="Calibri"/>
                <a:sym typeface="Calibri"/>
              </a:rPr>
              <a:t>OSE will determine if the LEA met the compliance standard by verifying expenditures were at least as much as expended in the most recent</a:t>
            </a:r>
            <a:r>
              <a:rPr lang="en-US" sz="2175">
                <a:solidFill>
                  <a:schemeClr val="dk1"/>
                </a:solidFill>
                <a:latin typeface="Calibri"/>
                <a:ea typeface="Calibri"/>
                <a:cs typeface="Calibri"/>
                <a:sym typeface="Calibri"/>
              </a:rPr>
              <a:t> </a:t>
            </a:r>
            <a:r>
              <a:rPr lang="en-US" sz="2175">
                <a:solidFill>
                  <a:srgbClr val="393C4A"/>
                </a:solidFill>
                <a:latin typeface="Calibri"/>
                <a:ea typeface="Calibri"/>
                <a:cs typeface="Calibri"/>
                <a:sym typeface="Calibri"/>
              </a:rPr>
              <a:t>year the LEA met MOE.</a:t>
            </a:r>
            <a:endParaRPr sz="2175">
              <a:solidFill>
                <a:srgbClr val="393C4A"/>
              </a:solidFill>
              <a:latin typeface="Calibri"/>
              <a:ea typeface="Calibri"/>
              <a:cs typeface="Calibri"/>
              <a:sym typeface="Calibri"/>
            </a:endParaRPr>
          </a:p>
          <a:p>
            <a:pPr marR="251936">
              <a:lnSpc>
                <a:spcPct val="70000"/>
              </a:lnSpc>
            </a:pPr>
            <a:endParaRPr sz="2250">
              <a:solidFill>
                <a:srgbClr val="393C4A"/>
              </a:solidFill>
              <a:latin typeface="Calibri"/>
              <a:ea typeface="Calibri"/>
              <a:cs typeface="Calibri"/>
              <a:sym typeface="Calibri"/>
            </a:endParaRPr>
          </a:p>
        </p:txBody>
      </p:sp>
      <p:sp>
        <p:nvSpPr>
          <p:cNvPr id="185" name="Google Shape;185;g301c1e7b36f_0_61"/>
          <p:cNvSpPr txBox="1"/>
          <p:nvPr/>
        </p:nvSpPr>
        <p:spPr>
          <a:xfrm>
            <a:off x="1030604" y="4799076"/>
            <a:ext cx="2498121"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186" name="Google Shape;186;g301c1e7b36f_0_61"/>
          <p:cNvSpPr txBox="1"/>
          <p:nvPr/>
        </p:nvSpPr>
        <p:spPr>
          <a:xfrm>
            <a:off x="8041195" y="4804791"/>
            <a:ext cx="71550"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2</a:t>
            </a:r>
            <a:endParaRPr sz="825">
              <a:latin typeface="Book Antiqua"/>
              <a:ea typeface="Book Antiqua"/>
              <a:cs typeface="Book Antiqua"/>
              <a:sym typeface="Book Antiqua"/>
            </a:endParaRPr>
          </a:p>
        </p:txBody>
      </p:sp>
      <p:sp>
        <p:nvSpPr>
          <p:cNvPr id="187" name="Google Shape;187;g301c1e7b36f_0_61"/>
          <p:cNvSpPr txBox="1"/>
          <p:nvPr/>
        </p:nvSpPr>
        <p:spPr>
          <a:xfrm>
            <a:off x="1287263" y="1260675"/>
            <a:ext cx="7473150" cy="987525"/>
          </a:xfrm>
          <a:prstGeom prst="rect">
            <a:avLst/>
          </a:prstGeom>
          <a:solidFill>
            <a:srgbClr val="D0E0E3"/>
          </a:solidFill>
          <a:ln>
            <a:noFill/>
          </a:ln>
        </p:spPr>
        <p:txBody>
          <a:bodyPr spcFirstLastPara="1" wrap="square" lIns="68569" tIns="68569" rIns="68569" bIns="68569" anchor="ctr" anchorCtr="0">
            <a:noAutofit/>
          </a:bodyPr>
          <a:lstStyle/>
          <a:p>
            <a:pPr marR="633413">
              <a:buClr>
                <a:schemeClr val="dk1"/>
              </a:buClr>
              <a:buSzPts val="1100"/>
            </a:pPr>
            <a:r>
              <a:rPr lang="en-US" sz="2550" b="1">
                <a:solidFill>
                  <a:srgbClr val="393C4A"/>
                </a:solidFill>
                <a:latin typeface="Calibri"/>
                <a:ea typeface="Calibri"/>
                <a:cs typeface="Calibri"/>
                <a:sym typeface="Calibri"/>
              </a:rPr>
              <a:t>Once an LEA has submitted their MOE data, what happens next?</a:t>
            </a:r>
            <a:endParaRPr sz="2325">
              <a:solidFill>
                <a:srgbClr val="393C4A"/>
              </a:solidFill>
              <a:latin typeface="Calibri"/>
              <a:ea typeface="Calibri"/>
              <a:cs typeface="Calibri"/>
              <a:sym typeface="Calibri"/>
            </a:endParaRPr>
          </a:p>
        </p:txBody>
      </p:sp>
      <p:pic>
        <p:nvPicPr>
          <p:cNvPr id="188" name="Google Shape;188;g301c1e7b36f_0_61"/>
          <p:cNvPicPr preferRelativeResize="0"/>
          <p:nvPr/>
        </p:nvPicPr>
        <p:blipFill>
          <a:blip r:embed="rId4">
            <a:alphaModFix/>
          </a:blip>
          <a:stretch>
            <a:fillRect/>
          </a:stretch>
        </p:blipFill>
        <p:spPr>
          <a:xfrm>
            <a:off x="348994" y="1393726"/>
            <a:ext cx="635756" cy="635756"/>
          </a:xfrm>
          <a:prstGeom prst="rect">
            <a:avLst/>
          </a:prstGeom>
          <a:noFill/>
          <a:ln>
            <a:noFill/>
          </a:ln>
        </p:spPr>
      </p:pic>
      <p:sp>
        <p:nvSpPr>
          <p:cNvPr id="189" name="Google Shape;189;g301c1e7b36f_0_61"/>
          <p:cNvSpPr/>
          <p:nvPr/>
        </p:nvSpPr>
        <p:spPr>
          <a:xfrm>
            <a:off x="104935" y="1280363"/>
            <a:ext cx="1123875" cy="948150"/>
          </a:xfrm>
          <a:prstGeom prst="ellipse">
            <a:avLst/>
          </a:prstGeom>
          <a:noFill/>
          <a:ln w="38100" cap="flat" cmpd="sng">
            <a:solidFill>
              <a:srgbClr val="048981"/>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01c1e7b36f_3_2"/>
          <p:cNvSpPr txBox="1">
            <a:spLocks noGrp="1"/>
          </p:cNvSpPr>
          <p:nvPr>
            <p:ph type="title"/>
          </p:nvPr>
        </p:nvSpPr>
        <p:spPr>
          <a:xfrm>
            <a:off x="0" y="234038"/>
            <a:ext cx="9144000" cy="777600"/>
          </a:xfrm>
          <a:prstGeom prst="rect">
            <a:avLst/>
          </a:prstGeom>
        </p:spPr>
        <p:txBody>
          <a:bodyPr spcFirstLastPara="1" wrap="square" lIns="68569" tIns="34275" rIns="68569" bIns="34275" anchor="b" anchorCtr="0">
            <a:normAutofit/>
          </a:bodyPr>
          <a:lstStyle/>
          <a:p>
            <a:pPr algn="ctr"/>
            <a:r>
              <a:rPr lang="en-US" sz="2800" b="1"/>
              <a:t>Q &amp; A</a:t>
            </a:r>
            <a:endParaRPr sz="2800" b="1"/>
          </a:p>
        </p:txBody>
      </p:sp>
      <p:sp>
        <p:nvSpPr>
          <p:cNvPr id="205" name="Google Shape;205;g301c1e7b36f_3_2"/>
          <p:cNvSpPr txBox="1">
            <a:spLocks noGrp="1"/>
          </p:cNvSpPr>
          <p:nvPr>
            <p:ph type="body" idx="1"/>
          </p:nvPr>
        </p:nvSpPr>
        <p:spPr>
          <a:xfrm>
            <a:off x="971550" y="1371600"/>
            <a:ext cx="7200900" cy="3257775"/>
          </a:xfrm>
          <a:prstGeom prst="rect">
            <a:avLst/>
          </a:prstGeom>
        </p:spPr>
        <p:txBody>
          <a:bodyPr spcFirstLastPara="1" wrap="square" lIns="68569" tIns="34275" rIns="68569" bIns="34275" anchor="t" anchorCtr="0">
            <a:normAutofit/>
          </a:bodyPr>
          <a:lstStyle/>
          <a:p>
            <a:pPr marL="0" indent="0">
              <a:lnSpc>
                <a:spcPct val="130000"/>
              </a:lnSpc>
              <a:spcBef>
                <a:spcPts val="0"/>
              </a:spcBef>
              <a:buNone/>
            </a:pPr>
            <a:r>
              <a:rPr lang="en-US" sz="1725">
                <a:solidFill>
                  <a:schemeClr val="dk2"/>
                </a:solidFill>
              </a:rPr>
              <a:t>Take a moment to enter your questions on the general information discussed so far.</a:t>
            </a:r>
          </a:p>
          <a:p>
            <a:pPr indent="-252413">
              <a:lnSpc>
                <a:spcPct val="130000"/>
              </a:lnSpc>
              <a:spcBef>
                <a:spcPts val="0"/>
              </a:spcBef>
              <a:buClr>
                <a:srgbClr val="434343"/>
              </a:buClr>
              <a:buSzPts val="2300"/>
              <a:buFont typeface="Calibri"/>
              <a:buChar char="•"/>
            </a:pP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Use the </a:t>
            </a:r>
            <a:r>
              <a:rPr lang="en-US" sz="1725">
                <a:solidFill>
                  <a:schemeClr val="dk2"/>
                </a:solidFill>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QR code or</a:t>
            </a: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click </a:t>
            </a:r>
            <a:r>
              <a:rPr lang="en-US" sz="1725" u="sng">
                <a:solidFill>
                  <a:schemeClr val="accent3"/>
                </a:solidFil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here</a:t>
            </a: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to write down your questions. </a:t>
            </a:r>
            <a:endParaRPr lang="en-US"/>
          </a:p>
        </p:txBody>
      </p:sp>
      <p:pic>
        <p:nvPicPr>
          <p:cNvPr id="206" name="Google Shape;206;g301c1e7b36f_3_2"/>
          <p:cNvPicPr preferRelativeResize="0"/>
          <p:nvPr/>
        </p:nvPicPr>
        <p:blipFill>
          <a:blip r:embed="rId4">
            <a:alphaModFix/>
          </a:blip>
          <a:stretch>
            <a:fillRect/>
          </a:stretch>
        </p:blipFill>
        <p:spPr>
          <a:xfrm>
            <a:off x="3554925" y="2610775"/>
            <a:ext cx="2034150" cy="209617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0" y="556883"/>
            <a:ext cx="9144000" cy="440505"/>
          </a:xfrm>
          <a:prstGeom prst="rect">
            <a:avLst/>
          </a:prstGeom>
          <a:noFill/>
          <a:ln>
            <a:noFill/>
          </a:ln>
        </p:spPr>
        <p:txBody>
          <a:bodyPr spcFirstLastPara="1" wrap="square" lIns="0" tIns="9525" rIns="0" bIns="0" anchor="t" anchorCtr="0">
            <a:spAutoFit/>
          </a:bodyPr>
          <a:lstStyle/>
          <a:p>
            <a:pPr marL="9525" algn="ctr">
              <a:lnSpc>
                <a:spcPct val="100000"/>
              </a:lnSpc>
            </a:pPr>
            <a:r>
              <a:rPr lang="en-US" sz="2800" b="1"/>
              <a:t>Exceptions – General Information</a:t>
            </a:r>
            <a:endParaRPr sz="2800" b="1"/>
          </a:p>
        </p:txBody>
      </p:sp>
      <p:sp>
        <p:nvSpPr>
          <p:cNvPr id="212" name="Google Shape;212;p8"/>
          <p:cNvSpPr txBox="1">
            <a:spLocks noGrp="1"/>
          </p:cNvSpPr>
          <p:nvPr>
            <p:ph type="body" idx="1"/>
          </p:nvPr>
        </p:nvSpPr>
        <p:spPr>
          <a:xfrm>
            <a:off x="1025366" y="1287399"/>
            <a:ext cx="7093350" cy="2937371"/>
          </a:xfrm>
          <a:prstGeom prst="rect">
            <a:avLst/>
          </a:prstGeom>
          <a:noFill/>
          <a:ln>
            <a:noFill/>
          </a:ln>
        </p:spPr>
        <p:txBody>
          <a:bodyPr spcFirstLastPara="1" wrap="square" lIns="0" tIns="115725" rIns="0" bIns="0" anchor="t" anchorCtr="0">
            <a:spAutoFit/>
          </a:bodyPr>
          <a:lstStyle/>
          <a:p>
            <a:pPr marL="220028" marR="112395" indent="-200978">
              <a:lnSpc>
                <a:spcPct val="70000"/>
              </a:lnSpc>
              <a:spcBef>
                <a:spcPts val="1350"/>
              </a:spcBef>
              <a:buClr>
                <a:srgbClr val="393C4A"/>
              </a:buClr>
              <a:buSzPts val="3000"/>
            </a:pPr>
            <a:r>
              <a:rPr lang="en-US" sz="2100"/>
              <a:t>If an LEA does not meet MOE after all expenditures have been entered, an LEA may apply exceptions to reduce its required MOE level and meet the compliance standard using any of the four methods.</a:t>
            </a:r>
            <a:endParaRPr sz="2100"/>
          </a:p>
          <a:p>
            <a:pPr marL="220028" marR="3810" indent="-200978">
              <a:lnSpc>
                <a:spcPct val="70000"/>
              </a:lnSpc>
              <a:spcBef>
                <a:spcPts val="1354"/>
              </a:spcBef>
              <a:buClr>
                <a:srgbClr val="393C4A"/>
              </a:buClr>
              <a:buSzPts val="3000"/>
            </a:pPr>
            <a:r>
              <a:rPr lang="en-US" sz="2250"/>
              <a:t>Exceptions:</a:t>
            </a:r>
            <a:endParaRPr sz="2250"/>
          </a:p>
          <a:p>
            <a:pPr marL="342900" marR="3810" lvl="1" indent="-109538">
              <a:lnSpc>
                <a:spcPct val="70000"/>
              </a:lnSpc>
              <a:spcBef>
                <a:spcPts val="1354"/>
              </a:spcBef>
              <a:buSzPts val="2300"/>
            </a:pPr>
            <a:r>
              <a:rPr lang="en-US" sz="1800">
                <a:solidFill>
                  <a:srgbClr val="393C4A"/>
                </a:solidFill>
              </a:rPr>
              <a:t>All exceptions must be supported by an auditable paper trail. </a:t>
            </a:r>
            <a:endParaRPr sz="1800">
              <a:solidFill>
                <a:srgbClr val="393C4A"/>
              </a:solidFill>
            </a:endParaRPr>
          </a:p>
          <a:p>
            <a:pPr marL="342900" marR="3810" lvl="1" indent="-109538">
              <a:lnSpc>
                <a:spcPct val="70000"/>
              </a:lnSpc>
              <a:spcBef>
                <a:spcPts val="1354"/>
              </a:spcBef>
              <a:buSzPts val="2300"/>
            </a:pPr>
            <a:r>
              <a:rPr lang="en-US" sz="1800">
                <a:solidFill>
                  <a:srgbClr val="393C4A"/>
                </a:solidFill>
              </a:rPr>
              <a:t>If the LEA has met MOE, exceptions cannot be applied.</a:t>
            </a:r>
            <a:endParaRPr sz="1800">
              <a:solidFill>
                <a:srgbClr val="393C4A"/>
              </a:solidFill>
            </a:endParaRPr>
          </a:p>
          <a:p>
            <a:pPr marL="342900" marR="3810" lvl="1" indent="-109538">
              <a:lnSpc>
                <a:spcPct val="70000"/>
              </a:lnSpc>
              <a:spcBef>
                <a:spcPts val="1354"/>
              </a:spcBef>
              <a:buSzPts val="2300"/>
            </a:pPr>
            <a:r>
              <a:rPr lang="en-US" sz="1800">
                <a:solidFill>
                  <a:srgbClr val="393C4A"/>
                </a:solidFill>
              </a:rPr>
              <a:t>It is permissible to take multiple exceptions in one year, as long as   </a:t>
            </a:r>
            <a:endParaRPr sz="1800">
              <a:solidFill>
                <a:srgbClr val="393C4A"/>
              </a:solidFill>
            </a:endParaRPr>
          </a:p>
          <a:p>
            <a:pPr marL="342900" marR="242888" indent="0">
              <a:lnSpc>
                <a:spcPct val="70000"/>
              </a:lnSpc>
              <a:spcBef>
                <a:spcPts val="0"/>
              </a:spcBef>
              <a:buNone/>
            </a:pPr>
            <a:r>
              <a:rPr lang="en-US">
                <a:solidFill>
                  <a:srgbClr val="393C4A"/>
                </a:solidFill>
              </a:rPr>
              <a:t>each exception applies in that year.</a:t>
            </a:r>
            <a:endParaRPr>
              <a:solidFill>
                <a:srgbClr val="393C4A"/>
              </a:solidFill>
            </a:endParaRPr>
          </a:p>
        </p:txBody>
      </p:sp>
      <p:sp>
        <p:nvSpPr>
          <p:cNvPr id="213" name="Google Shape;213;p8"/>
          <p:cNvSpPr txBox="1"/>
          <p:nvPr/>
        </p:nvSpPr>
        <p:spPr>
          <a:xfrm>
            <a:off x="1030603" y="4901947"/>
            <a:ext cx="2498121"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214" name="Google Shape;214;p8"/>
          <p:cNvSpPr txBox="1"/>
          <p:nvPr/>
        </p:nvSpPr>
        <p:spPr>
          <a:xfrm>
            <a:off x="8041195" y="4804791"/>
            <a:ext cx="71438"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8</a:t>
            </a:r>
            <a:endParaRPr sz="825">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223069" y="539051"/>
            <a:ext cx="8695350" cy="440505"/>
          </a:xfrm>
          <a:prstGeom prst="rect">
            <a:avLst/>
          </a:prstGeom>
          <a:noFill/>
          <a:ln>
            <a:noFill/>
          </a:ln>
        </p:spPr>
        <p:txBody>
          <a:bodyPr spcFirstLastPara="1" wrap="square" lIns="0" tIns="9525" rIns="0" bIns="0" anchor="t" anchorCtr="0">
            <a:spAutoFit/>
          </a:bodyPr>
          <a:lstStyle/>
          <a:p>
            <a:pPr marL="205264" algn="ctr">
              <a:lnSpc>
                <a:spcPct val="100000"/>
              </a:lnSpc>
            </a:pPr>
            <a:r>
              <a:rPr lang="en-US" sz="2800" b="1"/>
              <a:t>Exception (a) </a:t>
            </a:r>
            <a:endParaRPr sz="2800" b="1"/>
          </a:p>
        </p:txBody>
      </p:sp>
      <p:sp>
        <p:nvSpPr>
          <p:cNvPr id="220" name="Google Shape;220;p9"/>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65</a:t>
            </a:fld>
            <a:endParaRPr/>
          </a:p>
        </p:txBody>
      </p:sp>
      <p:sp>
        <p:nvSpPr>
          <p:cNvPr id="221" name="Google Shape;221;p9"/>
          <p:cNvSpPr txBox="1"/>
          <p:nvPr/>
        </p:nvSpPr>
        <p:spPr>
          <a:xfrm>
            <a:off x="646613" y="1291951"/>
            <a:ext cx="7947450" cy="2177184"/>
          </a:xfrm>
          <a:prstGeom prst="rect">
            <a:avLst/>
          </a:prstGeom>
          <a:noFill/>
          <a:ln>
            <a:noFill/>
          </a:ln>
        </p:spPr>
        <p:txBody>
          <a:bodyPr spcFirstLastPara="1" wrap="square" lIns="0" tIns="62850" rIns="0" bIns="0" anchor="t" anchorCtr="0">
            <a:spAutoFit/>
          </a:bodyPr>
          <a:lstStyle/>
          <a:p>
            <a:pPr marR="70961">
              <a:lnSpc>
                <a:spcPct val="95833"/>
              </a:lnSpc>
            </a:pPr>
            <a:r>
              <a:rPr lang="en-US" sz="2025" b="1">
                <a:solidFill>
                  <a:srgbClr val="393C4A"/>
                </a:solidFill>
                <a:latin typeface="Calibri"/>
                <a:ea typeface="Calibri"/>
                <a:cs typeface="Calibri"/>
                <a:sym typeface="Calibri"/>
              </a:rPr>
              <a:t>Allowable Exception:</a:t>
            </a:r>
            <a:endParaRPr sz="2025" b="1">
              <a:solidFill>
                <a:srgbClr val="393C4A"/>
              </a:solidFill>
              <a:latin typeface="Calibri"/>
              <a:ea typeface="Calibri"/>
              <a:cs typeface="Calibri"/>
              <a:sym typeface="Calibri"/>
            </a:endParaRPr>
          </a:p>
          <a:p>
            <a:pPr marL="214789" marR="70961" indent="-205264">
              <a:lnSpc>
                <a:spcPct val="95833"/>
              </a:lnSpc>
              <a:buClr>
                <a:srgbClr val="393C4A"/>
              </a:buClr>
              <a:buSzPts val="2400"/>
              <a:buFont typeface="Arial"/>
              <a:buChar char="•"/>
            </a:pPr>
            <a:r>
              <a:rPr lang="en-US" sz="1800" b="1">
                <a:solidFill>
                  <a:srgbClr val="393C4A"/>
                </a:solidFill>
                <a:latin typeface="Calibri"/>
                <a:ea typeface="Calibri"/>
                <a:cs typeface="Calibri"/>
                <a:sym typeface="Calibri"/>
              </a:rPr>
              <a:t>(a)</a:t>
            </a:r>
            <a:r>
              <a:rPr lang="en-US" sz="1800">
                <a:solidFill>
                  <a:srgbClr val="393C4A"/>
                </a:solidFill>
                <a:latin typeface="Calibri"/>
                <a:ea typeface="Calibri"/>
                <a:cs typeface="Calibri"/>
                <a:sym typeface="Calibri"/>
              </a:rPr>
              <a:t> The voluntary departure, by retirement or otherwise, or departure for just cause, of special education or related services personnel.</a:t>
            </a:r>
            <a:endParaRPr sz="1800">
              <a:latin typeface="Calibri"/>
              <a:ea typeface="Calibri"/>
              <a:cs typeface="Calibri"/>
              <a:sym typeface="Calibri"/>
            </a:endParaRPr>
          </a:p>
          <a:p>
            <a:pPr marL="342900" marR="28099">
              <a:lnSpc>
                <a:spcPct val="80000"/>
              </a:lnSpc>
              <a:spcBef>
                <a:spcPts val="1369"/>
              </a:spcBef>
            </a:pPr>
            <a:r>
              <a:rPr lang="en-US" sz="1800" b="1">
                <a:solidFill>
                  <a:srgbClr val="393C4A"/>
                </a:solidFill>
                <a:latin typeface="Calibri"/>
                <a:ea typeface="Calibri"/>
                <a:cs typeface="Calibri"/>
                <a:sym typeface="Calibri"/>
              </a:rPr>
              <a:t>Note:</a:t>
            </a:r>
            <a:r>
              <a:rPr lang="en-US" sz="1800">
                <a:solidFill>
                  <a:srgbClr val="393C4A"/>
                </a:solidFill>
                <a:latin typeface="Calibri"/>
                <a:ea typeface="Calibri"/>
                <a:cs typeface="Calibri"/>
                <a:sym typeface="Calibri"/>
              </a:rPr>
              <a:t> If staff worked .5 FTE on special education duties then .5 FTE can be the exception; not the entire salary and benefit of that FTE</a:t>
            </a:r>
            <a:endParaRPr sz="1800">
              <a:latin typeface="Calibri"/>
              <a:ea typeface="Calibri"/>
              <a:cs typeface="Calibri"/>
              <a:sym typeface="Calibri"/>
            </a:endParaRPr>
          </a:p>
          <a:p>
            <a:pPr>
              <a:spcBef>
                <a:spcPts val="34"/>
              </a:spcBef>
              <a:buSzPts val="2050"/>
            </a:pPr>
            <a:endParaRPr sz="1538">
              <a:latin typeface="Calibri"/>
              <a:ea typeface="Calibri"/>
              <a:cs typeface="Calibri"/>
              <a:sym typeface="Calibri"/>
            </a:endParaRPr>
          </a:p>
          <a:p>
            <a:pPr marL="342900" marR="79534">
              <a:lnSpc>
                <a:spcPct val="95909"/>
              </a:lnSpc>
              <a:spcBef>
                <a:spcPts val="1354"/>
              </a:spcBef>
            </a:pPr>
            <a:endParaRPr sz="1650">
              <a:latin typeface="Calibri"/>
              <a:ea typeface="Calibri"/>
              <a:cs typeface="Calibri"/>
              <a:sym typeface="Calibri"/>
            </a:endParaRPr>
          </a:p>
        </p:txBody>
      </p:sp>
      <p:pic>
        <p:nvPicPr>
          <p:cNvPr id="222" name="Google Shape;222;p9"/>
          <p:cNvPicPr preferRelativeResize="0"/>
          <p:nvPr/>
        </p:nvPicPr>
        <p:blipFill>
          <a:blip r:embed="rId3">
            <a:alphaModFix/>
          </a:blip>
          <a:stretch>
            <a:fillRect/>
          </a:stretch>
        </p:blipFill>
        <p:spPr>
          <a:xfrm>
            <a:off x="4019494" y="3377381"/>
            <a:ext cx="1102500" cy="110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224325" y="553042"/>
            <a:ext cx="8695350" cy="440505"/>
          </a:xfrm>
          <a:prstGeom prst="rect">
            <a:avLst/>
          </a:prstGeom>
          <a:noFill/>
          <a:ln>
            <a:noFill/>
          </a:ln>
        </p:spPr>
        <p:txBody>
          <a:bodyPr spcFirstLastPara="1" wrap="square" lIns="0" tIns="9525" rIns="0" bIns="0" anchor="t" anchorCtr="0">
            <a:spAutoFit/>
          </a:bodyPr>
          <a:lstStyle/>
          <a:p>
            <a:pPr algn="ctr">
              <a:lnSpc>
                <a:spcPct val="100000"/>
              </a:lnSpc>
            </a:pPr>
            <a:r>
              <a:rPr lang="en-US" sz="2800" b="1"/>
              <a:t>Exception (a) Non-Qualifications</a:t>
            </a:r>
            <a:endParaRPr sz="2800" b="1"/>
          </a:p>
        </p:txBody>
      </p:sp>
      <p:sp>
        <p:nvSpPr>
          <p:cNvPr id="228" name="Google Shape;228;p10"/>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66</a:t>
            </a:fld>
            <a:endParaRPr/>
          </a:p>
        </p:txBody>
      </p:sp>
      <p:sp>
        <p:nvSpPr>
          <p:cNvPr id="229" name="Google Shape;229;p10"/>
          <p:cNvSpPr txBox="1">
            <a:spLocks noGrp="1"/>
          </p:cNvSpPr>
          <p:nvPr>
            <p:ph type="ftr" idx="11"/>
          </p:nvPr>
        </p:nvSpPr>
        <p:spPr>
          <a:xfrm>
            <a:off x="1030603" y="4827650"/>
            <a:ext cx="2381519"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sp>
        <p:nvSpPr>
          <p:cNvPr id="230" name="Google Shape;230;p10"/>
          <p:cNvSpPr txBox="1"/>
          <p:nvPr/>
        </p:nvSpPr>
        <p:spPr>
          <a:xfrm>
            <a:off x="898717" y="1202373"/>
            <a:ext cx="6996150" cy="2879595"/>
          </a:xfrm>
          <a:prstGeom prst="rect">
            <a:avLst/>
          </a:prstGeom>
          <a:noFill/>
          <a:ln>
            <a:noFill/>
          </a:ln>
        </p:spPr>
        <p:txBody>
          <a:bodyPr spcFirstLastPara="1" wrap="square" lIns="0" tIns="162394" rIns="0" bIns="0" anchor="t" anchorCtr="0">
            <a:spAutoFit/>
          </a:bodyPr>
          <a:lstStyle/>
          <a:p>
            <a:pPr marL="9525"/>
            <a:r>
              <a:rPr lang="en-US" sz="1800">
                <a:solidFill>
                  <a:srgbClr val="393C4A"/>
                </a:solidFill>
                <a:latin typeface="Calibri"/>
                <a:ea typeface="Calibri"/>
                <a:cs typeface="Calibri"/>
                <a:sym typeface="Calibri"/>
              </a:rPr>
              <a:t>The following </a:t>
            </a:r>
            <a:r>
              <a:rPr lang="en-US" sz="1800" u="sng">
                <a:solidFill>
                  <a:srgbClr val="393C4A"/>
                </a:solidFill>
                <a:latin typeface="Calibri"/>
                <a:ea typeface="Calibri"/>
                <a:cs typeface="Calibri"/>
                <a:sym typeface="Calibri"/>
              </a:rPr>
              <a:t>do not</a:t>
            </a:r>
            <a:r>
              <a:rPr lang="en-US" sz="1800">
                <a:solidFill>
                  <a:srgbClr val="393C4A"/>
                </a:solidFill>
                <a:latin typeface="Calibri"/>
                <a:ea typeface="Calibri"/>
                <a:cs typeface="Calibri"/>
                <a:sym typeface="Calibri"/>
              </a:rPr>
              <a:t> qualify under the Voluntary Departure exception (a):</a:t>
            </a:r>
            <a:endParaRPr sz="1800">
              <a:latin typeface="Calibri"/>
              <a:ea typeface="Calibri"/>
              <a:cs typeface="Calibri"/>
              <a:sym typeface="Calibri"/>
            </a:endParaRPr>
          </a:p>
          <a:p>
            <a:pPr marL="214789" marR="110490" indent="-205264">
              <a:lnSpc>
                <a:spcPct val="96000"/>
              </a:lnSpc>
              <a:spcBef>
                <a:spcPts val="1350"/>
              </a:spcBef>
              <a:buClr>
                <a:srgbClr val="393C4A"/>
              </a:buClr>
              <a:buSzPts val="2000"/>
              <a:buFont typeface="Arial"/>
              <a:buChar char="•"/>
            </a:pPr>
            <a:r>
              <a:rPr lang="en-US" sz="1500">
                <a:solidFill>
                  <a:srgbClr val="393C4A"/>
                </a:solidFill>
                <a:latin typeface="Calibri"/>
                <a:ea typeface="Calibri"/>
                <a:cs typeface="Calibri"/>
                <a:sym typeface="Calibri"/>
              </a:rPr>
              <a:t>The LEA reassigns the special education teacher or ancillary staff to other duties in the district;</a:t>
            </a:r>
            <a:endParaRPr sz="1500">
              <a:latin typeface="Calibri"/>
              <a:ea typeface="Calibri"/>
              <a:cs typeface="Calibri"/>
              <a:sym typeface="Calibri"/>
            </a:endParaRPr>
          </a:p>
          <a:p>
            <a:pPr marL="214789" indent="-205264">
              <a:spcBef>
                <a:spcPts val="1001"/>
              </a:spcBef>
              <a:buClr>
                <a:srgbClr val="393C4A"/>
              </a:buClr>
              <a:buSzPts val="2000"/>
              <a:buFont typeface="Arial"/>
              <a:buChar char="•"/>
            </a:pPr>
            <a:r>
              <a:rPr lang="en-US" sz="1500">
                <a:solidFill>
                  <a:srgbClr val="393C4A"/>
                </a:solidFill>
                <a:latin typeface="Calibri"/>
                <a:ea typeface="Calibri"/>
                <a:cs typeface="Calibri"/>
                <a:sym typeface="Calibri"/>
              </a:rPr>
              <a:t>The LEA reduces the number of special education staff due to a reduction in force;</a:t>
            </a:r>
            <a:endParaRPr sz="1500">
              <a:latin typeface="Calibri"/>
              <a:ea typeface="Calibri"/>
              <a:cs typeface="Calibri"/>
              <a:sym typeface="Calibri"/>
            </a:endParaRPr>
          </a:p>
          <a:p>
            <a:pPr marL="214789" marR="219551" indent="-205264">
              <a:lnSpc>
                <a:spcPct val="80000"/>
              </a:lnSpc>
              <a:spcBef>
                <a:spcPts val="1350"/>
              </a:spcBef>
              <a:buClr>
                <a:srgbClr val="393C4A"/>
              </a:buClr>
              <a:buSzPts val="2000"/>
              <a:buFont typeface="Arial"/>
              <a:buChar char="•"/>
            </a:pPr>
            <a:r>
              <a:rPr lang="en-US" sz="1500">
                <a:solidFill>
                  <a:srgbClr val="393C4A"/>
                </a:solidFill>
                <a:latin typeface="Calibri"/>
                <a:ea typeface="Calibri"/>
                <a:cs typeface="Calibri"/>
                <a:sym typeface="Calibri"/>
              </a:rPr>
              <a:t>The LEA changes local special education policy or procedure, reducing the number of staff and/or hours;</a:t>
            </a:r>
            <a:endParaRPr sz="1500">
              <a:latin typeface="Calibri"/>
              <a:ea typeface="Calibri"/>
              <a:cs typeface="Calibri"/>
              <a:sym typeface="Calibri"/>
            </a:endParaRPr>
          </a:p>
          <a:p>
            <a:pPr marL="214789" indent="-205264">
              <a:spcBef>
                <a:spcPts val="994"/>
              </a:spcBef>
              <a:buClr>
                <a:srgbClr val="393C4A"/>
              </a:buClr>
              <a:buSzPts val="2000"/>
              <a:buFont typeface="Arial"/>
              <a:buChar char="•"/>
            </a:pPr>
            <a:r>
              <a:rPr lang="en-US" sz="1500">
                <a:solidFill>
                  <a:srgbClr val="393C4A"/>
                </a:solidFill>
                <a:latin typeface="Calibri"/>
                <a:ea typeface="Calibri"/>
                <a:cs typeface="Calibri"/>
                <a:sym typeface="Calibri"/>
              </a:rPr>
              <a:t>The LEA releases or does not renew the contract of a probationary employee; and</a:t>
            </a:r>
            <a:endParaRPr sz="1500">
              <a:latin typeface="Calibri"/>
              <a:ea typeface="Calibri"/>
              <a:cs typeface="Calibri"/>
              <a:sym typeface="Calibri"/>
            </a:endParaRPr>
          </a:p>
          <a:p>
            <a:pPr marL="214789" marR="3810" indent="-205264">
              <a:lnSpc>
                <a:spcPct val="80000"/>
              </a:lnSpc>
              <a:spcBef>
                <a:spcPts val="1350"/>
              </a:spcBef>
              <a:buClr>
                <a:srgbClr val="393C4A"/>
              </a:buClr>
              <a:buSzPts val="2000"/>
              <a:buFont typeface="Arial"/>
              <a:buChar char="•"/>
            </a:pPr>
            <a:r>
              <a:rPr lang="en-US" sz="1500">
                <a:solidFill>
                  <a:srgbClr val="393C4A"/>
                </a:solidFill>
                <a:latin typeface="Calibri"/>
                <a:ea typeface="Calibri"/>
                <a:cs typeface="Calibri"/>
                <a:sym typeface="Calibri"/>
              </a:rPr>
              <a:t>The LEA is not able to recruit or hire a special education teacher and relies on long term substitute teachers during the school year.</a:t>
            </a:r>
            <a:endParaRPr sz="1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224325" y="578722"/>
            <a:ext cx="8695350" cy="440505"/>
          </a:xfrm>
          <a:prstGeom prst="rect">
            <a:avLst/>
          </a:prstGeom>
          <a:noFill/>
          <a:ln>
            <a:noFill/>
          </a:ln>
        </p:spPr>
        <p:txBody>
          <a:bodyPr spcFirstLastPara="1" wrap="square" lIns="0" tIns="9525" rIns="0" bIns="0" anchor="t" anchorCtr="0">
            <a:spAutoFit/>
          </a:bodyPr>
          <a:lstStyle/>
          <a:p>
            <a:pPr marL="237649" algn="ctr">
              <a:lnSpc>
                <a:spcPct val="100000"/>
              </a:lnSpc>
            </a:pPr>
            <a:r>
              <a:rPr lang="en-US" sz="2800" b="1"/>
              <a:t>Exception (b) </a:t>
            </a:r>
            <a:endParaRPr sz="2800" b="1"/>
          </a:p>
        </p:txBody>
      </p:sp>
      <p:sp>
        <p:nvSpPr>
          <p:cNvPr id="236" name="Google Shape;236;p11"/>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67</a:t>
            </a:fld>
            <a:endParaRPr/>
          </a:p>
        </p:txBody>
      </p:sp>
      <p:sp>
        <p:nvSpPr>
          <p:cNvPr id="237" name="Google Shape;237;p11"/>
          <p:cNvSpPr txBox="1">
            <a:spLocks noGrp="1"/>
          </p:cNvSpPr>
          <p:nvPr>
            <p:ph type="ftr" idx="11"/>
          </p:nvPr>
        </p:nvSpPr>
        <p:spPr>
          <a:xfrm>
            <a:off x="1030603" y="4827650"/>
            <a:ext cx="2258781"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sp>
        <p:nvSpPr>
          <p:cNvPr id="238" name="Google Shape;238;p11"/>
          <p:cNvSpPr txBox="1"/>
          <p:nvPr/>
        </p:nvSpPr>
        <p:spPr>
          <a:xfrm>
            <a:off x="669544" y="1257919"/>
            <a:ext cx="7300125" cy="2507702"/>
          </a:xfrm>
          <a:prstGeom prst="rect">
            <a:avLst/>
          </a:prstGeom>
          <a:noFill/>
          <a:ln>
            <a:noFill/>
          </a:ln>
        </p:spPr>
        <p:txBody>
          <a:bodyPr spcFirstLastPara="1" wrap="square" lIns="0" tIns="53813" rIns="0" bIns="0" anchor="t" anchorCtr="0">
            <a:spAutoFit/>
          </a:bodyPr>
          <a:lstStyle/>
          <a:p>
            <a:pPr marR="70961">
              <a:lnSpc>
                <a:spcPct val="95833"/>
              </a:lnSpc>
            </a:pPr>
            <a:r>
              <a:rPr lang="en-US" sz="2025" b="1">
                <a:solidFill>
                  <a:srgbClr val="393C4A"/>
                </a:solidFill>
                <a:latin typeface="Calibri"/>
                <a:ea typeface="Calibri"/>
                <a:cs typeface="Calibri"/>
                <a:sym typeface="Calibri"/>
              </a:rPr>
              <a:t>Allowable Exception:</a:t>
            </a:r>
            <a:endParaRPr sz="2325">
              <a:solidFill>
                <a:srgbClr val="393C4A"/>
              </a:solidFill>
              <a:latin typeface="Calibri"/>
              <a:ea typeface="Calibri"/>
              <a:cs typeface="Calibri"/>
              <a:sym typeface="Calibri"/>
            </a:endParaRPr>
          </a:p>
          <a:p>
            <a:pPr marL="215265" marR="399098" indent="-158115">
              <a:lnSpc>
                <a:spcPct val="107941"/>
              </a:lnSpc>
              <a:buClr>
                <a:srgbClr val="393C4A"/>
              </a:buClr>
              <a:buSzPts val="2400"/>
              <a:buFont typeface="Arial"/>
              <a:buChar char="•"/>
            </a:pPr>
            <a:r>
              <a:rPr lang="en-US" sz="1800" b="1">
                <a:solidFill>
                  <a:srgbClr val="393C4A"/>
                </a:solidFill>
                <a:latin typeface="Calibri"/>
                <a:ea typeface="Calibri"/>
                <a:cs typeface="Calibri"/>
                <a:sym typeface="Calibri"/>
              </a:rPr>
              <a:t>(b)</a:t>
            </a:r>
            <a:r>
              <a:rPr lang="en-US" sz="1800">
                <a:solidFill>
                  <a:srgbClr val="393C4A"/>
                </a:solidFill>
                <a:latin typeface="Calibri"/>
                <a:ea typeface="Calibri"/>
                <a:cs typeface="Calibri"/>
                <a:sym typeface="Calibri"/>
              </a:rPr>
              <a:t> A decrease in the enrollment of children with disabilities.</a:t>
            </a:r>
            <a:endParaRPr sz="1800">
              <a:latin typeface="Calibri"/>
              <a:ea typeface="Calibri"/>
              <a:cs typeface="Calibri"/>
              <a:sym typeface="Calibri"/>
            </a:endParaRPr>
          </a:p>
          <a:p>
            <a:pPr marL="685800" marR="3810" lvl="1" indent="-223838">
              <a:lnSpc>
                <a:spcPct val="107941"/>
              </a:lnSpc>
              <a:spcBef>
                <a:spcPts val="1354"/>
              </a:spcBef>
              <a:buClr>
                <a:srgbClr val="FF914D"/>
              </a:buClr>
              <a:buSzPts val="1100"/>
              <a:buFont typeface="Arial"/>
              <a:buChar char="●"/>
            </a:pPr>
            <a:r>
              <a:rPr lang="en-US" sz="1800">
                <a:solidFill>
                  <a:srgbClr val="393C4A"/>
                </a:solidFill>
                <a:latin typeface="Calibri"/>
                <a:ea typeface="Calibri"/>
                <a:cs typeface="Calibri"/>
                <a:sym typeface="Calibri"/>
              </a:rPr>
              <a:t>If there is a decrease in enrollment of students with disabilities in an LEA, the calculator automatically accounts for the difference between the two years.</a:t>
            </a:r>
            <a:endParaRPr sz="1800">
              <a:latin typeface="Calibri"/>
              <a:ea typeface="Calibri"/>
              <a:cs typeface="Calibri"/>
              <a:sym typeface="Calibri"/>
            </a:endParaRPr>
          </a:p>
          <a:p>
            <a:pPr marL="685800" marR="47148" lvl="1" indent="-223838">
              <a:lnSpc>
                <a:spcPct val="107941"/>
              </a:lnSpc>
              <a:spcBef>
                <a:spcPts val="1354"/>
              </a:spcBef>
              <a:buClr>
                <a:srgbClr val="FF914D"/>
              </a:buClr>
              <a:buSzPts val="1100"/>
              <a:buFont typeface="Arial"/>
              <a:buChar char="●"/>
            </a:pPr>
            <a:r>
              <a:rPr lang="en-US" sz="1800">
                <a:solidFill>
                  <a:srgbClr val="393C4A"/>
                </a:solidFill>
                <a:latin typeface="Calibri"/>
                <a:ea typeface="Calibri"/>
                <a:cs typeface="Calibri"/>
                <a:sym typeface="Calibri"/>
              </a:rPr>
              <a:t>That difference is converted to a percentage, which is multiplied by the prior year expenditures.</a:t>
            </a:r>
            <a:endParaRPr sz="1800">
              <a:latin typeface="Calibri"/>
              <a:ea typeface="Calibri"/>
              <a:cs typeface="Calibri"/>
              <a:sym typeface="Calibri"/>
            </a:endParaRPr>
          </a:p>
        </p:txBody>
      </p:sp>
      <p:pic>
        <p:nvPicPr>
          <p:cNvPr id="239" name="Google Shape;239;p11"/>
          <p:cNvPicPr preferRelativeResize="0"/>
          <p:nvPr/>
        </p:nvPicPr>
        <p:blipFill>
          <a:blip r:embed="rId3">
            <a:alphaModFix/>
          </a:blip>
          <a:stretch>
            <a:fillRect/>
          </a:stretch>
        </p:blipFill>
        <p:spPr>
          <a:xfrm>
            <a:off x="4093013" y="3730669"/>
            <a:ext cx="1102500" cy="110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367145" y="594659"/>
            <a:ext cx="9144000" cy="440505"/>
          </a:xfrm>
          <a:prstGeom prst="rect">
            <a:avLst/>
          </a:prstGeom>
          <a:noFill/>
          <a:ln>
            <a:noFill/>
          </a:ln>
        </p:spPr>
        <p:txBody>
          <a:bodyPr spcFirstLastPara="1" wrap="square" lIns="0" tIns="9525" rIns="0" bIns="0" anchor="t" anchorCtr="0">
            <a:spAutoFit/>
          </a:bodyPr>
          <a:lstStyle/>
          <a:p>
            <a:pPr marL="3007043">
              <a:lnSpc>
                <a:spcPct val="100000"/>
              </a:lnSpc>
            </a:pPr>
            <a:r>
              <a:rPr lang="en-US" sz="2800" b="1"/>
              <a:t>Exception (c) </a:t>
            </a:r>
            <a:endParaRPr sz="2800" b="1">
              <a:solidFill>
                <a:srgbClr val="000000"/>
              </a:solidFill>
            </a:endParaRPr>
          </a:p>
        </p:txBody>
      </p:sp>
      <p:sp>
        <p:nvSpPr>
          <p:cNvPr id="245" name="Google Shape;245;p12"/>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68</a:t>
            </a:fld>
            <a:endParaRPr/>
          </a:p>
        </p:txBody>
      </p:sp>
      <p:sp>
        <p:nvSpPr>
          <p:cNvPr id="247" name="Google Shape;247;p12"/>
          <p:cNvSpPr txBox="1"/>
          <p:nvPr/>
        </p:nvSpPr>
        <p:spPr>
          <a:xfrm>
            <a:off x="873450" y="1187869"/>
            <a:ext cx="7397100" cy="3772411"/>
          </a:xfrm>
          <a:prstGeom prst="rect">
            <a:avLst/>
          </a:prstGeom>
          <a:noFill/>
          <a:ln>
            <a:noFill/>
          </a:ln>
        </p:spPr>
        <p:txBody>
          <a:bodyPr spcFirstLastPara="1" wrap="square" lIns="0" tIns="40481" rIns="0" bIns="0" anchor="t" anchorCtr="0">
            <a:spAutoFit/>
          </a:bodyPr>
          <a:lstStyle/>
          <a:p>
            <a:pPr marR="70961">
              <a:lnSpc>
                <a:spcPct val="95833"/>
              </a:lnSpc>
            </a:pPr>
            <a:r>
              <a:rPr lang="en-US" sz="2025" b="1">
                <a:solidFill>
                  <a:srgbClr val="393C4A"/>
                </a:solidFill>
                <a:latin typeface="Calibri"/>
                <a:ea typeface="Calibri"/>
                <a:cs typeface="Calibri"/>
                <a:sym typeface="Calibri"/>
              </a:rPr>
              <a:t>Allowable Exception:</a:t>
            </a:r>
            <a:endParaRPr sz="2025" b="1">
              <a:solidFill>
                <a:srgbClr val="393C4A"/>
              </a:solidFill>
              <a:latin typeface="Calibri"/>
              <a:ea typeface="Calibri"/>
              <a:cs typeface="Calibri"/>
              <a:sym typeface="Calibri"/>
            </a:endParaRPr>
          </a:p>
          <a:p>
            <a:pPr marL="214789" marR="30004" indent="-205264">
              <a:lnSpc>
                <a:spcPct val="107916"/>
              </a:lnSpc>
              <a:buClr>
                <a:srgbClr val="393C4A"/>
              </a:buClr>
              <a:buSzPts val="2400"/>
              <a:buFont typeface="Arial"/>
              <a:buChar char="•"/>
            </a:pPr>
            <a:r>
              <a:rPr lang="en-US" sz="1800" b="1">
                <a:solidFill>
                  <a:srgbClr val="393C4A"/>
                </a:solidFill>
                <a:latin typeface="Calibri"/>
                <a:ea typeface="Calibri"/>
                <a:cs typeface="Calibri"/>
                <a:sym typeface="Calibri"/>
              </a:rPr>
              <a:t>(c) </a:t>
            </a:r>
            <a:r>
              <a:rPr lang="en-US" sz="1800">
                <a:solidFill>
                  <a:srgbClr val="393C4A"/>
                </a:solidFill>
                <a:latin typeface="Calibri"/>
                <a:ea typeface="Calibri"/>
                <a:cs typeface="Calibri"/>
                <a:sym typeface="Calibri"/>
              </a:rPr>
              <a:t>Termination of obligation to provide special education to a student in an exceptionally costly program.</a:t>
            </a:r>
            <a:endParaRPr sz="1800">
              <a:latin typeface="Calibri"/>
              <a:ea typeface="Calibri"/>
              <a:cs typeface="Calibri"/>
              <a:sym typeface="Calibri"/>
            </a:endParaRPr>
          </a:p>
          <a:p>
            <a:pPr marL="685800" lvl="1" indent="-285750">
              <a:spcBef>
                <a:spcPts val="1106"/>
              </a:spcBef>
              <a:buClr>
                <a:srgbClr val="FF914D"/>
              </a:buClr>
              <a:buSzPts val="2400"/>
              <a:buFont typeface="Arial"/>
              <a:buChar char="•"/>
            </a:pPr>
            <a:r>
              <a:rPr lang="en-US" sz="1800">
                <a:solidFill>
                  <a:srgbClr val="393C4A"/>
                </a:solidFill>
                <a:latin typeface="Calibri"/>
                <a:ea typeface="Calibri"/>
                <a:cs typeface="Calibri"/>
                <a:sym typeface="Calibri"/>
              </a:rPr>
              <a:t>Cost to provide FAPE is greater than two times the annual per pupil cost.</a:t>
            </a:r>
            <a:endParaRPr sz="1800">
              <a:latin typeface="Calibri"/>
              <a:ea typeface="Calibri"/>
              <a:cs typeface="Calibri"/>
              <a:sym typeface="Calibri"/>
            </a:endParaRPr>
          </a:p>
          <a:p>
            <a:pPr marL="685800" marR="53816" lvl="1" indent="-285750">
              <a:lnSpc>
                <a:spcPct val="107916"/>
              </a:lnSpc>
              <a:spcBef>
                <a:spcPts val="1384"/>
              </a:spcBef>
              <a:buClr>
                <a:srgbClr val="FF914D"/>
              </a:buClr>
              <a:buSzPts val="2400"/>
              <a:buFont typeface="Arial"/>
              <a:buChar char="•"/>
            </a:pPr>
            <a:r>
              <a:rPr lang="en-US" sz="1800">
                <a:solidFill>
                  <a:srgbClr val="393C4A"/>
                </a:solidFill>
                <a:latin typeface="Calibri"/>
                <a:ea typeface="Calibri"/>
                <a:cs typeface="Calibri"/>
                <a:sym typeface="Calibri"/>
              </a:rPr>
              <a:t>An LEA may reduce the amount of expenditures if the LEA no longer has an obligation to serve a child with an exceptionally costly program because the child:</a:t>
            </a:r>
            <a:endParaRPr sz="1800">
              <a:latin typeface="Calibri"/>
              <a:ea typeface="Calibri"/>
              <a:cs typeface="Calibri"/>
              <a:sym typeface="Calibri"/>
            </a:endParaRPr>
          </a:p>
          <a:p>
            <a:pPr marL="1371600" lvl="3" indent="-238125">
              <a:spcBef>
                <a:spcPts val="596"/>
              </a:spcBef>
              <a:buClr>
                <a:srgbClr val="048981"/>
              </a:buClr>
              <a:buSzPts val="1400"/>
              <a:buFont typeface="Arial"/>
              <a:buChar char="●"/>
            </a:pPr>
            <a:r>
              <a:rPr lang="en-US" sz="1350">
                <a:solidFill>
                  <a:srgbClr val="393C4A"/>
                </a:solidFill>
                <a:latin typeface="Calibri"/>
                <a:ea typeface="Calibri"/>
                <a:cs typeface="Calibri"/>
                <a:sym typeface="Calibri"/>
              </a:rPr>
              <a:t>Has left the jurisdiction of the agency; or</a:t>
            </a:r>
            <a:endParaRPr sz="1350">
              <a:latin typeface="Calibri"/>
              <a:ea typeface="Calibri"/>
              <a:cs typeface="Calibri"/>
              <a:sym typeface="Calibri"/>
            </a:endParaRPr>
          </a:p>
          <a:p>
            <a:pPr marL="1371600" lvl="3" indent="-238125">
              <a:spcBef>
                <a:spcPts val="585"/>
              </a:spcBef>
              <a:buClr>
                <a:srgbClr val="048981"/>
              </a:buClr>
              <a:buSzPts val="1400"/>
              <a:buFont typeface="Arial"/>
              <a:buChar char="●"/>
            </a:pPr>
            <a:r>
              <a:rPr lang="en-US" sz="1350">
                <a:solidFill>
                  <a:srgbClr val="393C4A"/>
                </a:solidFill>
                <a:latin typeface="Calibri"/>
                <a:ea typeface="Calibri"/>
                <a:cs typeface="Calibri"/>
                <a:sym typeface="Calibri"/>
              </a:rPr>
              <a:t>Has reached the age at which the obligation of the agency to provide FAPE has terminated; or</a:t>
            </a:r>
            <a:endParaRPr sz="1350">
              <a:latin typeface="Calibri"/>
              <a:ea typeface="Calibri"/>
              <a:cs typeface="Calibri"/>
              <a:sym typeface="Calibri"/>
            </a:endParaRPr>
          </a:p>
          <a:p>
            <a:pPr marL="1371600" lvl="3" indent="-238125">
              <a:spcBef>
                <a:spcPts val="589"/>
              </a:spcBef>
              <a:buClr>
                <a:srgbClr val="048981"/>
              </a:buClr>
              <a:buSzPts val="1400"/>
              <a:buFont typeface="Arial"/>
              <a:buChar char="●"/>
            </a:pPr>
            <a:r>
              <a:rPr lang="en-US" sz="1350">
                <a:solidFill>
                  <a:srgbClr val="393C4A"/>
                </a:solidFill>
                <a:latin typeface="Calibri"/>
                <a:ea typeface="Calibri"/>
                <a:cs typeface="Calibri"/>
                <a:sym typeface="Calibri"/>
              </a:rPr>
              <a:t>No longer needs the program of special education.</a:t>
            </a:r>
            <a:endParaRPr sz="13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223079" y="554935"/>
            <a:ext cx="8695350" cy="440505"/>
          </a:xfrm>
          <a:prstGeom prst="rect">
            <a:avLst/>
          </a:prstGeom>
          <a:noFill/>
          <a:ln>
            <a:noFill/>
          </a:ln>
        </p:spPr>
        <p:txBody>
          <a:bodyPr spcFirstLastPara="1" wrap="square" lIns="0" tIns="9525" rIns="0" bIns="0" anchor="t" anchorCtr="0">
            <a:spAutoFit/>
          </a:bodyPr>
          <a:lstStyle/>
          <a:p>
            <a:pPr marL="2980849">
              <a:lnSpc>
                <a:spcPct val="100000"/>
              </a:lnSpc>
            </a:pPr>
            <a:r>
              <a:rPr lang="en-US" sz="2800" b="1"/>
              <a:t>Exception (d)</a:t>
            </a:r>
            <a:endParaRPr sz="2800" b="1"/>
          </a:p>
        </p:txBody>
      </p:sp>
      <p:sp>
        <p:nvSpPr>
          <p:cNvPr id="253" name="Google Shape;253;p13"/>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69</a:t>
            </a:fld>
            <a:endParaRPr/>
          </a:p>
        </p:txBody>
      </p:sp>
      <p:sp>
        <p:nvSpPr>
          <p:cNvPr id="254" name="Google Shape;254;p13"/>
          <p:cNvSpPr txBox="1">
            <a:spLocks noGrp="1"/>
          </p:cNvSpPr>
          <p:nvPr>
            <p:ph type="ftr" idx="11"/>
          </p:nvPr>
        </p:nvSpPr>
        <p:spPr>
          <a:xfrm>
            <a:off x="1030604" y="4827650"/>
            <a:ext cx="2301740"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sp>
        <p:nvSpPr>
          <p:cNvPr id="255" name="Google Shape;255;p13"/>
          <p:cNvSpPr txBox="1"/>
          <p:nvPr/>
        </p:nvSpPr>
        <p:spPr>
          <a:xfrm>
            <a:off x="1044104" y="1355966"/>
            <a:ext cx="7053300" cy="2799180"/>
          </a:xfrm>
          <a:prstGeom prst="rect">
            <a:avLst/>
          </a:prstGeom>
          <a:noFill/>
          <a:ln>
            <a:noFill/>
          </a:ln>
        </p:spPr>
        <p:txBody>
          <a:bodyPr spcFirstLastPara="1" wrap="square" lIns="0" tIns="46181" rIns="0" bIns="0" anchor="t" anchorCtr="0">
            <a:spAutoFit/>
          </a:bodyPr>
          <a:lstStyle/>
          <a:p>
            <a:pPr marR="70961">
              <a:lnSpc>
                <a:spcPct val="95833"/>
              </a:lnSpc>
            </a:pPr>
            <a:r>
              <a:rPr lang="en-US" sz="2025" b="1">
                <a:solidFill>
                  <a:srgbClr val="393C4A"/>
                </a:solidFill>
                <a:latin typeface="Calibri"/>
                <a:ea typeface="Calibri"/>
                <a:cs typeface="Calibri"/>
                <a:sym typeface="Calibri"/>
              </a:rPr>
              <a:t>Allowable Exception:</a:t>
            </a:r>
            <a:endParaRPr sz="2325">
              <a:solidFill>
                <a:srgbClr val="393C4A"/>
              </a:solidFill>
              <a:latin typeface="Calibri"/>
              <a:ea typeface="Calibri"/>
              <a:cs typeface="Calibri"/>
              <a:sym typeface="Calibri"/>
            </a:endParaRPr>
          </a:p>
          <a:p>
            <a:pPr marL="214789" marR="3810" indent="-186213">
              <a:lnSpc>
                <a:spcPct val="107857"/>
              </a:lnSpc>
              <a:buClr>
                <a:srgbClr val="393C4A"/>
              </a:buClr>
              <a:buSzPts val="2400"/>
              <a:buFont typeface="Arial"/>
              <a:buChar char="•"/>
            </a:pPr>
            <a:r>
              <a:rPr lang="en-US" sz="1800" b="1">
                <a:solidFill>
                  <a:srgbClr val="393C4A"/>
                </a:solidFill>
                <a:latin typeface="Calibri"/>
                <a:ea typeface="Calibri"/>
                <a:cs typeface="Calibri"/>
                <a:sym typeface="Calibri"/>
              </a:rPr>
              <a:t>(d)</a:t>
            </a:r>
            <a:r>
              <a:rPr lang="en-US" sz="1800">
                <a:solidFill>
                  <a:srgbClr val="393C4A"/>
                </a:solidFill>
                <a:latin typeface="Calibri"/>
                <a:ea typeface="Calibri"/>
                <a:cs typeface="Calibri"/>
                <a:sym typeface="Calibri"/>
              </a:rPr>
              <a:t> Termination of costly expenditures for long-term purchases, such as the acquisition of equipment or the construction of school facilities.</a:t>
            </a:r>
            <a:endParaRPr sz="1800">
              <a:latin typeface="Calibri"/>
              <a:ea typeface="Calibri"/>
              <a:cs typeface="Calibri"/>
              <a:sym typeface="Calibri"/>
            </a:endParaRPr>
          </a:p>
          <a:p>
            <a:pPr marL="685800" marR="137160" lvl="1" indent="-242888">
              <a:lnSpc>
                <a:spcPct val="107857"/>
              </a:lnSpc>
              <a:spcBef>
                <a:spcPts val="1361"/>
              </a:spcBef>
              <a:buClr>
                <a:schemeClr val="accent6"/>
              </a:buClr>
              <a:buSzPts val="1500"/>
              <a:buFont typeface="Arial"/>
              <a:buChar char="●"/>
            </a:pPr>
            <a:r>
              <a:rPr lang="en-US" sz="1800">
                <a:solidFill>
                  <a:srgbClr val="393C4A"/>
                </a:solidFill>
                <a:latin typeface="Calibri"/>
                <a:ea typeface="Calibri"/>
                <a:cs typeface="Calibri"/>
                <a:sym typeface="Calibri"/>
              </a:rPr>
              <a:t>Is equal to or greater than $20,000 and paid out over a period of more than one year.</a:t>
            </a:r>
            <a:endParaRPr sz="1800">
              <a:latin typeface="Calibri"/>
              <a:ea typeface="Calibri"/>
              <a:cs typeface="Calibri"/>
              <a:sym typeface="Calibri"/>
            </a:endParaRPr>
          </a:p>
          <a:p>
            <a:pPr marL="685800" marR="180975" lvl="1" indent="-242888">
              <a:lnSpc>
                <a:spcPct val="107857"/>
              </a:lnSpc>
              <a:spcBef>
                <a:spcPts val="1354"/>
              </a:spcBef>
              <a:buClr>
                <a:schemeClr val="accent6"/>
              </a:buClr>
              <a:buSzPts val="1500"/>
              <a:buFont typeface="Arial"/>
              <a:buChar char="●"/>
            </a:pPr>
            <a:r>
              <a:rPr lang="en-US" sz="1800">
                <a:solidFill>
                  <a:srgbClr val="393C4A"/>
                </a:solidFill>
                <a:latin typeface="Calibri"/>
                <a:ea typeface="Calibri"/>
                <a:cs typeface="Calibri"/>
                <a:sym typeface="Calibri"/>
              </a:rPr>
              <a:t>Examples include acquisition of special education equipment, construction and/or renovation of designated special education spaces.</a:t>
            </a:r>
            <a:endParaRPr sz="1800">
              <a:latin typeface="Calibri"/>
              <a:ea typeface="Calibri"/>
              <a:cs typeface="Calibri"/>
              <a:sym typeface="Calibri"/>
            </a:endParaRPr>
          </a:p>
        </p:txBody>
      </p:sp>
      <p:pic>
        <p:nvPicPr>
          <p:cNvPr id="256" name="Google Shape;256;p13"/>
          <p:cNvPicPr preferRelativeResize="0"/>
          <p:nvPr/>
        </p:nvPicPr>
        <p:blipFill>
          <a:blip r:embed="rId3">
            <a:alphaModFix/>
          </a:blip>
          <a:stretch>
            <a:fillRect/>
          </a:stretch>
        </p:blipFill>
        <p:spPr>
          <a:xfrm>
            <a:off x="3938175" y="3881981"/>
            <a:ext cx="1102500" cy="110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208273" y="252950"/>
            <a:ext cx="91440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Clr>
                <a:schemeClr val="dk2"/>
              </a:buClr>
              <a:buSzPts val="1100"/>
              <a:buFont typeface="Arial"/>
              <a:buNone/>
            </a:pPr>
            <a:r>
              <a:rPr lang="en" sz="2800" b="1"/>
              <a:t>Special Education Data Review</a:t>
            </a:r>
            <a:r>
              <a:rPr lang="en" b="1"/>
              <a:t>	</a:t>
            </a:r>
            <a:endParaRPr b="1"/>
          </a:p>
        </p:txBody>
      </p:sp>
      <p:sp>
        <p:nvSpPr>
          <p:cNvPr id="212" name="Google Shape;212;p33"/>
          <p:cNvSpPr txBox="1">
            <a:spLocks noGrp="1"/>
          </p:cNvSpPr>
          <p:nvPr>
            <p:ph type="body" idx="1"/>
          </p:nvPr>
        </p:nvSpPr>
        <p:spPr>
          <a:xfrm>
            <a:off x="1732156" y="1563343"/>
            <a:ext cx="7200900" cy="3257700"/>
          </a:xfrm>
          <a:prstGeom prst="rect">
            <a:avLst/>
          </a:prstGeom>
        </p:spPr>
        <p:txBody>
          <a:bodyPr spcFirstLastPara="1" wrap="square" lIns="68575" tIns="34275" rIns="68575" bIns="34275" anchor="t" anchorCtr="0">
            <a:noAutofit/>
          </a:bodyPr>
          <a:lstStyle/>
          <a:p>
            <a:pPr marL="457200" lvl="0" indent="-314325" algn="l" rtl="0">
              <a:spcBef>
                <a:spcPts val="1400"/>
              </a:spcBef>
              <a:spcAft>
                <a:spcPts val="0"/>
              </a:spcAft>
              <a:buSzPts val="1350"/>
              <a:buChar char="•"/>
            </a:pPr>
            <a:r>
              <a:rPr lang="en" sz="1400" b="1"/>
              <a:t>What is quality data?</a:t>
            </a:r>
            <a:endParaRPr sz="1400" b="1"/>
          </a:p>
          <a:p>
            <a:pPr marL="0" lvl="0" indent="0" algn="l" rtl="0">
              <a:spcBef>
                <a:spcPts val="1400"/>
              </a:spcBef>
              <a:spcAft>
                <a:spcPts val="0"/>
              </a:spcAft>
              <a:buNone/>
            </a:pPr>
            <a:r>
              <a:rPr lang="en"/>
              <a:t>	</a:t>
            </a:r>
            <a:r>
              <a:rPr lang="en" sz="1400"/>
              <a:t>Quality data is data that is as accurate, valid, complete, and consistent. </a:t>
            </a:r>
            <a:endParaRPr sz="1400" b="1"/>
          </a:p>
          <a:p>
            <a:pPr marL="457200" lvl="0" indent="-314325" algn="l" rtl="0">
              <a:spcBef>
                <a:spcPts val="1400"/>
              </a:spcBef>
              <a:spcAft>
                <a:spcPts val="0"/>
              </a:spcAft>
              <a:buSzPts val="1350"/>
              <a:buChar char="•"/>
            </a:pPr>
            <a:r>
              <a:rPr lang="en" sz="1400" b="1"/>
              <a:t>When is Special Education data collected?</a:t>
            </a:r>
            <a:endParaRPr sz="1400" b="1"/>
          </a:p>
          <a:p>
            <a:pPr marL="0" lvl="0" indent="0" algn="l" rtl="0">
              <a:lnSpc>
                <a:spcPct val="100000"/>
              </a:lnSpc>
              <a:spcBef>
                <a:spcPts val="0"/>
              </a:spcBef>
              <a:spcAft>
                <a:spcPts val="0"/>
              </a:spcAft>
              <a:buNone/>
            </a:pPr>
            <a:endParaRPr sz="1400"/>
          </a:p>
          <a:p>
            <a:pPr marL="457200" lvl="0" indent="0" algn="l" rtl="0">
              <a:lnSpc>
                <a:spcPct val="100000"/>
              </a:lnSpc>
              <a:spcBef>
                <a:spcPts val="0"/>
              </a:spcBef>
              <a:spcAft>
                <a:spcPts val="0"/>
              </a:spcAft>
              <a:buNone/>
            </a:pPr>
            <a:r>
              <a:rPr lang="en" sz="1400"/>
              <a:t>Data collected on 40D, 80D, 120D and EOY.</a:t>
            </a:r>
            <a:endParaRPr sz="1400"/>
          </a:p>
          <a:p>
            <a:pPr marL="914400" lvl="1" indent="-297180" algn="l" rtl="0">
              <a:lnSpc>
                <a:spcPct val="100000"/>
              </a:lnSpc>
              <a:spcBef>
                <a:spcPts val="0"/>
              </a:spcBef>
              <a:spcAft>
                <a:spcPts val="0"/>
              </a:spcAft>
              <a:buSzPts val="1080"/>
              <a:buChar char="•"/>
            </a:pPr>
            <a:r>
              <a:rPr lang="en" sz="1350"/>
              <a:t>EOY</a:t>
            </a:r>
            <a:endParaRPr sz="1350"/>
          </a:p>
          <a:p>
            <a:pPr marL="1371600" lvl="2" indent="-297180" algn="l" rtl="0">
              <a:lnSpc>
                <a:spcPct val="100000"/>
              </a:lnSpc>
              <a:spcBef>
                <a:spcPts val="0"/>
              </a:spcBef>
              <a:spcAft>
                <a:spcPts val="0"/>
              </a:spcAft>
              <a:buSzPts val="1080"/>
              <a:buChar char="✔"/>
            </a:pPr>
            <a:r>
              <a:rPr lang="en" sz="1200"/>
              <a:t>LEAs have 10 days from the last day of school to submit accurate and complete data. </a:t>
            </a:r>
            <a:endParaRPr sz="1200"/>
          </a:p>
          <a:p>
            <a:pPr marL="1371600" lvl="2" indent="-297180" algn="l" rtl="0">
              <a:lnSpc>
                <a:spcPct val="100000"/>
              </a:lnSpc>
              <a:spcBef>
                <a:spcPts val="0"/>
              </a:spcBef>
              <a:spcAft>
                <a:spcPts val="0"/>
              </a:spcAft>
              <a:buSzPts val="1080"/>
              <a:buChar char="✔"/>
            </a:pPr>
            <a:r>
              <a:rPr lang="en" sz="1200"/>
              <a:t>OSE has 10 days from the submission of accurate and complete data to review the data.</a:t>
            </a:r>
            <a:endParaRPr sz="1200"/>
          </a:p>
          <a:p>
            <a:pPr marL="0" lvl="0" indent="0" algn="l" rtl="0">
              <a:lnSpc>
                <a:spcPct val="100000"/>
              </a:lnSpc>
              <a:spcBef>
                <a:spcPts val="0"/>
              </a:spcBef>
              <a:spcAft>
                <a:spcPts val="0"/>
              </a:spcAft>
              <a:buNone/>
            </a:pPr>
            <a:endParaRPr sz="1080"/>
          </a:p>
          <a:p>
            <a:pPr marL="457200" lvl="0" indent="0" algn="l" rtl="0">
              <a:spcBef>
                <a:spcPts val="1400"/>
              </a:spcBef>
              <a:spcAft>
                <a:spcPts val="0"/>
              </a:spcAft>
              <a:buNone/>
            </a:pPr>
            <a:endParaRPr sz="1360"/>
          </a:p>
        </p:txBody>
      </p:sp>
      <p:pic>
        <p:nvPicPr>
          <p:cNvPr id="213" name="Google Shape;213;p33"/>
          <p:cNvPicPr preferRelativeResize="0"/>
          <p:nvPr/>
        </p:nvPicPr>
        <p:blipFill>
          <a:blip r:embed="rId3">
            <a:alphaModFix/>
          </a:blip>
          <a:stretch>
            <a:fillRect/>
          </a:stretch>
        </p:blipFill>
        <p:spPr>
          <a:xfrm>
            <a:off x="99900" y="1853275"/>
            <a:ext cx="1785925" cy="13394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title"/>
          </p:nvPr>
        </p:nvSpPr>
        <p:spPr>
          <a:xfrm>
            <a:off x="223076" y="610587"/>
            <a:ext cx="8695373" cy="440505"/>
          </a:xfrm>
          <a:prstGeom prst="rect">
            <a:avLst/>
          </a:prstGeom>
          <a:noFill/>
          <a:ln>
            <a:noFill/>
          </a:ln>
        </p:spPr>
        <p:txBody>
          <a:bodyPr spcFirstLastPara="1" wrap="square" lIns="0" tIns="9525" rIns="0" bIns="0" anchor="t" anchorCtr="0">
            <a:spAutoFit/>
          </a:bodyPr>
          <a:lstStyle/>
          <a:p>
            <a:pPr marL="2987993">
              <a:lnSpc>
                <a:spcPct val="100000"/>
              </a:lnSpc>
            </a:pPr>
            <a:r>
              <a:rPr lang="en-US" sz="2800" b="1"/>
              <a:t>Exception (e)</a:t>
            </a:r>
            <a:endParaRPr sz="2800" b="1"/>
          </a:p>
        </p:txBody>
      </p:sp>
      <p:sp>
        <p:nvSpPr>
          <p:cNvPr id="262" name="Google Shape;262;p14"/>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70</a:t>
            </a:fld>
            <a:endParaRPr/>
          </a:p>
        </p:txBody>
      </p:sp>
      <p:sp>
        <p:nvSpPr>
          <p:cNvPr id="263" name="Google Shape;263;p14"/>
          <p:cNvSpPr txBox="1">
            <a:spLocks noGrp="1"/>
          </p:cNvSpPr>
          <p:nvPr>
            <p:ph type="ftr" idx="11"/>
          </p:nvPr>
        </p:nvSpPr>
        <p:spPr>
          <a:xfrm>
            <a:off x="1030604" y="4827650"/>
            <a:ext cx="2449026"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sp>
        <p:nvSpPr>
          <p:cNvPr id="264" name="Google Shape;264;p14"/>
          <p:cNvSpPr txBox="1"/>
          <p:nvPr/>
        </p:nvSpPr>
        <p:spPr>
          <a:xfrm>
            <a:off x="994349" y="1272262"/>
            <a:ext cx="6975225" cy="1657979"/>
          </a:xfrm>
          <a:prstGeom prst="rect">
            <a:avLst/>
          </a:prstGeom>
          <a:noFill/>
          <a:ln>
            <a:noFill/>
          </a:ln>
        </p:spPr>
        <p:txBody>
          <a:bodyPr spcFirstLastPara="1" wrap="square" lIns="0" tIns="152869" rIns="0" bIns="0" anchor="t" anchorCtr="0">
            <a:spAutoFit/>
          </a:bodyPr>
          <a:lstStyle/>
          <a:p>
            <a:pPr marR="70961">
              <a:lnSpc>
                <a:spcPct val="95833"/>
              </a:lnSpc>
            </a:pPr>
            <a:r>
              <a:rPr lang="en-US" sz="2025" b="1">
                <a:solidFill>
                  <a:srgbClr val="393C4A"/>
                </a:solidFill>
                <a:latin typeface="Calibri"/>
                <a:ea typeface="Calibri"/>
                <a:cs typeface="Calibri"/>
                <a:sym typeface="Calibri"/>
              </a:rPr>
              <a:t>Allowable Exception:</a:t>
            </a:r>
            <a:endParaRPr sz="2025">
              <a:solidFill>
                <a:srgbClr val="393C4A"/>
              </a:solidFill>
              <a:latin typeface="Calibri"/>
              <a:ea typeface="Calibri"/>
              <a:cs typeface="Calibri"/>
              <a:sym typeface="Calibri"/>
            </a:endParaRPr>
          </a:p>
          <a:p>
            <a:pPr marL="214789" indent="-205264">
              <a:buClr>
                <a:srgbClr val="393C4A"/>
              </a:buClr>
              <a:buSzPts val="2400"/>
              <a:buFont typeface="Arial"/>
              <a:buChar char="•"/>
            </a:pPr>
            <a:r>
              <a:rPr lang="en-US" sz="1800" b="1">
                <a:solidFill>
                  <a:srgbClr val="393C4A"/>
                </a:solidFill>
                <a:latin typeface="Calibri"/>
                <a:ea typeface="Calibri"/>
                <a:cs typeface="Calibri"/>
                <a:sym typeface="Calibri"/>
              </a:rPr>
              <a:t>(e)</a:t>
            </a:r>
            <a:r>
              <a:rPr lang="en-US" sz="1800">
                <a:solidFill>
                  <a:srgbClr val="393C4A"/>
                </a:solidFill>
                <a:latin typeface="Calibri"/>
                <a:ea typeface="Calibri"/>
                <a:cs typeface="Calibri"/>
                <a:sym typeface="Calibri"/>
              </a:rPr>
              <a:t> The assumption of cost by the high cost fund operated by the PED.</a:t>
            </a:r>
            <a:endParaRPr sz="1800">
              <a:latin typeface="Calibri"/>
              <a:ea typeface="Calibri"/>
              <a:cs typeface="Calibri"/>
              <a:sym typeface="Calibri"/>
            </a:endParaRPr>
          </a:p>
          <a:p>
            <a:pPr marL="685800" marR="3810" lvl="1" indent="-252413" algn="just">
              <a:lnSpc>
                <a:spcPct val="90000"/>
              </a:lnSpc>
              <a:spcBef>
                <a:spcPts val="1350"/>
              </a:spcBef>
              <a:buClr>
                <a:schemeClr val="accent6"/>
              </a:buClr>
              <a:buSzPts val="1700"/>
              <a:buFont typeface="Arial"/>
              <a:buChar char="●"/>
            </a:pPr>
            <a:r>
              <a:rPr lang="en-US" sz="1800">
                <a:solidFill>
                  <a:srgbClr val="393C4A"/>
                </a:solidFill>
                <a:latin typeface="Calibri"/>
                <a:ea typeface="Calibri"/>
                <a:cs typeface="Calibri"/>
                <a:sym typeface="Calibri"/>
              </a:rPr>
              <a:t>If your LEA has applied for and received this grant, the expenditures that were initially funded through a state or local source from fund 24120 can be entered as exception (e).</a:t>
            </a:r>
            <a:endParaRPr sz="1800">
              <a:latin typeface="Calibri"/>
              <a:ea typeface="Calibri"/>
              <a:cs typeface="Calibri"/>
              <a:sym typeface="Calibri"/>
            </a:endParaRPr>
          </a:p>
        </p:txBody>
      </p:sp>
      <p:pic>
        <p:nvPicPr>
          <p:cNvPr id="265" name="Google Shape;265;p14"/>
          <p:cNvPicPr preferRelativeResize="0"/>
          <p:nvPr/>
        </p:nvPicPr>
        <p:blipFill>
          <a:blip r:embed="rId3">
            <a:alphaModFix/>
          </a:blip>
          <a:stretch>
            <a:fillRect/>
          </a:stretch>
        </p:blipFill>
        <p:spPr>
          <a:xfrm>
            <a:off x="4019513" y="3371663"/>
            <a:ext cx="1102500" cy="110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01c1e7b36f_0_73"/>
          <p:cNvSpPr txBox="1">
            <a:spLocks noGrp="1"/>
          </p:cNvSpPr>
          <p:nvPr>
            <p:ph type="title"/>
          </p:nvPr>
        </p:nvSpPr>
        <p:spPr>
          <a:xfrm>
            <a:off x="-2" y="484916"/>
            <a:ext cx="9144001" cy="522145"/>
          </a:xfrm>
          <a:prstGeom prst="rect">
            <a:avLst/>
          </a:prstGeom>
          <a:noFill/>
          <a:ln>
            <a:noFill/>
          </a:ln>
        </p:spPr>
        <p:txBody>
          <a:bodyPr spcFirstLastPara="1" wrap="square" lIns="0" tIns="90375" rIns="0" bIns="0" anchor="t" anchorCtr="0">
            <a:spAutoFit/>
          </a:bodyPr>
          <a:lstStyle/>
          <a:p>
            <a:pPr marL="170974" algn="ctr">
              <a:lnSpc>
                <a:spcPct val="100000"/>
              </a:lnSpc>
            </a:pPr>
            <a:r>
              <a:rPr lang="en-US" sz="2800" b="1"/>
              <a:t>OSE MOE Review</a:t>
            </a:r>
            <a:endParaRPr sz="2800" b="1"/>
          </a:p>
        </p:txBody>
      </p:sp>
      <p:sp>
        <p:nvSpPr>
          <p:cNvPr id="195" name="Google Shape;195;g301c1e7b36f_0_73"/>
          <p:cNvSpPr txBox="1"/>
          <p:nvPr/>
        </p:nvSpPr>
        <p:spPr>
          <a:xfrm>
            <a:off x="735863" y="1703363"/>
            <a:ext cx="7672275" cy="1882981"/>
          </a:xfrm>
          <a:prstGeom prst="rect">
            <a:avLst/>
          </a:prstGeom>
          <a:noFill/>
          <a:ln>
            <a:noFill/>
          </a:ln>
        </p:spPr>
        <p:txBody>
          <a:bodyPr spcFirstLastPara="1" wrap="square" lIns="0" tIns="53813" rIns="0" bIns="0" anchor="t" anchorCtr="0">
            <a:spAutoFit/>
          </a:bodyPr>
          <a:lstStyle/>
          <a:p>
            <a:pPr marR="633413"/>
            <a:endParaRPr sz="2550" b="1">
              <a:solidFill>
                <a:srgbClr val="393C4A"/>
              </a:solidFill>
              <a:latin typeface="Calibri"/>
              <a:ea typeface="Calibri"/>
              <a:cs typeface="Calibri"/>
              <a:sym typeface="Calibri"/>
            </a:endParaRPr>
          </a:p>
          <a:p>
            <a:pPr marR="633413">
              <a:lnSpc>
                <a:spcPct val="107941"/>
              </a:lnSpc>
            </a:pPr>
            <a:endParaRPr sz="1350" b="1">
              <a:solidFill>
                <a:srgbClr val="393C4A"/>
              </a:solidFill>
              <a:latin typeface="Calibri"/>
              <a:ea typeface="Calibri"/>
              <a:cs typeface="Calibri"/>
              <a:sym typeface="Calibri"/>
            </a:endParaRPr>
          </a:p>
          <a:p>
            <a:pPr marL="239078" marR="251936" indent="-205740">
              <a:lnSpc>
                <a:spcPct val="70000"/>
              </a:lnSpc>
              <a:buClr>
                <a:srgbClr val="393C4A"/>
              </a:buClr>
              <a:buSzPts val="3700"/>
              <a:buFont typeface="Arial"/>
              <a:buChar char="•"/>
            </a:pPr>
            <a:r>
              <a:rPr lang="en-US" sz="2250">
                <a:solidFill>
                  <a:srgbClr val="393C4A"/>
                </a:solidFill>
                <a:latin typeface="Calibri"/>
                <a:ea typeface="Calibri"/>
                <a:cs typeface="Calibri"/>
                <a:sym typeface="Calibri"/>
              </a:rPr>
              <a:t>LEAs will be required to pay back the PED with non-federal funds lesser of the amount of the failure, or the LEA’s entire Part B subgrant for that fiscal year.</a:t>
            </a:r>
            <a:endParaRPr sz="2250">
              <a:solidFill>
                <a:srgbClr val="393C4A"/>
              </a:solidFill>
              <a:latin typeface="Calibri"/>
              <a:ea typeface="Calibri"/>
              <a:cs typeface="Calibri"/>
              <a:sym typeface="Calibri"/>
            </a:endParaRPr>
          </a:p>
          <a:p>
            <a:pPr marL="685800" marR="251936">
              <a:lnSpc>
                <a:spcPct val="70000"/>
              </a:lnSpc>
            </a:pPr>
            <a:r>
              <a:rPr lang="en-US" sz="2250">
                <a:solidFill>
                  <a:srgbClr val="393C4A"/>
                </a:solidFill>
                <a:latin typeface="Calibri"/>
                <a:ea typeface="Calibri"/>
                <a:cs typeface="Calibri"/>
                <a:sym typeface="Calibri"/>
              </a:rPr>
              <a:t>(34 CFR 300.203 (b))</a:t>
            </a:r>
            <a:endParaRPr sz="2250">
              <a:solidFill>
                <a:srgbClr val="393C4A"/>
              </a:solidFill>
              <a:latin typeface="Calibri"/>
              <a:ea typeface="Calibri"/>
              <a:cs typeface="Calibri"/>
              <a:sym typeface="Calibri"/>
            </a:endParaRPr>
          </a:p>
          <a:p>
            <a:pPr marR="251936">
              <a:lnSpc>
                <a:spcPct val="70000"/>
              </a:lnSpc>
            </a:pPr>
            <a:endParaRPr sz="2250">
              <a:solidFill>
                <a:srgbClr val="393C4A"/>
              </a:solidFill>
              <a:latin typeface="Calibri"/>
              <a:ea typeface="Calibri"/>
              <a:cs typeface="Calibri"/>
              <a:sym typeface="Calibri"/>
            </a:endParaRPr>
          </a:p>
        </p:txBody>
      </p:sp>
      <p:sp>
        <p:nvSpPr>
          <p:cNvPr id="196" name="Google Shape;196;g301c1e7b36f_0_73"/>
          <p:cNvSpPr txBox="1"/>
          <p:nvPr/>
        </p:nvSpPr>
        <p:spPr>
          <a:xfrm>
            <a:off x="1030604" y="4799076"/>
            <a:ext cx="2381519" cy="148117"/>
          </a:xfrm>
          <a:prstGeom prst="rect">
            <a:avLst/>
          </a:prstGeom>
          <a:noFill/>
          <a:ln>
            <a:noFill/>
          </a:ln>
        </p:spPr>
        <p:txBody>
          <a:bodyPr spcFirstLastPara="1" wrap="square" lIns="0" tIns="9525" rIns="0" bIns="0" anchor="t" anchorCtr="0">
            <a:spAutoFit/>
          </a:bodyPr>
          <a:lstStyle/>
          <a:p>
            <a:pPr marL="9525"/>
            <a:r>
              <a:rPr lang="en-US" sz="900">
                <a:solidFill>
                  <a:srgbClr val="585858"/>
                </a:solidFill>
                <a:latin typeface="Calibri"/>
                <a:ea typeface="Calibri"/>
                <a:cs typeface="Calibri"/>
                <a:sym typeface="Calibri"/>
              </a:rPr>
              <a:t>Investing for tomorrow, delivering today.</a:t>
            </a:r>
            <a:endParaRPr sz="900">
              <a:latin typeface="Calibri"/>
              <a:ea typeface="Calibri"/>
              <a:cs typeface="Calibri"/>
              <a:sym typeface="Calibri"/>
            </a:endParaRPr>
          </a:p>
        </p:txBody>
      </p:sp>
      <p:sp>
        <p:nvSpPr>
          <p:cNvPr id="197" name="Google Shape;197;g301c1e7b36f_0_73"/>
          <p:cNvSpPr txBox="1"/>
          <p:nvPr/>
        </p:nvSpPr>
        <p:spPr>
          <a:xfrm>
            <a:off x="8041195" y="4804791"/>
            <a:ext cx="71550" cy="136084"/>
          </a:xfrm>
          <a:prstGeom prst="rect">
            <a:avLst/>
          </a:prstGeom>
          <a:noFill/>
          <a:ln>
            <a:noFill/>
          </a:ln>
        </p:spPr>
        <p:txBody>
          <a:bodyPr spcFirstLastPara="1" wrap="square" lIns="0" tIns="9038" rIns="0" bIns="0" anchor="t" anchorCtr="0">
            <a:spAutoFit/>
          </a:bodyPr>
          <a:lstStyle/>
          <a:p>
            <a:pPr marL="9525"/>
            <a:r>
              <a:rPr lang="en-US" sz="825">
                <a:solidFill>
                  <a:srgbClr val="585858"/>
                </a:solidFill>
                <a:latin typeface="Book Antiqua"/>
                <a:ea typeface="Book Antiqua"/>
                <a:cs typeface="Book Antiqua"/>
                <a:sym typeface="Book Antiqua"/>
              </a:rPr>
              <a:t>2</a:t>
            </a:r>
            <a:endParaRPr sz="825">
              <a:latin typeface="Book Antiqua"/>
              <a:ea typeface="Book Antiqua"/>
              <a:cs typeface="Book Antiqua"/>
              <a:sym typeface="Book Antiqua"/>
            </a:endParaRPr>
          </a:p>
        </p:txBody>
      </p:sp>
      <p:sp>
        <p:nvSpPr>
          <p:cNvPr id="198" name="Google Shape;198;g301c1e7b36f_0_73"/>
          <p:cNvSpPr txBox="1"/>
          <p:nvPr/>
        </p:nvSpPr>
        <p:spPr>
          <a:xfrm>
            <a:off x="1381013" y="1267594"/>
            <a:ext cx="7591500" cy="872775"/>
          </a:xfrm>
          <a:prstGeom prst="rect">
            <a:avLst/>
          </a:prstGeom>
          <a:solidFill>
            <a:srgbClr val="D0E0E3"/>
          </a:solidFill>
          <a:ln>
            <a:noFill/>
          </a:ln>
        </p:spPr>
        <p:txBody>
          <a:bodyPr spcFirstLastPara="1" wrap="square" lIns="68569" tIns="68569" rIns="68569" bIns="68569" anchor="ctr" anchorCtr="0">
            <a:noAutofit/>
          </a:bodyPr>
          <a:lstStyle/>
          <a:p>
            <a:pPr marR="633413">
              <a:buClr>
                <a:schemeClr val="dk1"/>
              </a:buClr>
              <a:buSzPts val="1100"/>
            </a:pPr>
            <a:r>
              <a:rPr lang="en-US" sz="2550" b="1">
                <a:solidFill>
                  <a:srgbClr val="393C4A"/>
                </a:solidFill>
                <a:latin typeface="Calibri"/>
                <a:ea typeface="Calibri"/>
                <a:cs typeface="Calibri"/>
                <a:sym typeface="Calibri"/>
              </a:rPr>
              <a:t>What if an LEA does not meet MOE?</a:t>
            </a:r>
            <a:endParaRPr sz="2325">
              <a:solidFill>
                <a:srgbClr val="393C4A"/>
              </a:solidFill>
              <a:latin typeface="Calibri"/>
              <a:ea typeface="Calibri"/>
              <a:cs typeface="Calibri"/>
              <a:sym typeface="Calibri"/>
            </a:endParaRPr>
          </a:p>
        </p:txBody>
      </p:sp>
      <p:pic>
        <p:nvPicPr>
          <p:cNvPr id="199" name="Google Shape;199;g301c1e7b36f_0_73"/>
          <p:cNvPicPr preferRelativeResize="0"/>
          <p:nvPr/>
        </p:nvPicPr>
        <p:blipFill>
          <a:blip r:embed="rId3">
            <a:alphaModFix/>
          </a:blip>
          <a:stretch>
            <a:fillRect/>
          </a:stretch>
        </p:blipFill>
        <p:spPr>
          <a:xfrm>
            <a:off x="-1" y="1267594"/>
            <a:ext cx="1470863" cy="986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01c1e7b36f_3_103"/>
          <p:cNvSpPr txBox="1">
            <a:spLocks noGrp="1"/>
          </p:cNvSpPr>
          <p:nvPr>
            <p:ph type="title"/>
          </p:nvPr>
        </p:nvSpPr>
        <p:spPr>
          <a:xfrm>
            <a:off x="971550" y="238764"/>
            <a:ext cx="7200900" cy="777600"/>
          </a:xfrm>
          <a:prstGeom prst="rect">
            <a:avLst/>
          </a:prstGeom>
        </p:spPr>
        <p:txBody>
          <a:bodyPr spcFirstLastPara="1" wrap="square" lIns="68569" tIns="34275" rIns="68569" bIns="34275" anchor="b" anchorCtr="0">
            <a:normAutofit/>
          </a:bodyPr>
          <a:lstStyle/>
          <a:p>
            <a:pPr algn="ctr"/>
            <a:r>
              <a:rPr lang="en-US" sz="2800" b="1"/>
              <a:t>Q &amp; A</a:t>
            </a:r>
            <a:endParaRPr sz="2800" b="1"/>
          </a:p>
        </p:txBody>
      </p:sp>
      <p:sp>
        <p:nvSpPr>
          <p:cNvPr id="271" name="Google Shape;271;g301c1e7b36f_3_103"/>
          <p:cNvSpPr txBox="1">
            <a:spLocks noGrp="1"/>
          </p:cNvSpPr>
          <p:nvPr>
            <p:ph type="body" idx="1"/>
          </p:nvPr>
        </p:nvSpPr>
        <p:spPr>
          <a:xfrm>
            <a:off x="971550" y="1371600"/>
            <a:ext cx="7200900" cy="3257775"/>
          </a:xfrm>
          <a:prstGeom prst="rect">
            <a:avLst/>
          </a:prstGeom>
        </p:spPr>
        <p:txBody>
          <a:bodyPr spcFirstLastPara="1" wrap="square" lIns="68569" tIns="34275" rIns="68569" bIns="34275" anchor="t" anchorCtr="0">
            <a:normAutofit/>
          </a:bodyPr>
          <a:lstStyle/>
          <a:p>
            <a:pPr marL="0" indent="0">
              <a:lnSpc>
                <a:spcPct val="130000"/>
              </a:lnSpc>
              <a:spcBef>
                <a:spcPts val="0"/>
              </a:spcBef>
              <a:buNone/>
            </a:pPr>
            <a:r>
              <a:rPr lang="en-US" sz="1725">
                <a:solidFill>
                  <a:schemeClr val="dk2"/>
                </a:solidFill>
              </a:rPr>
              <a:t>Take a moment to enter your questions on the general information discussed so far.</a:t>
            </a:r>
          </a:p>
          <a:p>
            <a:pPr indent="-252413">
              <a:lnSpc>
                <a:spcPct val="130000"/>
              </a:lnSpc>
              <a:spcBef>
                <a:spcPts val="0"/>
              </a:spcBef>
              <a:buClr>
                <a:srgbClr val="434343"/>
              </a:buClr>
              <a:buSzPts val="2300"/>
              <a:buFont typeface="Calibri"/>
              <a:buChar char="•"/>
            </a:pP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Use the </a:t>
            </a:r>
            <a:r>
              <a:rPr lang="en-US" sz="1725">
                <a:solidFill>
                  <a:schemeClr val="dk2"/>
                </a:solidFill>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QR code or</a:t>
            </a: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click </a:t>
            </a:r>
            <a:r>
              <a:rPr lang="en-US" sz="1725" u="sng">
                <a:solidFill>
                  <a:schemeClr val="accent3"/>
                </a:solidFil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here</a:t>
            </a: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to write down your questions. </a:t>
            </a:r>
            <a:endParaRPr lang="en-US"/>
          </a:p>
        </p:txBody>
      </p:sp>
      <p:pic>
        <p:nvPicPr>
          <p:cNvPr id="272" name="Google Shape;272;g301c1e7b36f_3_103"/>
          <p:cNvPicPr preferRelativeResize="0"/>
          <p:nvPr/>
        </p:nvPicPr>
        <p:blipFill>
          <a:blip r:embed="rId4">
            <a:alphaModFix/>
          </a:blip>
          <a:stretch>
            <a:fillRect/>
          </a:stretch>
        </p:blipFill>
        <p:spPr>
          <a:xfrm>
            <a:off x="3554925" y="2610775"/>
            <a:ext cx="2034150" cy="209617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xfrm>
            <a:off x="1596712" y="538514"/>
            <a:ext cx="5950575" cy="440505"/>
          </a:xfrm>
          <a:prstGeom prst="rect">
            <a:avLst/>
          </a:prstGeom>
          <a:noFill/>
          <a:ln>
            <a:noFill/>
          </a:ln>
        </p:spPr>
        <p:txBody>
          <a:bodyPr spcFirstLastPara="1" wrap="square" lIns="0" tIns="9525" rIns="0" bIns="0" anchor="t" anchorCtr="0">
            <a:spAutoFit/>
          </a:bodyPr>
          <a:lstStyle/>
          <a:p>
            <a:pPr marL="9525" algn="ctr">
              <a:lnSpc>
                <a:spcPct val="100000"/>
              </a:lnSpc>
            </a:pPr>
            <a:r>
              <a:rPr lang="en-US" sz="2800" b="1"/>
              <a:t>Adjustment</a:t>
            </a:r>
            <a:endParaRPr sz="2800" b="1"/>
          </a:p>
        </p:txBody>
      </p:sp>
      <p:sp>
        <p:nvSpPr>
          <p:cNvPr id="278" name="Google Shape;278;p16"/>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73</a:t>
            </a:fld>
            <a:endParaRPr/>
          </a:p>
        </p:txBody>
      </p:sp>
      <p:sp>
        <p:nvSpPr>
          <p:cNvPr id="279" name="Google Shape;279;p16"/>
          <p:cNvSpPr txBox="1">
            <a:spLocks noGrp="1"/>
          </p:cNvSpPr>
          <p:nvPr>
            <p:ph type="ftr" idx="11"/>
          </p:nvPr>
        </p:nvSpPr>
        <p:spPr>
          <a:xfrm>
            <a:off x="1030604" y="4827650"/>
            <a:ext cx="2289466"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sp>
        <p:nvSpPr>
          <p:cNvPr id="280" name="Google Shape;280;p16"/>
          <p:cNvSpPr txBox="1"/>
          <p:nvPr/>
        </p:nvSpPr>
        <p:spPr>
          <a:xfrm>
            <a:off x="768244" y="1234688"/>
            <a:ext cx="7373250" cy="3003030"/>
          </a:xfrm>
          <a:prstGeom prst="rect">
            <a:avLst/>
          </a:prstGeom>
          <a:noFill/>
          <a:ln>
            <a:noFill/>
          </a:ln>
        </p:spPr>
        <p:txBody>
          <a:bodyPr spcFirstLastPara="1" wrap="square" lIns="0" tIns="77625" rIns="0" bIns="0" anchor="t" anchorCtr="0">
            <a:spAutoFit/>
          </a:bodyPr>
          <a:lstStyle/>
          <a:p>
            <a:pPr marL="215265" marR="626745" indent="-220504">
              <a:lnSpc>
                <a:spcPct val="70000"/>
              </a:lnSpc>
              <a:buClr>
                <a:srgbClr val="393C4A"/>
              </a:buClr>
              <a:buSzPts val="2300"/>
              <a:buFont typeface="Arial"/>
              <a:buChar char="•"/>
            </a:pPr>
            <a:r>
              <a:rPr lang="en-US" sz="1725">
                <a:solidFill>
                  <a:srgbClr val="393C4A"/>
                </a:solidFill>
                <a:latin typeface="Calibri"/>
                <a:ea typeface="Calibri"/>
                <a:cs typeface="Calibri"/>
                <a:sym typeface="Calibri"/>
              </a:rPr>
              <a:t>Similar to an exception; the adjustment provision may allow an LEA to lower its MOE obligation if the LEA will not or does not meet MOE.</a:t>
            </a:r>
            <a:endParaRPr sz="1725">
              <a:latin typeface="Calibri"/>
              <a:ea typeface="Calibri"/>
              <a:cs typeface="Calibri"/>
              <a:sym typeface="Calibri"/>
            </a:endParaRPr>
          </a:p>
          <a:p>
            <a:pPr>
              <a:spcBef>
                <a:spcPts val="23"/>
              </a:spcBef>
              <a:buSzPts val="1450"/>
            </a:pPr>
            <a:endParaRPr sz="1725">
              <a:latin typeface="Calibri"/>
              <a:ea typeface="Calibri"/>
              <a:cs typeface="Calibri"/>
              <a:sym typeface="Calibri"/>
            </a:endParaRPr>
          </a:p>
          <a:p>
            <a:pPr marL="558165" marR="3810" indent="-210978">
              <a:lnSpc>
                <a:spcPct val="70000"/>
              </a:lnSpc>
              <a:buClr>
                <a:srgbClr val="393C4A"/>
              </a:buClr>
              <a:buSzPts val="2100"/>
              <a:buFont typeface="Arial"/>
              <a:buChar char="•"/>
            </a:pPr>
            <a:r>
              <a:rPr lang="en-US" sz="1575">
                <a:solidFill>
                  <a:srgbClr val="393C4A"/>
                </a:solidFill>
                <a:latin typeface="Calibri"/>
                <a:ea typeface="Calibri"/>
                <a:cs typeface="Calibri"/>
                <a:sym typeface="Calibri"/>
              </a:rPr>
              <a:t>If an LEA received an increase in their IDEA B 611 award, the adjustment can be up to 50% of that increase.</a:t>
            </a:r>
            <a:endParaRPr sz="1575">
              <a:latin typeface="Calibri"/>
              <a:ea typeface="Calibri"/>
              <a:cs typeface="Calibri"/>
              <a:sym typeface="Calibri"/>
            </a:endParaRPr>
          </a:p>
          <a:p>
            <a:pPr marL="558165" indent="-210978">
              <a:spcBef>
                <a:spcPts val="810"/>
              </a:spcBef>
              <a:buClr>
                <a:srgbClr val="393C4A"/>
              </a:buClr>
              <a:buSzPts val="2100"/>
              <a:buFont typeface="Arial"/>
              <a:buChar char="•"/>
            </a:pPr>
            <a:r>
              <a:rPr lang="en-US" sz="1575">
                <a:solidFill>
                  <a:srgbClr val="393C4A"/>
                </a:solidFill>
                <a:latin typeface="Calibri"/>
                <a:ea typeface="Calibri"/>
                <a:cs typeface="Calibri"/>
                <a:sym typeface="Calibri"/>
              </a:rPr>
              <a:t>Adjustment is from operation funds not IDEA B grant funds</a:t>
            </a:r>
            <a:endParaRPr sz="1575">
              <a:latin typeface="Calibri"/>
              <a:ea typeface="Calibri"/>
              <a:cs typeface="Calibri"/>
              <a:sym typeface="Calibri"/>
            </a:endParaRPr>
          </a:p>
          <a:p>
            <a:pPr marL="558165" indent="-210978">
              <a:lnSpc>
                <a:spcPct val="101950"/>
              </a:lnSpc>
              <a:spcBef>
                <a:spcPts val="810"/>
              </a:spcBef>
              <a:buClr>
                <a:srgbClr val="393C4A"/>
              </a:buClr>
              <a:buSzPts val="2100"/>
              <a:buFont typeface="Arial"/>
              <a:buChar char="•"/>
            </a:pPr>
            <a:r>
              <a:rPr lang="en-US" sz="1575">
                <a:solidFill>
                  <a:srgbClr val="393C4A"/>
                </a:solidFill>
                <a:latin typeface="Calibri"/>
                <a:ea typeface="Calibri"/>
                <a:cs typeface="Calibri"/>
                <a:sym typeface="Calibri"/>
              </a:rPr>
              <a:t>“Adjusted” funds must be used toward an Elementary and Secondary Education Act (ESEA)</a:t>
            </a:r>
            <a:r>
              <a:rPr lang="en-US" sz="1575">
                <a:latin typeface="Calibri"/>
                <a:ea typeface="Calibri"/>
                <a:cs typeface="Calibri"/>
                <a:sym typeface="Calibri"/>
              </a:rPr>
              <a:t> </a:t>
            </a:r>
            <a:r>
              <a:rPr lang="en-US" sz="1575">
                <a:solidFill>
                  <a:srgbClr val="393C4A"/>
                </a:solidFill>
                <a:latin typeface="Calibri"/>
                <a:ea typeface="Calibri"/>
                <a:cs typeface="Calibri"/>
                <a:sym typeface="Calibri"/>
              </a:rPr>
              <a:t>program.</a:t>
            </a:r>
            <a:endParaRPr sz="1575">
              <a:latin typeface="Calibri"/>
              <a:ea typeface="Calibri"/>
              <a:cs typeface="Calibri"/>
              <a:sym typeface="Calibri"/>
            </a:endParaRPr>
          </a:p>
          <a:p>
            <a:pPr marL="763904" lvl="1" indent="-171926">
              <a:spcBef>
                <a:spcPts val="213"/>
              </a:spcBef>
              <a:buClr>
                <a:srgbClr val="FF914D"/>
              </a:buClr>
              <a:buSzPts val="2000"/>
              <a:buFont typeface="Arial"/>
              <a:buChar char="•"/>
            </a:pPr>
            <a:r>
              <a:rPr lang="en-US" sz="1500">
                <a:solidFill>
                  <a:srgbClr val="393C4A"/>
                </a:solidFill>
                <a:latin typeface="Calibri"/>
                <a:ea typeface="Calibri"/>
                <a:cs typeface="Calibri"/>
                <a:sym typeface="Calibri"/>
              </a:rPr>
              <a:t>LEA can reduce spending obligation for MOE by using operational funds to carry activities.</a:t>
            </a:r>
            <a:endParaRPr sz="1500">
              <a:latin typeface="Calibri"/>
              <a:ea typeface="Calibri"/>
              <a:cs typeface="Calibri"/>
              <a:sym typeface="Calibri"/>
            </a:endParaRPr>
          </a:p>
          <a:p>
            <a:pPr marL="558165" marR="591026" indent="-201453">
              <a:lnSpc>
                <a:spcPct val="70000"/>
              </a:lnSpc>
              <a:spcBef>
                <a:spcPts val="1350"/>
              </a:spcBef>
              <a:buClr>
                <a:srgbClr val="393C4A"/>
              </a:buClr>
              <a:buSzPts val="2100"/>
              <a:buFont typeface="Arial"/>
              <a:buChar char="•"/>
            </a:pPr>
            <a:r>
              <a:rPr lang="en-US" sz="1575">
                <a:solidFill>
                  <a:srgbClr val="393C4A"/>
                </a:solidFill>
                <a:latin typeface="Calibri"/>
                <a:ea typeface="Calibri"/>
                <a:cs typeface="Calibri"/>
                <a:sym typeface="Calibri"/>
              </a:rPr>
              <a:t>The LEA may only apply the adjustment up to the amount by which the LEA is deficient in meeting MOE</a:t>
            </a:r>
            <a:endParaRPr sz="1575">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title"/>
          </p:nvPr>
        </p:nvSpPr>
        <p:spPr>
          <a:xfrm>
            <a:off x="145638" y="569839"/>
            <a:ext cx="8695373" cy="440505"/>
          </a:xfrm>
          <a:prstGeom prst="rect">
            <a:avLst/>
          </a:prstGeom>
          <a:noFill/>
          <a:ln>
            <a:noFill/>
          </a:ln>
        </p:spPr>
        <p:txBody>
          <a:bodyPr spcFirstLastPara="1" wrap="square" lIns="0" tIns="9525" rIns="0" bIns="0" anchor="t" anchorCtr="0">
            <a:spAutoFit/>
          </a:bodyPr>
          <a:lstStyle/>
          <a:p>
            <a:pPr marL="915353" algn="ctr">
              <a:lnSpc>
                <a:spcPct val="100000"/>
              </a:lnSpc>
            </a:pPr>
            <a:r>
              <a:rPr lang="en-US" sz="2800" b="1"/>
              <a:t>Conditions for Using Adjustment</a:t>
            </a:r>
            <a:endParaRPr sz="2800" b="1"/>
          </a:p>
        </p:txBody>
      </p:sp>
      <p:sp>
        <p:nvSpPr>
          <p:cNvPr id="286" name="Google Shape;286;p17"/>
          <p:cNvSpPr txBox="1">
            <a:spLocks noGrp="1"/>
          </p:cNvSpPr>
          <p:nvPr>
            <p:ph type="sldNum" idx="12"/>
          </p:nvPr>
        </p:nvSpPr>
        <p:spPr>
          <a:xfrm>
            <a:off x="7969567" y="4812809"/>
            <a:ext cx="171926" cy="124058"/>
          </a:xfrm>
          <a:prstGeom prst="rect">
            <a:avLst/>
          </a:prstGeom>
          <a:noFill/>
          <a:ln>
            <a:noFill/>
          </a:ln>
        </p:spPr>
        <p:txBody>
          <a:bodyPr spcFirstLastPara="1" wrap="square" lIns="0" tIns="938" rIns="0" bIns="0" anchor="t" anchorCtr="0">
            <a:spAutoFit/>
          </a:bodyPr>
          <a:lstStyle/>
          <a:p>
            <a:pPr marL="28575" algn="l"/>
            <a:fld id="{00000000-1234-1234-1234-123412341234}" type="slidenum">
              <a:rPr lang="en-US"/>
              <a:pPr marL="28575" algn="l"/>
              <a:t>74</a:t>
            </a:fld>
            <a:endParaRPr/>
          </a:p>
        </p:txBody>
      </p:sp>
      <p:sp>
        <p:nvSpPr>
          <p:cNvPr id="287" name="Google Shape;287;p17"/>
          <p:cNvSpPr txBox="1">
            <a:spLocks noGrp="1"/>
          </p:cNvSpPr>
          <p:nvPr>
            <p:ph type="ftr" idx="11"/>
          </p:nvPr>
        </p:nvSpPr>
        <p:spPr>
          <a:xfrm>
            <a:off x="1030603" y="4827650"/>
            <a:ext cx="2136043" cy="142668"/>
          </a:xfrm>
          <a:prstGeom prst="rect">
            <a:avLst/>
          </a:prstGeom>
          <a:noFill/>
          <a:ln>
            <a:noFill/>
          </a:ln>
        </p:spPr>
        <p:txBody>
          <a:bodyPr spcFirstLastPara="1" wrap="square" lIns="0" tIns="0" rIns="0" bIns="0" anchor="t" anchorCtr="0">
            <a:spAutoFit/>
          </a:bodyPr>
          <a:lstStyle/>
          <a:p>
            <a:pPr marL="9525">
              <a:lnSpc>
                <a:spcPct val="103333"/>
              </a:lnSpc>
            </a:pPr>
            <a:r>
              <a:rPr lang="en-US"/>
              <a:t>Investing for tomorrow, delivering today.</a:t>
            </a:r>
            <a:endParaRPr/>
          </a:p>
        </p:txBody>
      </p:sp>
      <p:sp>
        <p:nvSpPr>
          <p:cNvPr id="288" name="Google Shape;288;p17"/>
          <p:cNvSpPr txBox="1"/>
          <p:nvPr/>
        </p:nvSpPr>
        <p:spPr>
          <a:xfrm>
            <a:off x="776663" y="1278864"/>
            <a:ext cx="7433325" cy="3074544"/>
          </a:xfrm>
          <a:prstGeom prst="rect">
            <a:avLst/>
          </a:prstGeom>
          <a:noFill/>
          <a:ln>
            <a:noFill/>
          </a:ln>
        </p:spPr>
        <p:txBody>
          <a:bodyPr spcFirstLastPara="1" wrap="square" lIns="0" tIns="100950" rIns="0" bIns="0" anchor="t" anchorCtr="0">
            <a:spAutoFit/>
          </a:bodyPr>
          <a:lstStyle/>
          <a:p>
            <a:pPr marL="9525"/>
            <a:r>
              <a:rPr lang="en-US" sz="1875" b="1">
                <a:solidFill>
                  <a:srgbClr val="393C4A"/>
                </a:solidFill>
                <a:latin typeface="Calibri"/>
                <a:ea typeface="Calibri"/>
                <a:cs typeface="Calibri"/>
                <a:sym typeface="Calibri"/>
              </a:rPr>
              <a:t>The LEA must:</a:t>
            </a:r>
            <a:endParaRPr sz="1875">
              <a:latin typeface="Calibri"/>
              <a:ea typeface="Calibri"/>
              <a:cs typeface="Calibri"/>
              <a:sym typeface="Calibri"/>
            </a:endParaRPr>
          </a:p>
          <a:p>
            <a:pPr marL="352425" indent="-343375">
              <a:spcBef>
                <a:spcPts val="375"/>
              </a:spcBef>
              <a:buClr>
                <a:srgbClr val="393C4A"/>
              </a:buClr>
              <a:buSzPts val="2300"/>
              <a:buFont typeface="Arial"/>
              <a:buChar char="•"/>
            </a:pPr>
            <a:r>
              <a:rPr lang="en-US" sz="1725">
                <a:solidFill>
                  <a:srgbClr val="393C4A"/>
                </a:solidFill>
                <a:latin typeface="Calibri"/>
                <a:ea typeface="Calibri"/>
                <a:cs typeface="Calibri"/>
                <a:sym typeface="Calibri"/>
              </a:rPr>
              <a:t>Receive an annual determination of “meets requirements” from the SEA for the</a:t>
            </a:r>
            <a:endParaRPr sz="1725">
              <a:latin typeface="Calibri"/>
              <a:ea typeface="Calibri"/>
              <a:cs typeface="Calibri"/>
              <a:sym typeface="Calibri"/>
            </a:endParaRPr>
          </a:p>
          <a:p>
            <a:pPr marL="352425"/>
            <a:r>
              <a:rPr lang="en-US" sz="1725">
                <a:solidFill>
                  <a:srgbClr val="393C4A"/>
                </a:solidFill>
                <a:latin typeface="Calibri"/>
                <a:ea typeface="Calibri"/>
                <a:cs typeface="Calibri"/>
                <a:sym typeface="Calibri"/>
              </a:rPr>
              <a:t>FY of the adjustment.</a:t>
            </a:r>
            <a:endParaRPr sz="1725">
              <a:latin typeface="Calibri"/>
              <a:ea typeface="Calibri"/>
              <a:cs typeface="Calibri"/>
              <a:sym typeface="Calibri"/>
            </a:endParaRPr>
          </a:p>
          <a:p>
            <a:pPr marL="352425" indent="-343375">
              <a:spcBef>
                <a:spcPts val="371"/>
              </a:spcBef>
              <a:buClr>
                <a:srgbClr val="393C4A"/>
              </a:buClr>
              <a:buSzPts val="2300"/>
              <a:buFont typeface="Arial"/>
              <a:buChar char="•"/>
            </a:pPr>
            <a:r>
              <a:rPr lang="en-US" sz="1725">
                <a:solidFill>
                  <a:srgbClr val="393C4A"/>
                </a:solidFill>
                <a:latin typeface="Calibri"/>
                <a:ea typeface="Calibri"/>
                <a:cs typeface="Calibri"/>
                <a:sym typeface="Calibri"/>
              </a:rPr>
              <a:t>Not have had action taken against it by the SEA under IDEA Section 616.</a:t>
            </a:r>
            <a:endParaRPr sz="1725">
              <a:latin typeface="Calibri"/>
              <a:ea typeface="Calibri"/>
              <a:cs typeface="Calibri"/>
              <a:sym typeface="Calibri"/>
            </a:endParaRPr>
          </a:p>
          <a:p>
            <a:pPr marL="352425" indent="-343375">
              <a:spcBef>
                <a:spcPts val="379"/>
              </a:spcBef>
              <a:buClr>
                <a:srgbClr val="393C4A"/>
              </a:buClr>
              <a:buSzPts val="2300"/>
              <a:buFont typeface="Arial"/>
              <a:buChar char="•"/>
            </a:pPr>
            <a:r>
              <a:rPr lang="en-US" sz="1725">
                <a:solidFill>
                  <a:srgbClr val="393C4A"/>
                </a:solidFill>
                <a:latin typeface="Calibri"/>
                <a:ea typeface="Calibri"/>
                <a:cs typeface="Calibri"/>
                <a:sym typeface="Calibri"/>
              </a:rPr>
              <a:t>Not have had the responsibility for providing FAPE taken away by the SEA.</a:t>
            </a:r>
            <a:endParaRPr sz="1725">
              <a:latin typeface="Calibri"/>
              <a:ea typeface="Calibri"/>
              <a:cs typeface="Calibri"/>
              <a:sym typeface="Calibri"/>
            </a:endParaRPr>
          </a:p>
          <a:p>
            <a:pPr marL="352425" marR="576263" indent="-343375">
              <a:spcBef>
                <a:spcPts val="375"/>
              </a:spcBef>
              <a:buClr>
                <a:srgbClr val="393C4A"/>
              </a:buClr>
              <a:buSzPts val="2300"/>
              <a:buFont typeface="Arial"/>
              <a:buChar char="•"/>
            </a:pPr>
            <a:r>
              <a:rPr lang="en-US" sz="1725">
                <a:solidFill>
                  <a:srgbClr val="393C4A"/>
                </a:solidFill>
                <a:latin typeface="Calibri"/>
                <a:ea typeface="Calibri"/>
                <a:cs typeface="Calibri"/>
                <a:sym typeface="Calibri"/>
              </a:rPr>
              <a:t>Not be determined to have significant disproportionality for the FY of the adjustment.</a:t>
            </a:r>
            <a:endParaRPr sz="1725">
              <a:solidFill>
                <a:srgbClr val="393C4A"/>
              </a:solidFill>
              <a:latin typeface="Calibri"/>
              <a:ea typeface="Calibri"/>
              <a:cs typeface="Calibri"/>
              <a:sym typeface="Calibri"/>
            </a:endParaRPr>
          </a:p>
          <a:p>
            <a:pPr marL="342900" indent="-280988">
              <a:spcBef>
                <a:spcPts val="656"/>
              </a:spcBef>
              <a:buClr>
                <a:srgbClr val="393C4A"/>
              </a:buClr>
              <a:buSzPts val="2300"/>
              <a:buChar char="•"/>
            </a:pPr>
            <a:r>
              <a:rPr lang="en-US" sz="1725">
                <a:solidFill>
                  <a:srgbClr val="393C4A"/>
                </a:solidFill>
                <a:latin typeface="Calibri"/>
                <a:ea typeface="Calibri"/>
                <a:cs typeface="Calibri"/>
                <a:sym typeface="Calibri"/>
              </a:rPr>
              <a:t>Use the freed-up local (or state and local) funds to carry out</a:t>
            </a:r>
            <a:endParaRPr sz="1725">
              <a:solidFill>
                <a:schemeClr val="dk1"/>
              </a:solidFill>
              <a:latin typeface="Calibri"/>
              <a:ea typeface="Calibri"/>
              <a:cs typeface="Calibri"/>
              <a:sym typeface="Calibri"/>
            </a:endParaRPr>
          </a:p>
          <a:p>
            <a:pPr marL="352425"/>
            <a:r>
              <a:rPr lang="en-US" sz="1725">
                <a:solidFill>
                  <a:srgbClr val="393C4A"/>
                </a:solidFill>
                <a:latin typeface="Calibri"/>
                <a:ea typeface="Calibri"/>
                <a:cs typeface="Calibri"/>
                <a:sym typeface="Calibri"/>
              </a:rPr>
              <a:t>ESSA activities during the FY in which the adjustment takes place.</a:t>
            </a:r>
            <a:endParaRPr sz="1725">
              <a:solidFill>
                <a:srgbClr val="393C4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title"/>
          </p:nvPr>
        </p:nvSpPr>
        <p:spPr>
          <a:xfrm>
            <a:off x="0" y="640446"/>
            <a:ext cx="8695350" cy="415498"/>
          </a:xfrm>
          <a:prstGeom prst="rect">
            <a:avLst/>
          </a:prstGeom>
          <a:noFill/>
          <a:ln>
            <a:noFill/>
          </a:ln>
        </p:spPr>
        <p:txBody>
          <a:bodyPr spcFirstLastPara="1" wrap="square" lIns="0" tIns="0" rIns="0" bIns="0" anchor="t" anchorCtr="0">
            <a:spAutoFit/>
          </a:bodyPr>
          <a:lstStyle/>
          <a:p>
            <a:pPr algn="ctr"/>
            <a:r>
              <a:rPr lang="en-US"/>
              <a:t>     </a:t>
            </a:r>
            <a:r>
              <a:rPr lang="en-US" sz="2800" b="1"/>
              <a:t>MOE site</a:t>
            </a:r>
            <a:endParaRPr sz="2800" b="1"/>
          </a:p>
        </p:txBody>
      </p:sp>
      <p:sp>
        <p:nvSpPr>
          <p:cNvPr id="294" name="Google Shape;294;p18"/>
          <p:cNvSpPr txBox="1"/>
          <p:nvPr/>
        </p:nvSpPr>
        <p:spPr>
          <a:xfrm>
            <a:off x="653681" y="1263750"/>
            <a:ext cx="7774200" cy="397010"/>
          </a:xfrm>
          <a:prstGeom prst="rect">
            <a:avLst/>
          </a:prstGeom>
          <a:noFill/>
          <a:ln>
            <a:noFill/>
          </a:ln>
        </p:spPr>
        <p:txBody>
          <a:bodyPr spcFirstLastPara="1" wrap="square" lIns="68569" tIns="68569" rIns="68569" bIns="68569" anchor="t" anchorCtr="0">
            <a:spAutoFit/>
          </a:bodyPr>
          <a:lstStyle/>
          <a:p>
            <a:pPr marR="251936">
              <a:lnSpc>
                <a:spcPct val="70000"/>
              </a:lnSpc>
            </a:pPr>
            <a:r>
              <a:rPr lang="en-US" sz="2250">
                <a:solidFill>
                  <a:srgbClr val="393C4A"/>
                </a:solidFill>
                <a:latin typeface="Calibri"/>
                <a:ea typeface="Calibri"/>
                <a:cs typeface="Calibri"/>
                <a:sym typeface="Calibri"/>
              </a:rPr>
              <a:t>OSE MOE site:</a:t>
            </a:r>
            <a:r>
              <a:rPr lang="en-US" sz="2400">
                <a:solidFill>
                  <a:srgbClr val="393C4A"/>
                </a:solidFill>
                <a:latin typeface="Calibri"/>
                <a:ea typeface="Calibri"/>
                <a:cs typeface="Calibri"/>
                <a:sym typeface="Calibri"/>
              </a:rPr>
              <a:t> </a:t>
            </a:r>
            <a:r>
              <a:rPr lang="en-US" sz="1500" u="sng">
                <a:solidFill>
                  <a:srgbClr val="FF914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https://webed.ped.state.nm.us/sites/SpEdIDEA/SitePages/MOE.aspx</a:t>
            </a:r>
            <a:endParaRPr sz="525"/>
          </a:p>
        </p:txBody>
      </p:sp>
      <p:pic>
        <p:nvPicPr>
          <p:cNvPr id="295" name="Google Shape;295;p18"/>
          <p:cNvPicPr preferRelativeResize="0"/>
          <p:nvPr/>
        </p:nvPicPr>
        <p:blipFill>
          <a:blip r:embed="rId4">
            <a:alphaModFix/>
          </a:blip>
          <a:stretch>
            <a:fillRect/>
          </a:stretch>
        </p:blipFill>
        <p:spPr>
          <a:xfrm>
            <a:off x="1089113" y="1660875"/>
            <a:ext cx="6517203" cy="3254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01c1e7b36f_3_142"/>
          <p:cNvSpPr txBox="1">
            <a:spLocks noGrp="1"/>
          </p:cNvSpPr>
          <p:nvPr>
            <p:ph type="title"/>
          </p:nvPr>
        </p:nvSpPr>
        <p:spPr>
          <a:xfrm>
            <a:off x="223069" y="610922"/>
            <a:ext cx="8695350" cy="387798"/>
          </a:xfrm>
          <a:prstGeom prst="rect">
            <a:avLst/>
          </a:prstGeom>
        </p:spPr>
        <p:txBody>
          <a:bodyPr spcFirstLastPara="1" wrap="square" lIns="0" tIns="0" rIns="0" bIns="0" anchor="t" anchorCtr="0">
            <a:spAutoFit/>
          </a:bodyPr>
          <a:lstStyle/>
          <a:p>
            <a:pPr algn="ctr"/>
            <a:r>
              <a:rPr lang="en-US" sz="2800" b="1"/>
              <a:t>MOE Site</a:t>
            </a:r>
            <a:endParaRPr sz="2800" b="1"/>
          </a:p>
        </p:txBody>
      </p:sp>
      <p:sp>
        <p:nvSpPr>
          <p:cNvPr id="301" name="Google Shape;301;g301c1e7b36f_3_142"/>
          <p:cNvSpPr/>
          <p:nvPr/>
        </p:nvSpPr>
        <p:spPr>
          <a:xfrm>
            <a:off x="1272694" y="2371106"/>
            <a:ext cx="6596100" cy="2322225"/>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pic>
        <p:nvPicPr>
          <p:cNvPr id="302" name="Google Shape;302;g301c1e7b36f_3_142"/>
          <p:cNvPicPr preferRelativeResize="0"/>
          <p:nvPr/>
        </p:nvPicPr>
        <p:blipFill>
          <a:blip r:embed="rId3">
            <a:alphaModFix/>
          </a:blip>
          <a:stretch>
            <a:fillRect/>
          </a:stretch>
        </p:blipFill>
        <p:spPr>
          <a:xfrm>
            <a:off x="1418231" y="2739610"/>
            <a:ext cx="6307538" cy="1585219"/>
          </a:xfrm>
          <a:prstGeom prst="rect">
            <a:avLst/>
          </a:prstGeom>
          <a:noFill/>
          <a:ln>
            <a:noFill/>
          </a:ln>
        </p:spPr>
      </p:pic>
      <p:sp>
        <p:nvSpPr>
          <p:cNvPr id="303" name="Google Shape;303;g301c1e7b36f_3_142"/>
          <p:cNvSpPr txBox="1"/>
          <p:nvPr/>
        </p:nvSpPr>
        <p:spPr>
          <a:xfrm>
            <a:off x="683644" y="1548639"/>
            <a:ext cx="7774200" cy="865599"/>
          </a:xfrm>
          <a:prstGeom prst="rect">
            <a:avLst/>
          </a:prstGeom>
          <a:noFill/>
          <a:ln>
            <a:noFill/>
          </a:ln>
        </p:spPr>
        <p:txBody>
          <a:bodyPr spcFirstLastPara="1" wrap="square" lIns="68569" tIns="68569" rIns="68569" bIns="68569" anchor="t" anchorCtr="0">
            <a:spAutoFit/>
          </a:bodyPr>
          <a:lstStyle/>
          <a:p>
            <a:pPr marR="251936">
              <a:lnSpc>
                <a:spcPct val="70000"/>
              </a:lnSpc>
            </a:pPr>
            <a:r>
              <a:rPr lang="en-US" sz="2250">
                <a:solidFill>
                  <a:srgbClr val="393C4A"/>
                </a:solidFill>
                <a:latin typeface="Calibri"/>
                <a:ea typeface="Calibri"/>
                <a:cs typeface="Calibri"/>
                <a:sym typeface="Calibri"/>
              </a:rPr>
              <a:t>OSE MOE site </a:t>
            </a:r>
            <a:endParaRPr sz="2250">
              <a:solidFill>
                <a:srgbClr val="393C4A"/>
              </a:solidFill>
              <a:latin typeface="Calibri"/>
              <a:ea typeface="Calibri"/>
              <a:cs typeface="Calibri"/>
              <a:sym typeface="Calibri"/>
            </a:endParaRPr>
          </a:p>
          <a:p>
            <a:pPr marR="251936" indent="342900">
              <a:lnSpc>
                <a:spcPct val="70000"/>
              </a:lnSpc>
            </a:pPr>
            <a:endParaRPr sz="2250">
              <a:solidFill>
                <a:srgbClr val="393C4A"/>
              </a:solidFill>
              <a:latin typeface="Calibri"/>
              <a:ea typeface="Calibri"/>
              <a:cs typeface="Calibri"/>
              <a:sym typeface="Calibri"/>
            </a:endParaRPr>
          </a:p>
          <a:p>
            <a:pPr marL="342900" marR="251936" indent="-252413">
              <a:lnSpc>
                <a:spcPct val="70000"/>
              </a:lnSpc>
              <a:buClr>
                <a:srgbClr val="393C4A"/>
              </a:buClr>
              <a:buSzPts val="1700"/>
              <a:buFont typeface="Calibri"/>
              <a:buChar char="●"/>
            </a:pPr>
            <a:r>
              <a:rPr lang="en-US" sz="2250">
                <a:solidFill>
                  <a:srgbClr val="393C4A"/>
                </a:solidFill>
                <a:latin typeface="Calibri"/>
                <a:ea typeface="Calibri"/>
                <a:cs typeface="Calibri"/>
                <a:sym typeface="Calibri"/>
              </a:rPr>
              <a:t>Four-tab options:</a:t>
            </a:r>
            <a:endParaRPr sz="52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01c1e7b36f_3_130"/>
          <p:cNvSpPr txBox="1">
            <a:spLocks noGrp="1"/>
          </p:cNvSpPr>
          <p:nvPr>
            <p:ph type="title"/>
          </p:nvPr>
        </p:nvSpPr>
        <p:spPr>
          <a:xfrm>
            <a:off x="224325" y="597920"/>
            <a:ext cx="8695350" cy="387798"/>
          </a:xfrm>
          <a:prstGeom prst="rect">
            <a:avLst/>
          </a:prstGeom>
          <a:noFill/>
          <a:ln>
            <a:noFill/>
          </a:ln>
        </p:spPr>
        <p:txBody>
          <a:bodyPr spcFirstLastPara="1" wrap="square" lIns="0" tIns="0" rIns="0" bIns="0" anchor="t" anchorCtr="0">
            <a:spAutoFit/>
          </a:bodyPr>
          <a:lstStyle/>
          <a:p>
            <a:pPr algn="ctr"/>
            <a:r>
              <a:rPr lang="en-US" sz="2800" b="1"/>
              <a:t>     MOE site - MOE Compliance</a:t>
            </a:r>
            <a:endParaRPr sz="2800" b="1"/>
          </a:p>
        </p:txBody>
      </p:sp>
      <p:pic>
        <p:nvPicPr>
          <p:cNvPr id="309" name="Google Shape;309;g301c1e7b36f_3_130"/>
          <p:cNvPicPr preferRelativeResize="0"/>
          <p:nvPr/>
        </p:nvPicPr>
        <p:blipFill>
          <a:blip r:embed="rId3">
            <a:alphaModFix/>
          </a:blip>
          <a:stretch>
            <a:fillRect/>
          </a:stretch>
        </p:blipFill>
        <p:spPr>
          <a:xfrm>
            <a:off x="3485007" y="1152900"/>
            <a:ext cx="1223681" cy="398194"/>
          </a:xfrm>
          <a:prstGeom prst="rect">
            <a:avLst/>
          </a:prstGeom>
          <a:noFill/>
          <a:ln>
            <a:noFill/>
          </a:ln>
        </p:spPr>
      </p:pic>
      <p:pic>
        <p:nvPicPr>
          <p:cNvPr id="310" name="Google Shape;310;g301c1e7b36f_3_130"/>
          <p:cNvPicPr preferRelativeResize="0"/>
          <p:nvPr/>
        </p:nvPicPr>
        <p:blipFill>
          <a:blip r:embed="rId4">
            <a:alphaModFix/>
          </a:blip>
          <a:stretch>
            <a:fillRect/>
          </a:stretch>
        </p:blipFill>
        <p:spPr>
          <a:xfrm>
            <a:off x="1008825" y="1488019"/>
            <a:ext cx="6564602" cy="3546919"/>
          </a:xfrm>
          <a:prstGeom prst="rect">
            <a:avLst/>
          </a:prstGeom>
          <a:noFill/>
          <a:ln>
            <a:noFill/>
          </a:ln>
        </p:spPr>
      </p:pic>
      <p:sp>
        <p:nvSpPr>
          <p:cNvPr id="311" name="Google Shape;311;g301c1e7b36f_3_130"/>
          <p:cNvSpPr/>
          <p:nvPr/>
        </p:nvSpPr>
        <p:spPr>
          <a:xfrm>
            <a:off x="1970831" y="1898325"/>
            <a:ext cx="1657575" cy="347400"/>
          </a:xfrm>
          <a:prstGeom prst="ellipse">
            <a:avLst/>
          </a:prstGeom>
          <a:noFill/>
          <a:ln w="2857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
        <p:nvSpPr>
          <p:cNvPr id="312" name="Google Shape;312;g301c1e7b36f_3_130"/>
          <p:cNvSpPr/>
          <p:nvPr/>
        </p:nvSpPr>
        <p:spPr>
          <a:xfrm>
            <a:off x="5652469" y="1886850"/>
            <a:ext cx="1381950" cy="347400"/>
          </a:xfrm>
          <a:prstGeom prst="ellipse">
            <a:avLst/>
          </a:prstGeom>
          <a:noFill/>
          <a:ln w="28575" cap="flat" cmpd="sng">
            <a:solidFill>
              <a:srgbClr val="EEC118"/>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cxnSp>
        <p:nvCxnSpPr>
          <p:cNvPr id="313" name="Google Shape;313;g301c1e7b36f_3_130"/>
          <p:cNvCxnSpPr/>
          <p:nvPr/>
        </p:nvCxnSpPr>
        <p:spPr>
          <a:xfrm>
            <a:off x="3473531" y="2348456"/>
            <a:ext cx="11475" cy="2256300"/>
          </a:xfrm>
          <a:prstGeom prst="straightConnector1">
            <a:avLst/>
          </a:prstGeom>
          <a:noFill/>
          <a:ln w="76200" cap="flat" cmpd="sng">
            <a:solidFill>
              <a:srgbClr val="0000FF"/>
            </a:solidFill>
            <a:prstDash val="solid"/>
            <a:round/>
            <a:headEnd type="none" w="med" len="med"/>
            <a:tailEnd type="triangle" w="med" len="med"/>
          </a:ln>
        </p:spPr>
      </p:cxnSp>
      <p:cxnSp>
        <p:nvCxnSpPr>
          <p:cNvPr id="314" name="Google Shape;314;g301c1e7b36f_3_130"/>
          <p:cNvCxnSpPr/>
          <p:nvPr/>
        </p:nvCxnSpPr>
        <p:spPr>
          <a:xfrm flipH="1">
            <a:off x="7257994" y="2311200"/>
            <a:ext cx="5400" cy="2706525"/>
          </a:xfrm>
          <a:prstGeom prst="straightConnector1">
            <a:avLst/>
          </a:prstGeom>
          <a:noFill/>
          <a:ln w="76200" cap="flat" cmpd="sng">
            <a:solidFill>
              <a:srgbClr val="EEC118"/>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01c1e7b36f_3_149"/>
          <p:cNvSpPr txBox="1">
            <a:spLocks noGrp="1"/>
          </p:cNvSpPr>
          <p:nvPr>
            <p:ph type="title"/>
          </p:nvPr>
        </p:nvSpPr>
        <p:spPr>
          <a:xfrm>
            <a:off x="224325" y="628887"/>
            <a:ext cx="8695350" cy="387798"/>
          </a:xfrm>
          <a:prstGeom prst="rect">
            <a:avLst/>
          </a:prstGeom>
        </p:spPr>
        <p:txBody>
          <a:bodyPr spcFirstLastPara="1" wrap="square" lIns="0" tIns="0" rIns="0" bIns="0" anchor="t" anchorCtr="0">
            <a:spAutoFit/>
          </a:bodyPr>
          <a:lstStyle/>
          <a:p>
            <a:pPr algn="ctr"/>
            <a:r>
              <a:rPr lang="en-US" sz="2800" b="1"/>
              <a:t>MOE Site - Multiyear MOE Summary</a:t>
            </a:r>
            <a:endParaRPr sz="2800" b="1"/>
          </a:p>
        </p:txBody>
      </p:sp>
      <p:pic>
        <p:nvPicPr>
          <p:cNvPr id="320" name="Google Shape;320;g301c1e7b36f_3_149"/>
          <p:cNvPicPr preferRelativeResize="0"/>
          <p:nvPr/>
        </p:nvPicPr>
        <p:blipFill>
          <a:blip r:embed="rId3">
            <a:alphaModFix/>
          </a:blip>
          <a:stretch>
            <a:fillRect/>
          </a:stretch>
        </p:blipFill>
        <p:spPr>
          <a:xfrm>
            <a:off x="114301" y="1815447"/>
            <a:ext cx="8915402" cy="2591751"/>
          </a:xfrm>
          <a:prstGeom prst="rect">
            <a:avLst/>
          </a:prstGeom>
          <a:noFill/>
          <a:ln>
            <a:noFill/>
          </a:ln>
        </p:spPr>
      </p:pic>
      <p:sp>
        <p:nvSpPr>
          <p:cNvPr id="321" name="Google Shape;321;g301c1e7b36f_3_149"/>
          <p:cNvSpPr/>
          <p:nvPr/>
        </p:nvSpPr>
        <p:spPr>
          <a:xfrm>
            <a:off x="1649719" y="2265319"/>
            <a:ext cx="1582650" cy="183600"/>
          </a:xfrm>
          <a:prstGeom prst="ellipse">
            <a:avLst/>
          </a:prstGeom>
          <a:noFill/>
          <a:ln w="2857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cxnSp>
        <p:nvCxnSpPr>
          <p:cNvPr id="322" name="Google Shape;322;g301c1e7b36f_3_149"/>
          <p:cNvCxnSpPr/>
          <p:nvPr/>
        </p:nvCxnSpPr>
        <p:spPr>
          <a:xfrm flipH="1">
            <a:off x="3444956" y="2348456"/>
            <a:ext cx="28575" cy="2058750"/>
          </a:xfrm>
          <a:prstGeom prst="straightConnector1">
            <a:avLst/>
          </a:prstGeom>
          <a:noFill/>
          <a:ln w="76200" cap="flat" cmpd="sng">
            <a:solidFill>
              <a:srgbClr val="0000FF"/>
            </a:solidFill>
            <a:prstDash val="solid"/>
            <a:round/>
            <a:headEnd type="none" w="med" len="med"/>
            <a:tailEnd type="triangle" w="med" len="med"/>
          </a:ln>
        </p:spPr>
      </p:cxnSp>
      <p:sp>
        <p:nvSpPr>
          <p:cNvPr id="323" name="Google Shape;323;g301c1e7b36f_3_149"/>
          <p:cNvSpPr/>
          <p:nvPr/>
        </p:nvSpPr>
        <p:spPr>
          <a:xfrm>
            <a:off x="6684619" y="2228081"/>
            <a:ext cx="1152675" cy="258075"/>
          </a:xfrm>
          <a:prstGeom prst="ellipse">
            <a:avLst/>
          </a:prstGeom>
          <a:noFill/>
          <a:ln w="28575" cap="flat" cmpd="sng">
            <a:solidFill>
              <a:srgbClr val="EEC118"/>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cxnSp>
        <p:nvCxnSpPr>
          <p:cNvPr id="324" name="Google Shape;324;g301c1e7b36f_3_149"/>
          <p:cNvCxnSpPr/>
          <p:nvPr/>
        </p:nvCxnSpPr>
        <p:spPr>
          <a:xfrm flipH="1">
            <a:off x="8353200" y="2265319"/>
            <a:ext cx="5400" cy="2127825"/>
          </a:xfrm>
          <a:prstGeom prst="straightConnector1">
            <a:avLst/>
          </a:prstGeom>
          <a:noFill/>
          <a:ln w="76200" cap="flat" cmpd="sng">
            <a:solidFill>
              <a:srgbClr val="EEC118"/>
            </a:solidFill>
            <a:prstDash val="solid"/>
            <a:round/>
            <a:headEnd type="none" w="med" len="med"/>
            <a:tailEnd type="triangle" w="med" len="med"/>
          </a:ln>
        </p:spPr>
      </p:cxnSp>
      <p:sp>
        <p:nvSpPr>
          <p:cNvPr id="325" name="Google Shape;325;g301c1e7b36f_3_149"/>
          <p:cNvSpPr txBox="1"/>
          <p:nvPr/>
        </p:nvSpPr>
        <p:spPr>
          <a:xfrm>
            <a:off x="5440350" y="1209469"/>
            <a:ext cx="2912850" cy="499275"/>
          </a:xfrm>
          <a:prstGeom prst="rect">
            <a:avLst/>
          </a:prstGeom>
          <a:noFill/>
          <a:ln>
            <a:noFill/>
          </a:ln>
        </p:spPr>
        <p:txBody>
          <a:bodyPr spcFirstLastPara="1" wrap="square" lIns="68569" tIns="68569" rIns="68569" bIns="68569" anchor="t" anchorCtr="0">
            <a:noAutofit/>
          </a:bodyPr>
          <a:lstStyle/>
          <a:p>
            <a:r>
              <a:rPr lang="en-US" sz="1725">
                <a:solidFill>
                  <a:srgbClr val="393C4A"/>
                </a:solidFill>
                <a:latin typeface="Calibri"/>
                <a:ea typeface="Calibri"/>
                <a:cs typeface="Calibri"/>
                <a:sym typeface="Calibri"/>
              </a:rPr>
              <a:t>When button selected, turns light grey.</a:t>
            </a:r>
            <a:endParaRPr sz="1725">
              <a:solidFill>
                <a:srgbClr val="393C4A"/>
              </a:solidFill>
              <a:latin typeface="Calibri"/>
              <a:ea typeface="Calibri"/>
              <a:cs typeface="Calibri"/>
              <a:sym typeface="Calibri"/>
            </a:endParaRPr>
          </a:p>
        </p:txBody>
      </p:sp>
      <p:pic>
        <p:nvPicPr>
          <p:cNvPr id="326" name="Google Shape;326;g301c1e7b36f_3_149"/>
          <p:cNvPicPr preferRelativeResize="0"/>
          <p:nvPr/>
        </p:nvPicPr>
        <p:blipFill>
          <a:blip r:embed="rId4">
            <a:alphaModFix/>
          </a:blip>
          <a:stretch>
            <a:fillRect/>
          </a:stretch>
        </p:blipFill>
        <p:spPr>
          <a:xfrm>
            <a:off x="2840741" y="1311675"/>
            <a:ext cx="2124953" cy="623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01c1e7b36f_3_162"/>
          <p:cNvSpPr txBox="1">
            <a:spLocks noGrp="1"/>
          </p:cNvSpPr>
          <p:nvPr>
            <p:ph type="title"/>
          </p:nvPr>
        </p:nvSpPr>
        <p:spPr>
          <a:xfrm>
            <a:off x="224325" y="586465"/>
            <a:ext cx="8695350" cy="387798"/>
          </a:xfrm>
          <a:prstGeom prst="rect">
            <a:avLst/>
          </a:prstGeom>
        </p:spPr>
        <p:txBody>
          <a:bodyPr spcFirstLastPara="1" wrap="square" lIns="0" tIns="0" rIns="0" bIns="0" anchor="t" anchorCtr="0">
            <a:spAutoFit/>
          </a:bodyPr>
          <a:lstStyle/>
          <a:p>
            <a:pPr algn="ctr"/>
            <a:r>
              <a:rPr lang="en-US" sz="2800" b="1"/>
              <a:t>MOE Site - Amounts</a:t>
            </a:r>
            <a:endParaRPr sz="2800" b="1"/>
          </a:p>
        </p:txBody>
      </p:sp>
      <p:pic>
        <p:nvPicPr>
          <p:cNvPr id="332" name="Google Shape;332;g301c1e7b36f_3_162"/>
          <p:cNvPicPr preferRelativeResize="0"/>
          <p:nvPr/>
        </p:nvPicPr>
        <p:blipFill>
          <a:blip r:embed="rId3">
            <a:alphaModFix/>
          </a:blip>
          <a:stretch>
            <a:fillRect/>
          </a:stretch>
        </p:blipFill>
        <p:spPr>
          <a:xfrm>
            <a:off x="3823886" y="1167095"/>
            <a:ext cx="911183" cy="499275"/>
          </a:xfrm>
          <a:prstGeom prst="rect">
            <a:avLst/>
          </a:prstGeom>
          <a:noFill/>
          <a:ln>
            <a:noFill/>
          </a:ln>
        </p:spPr>
      </p:pic>
      <p:pic>
        <p:nvPicPr>
          <p:cNvPr id="333" name="Google Shape;333;g301c1e7b36f_3_162"/>
          <p:cNvPicPr preferRelativeResize="0"/>
          <p:nvPr/>
        </p:nvPicPr>
        <p:blipFill>
          <a:blip r:embed="rId4">
            <a:alphaModFix/>
          </a:blip>
          <a:stretch>
            <a:fillRect/>
          </a:stretch>
        </p:blipFill>
        <p:spPr>
          <a:xfrm>
            <a:off x="2085881" y="1666367"/>
            <a:ext cx="4443918" cy="33353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0" y="191350"/>
            <a:ext cx="91440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LEA Responsibilities</a:t>
            </a:r>
            <a:endParaRPr sz="2800" b="1"/>
          </a:p>
        </p:txBody>
      </p:sp>
      <p:sp>
        <p:nvSpPr>
          <p:cNvPr id="219" name="Google Shape;219;p34"/>
          <p:cNvSpPr txBox="1">
            <a:spLocks noGrp="1"/>
          </p:cNvSpPr>
          <p:nvPr>
            <p:ph type="body" idx="1"/>
          </p:nvPr>
        </p:nvSpPr>
        <p:spPr>
          <a:xfrm>
            <a:off x="801000" y="1195875"/>
            <a:ext cx="7654500" cy="3867300"/>
          </a:xfrm>
          <a:prstGeom prst="rect">
            <a:avLst/>
          </a:prstGeom>
        </p:spPr>
        <p:txBody>
          <a:bodyPr spcFirstLastPara="1" wrap="square" lIns="68575" tIns="34275" rIns="68575" bIns="34275" anchor="t" anchorCtr="0">
            <a:noAutofit/>
          </a:bodyPr>
          <a:lstStyle/>
          <a:p>
            <a:pPr marL="0" lvl="0" indent="0" algn="l" rtl="0">
              <a:lnSpc>
                <a:spcPct val="100000"/>
              </a:lnSpc>
              <a:spcBef>
                <a:spcPts val="1400"/>
              </a:spcBef>
              <a:spcAft>
                <a:spcPts val="0"/>
              </a:spcAft>
              <a:buNone/>
            </a:pPr>
            <a:r>
              <a:rPr lang="en" sz="1560"/>
              <a:t>LEAs </a:t>
            </a:r>
            <a:r>
              <a:rPr lang="en" sz="1560" i="1"/>
              <a:t>must</a:t>
            </a:r>
            <a:r>
              <a:rPr lang="en" sz="1560"/>
              <a:t>:</a:t>
            </a:r>
            <a:endParaRPr sz="1560"/>
          </a:p>
          <a:p>
            <a:pPr marL="457200" lvl="0" indent="-297180" algn="l" rtl="0">
              <a:lnSpc>
                <a:spcPct val="100000"/>
              </a:lnSpc>
              <a:spcBef>
                <a:spcPts val="1400"/>
              </a:spcBef>
              <a:spcAft>
                <a:spcPts val="0"/>
              </a:spcAft>
              <a:buSzPts val="1080"/>
              <a:buChar char="•"/>
            </a:pPr>
            <a:r>
              <a:rPr lang="en" sz="1360"/>
              <a:t> Review their data for accuracy and completion </a:t>
            </a:r>
            <a:r>
              <a:rPr lang="en" sz="1360" i="1" u="sng"/>
              <a:t>BEFORE:</a:t>
            </a:r>
            <a:endParaRPr sz="1360" i="1" u="sng"/>
          </a:p>
          <a:p>
            <a:pPr marL="914400" lvl="1" indent="-297180" algn="l" rtl="0">
              <a:lnSpc>
                <a:spcPct val="100000"/>
              </a:lnSpc>
              <a:spcBef>
                <a:spcPts val="1000"/>
              </a:spcBef>
              <a:spcAft>
                <a:spcPts val="0"/>
              </a:spcAft>
              <a:buSzPts val="1080"/>
              <a:buChar char="•"/>
            </a:pPr>
            <a:r>
              <a:rPr lang="en" sz="1360"/>
              <a:t>The Office of Special Education (OSE) reviews the data. </a:t>
            </a:r>
            <a:endParaRPr sz="1360"/>
          </a:p>
          <a:p>
            <a:pPr marL="1371600" lvl="2" indent="-292100" algn="l" rtl="0">
              <a:lnSpc>
                <a:spcPct val="100000"/>
              </a:lnSpc>
              <a:spcBef>
                <a:spcPts val="1000"/>
              </a:spcBef>
              <a:spcAft>
                <a:spcPts val="0"/>
              </a:spcAft>
              <a:buSzPts val="1000"/>
              <a:buChar char="✔"/>
            </a:pPr>
            <a:r>
              <a:rPr lang="en" sz="1360"/>
              <a:t>Errors in LEA data must be corrected BEFORE OSE begins data reviews.</a:t>
            </a:r>
            <a:endParaRPr sz="1360"/>
          </a:p>
          <a:p>
            <a:pPr marL="914400" lvl="1" indent="-297180" algn="l" rtl="0">
              <a:lnSpc>
                <a:spcPct val="100000"/>
              </a:lnSpc>
              <a:spcBef>
                <a:spcPts val="1000"/>
              </a:spcBef>
              <a:spcAft>
                <a:spcPts val="0"/>
              </a:spcAft>
              <a:buClr>
                <a:srgbClr val="3A3D4B"/>
              </a:buClr>
              <a:buSzPts val="1080"/>
              <a:buChar char="•"/>
            </a:pPr>
            <a:r>
              <a:rPr lang="en" sz="1360"/>
              <a:t>Signing and uploading the </a:t>
            </a:r>
            <a:r>
              <a:rPr lang="en" sz="1360" b="1" i="1">
                <a:solidFill>
                  <a:srgbClr val="1D7E75"/>
                </a:solidFill>
              </a:rPr>
              <a:t>Data Validation and Certification</a:t>
            </a:r>
            <a:r>
              <a:rPr lang="en" sz="1360"/>
              <a:t> form and uploading to the Document Transfer Station (DTS).</a:t>
            </a:r>
            <a:endParaRPr sz="1360"/>
          </a:p>
          <a:p>
            <a:pPr marL="1371600" lvl="2" indent="-314960" algn="l" rtl="0">
              <a:lnSpc>
                <a:spcPct val="100000"/>
              </a:lnSpc>
              <a:spcBef>
                <a:spcPts val="1000"/>
              </a:spcBef>
              <a:spcAft>
                <a:spcPts val="0"/>
              </a:spcAft>
              <a:buSzPts val="1360"/>
              <a:buChar char="✔"/>
            </a:pPr>
            <a:r>
              <a:rPr lang="en" sz="1360"/>
              <a:t>DTS link: </a:t>
            </a:r>
            <a:r>
              <a:rPr lang="en" sz="1260" u="sng">
                <a:solidFill>
                  <a:schemeClr val="hlink"/>
                </a:solidFill>
                <a:hlinkClick r:id="rId3"/>
              </a:rPr>
              <a:t>https://eui.ped.state.nm.us/sites/stars/DocTransferStation/SitePages/DocumentTransfer.aspx</a:t>
            </a:r>
            <a:endParaRPr sz="1260"/>
          </a:p>
          <a:p>
            <a:pPr marL="457200" lvl="0" indent="-290830" algn="l" rtl="0">
              <a:lnSpc>
                <a:spcPct val="100000"/>
              </a:lnSpc>
              <a:spcBef>
                <a:spcPts val="1000"/>
              </a:spcBef>
              <a:spcAft>
                <a:spcPts val="0"/>
              </a:spcAft>
              <a:buSzPts val="980"/>
              <a:buChar char="•"/>
            </a:pPr>
            <a:r>
              <a:rPr lang="en" sz="1360"/>
              <a:t>Upload the completed and accurate form to the DTS before OSE reviews the data. </a:t>
            </a:r>
            <a:endParaRPr sz="1360"/>
          </a:p>
          <a:p>
            <a:pPr marL="457200" lvl="0" indent="-297180" algn="l" rtl="0">
              <a:lnSpc>
                <a:spcPct val="100000"/>
              </a:lnSpc>
              <a:spcBef>
                <a:spcPts val="1400"/>
              </a:spcBef>
              <a:spcAft>
                <a:spcPts val="0"/>
              </a:spcAft>
              <a:buSzPts val="1080"/>
              <a:buChar char="•"/>
            </a:pPr>
            <a:r>
              <a:rPr lang="en" sz="1360"/>
              <a:t>Contact their data reviewer immediately if they have questions about data validation. </a:t>
            </a:r>
            <a:endParaRPr sz="1360"/>
          </a:p>
          <a:p>
            <a:pPr marL="457200" lvl="0" indent="0" algn="l" rtl="0">
              <a:lnSpc>
                <a:spcPct val="100000"/>
              </a:lnSpc>
              <a:spcBef>
                <a:spcPts val="1400"/>
              </a:spcBef>
              <a:spcAft>
                <a:spcPts val="1000"/>
              </a:spcAft>
              <a:buNone/>
            </a:pPr>
            <a:endParaRPr sz="136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g301c1e7b36f_3_124"/>
          <p:cNvPicPr preferRelativeResize="0"/>
          <p:nvPr/>
        </p:nvPicPr>
        <p:blipFill>
          <a:blip r:embed="rId3">
            <a:alphaModFix/>
          </a:blip>
          <a:stretch>
            <a:fillRect/>
          </a:stretch>
        </p:blipFill>
        <p:spPr>
          <a:xfrm>
            <a:off x="341962" y="1937701"/>
            <a:ext cx="3727895" cy="2903291"/>
          </a:xfrm>
          <a:prstGeom prst="rect">
            <a:avLst/>
          </a:prstGeom>
          <a:noFill/>
          <a:ln>
            <a:noFill/>
          </a:ln>
        </p:spPr>
      </p:pic>
      <p:sp>
        <p:nvSpPr>
          <p:cNvPr id="339" name="Google Shape;339;g301c1e7b36f_3_124"/>
          <p:cNvSpPr txBox="1">
            <a:spLocks noGrp="1"/>
          </p:cNvSpPr>
          <p:nvPr>
            <p:ph type="title"/>
          </p:nvPr>
        </p:nvSpPr>
        <p:spPr>
          <a:xfrm>
            <a:off x="224325" y="623608"/>
            <a:ext cx="8695350" cy="415498"/>
          </a:xfrm>
          <a:prstGeom prst="rect">
            <a:avLst/>
          </a:prstGeom>
          <a:noFill/>
          <a:ln>
            <a:noFill/>
          </a:ln>
        </p:spPr>
        <p:txBody>
          <a:bodyPr spcFirstLastPara="1" wrap="square" lIns="0" tIns="0" rIns="0" bIns="0" anchor="t" anchorCtr="0">
            <a:spAutoFit/>
          </a:bodyPr>
          <a:lstStyle/>
          <a:p>
            <a:pPr algn="ctr"/>
            <a:r>
              <a:rPr lang="en-US"/>
              <a:t> </a:t>
            </a:r>
            <a:r>
              <a:rPr lang="en-US" sz="2800" b="1"/>
              <a:t>MOE site - Exceptions and Adjustments</a:t>
            </a:r>
            <a:endParaRPr sz="2800" b="1"/>
          </a:p>
        </p:txBody>
      </p:sp>
      <p:sp>
        <p:nvSpPr>
          <p:cNvPr id="340" name="Google Shape;340;g301c1e7b36f_3_124"/>
          <p:cNvSpPr/>
          <p:nvPr/>
        </p:nvSpPr>
        <p:spPr>
          <a:xfrm>
            <a:off x="1414585" y="1937700"/>
            <a:ext cx="1582650" cy="332550"/>
          </a:xfrm>
          <a:prstGeom prst="ellipse">
            <a:avLst/>
          </a:prstGeom>
          <a:noFill/>
          <a:ln w="2857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pic>
        <p:nvPicPr>
          <p:cNvPr id="341" name="Google Shape;341;g301c1e7b36f_3_124"/>
          <p:cNvPicPr preferRelativeResize="0"/>
          <p:nvPr/>
        </p:nvPicPr>
        <p:blipFill>
          <a:blip r:embed="rId4">
            <a:alphaModFix/>
          </a:blip>
          <a:stretch>
            <a:fillRect/>
          </a:stretch>
        </p:blipFill>
        <p:spPr>
          <a:xfrm>
            <a:off x="4644222" y="2031243"/>
            <a:ext cx="4102576" cy="933920"/>
          </a:xfrm>
          <a:prstGeom prst="rect">
            <a:avLst/>
          </a:prstGeom>
          <a:noFill/>
          <a:ln>
            <a:noFill/>
          </a:ln>
        </p:spPr>
      </p:pic>
      <p:pic>
        <p:nvPicPr>
          <p:cNvPr id="342" name="Google Shape;342;g301c1e7b36f_3_124"/>
          <p:cNvPicPr preferRelativeResize="0"/>
          <p:nvPr/>
        </p:nvPicPr>
        <p:blipFill>
          <a:blip r:embed="rId5">
            <a:alphaModFix/>
          </a:blip>
          <a:stretch>
            <a:fillRect/>
          </a:stretch>
        </p:blipFill>
        <p:spPr>
          <a:xfrm>
            <a:off x="4002019" y="1196157"/>
            <a:ext cx="715819" cy="376744"/>
          </a:xfrm>
          <a:prstGeom prst="rect">
            <a:avLst/>
          </a:prstGeom>
          <a:noFill/>
          <a:ln>
            <a:noFill/>
          </a:ln>
        </p:spPr>
      </p:pic>
      <p:sp>
        <p:nvSpPr>
          <p:cNvPr id="343" name="Google Shape;343;g301c1e7b36f_3_124"/>
          <p:cNvSpPr/>
          <p:nvPr/>
        </p:nvSpPr>
        <p:spPr>
          <a:xfrm>
            <a:off x="5875519" y="2031244"/>
            <a:ext cx="1582650" cy="332550"/>
          </a:xfrm>
          <a:prstGeom prst="ellipse">
            <a:avLst/>
          </a:prstGeom>
          <a:noFill/>
          <a:ln w="28575" cap="flat" cmpd="sng">
            <a:solidFill>
              <a:srgbClr val="EEC118"/>
            </a:solidFill>
            <a:prstDash val="solid"/>
            <a:round/>
            <a:headEnd type="none" w="sm" len="sm"/>
            <a:tailEnd type="none" w="sm" len="sm"/>
          </a:ln>
        </p:spPr>
        <p:txBody>
          <a:bodyPr spcFirstLastPara="1" wrap="square" lIns="68569" tIns="68569" rIns="68569" bIns="68569" anchor="ctr" anchorCtr="0">
            <a:noAutofit/>
          </a:bodyPr>
          <a:lstStyle/>
          <a:p>
            <a:pPr algn="ctr"/>
            <a:endParaRPr sz="105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title"/>
          </p:nvPr>
        </p:nvSpPr>
        <p:spPr>
          <a:xfrm>
            <a:off x="224325" y="606784"/>
            <a:ext cx="8695350" cy="387798"/>
          </a:xfrm>
          <a:prstGeom prst="rect">
            <a:avLst/>
          </a:prstGeom>
          <a:noFill/>
          <a:ln>
            <a:noFill/>
          </a:ln>
        </p:spPr>
        <p:txBody>
          <a:bodyPr spcFirstLastPara="1" wrap="square" lIns="0" tIns="0" rIns="0" bIns="0" anchor="t" anchorCtr="0">
            <a:spAutoFit/>
          </a:bodyPr>
          <a:lstStyle/>
          <a:p>
            <a:pPr algn="ctr"/>
            <a:r>
              <a:rPr lang="en-US" sz="2800" b="1"/>
              <a:t>Next Steps</a:t>
            </a:r>
            <a:endParaRPr sz="2800" b="1"/>
          </a:p>
        </p:txBody>
      </p:sp>
      <p:sp>
        <p:nvSpPr>
          <p:cNvPr id="349" name="Google Shape;349;p21"/>
          <p:cNvSpPr txBox="1">
            <a:spLocks noGrp="1"/>
          </p:cNvSpPr>
          <p:nvPr>
            <p:ph type="body" idx="1"/>
          </p:nvPr>
        </p:nvSpPr>
        <p:spPr>
          <a:xfrm>
            <a:off x="841875" y="1298871"/>
            <a:ext cx="7093350" cy="1745093"/>
          </a:xfrm>
          <a:prstGeom prst="rect">
            <a:avLst/>
          </a:prstGeom>
          <a:noFill/>
          <a:ln>
            <a:noFill/>
          </a:ln>
        </p:spPr>
        <p:txBody>
          <a:bodyPr spcFirstLastPara="1" wrap="square" lIns="0" tIns="0" rIns="0" bIns="0" anchor="t" anchorCtr="0">
            <a:spAutoFit/>
          </a:bodyPr>
          <a:lstStyle/>
          <a:p>
            <a:pPr marL="342900" indent="-238125">
              <a:spcBef>
                <a:spcPts val="0"/>
              </a:spcBef>
              <a:buChar char="●"/>
            </a:pPr>
            <a:r>
              <a:rPr lang="en-US"/>
              <a:t>Be on look out for timeframe in which to enter MOE.</a:t>
            </a:r>
            <a:endParaRPr/>
          </a:p>
          <a:p>
            <a:pPr marL="342900" indent="0">
              <a:spcBef>
                <a:spcPts val="0"/>
              </a:spcBef>
              <a:buNone/>
            </a:pPr>
            <a:endParaRPr/>
          </a:p>
          <a:p>
            <a:pPr marL="342900" indent="-238125">
              <a:spcBef>
                <a:spcPts val="0"/>
              </a:spcBef>
              <a:buChar char="●"/>
            </a:pPr>
            <a:r>
              <a:rPr lang="en-US"/>
              <a:t>Ensure all LEA staff requiring access have access to the MOE site.</a:t>
            </a:r>
            <a:endParaRPr/>
          </a:p>
          <a:p>
            <a:pPr marL="685800" lvl="1" indent="-266700">
              <a:spcBef>
                <a:spcPts val="0"/>
              </a:spcBef>
              <a:buSzPts val="2000"/>
              <a:buChar char="○"/>
            </a:pPr>
            <a:r>
              <a:rPr lang="en-US" sz="1800"/>
              <a:t>For access to the MOE site, contact:</a:t>
            </a:r>
            <a:endParaRPr sz="1800"/>
          </a:p>
          <a:p>
            <a:pPr marL="0" indent="0">
              <a:spcBef>
                <a:spcPts val="0"/>
              </a:spcBef>
              <a:buNone/>
            </a:pPr>
            <a:endParaRPr/>
          </a:p>
          <a:p>
            <a:pPr marL="0" indent="0">
              <a:spcBef>
                <a:spcPts val="0"/>
              </a:spcBef>
              <a:buNone/>
            </a:pPr>
            <a:endParaRPr/>
          </a:p>
          <a:p>
            <a:pPr marL="0" indent="0">
              <a:spcBef>
                <a:spcPts val="0"/>
              </a:spcBef>
              <a:buNone/>
            </a:pPr>
            <a:endParaRPr/>
          </a:p>
        </p:txBody>
      </p:sp>
      <p:sp>
        <p:nvSpPr>
          <p:cNvPr id="350" name="Google Shape;350;p21"/>
          <p:cNvSpPr txBox="1"/>
          <p:nvPr/>
        </p:nvSpPr>
        <p:spPr>
          <a:xfrm>
            <a:off x="1139719" y="2993531"/>
            <a:ext cx="3612600" cy="969075"/>
          </a:xfrm>
          <a:prstGeom prst="rect">
            <a:avLst/>
          </a:prstGeom>
          <a:solidFill>
            <a:srgbClr val="D0E0E3"/>
          </a:solidFill>
          <a:ln>
            <a:noFill/>
          </a:ln>
        </p:spPr>
        <p:txBody>
          <a:bodyPr spcFirstLastPara="1" wrap="square" lIns="68569" tIns="68569" rIns="68569" bIns="68569" anchor="t" anchorCtr="0">
            <a:noAutofit/>
          </a:bodyPr>
          <a:lstStyle/>
          <a:p>
            <a:pPr marR="3810">
              <a:lnSpc>
                <a:spcPct val="90000"/>
              </a:lnSpc>
            </a:pPr>
            <a:r>
              <a:rPr lang="en-US" sz="2700">
                <a:solidFill>
                  <a:srgbClr val="048981"/>
                </a:solidFill>
                <a:latin typeface="Calibri"/>
                <a:ea typeface="Calibri"/>
                <a:cs typeface="Calibri"/>
                <a:sym typeface="Calibri"/>
              </a:rPr>
              <a:t>Katalina Gallegos </a:t>
            </a:r>
            <a:r>
              <a:rPr lang="en-US" sz="195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Katalina.Gallegos@ped.nm.</a:t>
            </a:r>
            <a:r>
              <a:rPr lang="en-US" sz="1950">
                <a:solidFill>
                  <a:schemeClr val="accent6"/>
                </a:solidFill>
                <a:latin typeface="Calibri"/>
                <a:ea typeface="Calibri"/>
                <a:cs typeface="Calibri"/>
                <a:sym typeface="Calibri"/>
              </a:rPr>
              <a:t> </a:t>
            </a:r>
            <a:r>
              <a:rPr lang="en-US" sz="195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gov</a:t>
            </a:r>
            <a:r>
              <a:rPr lang="en-US" sz="2700">
                <a:solidFill>
                  <a:schemeClr val="accent6"/>
                </a:solidFill>
                <a:latin typeface="Calibri"/>
                <a:ea typeface="Calibri"/>
                <a:cs typeface="Calibri"/>
                <a:sym typeface="Calibri"/>
              </a:rPr>
              <a:t> </a:t>
            </a:r>
            <a:endParaRPr sz="2325">
              <a:solidFill>
                <a:schemeClr val="accent6"/>
              </a:solidFill>
              <a:latin typeface="Calibri"/>
              <a:ea typeface="Calibri"/>
              <a:cs typeface="Calibri"/>
              <a:sym typeface="Calibri"/>
            </a:endParaRPr>
          </a:p>
        </p:txBody>
      </p:sp>
      <p:sp>
        <p:nvSpPr>
          <p:cNvPr id="351" name="Google Shape;351;p21"/>
          <p:cNvSpPr txBox="1"/>
          <p:nvPr/>
        </p:nvSpPr>
        <p:spPr>
          <a:xfrm>
            <a:off x="4929619" y="2993531"/>
            <a:ext cx="3612600" cy="969075"/>
          </a:xfrm>
          <a:prstGeom prst="rect">
            <a:avLst/>
          </a:prstGeom>
          <a:solidFill>
            <a:srgbClr val="D0E0E3"/>
          </a:solidFill>
          <a:ln>
            <a:noFill/>
          </a:ln>
        </p:spPr>
        <p:txBody>
          <a:bodyPr spcFirstLastPara="1" wrap="square" lIns="68569" tIns="68569" rIns="68569" bIns="68569" anchor="t" anchorCtr="0">
            <a:noAutofit/>
          </a:bodyPr>
          <a:lstStyle/>
          <a:p>
            <a:pPr marR="3810">
              <a:lnSpc>
                <a:spcPct val="90000"/>
              </a:lnSpc>
            </a:pPr>
            <a:r>
              <a:rPr lang="en-US" sz="2700">
                <a:solidFill>
                  <a:srgbClr val="048981"/>
                </a:solidFill>
                <a:latin typeface="Calibri"/>
                <a:ea typeface="Calibri"/>
                <a:cs typeface="Calibri"/>
                <a:sym typeface="Calibri"/>
              </a:rPr>
              <a:t>Kaylock Sellers </a:t>
            </a:r>
            <a:r>
              <a:rPr lang="en-US" sz="195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Kaylock.Sellers@ped.nm.</a:t>
            </a:r>
            <a:r>
              <a:rPr lang="en-US" sz="1950">
                <a:solidFill>
                  <a:schemeClr val="accent6"/>
                </a:solidFill>
                <a:latin typeface="Calibri"/>
                <a:ea typeface="Calibri"/>
                <a:cs typeface="Calibri"/>
                <a:sym typeface="Calibri"/>
              </a:rPr>
              <a:t> </a:t>
            </a:r>
            <a:r>
              <a:rPr lang="en-US" sz="195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gov</a:t>
            </a:r>
            <a:r>
              <a:rPr lang="en-US" sz="2700">
                <a:solidFill>
                  <a:schemeClr val="hlink"/>
                </a:solidFill>
                <a:latin typeface="Calibri"/>
                <a:ea typeface="Calibri"/>
                <a:cs typeface="Calibri"/>
                <a:sym typeface="Calibri"/>
              </a:rPr>
              <a:t> </a:t>
            </a:r>
            <a:endParaRPr sz="2325">
              <a:solidFill>
                <a:srgbClr val="393C4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2"/>
          <p:cNvSpPr txBox="1">
            <a:spLocks noGrp="1"/>
          </p:cNvSpPr>
          <p:nvPr>
            <p:ph type="title"/>
          </p:nvPr>
        </p:nvSpPr>
        <p:spPr>
          <a:xfrm>
            <a:off x="223069" y="600940"/>
            <a:ext cx="8695350" cy="387798"/>
          </a:xfrm>
          <a:prstGeom prst="rect">
            <a:avLst/>
          </a:prstGeom>
          <a:noFill/>
          <a:ln>
            <a:noFill/>
          </a:ln>
        </p:spPr>
        <p:txBody>
          <a:bodyPr spcFirstLastPara="1" wrap="square" lIns="0" tIns="0" rIns="0" bIns="0" anchor="t" anchorCtr="0">
            <a:spAutoFit/>
          </a:bodyPr>
          <a:lstStyle/>
          <a:p>
            <a:pPr algn="ctr"/>
            <a:r>
              <a:rPr lang="en-US" sz="2800" b="1"/>
              <a:t>MOE Reviewer List</a:t>
            </a:r>
            <a:endParaRPr sz="2800" b="1"/>
          </a:p>
        </p:txBody>
      </p:sp>
      <p:graphicFrame>
        <p:nvGraphicFramePr>
          <p:cNvPr id="357" name="Google Shape;357;p22"/>
          <p:cNvGraphicFramePr/>
          <p:nvPr>
            <p:extLst>
              <p:ext uri="{D42A27DB-BD31-4B8C-83A1-F6EECF244321}">
                <p14:modId xmlns:p14="http://schemas.microsoft.com/office/powerpoint/2010/main" val="1472467880"/>
              </p:ext>
            </p:extLst>
          </p:nvPr>
        </p:nvGraphicFramePr>
        <p:xfrm>
          <a:off x="457199" y="1176346"/>
          <a:ext cx="8229601" cy="3967154"/>
        </p:xfrm>
        <a:graphic>
          <a:graphicData uri="http://schemas.openxmlformats.org/drawingml/2006/table">
            <a:tbl>
              <a:tblPr>
                <a:noFill/>
              </a:tblPr>
              <a:tblGrid>
                <a:gridCol w="1414463">
                  <a:extLst>
                    <a:ext uri="{9D8B030D-6E8A-4147-A177-3AD203B41FA5}">
                      <a16:colId xmlns:a16="http://schemas.microsoft.com/office/drawing/2014/main" val="20000"/>
                    </a:ext>
                  </a:extLst>
                </a:gridCol>
                <a:gridCol w="1264444">
                  <a:extLst>
                    <a:ext uri="{9D8B030D-6E8A-4147-A177-3AD203B41FA5}">
                      <a16:colId xmlns:a16="http://schemas.microsoft.com/office/drawing/2014/main" val="20001"/>
                    </a:ext>
                  </a:extLst>
                </a:gridCol>
                <a:gridCol w="1450181">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414463">
                  <a:extLst>
                    <a:ext uri="{9D8B030D-6E8A-4147-A177-3AD203B41FA5}">
                      <a16:colId xmlns:a16="http://schemas.microsoft.com/office/drawing/2014/main" val="20005"/>
                    </a:ext>
                  </a:extLst>
                </a:gridCol>
              </a:tblGrid>
              <a:tr h="158396">
                <a:tc gridSpan="2">
                  <a:txBody>
                    <a:bodyPr/>
                    <a:lstStyle/>
                    <a:p>
                      <a:pPr marL="0" lvl="0" indent="0" algn="l" rtl="0">
                        <a:lnSpc>
                          <a:spcPct val="115000"/>
                        </a:lnSpc>
                        <a:spcBef>
                          <a:spcPts val="0"/>
                        </a:spcBef>
                        <a:spcAft>
                          <a:spcPts val="0"/>
                        </a:spcAft>
                        <a:buNone/>
                      </a:pPr>
                      <a:r>
                        <a:rPr lang="en-US" sz="800" b="1">
                          <a:latin typeface="Calibri"/>
                          <a:ea typeface="Calibri"/>
                          <a:cs typeface="Calibri"/>
                          <a:sym typeface="Calibri"/>
                        </a:rPr>
                        <a:t>Kaylock Sellers</a:t>
                      </a:r>
                      <a:endParaRPr sz="800" b="1">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000000"/>
                      </a:solidFill>
                      <a:prstDash val="solid"/>
                      <a:round/>
                      <a:headEnd type="none" w="sm" len="sm"/>
                      <a:tailEnd type="none" w="sm" len="sm"/>
                    </a:lnB>
                    <a:solidFill>
                      <a:srgbClr val="C9DAF8"/>
                    </a:solidFill>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US" sz="800" b="1">
                          <a:latin typeface="Calibri"/>
                          <a:ea typeface="Calibri"/>
                          <a:cs typeface="Calibri"/>
                          <a:sym typeface="Calibri"/>
                        </a:rPr>
                        <a:t>Katalina Gallegos</a:t>
                      </a:r>
                      <a:endParaRPr sz="800" b="1">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tc gridSpan="2">
                  <a:txBody>
                    <a:bodyPr/>
                    <a:lstStyle/>
                    <a:p>
                      <a:pPr marL="0" lvl="0" indent="0" algn="l" rtl="0">
                        <a:lnSpc>
                          <a:spcPct val="115000"/>
                        </a:lnSpc>
                        <a:spcBef>
                          <a:spcPts val="0"/>
                        </a:spcBef>
                        <a:spcAft>
                          <a:spcPts val="0"/>
                        </a:spcAft>
                        <a:buNone/>
                      </a:pPr>
                      <a:r>
                        <a:rPr lang="en-US" sz="800" b="1">
                          <a:latin typeface="Calibri"/>
                          <a:ea typeface="Calibri"/>
                          <a:cs typeface="Calibri"/>
                          <a:sym typeface="Calibri"/>
                        </a:rPr>
                        <a:t>Matthew Tomicek/Lorenzo Dominguez</a:t>
                      </a:r>
                      <a:endParaRPr sz="800" b="1">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000000"/>
                      </a:solidFill>
                      <a:prstDash val="solid"/>
                      <a:round/>
                      <a:headEnd type="none" w="sm" len="sm"/>
                      <a:tailEnd type="none" w="sm" len="sm"/>
                    </a:lnB>
                    <a:solidFill>
                      <a:srgbClr val="FCE5CD"/>
                    </a:solidFill>
                  </a:tcPr>
                </a:tc>
                <a:tc hMerge="1">
                  <a:txBody>
                    <a:bodyPr/>
                    <a:lstStyle/>
                    <a:p>
                      <a:endParaRPr lang="en-US"/>
                    </a:p>
                  </a:txBody>
                  <a:tcPr/>
                </a:tc>
                <a:extLst>
                  <a:ext uri="{0D108BD9-81ED-4DB2-BD59-A6C34878D82A}">
                    <a16:rowId xmlns:a16="http://schemas.microsoft.com/office/drawing/2014/main" val="10000"/>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21ST CENTURY PUBLIC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CIMARRON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MAGDALENA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QUEMADO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GALLUP-MCKINLEY CTY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SPRINGER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ABQ SCHOOL OF EXCELLENCE</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CLAYTON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MAXWELL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QUESTA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GRADY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SW AERO MATH AND SCIENCE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ABQ SIGN LANGUAGE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CLOUDCROFT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MCCURDY CHARTER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RAICES DEL SABER XINACHTLI COMM SCH</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GRANTS-CIBOLA COUNTY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 OR C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ACES TECHNICAL CHARTER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CLOVIS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MELROSE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RATON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HAGERMAN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TAOS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ALAMOGORDO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COBRE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MESA VISTA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RED RIVER VALLEY CHARTER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HATCH VALLEY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TAOS INTEGRATED SCHOOL OF THE ARTS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5"/>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ALBUQUERQUE BILINGUAL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CORONA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MIDDLE COLLEGE HIGH SCHOOL CHARTER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RESERVE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HOBBS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TAOS INTERNATIONAL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6"/>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ALBUQUERQUE COLLEGIATE CHARTER SCH</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COTTONWOOD CLASSICAL PREP</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MISSION ACHIEVEMENT AND SUCCESS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RIO GRANDE ACADEMY OF FINE ARTS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HONDO VALLEY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TAOS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7"/>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ALBUQUERQUE INST OF MATH &amp; SCIENCE</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CUBA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MONTE DEL SOL CHARTER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RIO RANCHO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HORIZON ACADEMY WEST</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TATUM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8"/>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ALBUQUERQUE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DEAP </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MONTESSORI ELEMENTARY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ROOTS AND WINGS COMMUNITY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HOUSE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TEXICO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09"/>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ALDO LEOPOLD CHARTER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DEMING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MORA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ROSWELL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HOZHO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THE ASK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0"/>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ALMA D'ARTE CHARTER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DES MOINES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MORIARTY-EDGEWOOD SCHOOL DISTRICT</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ROY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J PAUL TAYLOR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THE GREAT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1"/>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ALTURA PREPARATORY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DEXTER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MOSQUERO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RUIDOSO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JAL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THE MASTERS PROGRAM</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2"/>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AMY BIEHL CHARTER HIGH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DORA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MOUNTAINAIR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SAN JON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JEMEZ MOUNTAIN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THRIVE COMMUNITY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3"/>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ANIMAS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DULCE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NEW AMERICA SCHOOL - LAS CRUCES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SANDOVAL ACADEMY OF BILINGUAL ED</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JEMEZ VALLEY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TIERRA ADENTRO</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4"/>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ARTESIA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ELIDA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NM ACADEMY FOR THE MEDIA ARTS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SANTA FE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JUVENILE JUSTICE</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TIERRA ENCANTADA CHARTER SCH</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5"/>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AZTEC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ESPANOLA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NEW MEXICO CONNECTIONS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SANTA ROSA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LA ACADEMIA DOLORES HUERTA</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TUCUMCARI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6"/>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BELEN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ESTANCIA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NM CORRECTIONS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SCHOOL OF DREAMS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LAKE ARTHUR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TULAROSA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7"/>
                  </a:ext>
                </a:extLst>
              </a:tr>
              <a:tr h="22954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BERNALILLO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ESTANCIA VALLEY CLASSICAL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NM SCHOOL FOR ARTS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SEQUOYAH</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LAS CRUCES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TURQUOISE TRAIL CHARTER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8"/>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BLOOMFIELD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EUNICE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NM SCHOOL FOR THE DEAF</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SILVER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LAS MONTANAS CHARTER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UNM MiMBRES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19"/>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CAPITAN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EXPLORE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NM SCH FORBLIND AND VISUALLY IMPAIRED</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SIX DIRECTIONS INDIGENOUS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LAS VEGAS CITY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VAUGHN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0"/>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CARLSBAD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EXPLORE ACADEMY LAS CRUCES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NORTH VALLEY ACADEMY CHARTER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SOCORRO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LOGAN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VISTA GRANDE HIGH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1"/>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CARRIZOZO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EXPLORE ACADEMY RIO RANCHO</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PECOS CONNECTIONS ACADEMY</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SOLARE COLLEGIATE CHARTER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LORDSBURG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WAGON MOUND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2"/>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CENTRAL CONSOLIDATED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FARMINGTON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PECOS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SOUTH VALLEY PREP</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LOS ALAMOS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WALATOWA CHARTER HIGH</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3"/>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CESAR CHAVEZ COMMUNITY SCHOOL</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FLOYD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PENASCO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SW PREPARATORY LEARNING CENTER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LOS LUNAS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WEST LAS VEGAS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4"/>
                  </a:ext>
                </a:extLst>
              </a:tr>
              <a:tr h="140734">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CHAMA VALLEY INDEP.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FORT SUMNER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POJOAQUE VALLEY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SW SECONDARY LEARNING CENTER</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LOVING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ZUNI PUBLIC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5"/>
                  </a:ext>
                </a:extLst>
              </a:tr>
              <a:tr h="193531">
                <a:tc>
                  <a:txBody>
                    <a:bodyPr/>
                    <a:lstStyle/>
                    <a:p>
                      <a:pPr marL="0" lvl="0" indent="0" algn="l" rtl="0">
                        <a:spcBef>
                          <a:spcPts val="0"/>
                        </a:spcBef>
                        <a:spcAft>
                          <a:spcPts val="0"/>
                        </a:spcAft>
                        <a:buNone/>
                      </a:pPr>
                      <a:endParaRPr sz="1100"/>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GADSDEN INDEPENDENT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PORTALES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1100"/>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US" sz="600">
                          <a:latin typeface="Calibri"/>
                          <a:ea typeface="Calibri"/>
                          <a:cs typeface="Calibri"/>
                          <a:sym typeface="Calibri"/>
                        </a:rPr>
                        <a:t>LOVINGTON MUNICIPAL SCHOOLS</a:t>
                      </a:r>
                      <a:endParaRPr sz="600">
                        <a:latin typeface="Calibri"/>
                        <a:ea typeface="Calibri"/>
                        <a:cs typeface="Calibri"/>
                        <a:sym typeface="Calibri"/>
                      </a:endParaRPr>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endParaRPr sz="1100"/>
                    </a:p>
                  </a:txBody>
                  <a:tcPr marL="21431" marR="21431" marT="14288" marB="14288" anchor="b">
                    <a:lnL w="11900" cap="flat" cmpd="sng">
                      <a:solidFill>
                        <a:srgbClr val="CCCCCC"/>
                      </a:solidFill>
                      <a:prstDash val="solid"/>
                      <a:round/>
                      <a:headEnd type="none" w="sm" len="sm"/>
                      <a:tailEnd type="none" w="sm" len="sm"/>
                    </a:lnL>
                    <a:lnR w="11900" cap="flat" cmpd="sng">
                      <a:solidFill>
                        <a:srgbClr val="CCCCCC"/>
                      </a:solidFill>
                      <a:prstDash val="solid"/>
                      <a:round/>
                      <a:headEnd type="none" w="sm" len="sm"/>
                      <a:tailEnd type="none" w="sm" len="sm"/>
                    </a:lnR>
                    <a:lnT w="11900" cap="flat" cmpd="sng">
                      <a:solidFill>
                        <a:srgbClr val="CCCCCC"/>
                      </a:solidFill>
                      <a:prstDash val="solid"/>
                      <a:round/>
                      <a:headEnd type="none" w="sm" len="sm"/>
                      <a:tailEnd type="none" w="sm" len="sm"/>
                    </a:lnT>
                    <a:lnB w="11900" cap="flat" cmpd="sng">
                      <a:solidFill>
                        <a:srgbClr val="CCCCCC"/>
                      </a:solidFill>
                      <a:prstDash val="solid"/>
                      <a:round/>
                      <a:headEnd type="none" w="sm" len="sm"/>
                      <a:tailEnd type="none" w="sm" len="sm"/>
                    </a:lnB>
                    <a:solidFill>
                      <a:srgbClr val="FCE5CD"/>
                    </a:solidFill>
                  </a:tcPr>
                </a:tc>
                <a:extLst>
                  <a:ext uri="{0D108BD9-81ED-4DB2-BD59-A6C34878D82A}">
                    <a16:rowId xmlns:a16="http://schemas.microsoft.com/office/drawing/2014/main" val="1002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01c1e7b36f_1_109"/>
          <p:cNvSpPr txBox="1">
            <a:spLocks noGrp="1"/>
          </p:cNvSpPr>
          <p:nvPr>
            <p:ph type="title"/>
          </p:nvPr>
        </p:nvSpPr>
        <p:spPr>
          <a:xfrm>
            <a:off x="1148512" y="323842"/>
            <a:ext cx="6846975" cy="697725"/>
          </a:xfrm>
          <a:prstGeom prst="rect">
            <a:avLst/>
          </a:prstGeom>
        </p:spPr>
        <p:txBody>
          <a:bodyPr spcFirstLastPara="1" wrap="square" lIns="68569" tIns="34275" rIns="68569" bIns="34275" anchor="b" anchorCtr="0">
            <a:normAutofit/>
          </a:bodyPr>
          <a:lstStyle/>
          <a:p>
            <a:pPr algn="ctr"/>
            <a:r>
              <a:rPr lang="en-US" sz="2800" b="1"/>
              <a:t>Q &amp; A</a:t>
            </a:r>
            <a:endParaRPr sz="2800" b="1"/>
          </a:p>
        </p:txBody>
      </p:sp>
      <p:sp>
        <p:nvSpPr>
          <p:cNvPr id="363" name="Google Shape;363;g301c1e7b36f_1_109"/>
          <p:cNvSpPr txBox="1">
            <a:spLocks noGrp="1"/>
          </p:cNvSpPr>
          <p:nvPr>
            <p:ph type="body" idx="1"/>
          </p:nvPr>
        </p:nvSpPr>
        <p:spPr>
          <a:xfrm>
            <a:off x="406744" y="1402200"/>
            <a:ext cx="6846975" cy="3019500"/>
          </a:xfrm>
          <a:prstGeom prst="rect">
            <a:avLst/>
          </a:prstGeom>
        </p:spPr>
        <p:txBody>
          <a:bodyPr spcFirstLastPara="1" wrap="square" lIns="68569" tIns="34275" rIns="68569" bIns="34275" anchor="t" anchorCtr="0">
            <a:normAutofit/>
          </a:bodyPr>
          <a:lstStyle/>
          <a:p>
            <a:pPr marL="0" indent="0">
              <a:lnSpc>
                <a:spcPct val="130000"/>
              </a:lnSpc>
              <a:spcBef>
                <a:spcPts val="0"/>
              </a:spcBef>
              <a:buNone/>
            </a:pPr>
            <a:r>
              <a:rPr lang="en-US" sz="1725">
                <a:solidFill>
                  <a:schemeClr val="dk2"/>
                </a:solidFill>
              </a:rPr>
              <a:t>Take a moment to enter your questions on the general information discussed so far.</a:t>
            </a:r>
          </a:p>
          <a:p>
            <a:pPr indent="-252413">
              <a:lnSpc>
                <a:spcPct val="130000"/>
              </a:lnSpc>
              <a:spcBef>
                <a:spcPts val="0"/>
              </a:spcBef>
              <a:buClr>
                <a:srgbClr val="434343"/>
              </a:buClr>
              <a:buSzPts val="2300"/>
              <a:buFont typeface="Calibri"/>
              <a:buChar char="•"/>
            </a:pP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Use the </a:t>
            </a:r>
            <a:r>
              <a:rPr lang="en-US" sz="1725">
                <a:solidFill>
                  <a:schemeClr val="dk2"/>
                </a:solidFill>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QR code or</a:t>
            </a: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click </a:t>
            </a:r>
            <a:r>
              <a:rPr lang="en-US" sz="1725" u="sng">
                <a:solidFill>
                  <a:schemeClr val="accent3"/>
                </a:solidFil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here</a:t>
            </a:r>
            <a:r>
              <a:rPr lang="en-US" sz="1725">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to write down your questions. </a:t>
            </a:r>
            <a:endParaRPr lang="en-US"/>
          </a:p>
        </p:txBody>
      </p:sp>
      <p:pic>
        <p:nvPicPr>
          <p:cNvPr id="364" name="Google Shape;364;g301c1e7b36f_1_109"/>
          <p:cNvPicPr preferRelativeResize="0"/>
          <p:nvPr/>
        </p:nvPicPr>
        <p:blipFill>
          <a:blip r:embed="rId4">
            <a:alphaModFix/>
          </a:blip>
          <a:stretch>
            <a:fillRect/>
          </a:stretch>
        </p:blipFill>
        <p:spPr>
          <a:xfrm>
            <a:off x="3554925" y="2571756"/>
            <a:ext cx="2034150" cy="209617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22D7-781D-45EB-AAE7-E0836CD6058F}"/>
              </a:ext>
            </a:extLst>
          </p:cNvPr>
          <p:cNvSpPr>
            <a:spLocks noGrp="1"/>
          </p:cNvSpPr>
          <p:nvPr>
            <p:ph type="title"/>
          </p:nvPr>
        </p:nvSpPr>
        <p:spPr>
          <a:xfrm>
            <a:off x="0" y="1"/>
            <a:ext cx="9144000" cy="1015253"/>
          </a:xfrm>
        </p:spPr>
        <p:txBody>
          <a:bodyPr>
            <a:normAutofit/>
          </a:bodyPr>
          <a:lstStyle/>
          <a:p>
            <a:pPr algn="ctr"/>
            <a:r>
              <a:rPr lang="en-US" sz="2800" b="1">
                <a:latin typeface="Calibri" panose="020F0502020204030204" pitchFamily="34" charset="0"/>
                <a:cs typeface="Calibri" panose="020F0502020204030204" pitchFamily="34" charset="0"/>
              </a:rPr>
              <a:t>Finance Team Contact List</a:t>
            </a:r>
          </a:p>
        </p:txBody>
      </p:sp>
      <p:sp>
        <p:nvSpPr>
          <p:cNvPr id="3" name="Text Placeholder 2">
            <a:extLst>
              <a:ext uri="{FF2B5EF4-FFF2-40B4-BE49-F238E27FC236}">
                <a16:creationId xmlns:a16="http://schemas.microsoft.com/office/drawing/2014/main" id="{8F8B2B23-BDAF-1A9F-EBE1-E58FB111E404}"/>
              </a:ext>
            </a:extLst>
          </p:cNvPr>
          <p:cNvSpPr>
            <a:spLocks noGrp="1"/>
          </p:cNvSpPr>
          <p:nvPr>
            <p:ph type="body" idx="1"/>
          </p:nvPr>
        </p:nvSpPr>
        <p:spPr>
          <a:xfrm>
            <a:off x="2273726" y="1183519"/>
            <a:ext cx="4578137" cy="2227007"/>
          </a:xfrm>
        </p:spPr>
        <p:txBody>
          <a:bodyPr>
            <a:normAutofit/>
          </a:bodyPr>
          <a:lstStyle/>
          <a:p>
            <a:pPr marL="85725" indent="0" algn="ctr">
              <a:spcBef>
                <a:spcPts val="1050"/>
              </a:spcBef>
              <a:buNone/>
            </a:pPr>
            <a:r>
              <a:rPr lang="en-US" sz="1425" b="1" u="sng">
                <a:solidFill>
                  <a:srgbClr val="FF914D"/>
                </a:solidFill>
                <a:latin typeface="Arial Black" panose="020B0A04020102020204" pitchFamily="34" charset="0"/>
              </a:rPr>
              <a:t>Office of Special Education Finance Team:</a:t>
            </a:r>
          </a:p>
          <a:p>
            <a:pPr marL="85725" indent="0" algn="ctr">
              <a:spcBef>
                <a:spcPts val="1050"/>
              </a:spcBef>
              <a:buNone/>
            </a:pPr>
            <a:r>
              <a:rPr lang="en-US" sz="1425" b="1" u="sng">
                <a:solidFill>
                  <a:schemeClr val="bg2"/>
                </a:solidFill>
                <a:latin typeface="Arial Black" panose="020B0A04020102020204" pitchFamily="34" charset="0"/>
                <a:hlinkClick r:id="rId3">
                  <a:extLst>
                    <a:ext uri="{A12FA001-AC4F-418D-AE19-62706E023703}">
                      <ahyp:hlinkClr xmlns:ahyp="http://schemas.microsoft.com/office/drawing/2018/hyperlinkcolor" val="tx"/>
                    </a:ext>
                  </a:extLst>
                </a:hlinkClick>
              </a:rPr>
              <a:t>charlene.marcotte@ped.nm.gov</a:t>
            </a:r>
            <a:endParaRPr lang="en-US" sz="1425" b="1">
              <a:solidFill>
                <a:schemeClr val="bg2"/>
              </a:solidFill>
              <a:latin typeface="Arial Black" panose="020B0A04020102020204" pitchFamily="34" charset="0"/>
            </a:endParaRPr>
          </a:p>
          <a:p>
            <a:pPr marL="85725" indent="0" algn="ctr">
              <a:spcBef>
                <a:spcPts val="1050"/>
              </a:spcBef>
              <a:buNone/>
            </a:pPr>
            <a:r>
              <a:rPr lang="en-US" sz="1425" b="1" u="sng">
                <a:solidFill>
                  <a:schemeClr val="bg2"/>
                </a:solidFill>
                <a:latin typeface="Arial Black" panose="020B0A04020102020204" pitchFamily="34" charset="0"/>
                <a:hlinkClick r:id="rId4">
                  <a:extLst>
                    <a:ext uri="{A12FA001-AC4F-418D-AE19-62706E023703}">
                      <ahyp:hlinkClr xmlns:ahyp="http://schemas.microsoft.com/office/drawing/2018/hyperlinkcolor" val="tx"/>
                    </a:ext>
                  </a:extLst>
                </a:hlinkClick>
              </a:rPr>
              <a:t>lorenzo.dominguez@ped.nm.gov</a:t>
            </a:r>
            <a:endParaRPr lang="en-US" sz="1425" b="1">
              <a:solidFill>
                <a:schemeClr val="bg2"/>
              </a:solidFill>
              <a:latin typeface="Arial Black" panose="020B0A04020102020204" pitchFamily="34" charset="0"/>
            </a:endParaRPr>
          </a:p>
          <a:p>
            <a:pPr marL="85725" indent="0" algn="ctr">
              <a:spcBef>
                <a:spcPts val="1050"/>
              </a:spcBef>
              <a:buNone/>
            </a:pPr>
            <a:r>
              <a:rPr lang="en-US" sz="1425" b="1" u="sng">
                <a:solidFill>
                  <a:schemeClr val="bg2"/>
                </a:solidFill>
                <a:latin typeface="Arial Black" panose="020B0A04020102020204" pitchFamily="34" charset="0"/>
                <a:hlinkClick r:id="rId5">
                  <a:extLst>
                    <a:ext uri="{A12FA001-AC4F-418D-AE19-62706E023703}">
                      <ahyp:hlinkClr xmlns:ahyp="http://schemas.microsoft.com/office/drawing/2018/hyperlinkcolor" val="tx"/>
                    </a:ext>
                  </a:extLst>
                </a:hlinkClick>
              </a:rPr>
              <a:t>katalina.gallegos@ped.nm.gov</a:t>
            </a:r>
            <a:endParaRPr lang="en-US" sz="1425" b="1">
              <a:solidFill>
                <a:schemeClr val="bg2"/>
              </a:solidFill>
              <a:latin typeface="Arial Black" panose="020B0A04020102020204" pitchFamily="34" charset="0"/>
            </a:endParaRPr>
          </a:p>
          <a:p>
            <a:pPr marL="85725" indent="0" algn="ctr">
              <a:spcBef>
                <a:spcPts val="1050"/>
              </a:spcBef>
              <a:buNone/>
            </a:pPr>
            <a:r>
              <a:rPr lang="en-US" sz="1425" b="1" u="sng">
                <a:solidFill>
                  <a:schemeClr val="bg2"/>
                </a:solidFill>
                <a:latin typeface="Arial Black" panose="020B0A04020102020204" pitchFamily="34" charset="0"/>
                <a:hlinkClick r:id="rId6">
                  <a:extLst>
                    <a:ext uri="{A12FA001-AC4F-418D-AE19-62706E023703}">
                      <ahyp:hlinkClr xmlns:ahyp="http://schemas.microsoft.com/office/drawing/2018/hyperlinkcolor" val="tx"/>
                    </a:ext>
                  </a:extLst>
                </a:hlinkClick>
              </a:rPr>
              <a:t>kaylock.sellers@ped.nm.gov</a:t>
            </a:r>
            <a:endParaRPr lang="en-US" sz="1425" b="1">
              <a:solidFill>
                <a:schemeClr val="bg2"/>
              </a:solidFill>
              <a:latin typeface="Arial Black" panose="020B0A04020102020204" pitchFamily="34" charset="0"/>
            </a:endParaRPr>
          </a:p>
          <a:p>
            <a:pPr marL="85725" indent="0" algn="ctr">
              <a:spcBef>
                <a:spcPts val="1050"/>
              </a:spcBef>
              <a:buNone/>
            </a:pPr>
            <a:r>
              <a:rPr lang="en-US" sz="1425" b="1" u="sng">
                <a:solidFill>
                  <a:schemeClr val="bg2"/>
                </a:solidFill>
                <a:latin typeface="Arial Black" panose="020B0A04020102020204" pitchFamily="34" charset="0"/>
                <a:hlinkClick r:id="rId7">
                  <a:extLst>
                    <a:ext uri="{A12FA001-AC4F-418D-AE19-62706E023703}">
                      <ahyp:hlinkClr xmlns:ahyp="http://schemas.microsoft.com/office/drawing/2018/hyperlinkcolor" val="tx"/>
                    </a:ext>
                  </a:extLst>
                </a:hlinkClick>
              </a:rPr>
              <a:t>matthew.tomicek@ped.nm.gov</a:t>
            </a:r>
            <a:r>
              <a:rPr lang="en-US" sz="1425" b="1" u="sng">
                <a:solidFill>
                  <a:schemeClr val="bg2"/>
                </a:solidFill>
                <a:latin typeface="Arial Black" panose="020B0A04020102020204" pitchFamily="34" charset="0"/>
              </a:rPr>
              <a:t> (back up) </a:t>
            </a:r>
          </a:p>
          <a:p>
            <a:pPr marL="85725" indent="0">
              <a:spcBef>
                <a:spcPts val="1050"/>
              </a:spcBef>
              <a:buNone/>
            </a:pPr>
            <a:endParaRPr lang="en-US" sz="1425" b="1" u="sng">
              <a:solidFill>
                <a:schemeClr val="bg2"/>
              </a:solidFill>
              <a:latin typeface="Arial Black" panose="020B0A04020102020204" pitchFamily="34" charset="0"/>
            </a:endParaRPr>
          </a:p>
          <a:p>
            <a:pPr marL="457200" lvl="0" indent="-323850" algn="l" rtl="0">
              <a:lnSpc>
                <a:spcPct val="70000"/>
              </a:lnSpc>
              <a:spcBef>
                <a:spcPts val="0"/>
              </a:spcBef>
              <a:spcAft>
                <a:spcPts val="0"/>
              </a:spcAft>
              <a:buClr>
                <a:schemeClr val="dk1"/>
              </a:buClr>
              <a:buSzPts val="1500"/>
              <a:buFont typeface="Calibri"/>
              <a:buChar char="•"/>
            </a:pPr>
            <a:endParaRPr lang="en-US" b="1"/>
          </a:p>
          <a:p>
            <a:pPr marL="85725" indent="0">
              <a:spcBef>
                <a:spcPts val="1050"/>
              </a:spcBef>
              <a:buNone/>
            </a:pPr>
            <a:endParaRPr lang="en-US" b="1"/>
          </a:p>
        </p:txBody>
      </p:sp>
      <p:sp>
        <p:nvSpPr>
          <p:cNvPr id="4" name="Slide Number Placeholder 3">
            <a:extLst>
              <a:ext uri="{FF2B5EF4-FFF2-40B4-BE49-F238E27FC236}">
                <a16:creationId xmlns:a16="http://schemas.microsoft.com/office/drawing/2014/main" id="{6DADAA2C-4A74-5A84-FF33-38AE6E296A8F}"/>
              </a:ext>
            </a:extLst>
          </p:cNvPr>
          <p:cNvSpPr>
            <a:spLocks noGrp="1"/>
          </p:cNvSpPr>
          <p:nvPr>
            <p:ph type="sldNum" idx="12"/>
          </p:nvPr>
        </p:nvSpPr>
        <p:spPr/>
        <p:txBody>
          <a:bodyPr/>
          <a:lstStyle/>
          <a:p>
            <a:fld id="{00000000-1234-1234-1234-123412341234}" type="slidenum">
              <a:rPr lang="en-US" smtClean="0"/>
              <a:pPr/>
              <a:t>84</a:t>
            </a:fld>
            <a:endParaRPr lang="en-US"/>
          </a:p>
        </p:txBody>
      </p:sp>
      <p:sp>
        <p:nvSpPr>
          <p:cNvPr id="8" name="TextBox 7">
            <a:extLst>
              <a:ext uri="{FF2B5EF4-FFF2-40B4-BE49-F238E27FC236}">
                <a16:creationId xmlns:a16="http://schemas.microsoft.com/office/drawing/2014/main" id="{33C1F99C-5758-58EB-2FCE-4E53E06549D3}"/>
              </a:ext>
            </a:extLst>
          </p:cNvPr>
          <p:cNvSpPr txBox="1"/>
          <p:nvPr/>
        </p:nvSpPr>
        <p:spPr>
          <a:xfrm>
            <a:off x="2279863" y="2458178"/>
            <a:ext cx="4572000" cy="253916"/>
          </a:xfrm>
          <a:prstGeom prst="rect">
            <a:avLst/>
          </a:prstGeom>
          <a:noFill/>
        </p:spPr>
        <p:txBody>
          <a:bodyPr wrap="square">
            <a:spAutoFit/>
          </a:bodyPr>
          <a:lstStyle/>
          <a:p>
            <a:r>
              <a:rPr lang="en-US" sz="1050"/>
              <a:t> </a:t>
            </a:r>
          </a:p>
        </p:txBody>
      </p:sp>
      <p:pic>
        <p:nvPicPr>
          <p:cNvPr id="9" name="Picture 8" descr="A cartoon of a person wearing glasses&#10;&#10;Description automatically generated">
            <a:extLst>
              <a:ext uri="{FF2B5EF4-FFF2-40B4-BE49-F238E27FC236}">
                <a16:creationId xmlns:a16="http://schemas.microsoft.com/office/drawing/2014/main" id="{F7BBA64E-5611-4BB2-6EF2-8518E3017B0F}"/>
              </a:ext>
            </a:extLst>
          </p:cNvPr>
          <p:cNvPicPr>
            <a:picLocks noChangeAspect="1"/>
          </p:cNvPicPr>
          <p:nvPr/>
        </p:nvPicPr>
        <p:blipFill>
          <a:blip r:embed="rId8"/>
          <a:stretch>
            <a:fillRect/>
          </a:stretch>
        </p:blipFill>
        <p:spPr>
          <a:xfrm>
            <a:off x="4109637" y="3651087"/>
            <a:ext cx="912452" cy="1335962"/>
          </a:xfrm>
          <a:prstGeom prst="rect">
            <a:avLst/>
          </a:prstGeom>
        </p:spPr>
      </p:pic>
      <p:pic>
        <p:nvPicPr>
          <p:cNvPr id="1034" name="Picture 10">
            <a:extLst>
              <a:ext uri="{FF2B5EF4-FFF2-40B4-BE49-F238E27FC236}">
                <a16:creationId xmlns:a16="http://schemas.microsoft.com/office/drawing/2014/main" id="{FC00C51A-9DD1-6254-5AC5-A6693847FF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5295" y="3414068"/>
            <a:ext cx="1351630" cy="13516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artoon of a person with blonde hair and blue eyes&#10;&#10;Description automatically generated">
            <a:extLst>
              <a:ext uri="{FF2B5EF4-FFF2-40B4-BE49-F238E27FC236}">
                <a16:creationId xmlns:a16="http://schemas.microsoft.com/office/drawing/2014/main" id="{C69AC886-E3A8-D720-8531-E02D1FA93751}"/>
              </a:ext>
            </a:extLst>
          </p:cNvPr>
          <p:cNvPicPr>
            <a:picLocks noChangeAspect="1"/>
          </p:cNvPicPr>
          <p:nvPr/>
        </p:nvPicPr>
        <p:blipFill>
          <a:blip r:embed="rId10"/>
          <a:stretch>
            <a:fillRect/>
          </a:stretch>
        </p:blipFill>
        <p:spPr>
          <a:xfrm>
            <a:off x="6712271" y="3737034"/>
            <a:ext cx="862958" cy="1250015"/>
          </a:xfrm>
          <a:prstGeom prst="rect">
            <a:avLst/>
          </a:prstGeom>
        </p:spPr>
      </p:pic>
      <p:pic>
        <p:nvPicPr>
          <p:cNvPr id="17" name="Picture 16" descr="A person with glasses and mustache&#10;&#10;Description automatically generated">
            <a:extLst>
              <a:ext uri="{FF2B5EF4-FFF2-40B4-BE49-F238E27FC236}">
                <a16:creationId xmlns:a16="http://schemas.microsoft.com/office/drawing/2014/main" id="{D0F0CF00-4E9F-5EA7-810A-3BCA1B23ED21}"/>
              </a:ext>
            </a:extLst>
          </p:cNvPr>
          <p:cNvPicPr>
            <a:picLocks noChangeAspect="1"/>
          </p:cNvPicPr>
          <p:nvPr/>
        </p:nvPicPr>
        <p:blipFill>
          <a:blip r:embed="rId11"/>
          <a:stretch>
            <a:fillRect/>
          </a:stretch>
        </p:blipFill>
        <p:spPr>
          <a:xfrm>
            <a:off x="1676176" y="3895278"/>
            <a:ext cx="754471" cy="1091771"/>
          </a:xfrm>
          <a:prstGeom prst="rect">
            <a:avLst/>
          </a:prstGeom>
        </p:spPr>
      </p:pic>
      <p:pic>
        <p:nvPicPr>
          <p:cNvPr id="6" name="Picture 5">
            <a:extLst>
              <a:ext uri="{FF2B5EF4-FFF2-40B4-BE49-F238E27FC236}">
                <a16:creationId xmlns:a16="http://schemas.microsoft.com/office/drawing/2014/main" id="{88A0A5F3-DF7B-FF3B-EC97-7F4DC54FEE52}"/>
              </a:ext>
            </a:extLst>
          </p:cNvPr>
          <p:cNvPicPr>
            <a:picLocks noChangeAspect="1"/>
          </p:cNvPicPr>
          <p:nvPr/>
        </p:nvPicPr>
        <p:blipFill>
          <a:blip r:embed="rId12"/>
          <a:stretch>
            <a:fillRect/>
          </a:stretch>
        </p:blipFill>
        <p:spPr>
          <a:xfrm>
            <a:off x="5213971" y="3445287"/>
            <a:ext cx="1240812" cy="1335962"/>
          </a:xfrm>
          <a:prstGeom prst="rect">
            <a:avLst/>
          </a:prstGeom>
        </p:spPr>
      </p:pic>
    </p:spTree>
    <p:extLst>
      <p:ext uri="{BB962C8B-B14F-4D97-AF65-F5344CB8AC3E}">
        <p14:creationId xmlns:p14="http://schemas.microsoft.com/office/powerpoint/2010/main" val="16510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ctrTitle"/>
          </p:nvPr>
        </p:nvSpPr>
        <p:spPr>
          <a:xfrm>
            <a:off x="361980" y="400947"/>
            <a:ext cx="4450050" cy="2051775"/>
          </a:xfrm>
          <a:prstGeom prst="rect">
            <a:avLst/>
          </a:prstGeom>
          <a:noFill/>
          <a:ln>
            <a:noFill/>
          </a:ln>
        </p:spPr>
        <p:txBody>
          <a:bodyPr spcFirstLastPara="1" wrap="square" lIns="68569" tIns="34275" rIns="68569" bIns="34275" anchor="b" anchorCtr="0">
            <a:noAutofit/>
          </a:bodyPr>
          <a:lstStyle/>
          <a:p>
            <a:pPr>
              <a:lnSpc>
                <a:spcPct val="100000"/>
              </a:lnSpc>
              <a:buSzPts val="4000"/>
            </a:pPr>
            <a:r>
              <a:rPr lang="en-US" b="1"/>
              <a:t>Excess Cost Compliance Submission Overview</a:t>
            </a:r>
            <a:endParaRPr b="1"/>
          </a:p>
        </p:txBody>
      </p:sp>
      <p:pic>
        <p:nvPicPr>
          <p:cNvPr id="108" name="Google Shape;108;p14"/>
          <p:cNvPicPr preferRelativeResize="0">
            <a:picLocks noGrp="1"/>
          </p:cNvPicPr>
          <p:nvPr>
            <p:ph type="pic" idx="2"/>
          </p:nvPr>
        </p:nvPicPr>
        <p:blipFill rotWithShape="1">
          <a:blip r:embed="rId3">
            <a:alphaModFix/>
          </a:blip>
          <a:srcRect t="4283" b="4282"/>
          <a:stretch/>
        </p:blipFill>
        <p:spPr>
          <a:xfrm>
            <a:off x="5653384" y="704850"/>
            <a:ext cx="3365839" cy="4236720"/>
          </a:xfrm>
          <a:prstGeom prst="rect">
            <a:avLst/>
          </a:prstGeom>
          <a:noFill/>
          <a:ln>
            <a:noFill/>
          </a:ln>
        </p:spPr>
      </p:pic>
      <p:sp>
        <p:nvSpPr>
          <p:cNvPr id="109" name="Google Shape;109;p14"/>
          <p:cNvSpPr/>
          <p:nvPr/>
        </p:nvSpPr>
        <p:spPr>
          <a:xfrm>
            <a:off x="149469" y="4664571"/>
            <a:ext cx="4662562" cy="392415"/>
          </a:xfrm>
          <a:prstGeom prst="rect">
            <a:avLst/>
          </a:prstGeom>
          <a:noFill/>
          <a:ln>
            <a:noFill/>
          </a:ln>
        </p:spPr>
        <p:txBody>
          <a:bodyPr spcFirstLastPara="1" wrap="square" lIns="68569" tIns="34275" rIns="68569" bIns="34275" anchor="t" anchorCtr="0">
            <a:noAutofit/>
          </a:bodyPr>
          <a:lstStyle/>
          <a:p>
            <a:pPr>
              <a:buSzPts val="2800"/>
            </a:pPr>
            <a:r>
              <a:rPr lang="en-US" sz="2100" i="1">
                <a:solidFill>
                  <a:srgbClr val="048A81"/>
                </a:solidFill>
                <a:latin typeface="Calibri"/>
                <a:ea typeface="Calibri"/>
                <a:cs typeface="Calibri"/>
                <a:sym typeface="Calibri"/>
              </a:rPr>
              <a:t>Investing for tomorrow, delivering today. </a:t>
            </a:r>
            <a:endParaRPr sz="1050"/>
          </a:p>
        </p:txBody>
      </p:sp>
      <p:sp>
        <p:nvSpPr>
          <p:cNvPr id="110" name="Google Shape;110;p14"/>
          <p:cNvSpPr txBox="1"/>
          <p:nvPr/>
        </p:nvSpPr>
        <p:spPr>
          <a:xfrm>
            <a:off x="325167" y="77714"/>
            <a:ext cx="2524275" cy="265449"/>
          </a:xfrm>
          <a:prstGeom prst="rect">
            <a:avLst/>
          </a:prstGeom>
          <a:noFill/>
          <a:ln>
            <a:noFill/>
          </a:ln>
        </p:spPr>
        <p:txBody>
          <a:bodyPr spcFirstLastPara="1" wrap="square" lIns="51431" tIns="51431" rIns="51431" bIns="51431" anchor="t" anchorCtr="0">
            <a:spAutoFit/>
          </a:bodyPr>
          <a:lstStyle/>
          <a:p>
            <a:pPr>
              <a:buSzPts val="1400"/>
            </a:pPr>
            <a:r>
              <a:rPr lang="en-US" sz="1050" i="1">
                <a:latin typeface="Calibri"/>
                <a:ea typeface="Calibri"/>
                <a:cs typeface="Calibri"/>
                <a:sym typeface="Calibri"/>
              </a:rPr>
              <a:t>Office of Special Education</a:t>
            </a:r>
            <a:endParaRPr sz="1050" i="1">
              <a:latin typeface="Calibri"/>
              <a:ea typeface="Calibri"/>
              <a:cs typeface="Calibri"/>
              <a:sym typeface="Calibri"/>
            </a:endParaRPr>
          </a:p>
        </p:txBody>
      </p:sp>
      <p:sp>
        <p:nvSpPr>
          <p:cNvPr id="111" name="Google Shape;111;p14"/>
          <p:cNvSpPr txBox="1"/>
          <p:nvPr/>
        </p:nvSpPr>
        <p:spPr>
          <a:xfrm>
            <a:off x="403556" y="2798251"/>
            <a:ext cx="4050450" cy="763777"/>
          </a:xfrm>
          <a:prstGeom prst="rect">
            <a:avLst/>
          </a:prstGeom>
          <a:noFill/>
          <a:ln>
            <a:noFill/>
          </a:ln>
        </p:spPr>
        <p:txBody>
          <a:bodyPr spcFirstLastPara="1" wrap="square" lIns="68569" tIns="68569" rIns="68569" bIns="68569" anchor="t" anchorCtr="0">
            <a:spAutoFit/>
          </a:bodyPr>
          <a:lstStyle/>
          <a:p>
            <a:pPr>
              <a:lnSpc>
                <a:spcPct val="70000"/>
              </a:lnSpc>
            </a:pPr>
            <a:r>
              <a:rPr lang="en-US" sz="975">
                <a:solidFill>
                  <a:srgbClr val="595959"/>
                </a:solidFill>
              </a:rPr>
              <a:t>Charlene Marcotte, Deputy Director, Data &amp; Finance</a:t>
            </a:r>
            <a:endParaRPr sz="975">
              <a:solidFill>
                <a:srgbClr val="595959"/>
              </a:solidFill>
            </a:endParaRPr>
          </a:p>
          <a:p>
            <a:pPr>
              <a:lnSpc>
                <a:spcPct val="70000"/>
              </a:lnSpc>
              <a:spcBef>
                <a:spcPts val="375"/>
              </a:spcBef>
            </a:pPr>
            <a:r>
              <a:rPr lang="en-US" sz="975">
                <a:solidFill>
                  <a:srgbClr val="595959"/>
                </a:solidFill>
              </a:rPr>
              <a:t>Lorenzo Dominguez, Asst. Deputy Director, Data &amp; Finance</a:t>
            </a:r>
            <a:endParaRPr sz="975">
              <a:solidFill>
                <a:srgbClr val="595959"/>
              </a:solidFill>
            </a:endParaRPr>
          </a:p>
          <a:p>
            <a:pPr>
              <a:lnSpc>
                <a:spcPct val="70000"/>
              </a:lnSpc>
              <a:spcBef>
                <a:spcPts val="375"/>
              </a:spcBef>
            </a:pPr>
            <a:r>
              <a:rPr lang="en-US" sz="975">
                <a:solidFill>
                  <a:srgbClr val="595959"/>
                </a:solidFill>
              </a:rPr>
              <a:t>Kaylock Sellers, Financial Coordinator</a:t>
            </a:r>
            <a:endParaRPr sz="975">
              <a:solidFill>
                <a:srgbClr val="595959"/>
              </a:solidFill>
            </a:endParaRPr>
          </a:p>
          <a:p>
            <a:pPr>
              <a:lnSpc>
                <a:spcPct val="70000"/>
              </a:lnSpc>
              <a:spcBef>
                <a:spcPts val="375"/>
              </a:spcBef>
              <a:spcAft>
                <a:spcPts val="375"/>
              </a:spcAft>
            </a:pPr>
            <a:r>
              <a:rPr lang="en-US" sz="975">
                <a:solidFill>
                  <a:srgbClr val="595959"/>
                </a:solidFill>
              </a:rPr>
              <a:t>Katalina Gallegos, Management Analyst </a:t>
            </a:r>
            <a:endParaRPr sz="1050"/>
          </a:p>
        </p:txBody>
      </p:sp>
      <p:sp>
        <p:nvSpPr>
          <p:cNvPr id="112" name="Google Shape;112;p14"/>
          <p:cNvSpPr txBox="1"/>
          <p:nvPr/>
        </p:nvSpPr>
        <p:spPr>
          <a:xfrm>
            <a:off x="432221" y="4087383"/>
            <a:ext cx="2562075" cy="276991"/>
          </a:xfrm>
          <a:prstGeom prst="rect">
            <a:avLst/>
          </a:prstGeom>
          <a:noFill/>
          <a:ln>
            <a:noFill/>
          </a:ln>
        </p:spPr>
        <p:txBody>
          <a:bodyPr spcFirstLastPara="1" wrap="square" lIns="51431" tIns="51431" rIns="51431" bIns="51431" anchor="t" anchorCtr="0">
            <a:spAutoFit/>
          </a:bodyPr>
          <a:lstStyle/>
          <a:p>
            <a:pPr>
              <a:buSzPts val="1500"/>
            </a:pPr>
            <a:r>
              <a:rPr lang="en-US" sz="1125" i="1">
                <a:latin typeface="Calibri"/>
                <a:ea typeface="Calibri"/>
                <a:cs typeface="Calibri"/>
                <a:sym typeface="Calibri"/>
              </a:rPr>
              <a:t>September 18th, 2024</a:t>
            </a:r>
            <a:endParaRPr sz="1125" i="1">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0" y="392950"/>
            <a:ext cx="8948475" cy="777600"/>
          </a:xfrm>
          <a:prstGeom prst="rect">
            <a:avLst/>
          </a:prstGeom>
          <a:noFill/>
          <a:ln>
            <a:noFill/>
          </a:ln>
        </p:spPr>
        <p:txBody>
          <a:bodyPr spcFirstLastPara="1" wrap="square" lIns="68569" tIns="34275" rIns="68569" bIns="34275" anchor="ctr" anchorCtr="0">
            <a:noAutofit/>
          </a:bodyPr>
          <a:lstStyle/>
          <a:p>
            <a:pPr algn="ctr">
              <a:buSzPts val="5500"/>
            </a:pPr>
            <a:r>
              <a:rPr lang="en-US" sz="2800" b="1"/>
              <a:t>Housekeeping</a:t>
            </a:r>
            <a:endParaRPr sz="2800" b="1"/>
          </a:p>
        </p:txBody>
      </p:sp>
      <p:sp>
        <p:nvSpPr>
          <p:cNvPr id="118" name="Google Shape;118;p15"/>
          <p:cNvSpPr txBox="1">
            <a:spLocks noGrp="1"/>
          </p:cNvSpPr>
          <p:nvPr>
            <p:ph type="ftr" idx="11"/>
          </p:nvPr>
        </p:nvSpPr>
        <p:spPr>
          <a:xfrm>
            <a:off x="215513" y="4781249"/>
            <a:ext cx="4682475" cy="205875"/>
          </a:xfrm>
          <a:prstGeom prst="rect">
            <a:avLst/>
          </a:prstGeom>
          <a:noFill/>
          <a:ln>
            <a:noFill/>
          </a:ln>
        </p:spPr>
        <p:txBody>
          <a:bodyPr spcFirstLastPara="1" wrap="square" lIns="68569" tIns="34275" rIns="68569" bIns="34275" anchor="ctr" anchorCtr="0">
            <a:noAutofit/>
          </a:bodyPr>
          <a:lstStyle/>
          <a:p>
            <a:pPr>
              <a:buSzPts val="1500"/>
            </a:pPr>
            <a:r>
              <a:rPr lang="en-US"/>
              <a:t>Investing for tomorrow, delivering today.</a:t>
            </a:r>
            <a:endParaRPr/>
          </a:p>
        </p:txBody>
      </p:sp>
      <p:sp>
        <p:nvSpPr>
          <p:cNvPr id="119" name="Google Shape;119;p15"/>
          <p:cNvSpPr txBox="1">
            <a:spLocks noGrp="1"/>
          </p:cNvSpPr>
          <p:nvPr>
            <p:ph type="body" idx="1"/>
          </p:nvPr>
        </p:nvSpPr>
        <p:spPr>
          <a:xfrm>
            <a:off x="407050" y="1351875"/>
            <a:ext cx="6300675" cy="3319875"/>
          </a:xfrm>
          <a:prstGeom prst="rect">
            <a:avLst/>
          </a:prstGeom>
          <a:noFill/>
          <a:ln>
            <a:noFill/>
          </a:ln>
        </p:spPr>
        <p:txBody>
          <a:bodyPr spcFirstLastPara="1" wrap="square" lIns="68569" tIns="34275" rIns="68569" bIns="34275" anchor="t" anchorCtr="0">
            <a:noAutofit/>
          </a:bodyPr>
          <a:lstStyle/>
          <a:p>
            <a:pPr marL="342900" indent="-252413">
              <a:lnSpc>
                <a:spcPct val="130000"/>
              </a:lnSpc>
              <a:spcBef>
                <a:spcPts val="0"/>
              </a:spcBef>
              <a:buClr>
                <a:srgbClr val="434343"/>
              </a:buClr>
              <a:buSzPts val="2300"/>
              <a:buFont typeface="Calibri"/>
              <a:buChar char="•"/>
            </a:pPr>
            <a:r>
              <a:rPr lang="en-US" sz="1725">
                <a:solidFill>
                  <a:srgbClr val="434343"/>
                </a:solidFill>
              </a:rPr>
              <a:t>Office Hours slides can be accessed:</a:t>
            </a:r>
            <a:endParaRPr sz="1725">
              <a:solidFill>
                <a:srgbClr val="434343"/>
              </a:solidFill>
            </a:endParaRPr>
          </a:p>
          <a:p>
            <a:pPr marL="685800" lvl="1" indent="-271463">
              <a:lnSpc>
                <a:spcPct val="100000"/>
              </a:lnSpc>
              <a:spcBef>
                <a:spcPts val="0"/>
              </a:spcBef>
              <a:buClr>
                <a:srgbClr val="434343"/>
              </a:buClr>
              <a:buSzPts val="2300"/>
              <a:buFont typeface="Calibri"/>
              <a:buChar char="•"/>
            </a:pPr>
            <a:r>
              <a:rPr lang="en-US" sz="1725">
                <a:solidFill>
                  <a:srgbClr val="434343"/>
                </a:solidFill>
              </a:rPr>
              <a:t>From the Office of Special Education website, on the Resources page under Office Hours. </a:t>
            </a:r>
            <a:endParaRPr sz="1725">
              <a:solidFill>
                <a:srgbClr val="434343"/>
              </a:solidFill>
            </a:endParaRPr>
          </a:p>
          <a:p>
            <a:pPr marL="1028700" lvl="2" indent="-271463">
              <a:lnSpc>
                <a:spcPct val="130000"/>
              </a:lnSpc>
              <a:spcBef>
                <a:spcPts val="0"/>
              </a:spcBef>
              <a:buClr>
                <a:srgbClr val="434343"/>
              </a:buClr>
              <a:buSzPts val="2300"/>
            </a:pPr>
            <a:r>
              <a:rPr lang="en-US" sz="1725" u="sng">
                <a:solidFill>
                  <a:schemeClr val="hlink"/>
                </a:solidFill>
                <a:hlinkClick r:id="rId3"/>
              </a:rPr>
              <a:t>https://webnew.ped.state.nm.us/bureaus/special-education/resources/</a:t>
            </a:r>
            <a:endParaRPr sz="1725">
              <a:solidFill>
                <a:srgbClr val="434343"/>
              </a:solidFill>
            </a:endParaRPr>
          </a:p>
          <a:p>
            <a:pPr marL="914400" indent="-304800">
              <a:lnSpc>
                <a:spcPct val="100000"/>
              </a:lnSpc>
              <a:spcBef>
                <a:spcPts val="0"/>
              </a:spcBef>
              <a:buClr>
                <a:srgbClr val="434343"/>
              </a:buClr>
              <a:buSzPts val="1600"/>
              <a:buChar char="●"/>
            </a:pPr>
            <a:r>
              <a:rPr lang="en-US">
                <a:solidFill>
                  <a:srgbClr val="434343"/>
                </a:solidFill>
              </a:rPr>
              <a:t>“Make a copy” if you want to take notes on the presentation.</a:t>
            </a:r>
            <a:endParaRPr>
              <a:solidFill>
                <a:srgbClr val="434343"/>
              </a:solidFill>
            </a:endParaRPr>
          </a:p>
          <a:p>
            <a:pPr marL="342900" indent="-252413">
              <a:lnSpc>
                <a:spcPct val="130000"/>
              </a:lnSpc>
              <a:spcBef>
                <a:spcPts val="0"/>
              </a:spcBef>
              <a:buClr>
                <a:srgbClr val="434343"/>
              </a:buClr>
              <a:buSzPts val="2300"/>
              <a:buFont typeface="Calibri"/>
              <a:buChar char="•"/>
            </a:pPr>
            <a:r>
              <a:rPr lang="en-US" sz="1725">
                <a:solidFill>
                  <a:srgbClr val="000000"/>
                </a:solidFill>
              </a:rPr>
              <a:t>Use the </a:t>
            </a:r>
            <a:r>
              <a:rPr lang="en-US" sz="1725">
                <a:solidFill>
                  <a:srgbClr val="000000"/>
                </a:solidFill>
                <a:highlight>
                  <a:srgbClr val="FFFF00"/>
                </a:highlight>
              </a:rPr>
              <a:t>QR code or</a:t>
            </a:r>
            <a:r>
              <a:rPr lang="en-US" sz="1725">
                <a:solidFill>
                  <a:srgbClr val="000000"/>
                </a:solidFill>
              </a:rPr>
              <a:t> click </a:t>
            </a:r>
            <a:r>
              <a:rPr lang="en-US" sz="1725" u="sng">
                <a:solidFill>
                  <a:schemeClr val="hlink"/>
                </a:solidFill>
                <a:hlinkClick r:id="rId4"/>
              </a:rPr>
              <a:t>here</a:t>
            </a:r>
            <a:r>
              <a:rPr lang="en-US" sz="1725">
                <a:solidFill>
                  <a:srgbClr val="000000"/>
                </a:solidFill>
              </a:rPr>
              <a:t>, to write down your questions. </a:t>
            </a:r>
            <a:endParaRPr sz="1725">
              <a:solidFill>
                <a:srgbClr val="000000"/>
              </a:solidFill>
            </a:endParaRPr>
          </a:p>
          <a:p>
            <a:pPr marL="342900" indent="-252413">
              <a:lnSpc>
                <a:spcPct val="130000"/>
              </a:lnSpc>
              <a:spcBef>
                <a:spcPts val="0"/>
              </a:spcBef>
              <a:buClr>
                <a:srgbClr val="000000"/>
              </a:buClr>
              <a:buSzPts val="2300"/>
            </a:pPr>
            <a:r>
              <a:rPr lang="en-US" sz="1725">
                <a:solidFill>
                  <a:srgbClr val="000000"/>
                </a:solidFill>
              </a:rPr>
              <a:t>Make sure you are on mute so all can hear today’s presentation.</a:t>
            </a:r>
            <a:endParaRPr sz="1725">
              <a:solidFill>
                <a:srgbClr val="000000"/>
              </a:solidFill>
            </a:endParaRPr>
          </a:p>
          <a:p>
            <a:pPr marL="342900" indent="0">
              <a:lnSpc>
                <a:spcPct val="130000"/>
              </a:lnSpc>
              <a:spcBef>
                <a:spcPts val="0"/>
              </a:spcBef>
              <a:buNone/>
            </a:pPr>
            <a:endParaRPr>
              <a:solidFill>
                <a:srgbClr val="000000"/>
              </a:solidFill>
            </a:endParaRPr>
          </a:p>
          <a:p>
            <a:pPr marL="342900" indent="0">
              <a:lnSpc>
                <a:spcPct val="130000"/>
              </a:lnSpc>
              <a:spcBef>
                <a:spcPts val="0"/>
              </a:spcBef>
              <a:buSzPts val="1200"/>
              <a:buNone/>
            </a:pPr>
            <a:endParaRPr sz="1425" u="sng">
              <a:solidFill>
                <a:schemeClr val="dk2"/>
              </a:solidFill>
            </a:endParaRPr>
          </a:p>
        </p:txBody>
      </p:sp>
      <p:sp>
        <p:nvSpPr>
          <p:cNvPr id="120" name="Google Shape;120;p15"/>
          <p:cNvSpPr txBox="1">
            <a:spLocks noGrp="1"/>
          </p:cNvSpPr>
          <p:nvPr>
            <p:ph type="sldNum" idx="12"/>
          </p:nvPr>
        </p:nvSpPr>
        <p:spPr>
          <a:xfrm>
            <a:off x="9525000" y="6374999"/>
            <a:ext cx="1371600" cy="27427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86</a:t>
            </a:fld>
            <a:endParaRPr/>
          </a:p>
        </p:txBody>
      </p:sp>
      <p:sp>
        <p:nvSpPr>
          <p:cNvPr id="121" name="Google Shape;121;p15"/>
          <p:cNvSpPr txBox="1"/>
          <p:nvPr/>
        </p:nvSpPr>
        <p:spPr>
          <a:xfrm>
            <a:off x="7875725" y="2355025"/>
            <a:ext cx="1282725" cy="461635"/>
          </a:xfrm>
          <a:prstGeom prst="rect">
            <a:avLst/>
          </a:prstGeom>
          <a:noFill/>
          <a:ln>
            <a:noFill/>
          </a:ln>
        </p:spPr>
        <p:txBody>
          <a:bodyPr spcFirstLastPara="1" wrap="square" lIns="91425" tIns="91425" rIns="91425" bIns="91425" anchor="t" anchorCtr="0">
            <a:spAutoFit/>
          </a:bodyPr>
          <a:lstStyle/>
          <a:p>
            <a:endParaRPr sz="1800">
              <a:solidFill>
                <a:srgbClr val="3A3D4B"/>
              </a:solidFill>
              <a:latin typeface="Calibri"/>
              <a:ea typeface="Calibri"/>
              <a:cs typeface="Calibri"/>
              <a:sym typeface="Calibri"/>
            </a:endParaRPr>
          </a:p>
        </p:txBody>
      </p:sp>
      <p:sp>
        <p:nvSpPr>
          <p:cNvPr id="122" name="Google Shape;122;p15"/>
          <p:cNvSpPr txBox="1"/>
          <p:nvPr/>
        </p:nvSpPr>
        <p:spPr>
          <a:xfrm>
            <a:off x="7398400" y="4572125"/>
            <a:ext cx="1262475" cy="178425"/>
          </a:xfrm>
          <a:prstGeom prst="rect">
            <a:avLst/>
          </a:prstGeom>
          <a:noFill/>
          <a:ln>
            <a:noFill/>
          </a:ln>
        </p:spPr>
        <p:txBody>
          <a:bodyPr spcFirstLastPara="1" wrap="square" lIns="91425" tIns="91425" rIns="91425" bIns="91425" anchor="t" anchorCtr="0">
            <a:noAutofit/>
          </a:bodyPr>
          <a:lstStyle/>
          <a:p>
            <a:endParaRPr sz="1125">
              <a:solidFill>
                <a:srgbClr val="3A3D4B"/>
              </a:solidFill>
              <a:latin typeface="Calibri"/>
              <a:ea typeface="Calibri"/>
              <a:cs typeface="Calibri"/>
              <a:sym typeface="Calibri"/>
            </a:endParaRPr>
          </a:p>
        </p:txBody>
      </p:sp>
      <p:pic>
        <p:nvPicPr>
          <p:cNvPr id="123" name="Google Shape;123;p15"/>
          <p:cNvPicPr preferRelativeResize="0"/>
          <p:nvPr/>
        </p:nvPicPr>
        <p:blipFill>
          <a:blip r:embed="rId5">
            <a:alphaModFix/>
          </a:blip>
          <a:stretch>
            <a:fillRect/>
          </a:stretch>
        </p:blipFill>
        <p:spPr>
          <a:xfrm>
            <a:off x="6707650" y="1351875"/>
            <a:ext cx="2034150" cy="20961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708787" y="245071"/>
            <a:ext cx="7200900" cy="777600"/>
          </a:xfrm>
          <a:prstGeom prst="rect">
            <a:avLst/>
          </a:prstGeom>
        </p:spPr>
        <p:txBody>
          <a:bodyPr spcFirstLastPara="1" wrap="square" lIns="68569" tIns="34275" rIns="68569" bIns="34275" anchor="b" anchorCtr="0">
            <a:normAutofit/>
          </a:bodyPr>
          <a:lstStyle/>
          <a:p>
            <a:pPr algn="ctr"/>
            <a:r>
              <a:rPr lang="en-US" sz="2800" b="1"/>
              <a:t>Q &amp; A</a:t>
            </a:r>
            <a:endParaRPr sz="2800" b="1"/>
          </a:p>
        </p:txBody>
      </p:sp>
      <p:sp>
        <p:nvSpPr>
          <p:cNvPr id="130" name="Google Shape;130;p16"/>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87</a:t>
            </a:fld>
            <a:endParaRPr/>
          </a:p>
        </p:txBody>
      </p:sp>
      <p:pic>
        <p:nvPicPr>
          <p:cNvPr id="131" name="Google Shape;131;p16"/>
          <p:cNvPicPr preferRelativeResize="0"/>
          <p:nvPr/>
        </p:nvPicPr>
        <p:blipFill>
          <a:blip r:embed="rId3">
            <a:alphaModFix/>
          </a:blip>
          <a:stretch>
            <a:fillRect/>
          </a:stretch>
        </p:blipFill>
        <p:spPr>
          <a:xfrm>
            <a:off x="1283410" y="1237462"/>
            <a:ext cx="6577181" cy="3906038"/>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971550" y="268817"/>
            <a:ext cx="7200900" cy="777600"/>
          </a:xfrm>
          <a:prstGeom prst="rect">
            <a:avLst/>
          </a:prstGeom>
        </p:spPr>
        <p:txBody>
          <a:bodyPr spcFirstLastPara="1" wrap="square" lIns="68569" tIns="34275" rIns="68569" bIns="34275" anchor="b" anchorCtr="0">
            <a:normAutofit/>
          </a:bodyPr>
          <a:lstStyle/>
          <a:p>
            <a:pPr algn="ctr"/>
            <a:r>
              <a:rPr lang="en-US" sz="2800" b="1"/>
              <a:t>Agenda</a:t>
            </a:r>
            <a:endParaRPr sz="2800" b="1"/>
          </a:p>
        </p:txBody>
      </p:sp>
      <p:sp>
        <p:nvSpPr>
          <p:cNvPr id="138" name="Google Shape;138;p17"/>
          <p:cNvSpPr txBox="1">
            <a:spLocks noGrp="1"/>
          </p:cNvSpPr>
          <p:nvPr>
            <p:ph type="body" idx="1"/>
          </p:nvPr>
        </p:nvSpPr>
        <p:spPr>
          <a:xfrm>
            <a:off x="971550" y="1371600"/>
            <a:ext cx="7200900" cy="3257550"/>
          </a:xfrm>
          <a:prstGeom prst="rect">
            <a:avLst/>
          </a:prstGeom>
        </p:spPr>
        <p:txBody>
          <a:bodyPr spcFirstLastPara="1" wrap="square" lIns="68569" tIns="34275" rIns="68569" bIns="34275" anchor="t" anchorCtr="0">
            <a:normAutofit/>
          </a:bodyPr>
          <a:lstStyle/>
          <a:p>
            <a:pPr>
              <a:buNone/>
            </a:pPr>
            <a:r>
              <a:rPr lang="en-US" sz="2400"/>
              <a:t>Defining Excess Costs</a:t>
            </a:r>
            <a:endParaRPr lang="en-US"/>
          </a:p>
          <a:p>
            <a:pPr>
              <a:buNone/>
            </a:pPr>
            <a:r>
              <a:rPr lang="en-US" sz="2400"/>
              <a:t>Excess Cost Federal Requirement</a:t>
            </a:r>
            <a:endParaRPr lang="en-US"/>
          </a:p>
          <a:p>
            <a:pPr>
              <a:buNone/>
            </a:pPr>
            <a:r>
              <a:rPr lang="en-US" sz="2400"/>
              <a:t>Accessing the NMPED Calculator</a:t>
            </a:r>
            <a:endParaRPr lang="en-US"/>
          </a:p>
          <a:p>
            <a:pPr>
              <a:buNone/>
            </a:pPr>
            <a:r>
              <a:rPr lang="en-US" sz="2400"/>
              <a:t>Data Used in the Calculation</a:t>
            </a:r>
            <a:endParaRPr lang="en-US"/>
          </a:p>
          <a:p>
            <a:pPr marL="0" indent="0">
              <a:spcBef>
                <a:spcPts val="1350"/>
              </a:spcBef>
              <a:buNone/>
            </a:pPr>
            <a:br>
              <a:rPr lang="en-US"/>
            </a:br>
            <a:endParaRPr lang="en-US"/>
          </a:p>
        </p:txBody>
      </p:sp>
      <p:sp>
        <p:nvSpPr>
          <p:cNvPr id="139" name="Google Shape;139;p17"/>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88</a:t>
            </a:fld>
            <a:endParaRPr/>
          </a:p>
        </p:txBody>
      </p:sp>
      <p:pic>
        <p:nvPicPr>
          <p:cNvPr id="140" name="Google Shape;140;p17" descr="Premium Vector | Agenda and manager icon concept"/>
          <p:cNvPicPr preferRelativeResize="0"/>
          <p:nvPr/>
        </p:nvPicPr>
        <p:blipFill>
          <a:blip r:embed="rId3">
            <a:alphaModFix/>
          </a:blip>
          <a:stretch>
            <a:fillRect/>
          </a:stretch>
        </p:blipFill>
        <p:spPr>
          <a:xfrm>
            <a:off x="6466744" y="2781375"/>
            <a:ext cx="1817700" cy="1878357"/>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971550" y="258930"/>
            <a:ext cx="7200900" cy="777600"/>
          </a:xfrm>
          <a:prstGeom prst="rect">
            <a:avLst/>
          </a:prstGeom>
          <a:noFill/>
          <a:ln>
            <a:noFill/>
          </a:ln>
        </p:spPr>
        <p:txBody>
          <a:bodyPr spcFirstLastPara="1" wrap="square" lIns="68569" tIns="34275" rIns="68569" bIns="34275" anchor="b" anchorCtr="0">
            <a:normAutofit/>
          </a:bodyPr>
          <a:lstStyle/>
          <a:p>
            <a:pPr algn="ctr">
              <a:buSzPts val="4000"/>
            </a:pPr>
            <a:r>
              <a:rPr lang="en-US" sz="2800" b="1"/>
              <a:t>Introduction to Excess Cost</a:t>
            </a:r>
            <a:endParaRPr sz="2800" b="1"/>
          </a:p>
        </p:txBody>
      </p:sp>
      <p:sp>
        <p:nvSpPr>
          <p:cNvPr id="146" name="Google Shape;146;p18"/>
          <p:cNvSpPr txBox="1">
            <a:spLocks noGrp="1"/>
          </p:cNvSpPr>
          <p:nvPr>
            <p:ph type="body" idx="1"/>
          </p:nvPr>
        </p:nvSpPr>
        <p:spPr>
          <a:xfrm>
            <a:off x="1458956" y="1377338"/>
            <a:ext cx="7200900" cy="3257550"/>
          </a:xfrm>
          <a:prstGeom prst="rect">
            <a:avLst/>
          </a:prstGeom>
          <a:noFill/>
          <a:ln>
            <a:noFill/>
          </a:ln>
        </p:spPr>
        <p:txBody>
          <a:bodyPr spcFirstLastPara="1" wrap="square" lIns="68569" tIns="34275" rIns="68569" bIns="34275" anchor="t" anchorCtr="0">
            <a:normAutofit/>
          </a:bodyPr>
          <a:lstStyle/>
          <a:p>
            <a:pPr marL="0" indent="0">
              <a:spcBef>
                <a:spcPts val="0"/>
              </a:spcBef>
              <a:buSzPts val="1800"/>
              <a:buNone/>
            </a:pPr>
            <a:r>
              <a:rPr lang="en-US" sz="1500" b="1"/>
              <a:t>Definition</a:t>
            </a:r>
            <a:r>
              <a:rPr lang="en-US" sz="1500"/>
              <a:t>:</a:t>
            </a:r>
            <a:br>
              <a:rPr lang="en-US" sz="1350"/>
            </a:br>
            <a:r>
              <a:rPr lang="en-US" sz="1350"/>
              <a:t>Excess Cost refers to the additional expenditures Local Educational Agencies (LEAs) must incur to provide special education and related services to children with disabilities. These costs are over and above the average per-student, or total expenditure on general education students, which includes funding from local, state, and federal sources.</a:t>
            </a:r>
            <a:endParaRPr sz="1350"/>
          </a:p>
          <a:p>
            <a:pPr marL="0" indent="0">
              <a:spcBef>
                <a:spcPts val="0"/>
              </a:spcBef>
              <a:buSzPts val="1800"/>
              <a:buNone/>
            </a:pPr>
            <a:endParaRPr sz="1350"/>
          </a:p>
          <a:p>
            <a:pPr marL="0" indent="0">
              <a:spcBef>
                <a:spcPts val="0"/>
              </a:spcBef>
              <a:buSzPts val="1800"/>
              <a:buNone/>
            </a:pPr>
            <a:r>
              <a:rPr lang="en-US" sz="1500" b="1"/>
              <a:t>Purpose</a:t>
            </a:r>
            <a:r>
              <a:rPr lang="en-US" sz="1500"/>
              <a:t>:</a:t>
            </a:r>
            <a:br>
              <a:rPr lang="en-US" sz="1350"/>
            </a:br>
            <a:r>
              <a:rPr lang="en-US" sz="1350"/>
              <a:t>The goal of calculating excess costs is to </a:t>
            </a:r>
            <a:r>
              <a:rPr lang="en-US" sz="1350" u="sng"/>
              <a:t>ensure that federal IDEA Part B funds are allocated specifically for these additional special education expenses</a:t>
            </a:r>
            <a:r>
              <a:rPr lang="en-US" sz="1350"/>
              <a:t>. These funds must supplement existing funding sources (local, state, and federal) and cannot be used to replace them, ensuring that children with disabilities receive the full services they are entitled to under IDEA (Individuals with Disabilities Education Act).</a:t>
            </a:r>
            <a:endParaRPr sz="1350"/>
          </a:p>
          <a:p>
            <a:pPr marL="0" indent="0">
              <a:spcBef>
                <a:spcPts val="0"/>
              </a:spcBef>
              <a:buSzPts val="1800"/>
              <a:buNone/>
            </a:pPr>
            <a:endParaRPr sz="1350"/>
          </a:p>
          <a:p>
            <a:pPr marL="0" indent="0">
              <a:spcBef>
                <a:spcPts val="0"/>
              </a:spcBef>
              <a:buSzPts val="1800"/>
              <a:buNone/>
            </a:pPr>
            <a:r>
              <a:rPr lang="en-US" sz="1350"/>
              <a:t> (</a:t>
            </a:r>
            <a:r>
              <a:rPr lang="en-US" sz="1350" u="sng">
                <a:solidFill>
                  <a:schemeClr val="hlink"/>
                </a:solidFill>
                <a:hlinkClick r:id="rId3"/>
              </a:rPr>
              <a:t>34 CFR §300.202</a:t>
            </a:r>
            <a:r>
              <a:rPr lang="en-US" sz="1350"/>
              <a:t>)</a:t>
            </a:r>
            <a:endParaRPr sz="1350">
              <a:latin typeface="Times New Roman"/>
              <a:ea typeface="Times New Roman"/>
              <a:cs typeface="Times New Roman"/>
              <a:sym typeface="Times New Roman"/>
            </a:endParaRPr>
          </a:p>
          <a:p>
            <a:pPr marL="0" indent="0">
              <a:spcBef>
                <a:spcPts val="0"/>
              </a:spcBef>
              <a:buSzPts val="1800"/>
              <a:buNone/>
            </a:pPr>
            <a:endParaRPr sz="1350"/>
          </a:p>
          <a:p>
            <a:pPr marL="0" indent="0">
              <a:spcBef>
                <a:spcPts val="0"/>
              </a:spcBef>
              <a:buSzPts val="1800"/>
              <a:buNone/>
            </a:pPr>
            <a:endParaRPr sz="1350"/>
          </a:p>
        </p:txBody>
      </p:sp>
      <p:sp>
        <p:nvSpPr>
          <p:cNvPr id="147" name="Google Shape;147;p18"/>
          <p:cNvSpPr txBox="1">
            <a:spLocks noGrp="1"/>
          </p:cNvSpPr>
          <p:nvPr>
            <p:ph type="ftr" idx="11"/>
          </p:nvPr>
        </p:nvSpPr>
        <p:spPr>
          <a:xfrm>
            <a:off x="971549" y="4781249"/>
            <a:ext cx="4682475" cy="205650"/>
          </a:xfrm>
          <a:prstGeom prst="rect">
            <a:avLst/>
          </a:prstGeom>
          <a:noFill/>
          <a:ln>
            <a:noFill/>
          </a:ln>
        </p:spPr>
        <p:txBody>
          <a:bodyPr spcFirstLastPara="1" wrap="square" lIns="68569" tIns="34275" rIns="68569" bIns="34275" anchor="ctr" anchorCtr="0">
            <a:noAutofit/>
          </a:bodyPr>
          <a:lstStyle/>
          <a:p>
            <a:r>
              <a:rPr lang="en-US"/>
              <a:t>Investing for tomorrow, delivering today.</a:t>
            </a:r>
            <a:endParaRPr/>
          </a:p>
        </p:txBody>
      </p:sp>
      <p:sp>
        <p:nvSpPr>
          <p:cNvPr id="148" name="Google Shape;148;p18"/>
          <p:cNvSpPr txBox="1">
            <a:spLocks noGrp="1"/>
          </p:cNvSpPr>
          <p:nvPr>
            <p:ph type="sldNum" idx="12"/>
          </p:nvPr>
        </p:nvSpPr>
        <p:spPr>
          <a:xfrm>
            <a:off x="7143750" y="4781249"/>
            <a:ext cx="1028700" cy="205650"/>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89</a:t>
            </a:fld>
            <a:endParaRPr/>
          </a:p>
        </p:txBody>
      </p:sp>
      <p:pic>
        <p:nvPicPr>
          <p:cNvPr id="149" name="Google Shape;149;p18"/>
          <p:cNvPicPr preferRelativeResize="0"/>
          <p:nvPr/>
        </p:nvPicPr>
        <p:blipFill>
          <a:blip r:embed="rId4">
            <a:alphaModFix/>
          </a:blip>
          <a:stretch>
            <a:fillRect/>
          </a:stretch>
        </p:blipFill>
        <p:spPr>
          <a:xfrm>
            <a:off x="62455" y="1995805"/>
            <a:ext cx="1356694" cy="13566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971550" y="191350"/>
            <a:ext cx="7200900" cy="777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sz="2800" b="1"/>
              <a:t>Q &amp; A</a:t>
            </a:r>
            <a:endParaRPr sz="2800" b="1"/>
          </a:p>
        </p:txBody>
      </p:sp>
      <p:sp>
        <p:nvSpPr>
          <p:cNvPr id="225" name="Google Shape;225;p35"/>
          <p:cNvSpPr txBox="1">
            <a:spLocks noGrp="1"/>
          </p:cNvSpPr>
          <p:nvPr>
            <p:ph type="body" idx="1"/>
          </p:nvPr>
        </p:nvSpPr>
        <p:spPr>
          <a:xfrm>
            <a:off x="971550" y="1371600"/>
            <a:ext cx="7200900" cy="3257700"/>
          </a:xfrm>
          <a:prstGeom prst="rect">
            <a:avLst/>
          </a:prstGeom>
        </p:spPr>
        <p:txBody>
          <a:bodyPr spcFirstLastPara="1" wrap="square" lIns="68575" tIns="34275" rIns="68575" bIns="34275" anchor="t" anchorCtr="0">
            <a:normAutofit/>
          </a:bodyPr>
          <a:lstStyle/>
          <a:p>
            <a:pPr marL="0" lvl="0" indent="0" algn="l" rtl="0">
              <a:lnSpc>
                <a:spcPct val="130000"/>
              </a:lnSpc>
              <a:spcBef>
                <a:spcPts val="0"/>
              </a:spcBef>
              <a:spcAft>
                <a:spcPts val="0"/>
              </a:spcAft>
              <a:buNone/>
            </a:pPr>
            <a:r>
              <a:rPr lang="en" sz="1700">
                <a:solidFill>
                  <a:schemeClr val="dk2"/>
                </a:solidFill>
              </a:rPr>
              <a:t>Take a moment to enter your questions on the general information discussed so far.</a:t>
            </a:r>
            <a:endParaRPr sz="1700">
              <a:solidFill>
                <a:schemeClr val="dk2"/>
              </a:solidFill>
            </a:endParaRPr>
          </a:p>
          <a:p>
            <a:pPr marL="342900" lvl="0" indent="-247650" algn="l" rtl="0">
              <a:lnSpc>
                <a:spcPct val="130000"/>
              </a:lnSpc>
              <a:spcBef>
                <a:spcPts val="0"/>
              </a:spcBef>
              <a:spcAft>
                <a:spcPts val="0"/>
              </a:spcAft>
              <a:buClr>
                <a:srgbClr val="434343"/>
              </a:buClr>
              <a:buSzPts val="1700"/>
              <a:buFont typeface="Calibri"/>
              <a:buChar char="•"/>
            </a:pPr>
            <a:r>
              <a:rPr lang="en" sz="1700">
                <a:solidFill>
                  <a:schemeClr val="dk2"/>
                </a:solidFill>
              </a:rPr>
              <a:t>Use the </a:t>
            </a:r>
            <a:r>
              <a:rPr lang="en" sz="1700">
                <a:solidFill>
                  <a:schemeClr val="dk2"/>
                </a:solidFill>
                <a:highlight>
                  <a:srgbClr val="FFFF00"/>
                </a:highlight>
              </a:rPr>
              <a:t>QR code or</a:t>
            </a:r>
            <a:r>
              <a:rPr lang="en" sz="1700">
                <a:solidFill>
                  <a:schemeClr val="dk2"/>
                </a:solidFill>
              </a:rPr>
              <a:t> click </a:t>
            </a:r>
            <a:r>
              <a:rPr lang="en" sz="1700" u="sng">
                <a:solidFill>
                  <a:schemeClr val="accent3"/>
                </a:solidFill>
                <a:hlinkClick r:id="rId3">
                  <a:extLst>
                    <a:ext uri="{A12FA001-AC4F-418D-AE19-62706E023703}">
                      <ahyp:hlinkClr xmlns:ahyp="http://schemas.microsoft.com/office/drawing/2018/hyperlinkcolor" val="tx"/>
                    </a:ext>
                  </a:extLst>
                </a:hlinkClick>
              </a:rPr>
              <a:t>here</a:t>
            </a:r>
            <a:r>
              <a:rPr lang="en" sz="1700">
                <a:solidFill>
                  <a:schemeClr val="dk2"/>
                </a:solidFill>
              </a:rPr>
              <a:t>, to write down your questions. </a:t>
            </a:r>
            <a:endParaRPr lang="en-US">
              <a:solidFill>
                <a:schemeClr val="dk2"/>
              </a:solidFill>
            </a:endParaRPr>
          </a:p>
        </p:txBody>
      </p:sp>
      <p:pic>
        <p:nvPicPr>
          <p:cNvPr id="226" name="Google Shape;226;p35"/>
          <p:cNvPicPr preferRelativeResize="0"/>
          <p:nvPr/>
        </p:nvPicPr>
        <p:blipFill>
          <a:blip r:embed="rId4">
            <a:alphaModFix/>
          </a:blip>
          <a:stretch>
            <a:fillRect/>
          </a:stretch>
        </p:blipFill>
        <p:spPr>
          <a:xfrm>
            <a:off x="3554925" y="2610775"/>
            <a:ext cx="2034150" cy="209617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971550" y="259378"/>
            <a:ext cx="7200900" cy="777600"/>
          </a:xfrm>
          <a:prstGeom prst="rect">
            <a:avLst/>
          </a:prstGeom>
        </p:spPr>
        <p:txBody>
          <a:bodyPr spcFirstLastPara="1" wrap="square" lIns="68569" tIns="34275" rIns="68569" bIns="34275" anchor="b" anchorCtr="0">
            <a:normAutofit/>
          </a:bodyPr>
          <a:lstStyle/>
          <a:p>
            <a:pPr algn="ctr">
              <a:buClr>
                <a:schemeClr val="dk2"/>
              </a:buClr>
              <a:buSzPts val="1100"/>
            </a:pPr>
            <a:r>
              <a:rPr lang="en-US" sz="2800" b="1"/>
              <a:t>What Is Excess Cost?</a:t>
            </a:r>
            <a:endParaRPr sz="2800" b="1"/>
          </a:p>
        </p:txBody>
      </p:sp>
      <p:sp>
        <p:nvSpPr>
          <p:cNvPr id="156" name="Google Shape;156;p19"/>
          <p:cNvSpPr txBox="1">
            <a:spLocks noGrp="1"/>
          </p:cNvSpPr>
          <p:nvPr>
            <p:ph type="body" idx="1"/>
          </p:nvPr>
        </p:nvSpPr>
        <p:spPr>
          <a:xfrm>
            <a:off x="1493363" y="1371600"/>
            <a:ext cx="7200900" cy="3257550"/>
          </a:xfrm>
          <a:prstGeom prst="rect">
            <a:avLst/>
          </a:prstGeom>
        </p:spPr>
        <p:txBody>
          <a:bodyPr spcFirstLastPara="1" wrap="square" lIns="68569" tIns="34275" rIns="68569" bIns="34275" anchor="t" anchorCtr="0">
            <a:normAutofit fontScale="92500" lnSpcReduction="10000"/>
          </a:bodyPr>
          <a:lstStyle/>
          <a:p>
            <a:pPr marL="0" indent="0">
              <a:spcBef>
                <a:spcPts val="0"/>
              </a:spcBef>
              <a:buClr>
                <a:schemeClr val="dk2"/>
              </a:buClr>
              <a:buSzPts val="1100"/>
              <a:buNone/>
            </a:pPr>
            <a:r>
              <a:rPr lang="en-US" sz="1350" b="1"/>
              <a:t>Excess Costs Definition:</a:t>
            </a:r>
            <a:endParaRPr sz="1350" b="1"/>
          </a:p>
          <a:p>
            <a:pPr marL="685800" indent="-257175">
              <a:spcBef>
                <a:spcPts val="0"/>
              </a:spcBef>
              <a:buSzPts val="1800"/>
            </a:pPr>
            <a:r>
              <a:rPr lang="en-US" sz="1350"/>
              <a:t>Excess costs are the additional expenditures required to provide special education and related services to students with disabilities. These costs go beyond the average per-student or total spending for general education.</a:t>
            </a:r>
            <a:endParaRPr sz="1350"/>
          </a:p>
          <a:p>
            <a:pPr marL="1028700" indent="0">
              <a:spcBef>
                <a:spcPts val="0"/>
              </a:spcBef>
              <a:buClr>
                <a:schemeClr val="dk2"/>
              </a:buClr>
              <a:buSzPts val="1100"/>
              <a:buNone/>
            </a:pPr>
            <a:endParaRPr sz="1350"/>
          </a:p>
          <a:p>
            <a:pPr marL="0" indent="0">
              <a:spcBef>
                <a:spcPts val="0"/>
              </a:spcBef>
              <a:buClr>
                <a:schemeClr val="dk2"/>
              </a:buClr>
              <a:buSzPts val="1100"/>
              <a:buNone/>
            </a:pPr>
            <a:r>
              <a:rPr lang="en-US" sz="1350" b="1"/>
              <a:t>Expenditure Requirement:</a:t>
            </a:r>
            <a:endParaRPr sz="1350" b="1"/>
          </a:p>
          <a:p>
            <a:pPr marL="685800" indent="-257175">
              <a:spcBef>
                <a:spcPts val="0"/>
              </a:spcBef>
              <a:buSzPts val="1800"/>
            </a:pPr>
            <a:r>
              <a:rPr lang="en-US" sz="1350"/>
              <a:t>LEAs must calculate the annual average expenditure for general education at both the elementary and secondary levels. This calculation helps determine the minimum amount that must be spent before IDEA Part B funds can be used for special education services.</a:t>
            </a:r>
            <a:endParaRPr sz="1350"/>
          </a:p>
          <a:p>
            <a:pPr marL="685800" indent="-257175">
              <a:spcBef>
                <a:spcPts val="0"/>
              </a:spcBef>
              <a:buSzPts val="1800"/>
            </a:pPr>
            <a:r>
              <a:rPr lang="en-US" sz="1350"/>
              <a:t>Once this minimum threshold is met, IDEA Part B funds can be applied to cover excess costs.</a:t>
            </a:r>
            <a:endParaRPr sz="1350"/>
          </a:p>
          <a:p>
            <a:pPr marL="1028700" indent="0">
              <a:spcBef>
                <a:spcPts val="0"/>
              </a:spcBef>
              <a:buClr>
                <a:schemeClr val="dk2"/>
              </a:buClr>
              <a:buSzPts val="1100"/>
              <a:buNone/>
            </a:pPr>
            <a:endParaRPr sz="1350"/>
          </a:p>
          <a:p>
            <a:pPr marL="0" indent="0">
              <a:spcBef>
                <a:spcPts val="0"/>
              </a:spcBef>
              <a:buClr>
                <a:schemeClr val="dk2"/>
              </a:buClr>
              <a:buSzPts val="1100"/>
              <a:buNone/>
            </a:pPr>
            <a:r>
              <a:rPr lang="en-US" sz="1350" b="1"/>
              <a:t>Separated by Elementary and Secondary Levels:</a:t>
            </a:r>
            <a:endParaRPr sz="1350" b="1"/>
          </a:p>
          <a:p>
            <a:pPr marL="685800" indent="-257175">
              <a:spcBef>
                <a:spcPts val="0"/>
              </a:spcBef>
              <a:buSzPts val="1800"/>
            </a:pPr>
            <a:r>
              <a:rPr lang="en-US" sz="1350"/>
              <a:t>LEAs are required to calculate excess costs separately for elementary and secondary education levels. This ensures that funds are appropriately allocated based on the needs of students in different age groups.</a:t>
            </a:r>
            <a:endParaRPr sz="1350"/>
          </a:p>
          <a:p>
            <a:pPr marL="1028700" indent="0">
              <a:spcBef>
                <a:spcPts val="0"/>
              </a:spcBef>
              <a:buClr>
                <a:schemeClr val="dk2"/>
              </a:buClr>
              <a:buSzPts val="1100"/>
              <a:buNone/>
            </a:pPr>
            <a:endParaRPr sz="1350"/>
          </a:p>
          <a:p>
            <a:pPr marL="0" indent="0">
              <a:spcBef>
                <a:spcPts val="0"/>
              </a:spcBef>
              <a:buClr>
                <a:schemeClr val="dk2"/>
              </a:buClr>
              <a:buSzPts val="1100"/>
              <a:buNone/>
            </a:pPr>
            <a:r>
              <a:rPr lang="en-US" sz="1350" b="1"/>
              <a:t>IDEA Part B Funds Usage:</a:t>
            </a:r>
            <a:endParaRPr sz="1350" b="1"/>
          </a:p>
          <a:p>
            <a:pPr marL="685800" indent="-257175">
              <a:spcBef>
                <a:spcPts val="0"/>
              </a:spcBef>
              <a:buSzPts val="1800"/>
            </a:pPr>
            <a:r>
              <a:rPr lang="en-US" sz="1350"/>
              <a:t>IDEA Part B funds are used only for the additional costs incurred for special education once the minimum general education expenditure has been met. The goal is to ensure that local, state, and federal funds are not replaced by IDEA funds, but rather supplemented by them.</a:t>
            </a:r>
            <a:endParaRPr/>
          </a:p>
        </p:txBody>
      </p:sp>
      <p:sp>
        <p:nvSpPr>
          <p:cNvPr id="157" name="Google Shape;157;p19"/>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90</a:t>
            </a:fld>
            <a:endParaRPr/>
          </a:p>
        </p:txBody>
      </p:sp>
      <p:pic>
        <p:nvPicPr>
          <p:cNvPr id="158" name="Google Shape;158;p19"/>
          <p:cNvPicPr preferRelativeResize="0"/>
          <p:nvPr/>
        </p:nvPicPr>
        <p:blipFill>
          <a:blip r:embed="rId3">
            <a:alphaModFix/>
          </a:blip>
          <a:stretch>
            <a:fillRect/>
          </a:stretch>
        </p:blipFill>
        <p:spPr>
          <a:xfrm>
            <a:off x="137251" y="2040844"/>
            <a:ext cx="1394231" cy="139423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971550" y="287579"/>
            <a:ext cx="7200900" cy="777638"/>
          </a:xfrm>
          <a:prstGeom prst="rect">
            <a:avLst/>
          </a:prstGeom>
          <a:noFill/>
          <a:ln>
            <a:noFill/>
          </a:ln>
        </p:spPr>
        <p:txBody>
          <a:bodyPr spcFirstLastPara="1" wrap="square" lIns="68569" tIns="34275" rIns="68569" bIns="34275" anchor="b" anchorCtr="0">
            <a:normAutofit/>
          </a:bodyPr>
          <a:lstStyle/>
          <a:p>
            <a:pPr algn="ctr">
              <a:buSzPts val="4000"/>
            </a:pPr>
            <a:r>
              <a:rPr lang="en-US" sz="2800" b="1"/>
              <a:t>Excess Costs vs. MOE</a:t>
            </a:r>
            <a:endParaRPr sz="2800" b="1"/>
          </a:p>
        </p:txBody>
      </p:sp>
      <p:sp>
        <p:nvSpPr>
          <p:cNvPr id="164" name="Google Shape;164;p20"/>
          <p:cNvSpPr txBox="1">
            <a:spLocks noGrp="1"/>
          </p:cNvSpPr>
          <p:nvPr>
            <p:ph type="body" idx="1"/>
          </p:nvPr>
        </p:nvSpPr>
        <p:spPr>
          <a:xfrm>
            <a:off x="1344263" y="1383056"/>
            <a:ext cx="7200900" cy="3257550"/>
          </a:xfrm>
          <a:prstGeom prst="rect">
            <a:avLst/>
          </a:prstGeom>
          <a:noFill/>
          <a:ln>
            <a:noFill/>
          </a:ln>
        </p:spPr>
        <p:txBody>
          <a:bodyPr spcFirstLastPara="1" wrap="square" lIns="68569" tIns="34275" rIns="68569" bIns="34275" anchor="t" anchorCtr="0">
            <a:normAutofit/>
          </a:bodyPr>
          <a:lstStyle/>
          <a:p>
            <a:pPr marL="0" indent="0">
              <a:spcBef>
                <a:spcPts val="0"/>
              </a:spcBef>
              <a:buSzPts val="1800"/>
              <a:buNone/>
            </a:pPr>
            <a:r>
              <a:rPr lang="en-US" sz="1350" b="1" u="sng"/>
              <a:t>MOE ensures consistent financial support: </a:t>
            </a:r>
            <a:r>
              <a:rPr lang="en-US" sz="1350"/>
              <a:t>The MOE requirements prevent LEAs and states from reducing their own spending on special education from year to year, thus maintaining a steady level of financial effort.</a:t>
            </a:r>
            <a:endParaRPr/>
          </a:p>
          <a:p>
            <a:pPr marL="0" indent="0">
              <a:spcBef>
                <a:spcPts val="0"/>
              </a:spcBef>
              <a:buSzPts val="1800"/>
              <a:buNone/>
            </a:pPr>
            <a:endParaRPr sz="1350"/>
          </a:p>
          <a:p>
            <a:pPr marL="0" indent="0">
              <a:spcBef>
                <a:spcPts val="0"/>
              </a:spcBef>
              <a:buSzPts val="1800"/>
              <a:buNone/>
            </a:pPr>
            <a:r>
              <a:rPr lang="en-US" sz="1350" b="1" u="sng"/>
              <a:t>Excess Cost Calculation ensures IDEA funds cover additional costs: </a:t>
            </a:r>
            <a:r>
              <a:rPr lang="en-US" sz="1350"/>
              <a:t>Before IDEA Part B funds can be used, LEAs must demonstrate they have spent a minimum average amount from local/state funds on general education costs for students with disabilities.</a:t>
            </a:r>
            <a:endParaRPr/>
          </a:p>
          <a:p>
            <a:pPr marL="0" indent="0">
              <a:spcBef>
                <a:spcPts val="0"/>
              </a:spcBef>
              <a:buSzPts val="1800"/>
              <a:buNone/>
            </a:pPr>
            <a:endParaRPr sz="1350"/>
          </a:p>
          <a:p>
            <a:pPr marL="0" indent="0">
              <a:spcBef>
                <a:spcPts val="0"/>
              </a:spcBef>
              <a:buSzPts val="1800"/>
              <a:buNone/>
            </a:pPr>
            <a:r>
              <a:rPr lang="en-US" sz="1350" b="1" u="sng"/>
              <a:t>Prevents Supplanting: </a:t>
            </a:r>
            <a:r>
              <a:rPr lang="en-US" sz="1350"/>
              <a:t>Together, MOE and excess cost calculations help ensure that IDEA Part B funds are used as intended—to provide additional support for special education rather than replacing existing funding sources.</a:t>
            </a:r>
            <a:endParaRPr/>
          </a:p>
          <a:p>
            <a:pPr marL="0" indent="0">
              <a:spcBef>
                <a:spcPts val="0"/>
              </a:spcBef>
              <a:buSzPts val="1800"/>
              <a:buNone/>
            </a:pPr>
            <a:r>
              <a:rPr lang="en-US" sz="1350"/>
              <a:t> </a:t>
            </a:r>
            <a:endParaRPr/>
          </a:p>
          <a:p>
            <a:pPr marL="0" indent="0">
              <a:spcBef>
                <a:spcPts val="0"/>
              </a:spcBef>
              <a:buSzPts val="1800"/>
              <a:buNone/>
            </a:pPr>
            <a:r>
              <a:rPr lang="en-US" sz="1350"/>
              <a:t>These processes work together to ensure that special education funding is maintained and appropriately augmented with federal funds, thereby preventing the improper use of federal funds to replace local and state investments in special education.</a:t>
            </a:r>
            <a:endParaRPr/>
          </a:p>
          <a:p>
            <a:pPr marL="205740" indent="-91440">
              <a:spcBef>
                <a:spcPts val="1350"/>
              </a:spcBef>
              <a:buSzPts val="2400"/>
              <a:buNone/>
            </a:pPr>
            <a:endParaRPr/>
          </a:p>
        </p:txBody>
      </p:sp>
      <p:sp>
        <p:nvSpPr>
          <p:cNvPr id="165" name="Google Shape;165;p20"/>
          <p:cNvSpPr txBox="1">
            <a:spLocks noGrp="1"/>
          </p:cNvSpPr>
          <p:nvPr>
            <p:ph type="ftr" idx="11"/>
          </p:nvPr>
        </p:nvSpPr>
        <p:spPr>
          <a:xfrm>
            <a:off x="971550" y="4781249"/>
            <a:ext cx="4682402" cy="205740"/>
          </a:xfrm>
          <a:prstGeom prst="rect">
            <a:avLst/>
          </a:prstGeom>
          <a:noFill/>
          <a:ln>
            <a:noFill/>
          </a:ln>
        </p:spPr>
        <p:txBody>
          <a:bodyPr spcFirstLastPara="1" wrap="square" lIns="68569" tIns="34275" rIns="68569" bIns="34275" anchor="ctr" anchorCtr="0">
            <a:noAutofit/>
          </a:bodyPr>
          <a:lstStyle/>
          <a:p>
            <a:pPr>
              <a:buSzPts val="1400"/>
            </a:pPr>
            <a:r>
              <a:rPr lang="en-US"/>
              <a:t>Investing for tomorrow, delivering today.</a:t>
            </a:r>
            <a:endParaRPr/>
          </a:p>
        </p:txBody>
      </p:sp>
      <p:sp>
        <p:nvSpPr>
          <p:cNvPr id="166" name="Google Shape;166;p20"/>
          <p:cNvSpPr txBox="1">
            <a:spLocks noGrp="1"/>
          </p:cNvSpPr>
          <p:nvPr>
            <p:ph type="sldNum" idx="12"/>
          </p:nvPr>
        </p:nvSpPr>
        <p:spPr>
          <a:xfrm>
            <a:off x="7143750" y="4781249"/>
            <a:ext cx="1028700" cy="205740"/>
          </a:xfrm>
          <a:prstGeom prst="rect">
            <a:avLst/>
          </a:prstGeom>
          <a:noFill/>
          <a:ln>
            <a:noFill/>
          </a:ln>
        </p:spPr>
        <p:txBody>
          <a:bodyPr spcFirstLastPara="1" wrap="square" lIns="68569" tIns="34275" rIns="68569" bIns="34275" anchor="ctr" anchorCtr="0">
            <a:noAutofit/>
          </a:bodyPr>
          <a:lstStyle/>
          <a:p>
            <a:pPr>
              <a:buSzPts val="1100"/>
            </a:pPr>
            <a:fld id="{00000000-1234-1234-1234-123412341234}" type="slidenum">
              <a:rPr lang="en-US"/>
              <a:pPr>
                <a:buSzPts val="1100"/>
              </a:pPr>
              <a:t>91</a:t>
            </a:fld>
            <a:endParaRPr/>
          </a:p>
        </p:txBody>
      </p:sp>
      <p:pic>
        <p:nvPicPr>
          <p:cNvPr id="167" name="Google Shape;167;p20"/>
          <p:cNvPicPr preferRelativeResize="0"/>
          <p:nvPr/>
        </p:nvPicPr>
        <p:blipFill>
          <a:blip r:embed="rId3">
            <a:alphaModFix/>
          </a:blip>
          <a:stretch>
            <a:fillRect/>
          </a:stretch>
        </p:blipFill>
        <p:spPr>
          <a:xfrm>
            <a:off x="61744" y="2141625"/>
            <a:ext cx="1307363" cy="1307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971550" y="256666"/>
            <a:ext cx="7200900" cy="777638"/>
          </a:xfrm>
          <a:prstGeom prst="rect">
            <a:avLst/>
          </a:prstGeom>
          <a:noFill/>
          <a:ln>
            <a:noFill/>
          </a:ln>
        </p:spPr>
        <p:txBody>
          <a:bodyPr spcFirstLastPara="1" wrap="square" lIns="68569" tIns="34275" rIns="68569" bIns="34275" anchor="b" anchorCtr="0">
            <a:normAutofit/>
          </a:bodyPr>
          <a:lstStyle/>
          <a:p>
            <a:pPr algn="ctr">
              <a:buSzPts val="4000"/>
            </a:pPr>
            <a:r>
              <a:rPr lang="en-US" sz="2800" b="1"/>
              <a:t>Connection to Supplanting</a:t>
            </a:r>
            <a:r>
              <a:rPr lang="en-US"/>
              <a:t>	</a:t>
            </a:r>
            <a:endParaRPr/>
          </a:p>
        </p:txBody>
      </p:sp>
      <p:sp>
        <p:nvSpPr>
          <p:cNvPr id="173" name="Google Shape;173;p21"/>
          <p:cNvSpPr txBox="1">
            <a:spLocks noGrp="1"/>
          </p:cNvSpPr>
          <p:nvPr>
            <p:ph type="body" idx="1"/>
          </p:nvPr>
        </p:nvSpPr>
        <p:spPr>
          <a:xfrm>
            <a:off x="1246781" y="1348669"/>
            <a:ext cx="7200900" cy="3257550"/>
          </a:xfrm>
          <a:prstGeom prst="rect">
            <a:avLst/>
          </a:prstGeom>
          <a:noFill/>
          <a:ln>
            <a:noFill/>
          </a:ln>
        </p:spPr>
        <p:txBody>
          <a:bodyPr spcFirstLastPara="1" wrap="square" lIns="68569" tIns="34275" rIns="68569" bIns="34275" anchor="t" anchorCtr="0">
            <a:normAutofit/>
          </a:bodyPr>
          <a:lstStyle/>
          <a:p>
            <a:pPr marL="0" indent="0">
              <a:spcBef>
                <a:spcPts val="0"/>
              </a:spcBef>
              <a:buClr>
                <a:schemeClr val="dk2"/>
              </a:buClr>
              <a:buSzPts val="1100"/>
              <a:buNone/>
            </a:pPr>
            <a:r>
              <a:rPr lang="en-US" sz="1500" b="1"/>
              <a:t>Preventing Supplanting</a:t>
            </a:r>
            <a:endParaRPr sz="1500" b="1"/>
          </a:p>
          <a:p>
            <a:pPr marL="1028700" indent="0">
              <a:spcBef>
                <a:spcPts val="0"/>
              </a:spcBef>
              <a:buClr>
                <a:schemeClr val="dk2"/>
              </a:buClr>
              <a:buSzPts val="1100"/>
              <a:buNone/>
            </a:pPr>
            <a:endParaRPr sz="1350"/>
          </a:p>
          <a:p>
            <a:pPr marL="1028700" indent="0">
              <a:spcBef>
                <a:spcPts val="0"/>
              </a:spcBef>
              <a:buClr>
                <a:schemeClr val="dk2"/>
              </a:buClr>
              <a:buSzPts val="1100"/>
              <a:buNone/>
            </a:pPr>
            <a:endParaRPr sz="1350"/>
          </a:p>
          <a:p>
            <a:pPr marL="685800" indent="-257175">
              <a:spcBef>
                <a:spcPts val="0"/>
              </a:spcBef>
              <a:buSzPts val="1800"/>
            </a:pPr>
            <a:r>
              <a:rPr lang="en-US" sz="1350"/>
              <a:t>IDEA funds are intended to </a:t>
            </a:r>
            <a:r>
              <a:rPr lang="en-US" sz="1350" b="1"/>
              <a:t>supplement</a:t>
            </a:r>
            <a:r>
              <a:rPr lang="en-US" sz="1350"/>
              <a:t>, not </a:t>
            </a:r>
            <a:r>
              <a:rPr lang="en-US" sz="1350" b="1"/>
              <a:t>replace</a:t>
            </a:r>
            <a:r>
              <a:rPr lang="en-US" sz="1350"/>
              <a:t>, existing state, local, or federal funds used for education.</a:t>
            </a:r>
            <a:endParaRPr sz="1350"/>
          </a:p>
          <a:p>
            <a:pPr marL="1028700" indent="0">
              <a:spcBef>
                <a:spcPts val="0"/>
              </a:spcBef>
              <a:buClr>
                <a:schemeClr val="dk2"/>
              </a:buClr>
              <a:buSzPts val="1100"/>
              <a:buNone/>
            </a:pPr>
            <a:endParaRPr sz="1350"/>
          </a:p>
          <a:p>
            <a:pPr marL="685800" indent="-257175">
              <a:spcBef>
                <a:spcPts val="0"/>
              </a:spcBef>
              <a:buSzPts val="1800"/>
            </a:pPr>
            <a:r>
              <a:rPr lang="en-US" sz="1350" b="1"/>
              <a:t>Supplanting </a:t>
            </a:r>
            <a:r>
              <a:rPr lang="en-US" sz="1350"/>
              <a:t>occurs when federal funds are used in place of, rather than in addition to, local or state funding.</a:t>
            </a:r>
            <a:endParaRPr sz="1350"/>
          </a:p>
          <a:p>
            <a:pPr marL="1028700" indent="0">
              <a:spcBef>
                <a:spcPts val="0"/>
              </a:spcBef>
              <a:buClr>
                <a:schemeClr val="dk2"/>
              </a:buClr>
              <a:buSzPts val="1100"/>
              <a:buNone/>
            </a:pPr>
            <a:endParaRPr sz="1350"/>
          </a:p>
          <a:p>
            <a:pPr marL="685800" indent="-257175">
              <a:spcBef>
                <a:spcPts val="0"/>
              </a:spcBef>
              <a:buSzPts val="1800"/>
            </a:pPr>
            <a:r>
              <a:rPr lang="en-US" sz="1350"/>
              <a:t>This ensures LEAs maintain a </a:t>
            </a:r>
            <a:r>
              <a:rPr lang="en-US" sz="1350" b="1"/>
              <a:t>consistent level of financial commitment</a:t>
            </a:r>
            <a:r>
              <a:rPr lang="en-US" sz="1350"/>
              <a:t> to general and special education, and IDEA funds are used to enhance services for students with disabilities.</a:t>
            </a:r>
            <a:endParaRPr sz="1350"/>
          </a:p>
          <a:p>
            <a:pPr marL="0" indent="0">
              <a:spcBef>
                <a:spcPts val="0"/>
              </a:spcBef>
              <a:buSzPts val="1800"/>
              <a:buNone/>
            </a:pPr>
            <a:endParaRPr sz="1350"/>
          </a:p>
          <a:p>
            <a:pPr marL="0" indent="342900">
              <a:spcBef>
                <a:spcPts val="0"/>
              </a:spcBef>
              <a:buSzPts val="1800"/>
              <a:buNone/>
            </a:pPr>
            <a:r>
              <a:rPr lang="en-US" sz="1350"/>
              <a:t> (</a:t>
            </a:r>
            <a:r>
              <a:rPr lang="en-US" sz="1350" u="sng">
                <a:solidFill>
                  <a:schemeClr val="hlink"/>
                </a:solidFill>
                <a:hlinkClick r:id="rId3"/>
              </a:rPr>
              <a:t>34 CFR 300.202(a)(3)</a:t>
            </a:r>
            <a:r>
              <a:rPr lang="en-US" sz="1350"/>
              <a:t>)</a:t>
            </a:r>
            <a:endParaRPr sz="1350"/>
          </a:p>
          <a:p>
            <a:pPr marL="205740" indent="-91440">
              <a:spcBef>
                <a:spcPts val="1350"/>
              </a:spcBef>
              <a:buSzPts val="2400"/>
              <a:buNone/>
            </a:pPr>
            <a:endParaRPr/>
          </a:p>
        </p:txBody>
      </p:sp>
      <p:sp>
        <p:nvSpPr>
          <p:cNvPr id="174" name="Google Shape;174;p21"/>
          <p:cNvSpPr txBox="1">
            <a:spLocks noGrp="1"/>
          </p:cNvSpPr>
          <p:nvPr>
            <p:ph type="ftr" idx="11"/>
          </p:nvPr>
        </p:nvSpPr>
        <p:spPr>
          <a:xfrm>
            <a:off x="971550" y="4781249"/>
            <a:ext cx="4682402" cy="205740"/>
          </a:xfrm>
          <a:prstGeom prst="rect">
            <a:avLst/>
          </a:prstGeom>
          <a:noFill/>
          <a:ln>
            <a:noFill/>
          </a:ln>
        </p:spPr>
        <p:txBody>
          <a:bodyPr spcFirstLastPara="1" wrap="square" lIns="68569" tIns="34275" rIns="68569" bIns="34275" anchor="ctr" anchorCtr="0">
            <a:noAutofit/>
          </a:bodyPr>
          <a:lstStyle/>
          <a:p>
            <a:pPr>
              <a:buSzPts val="1400"/>
            </a:pPr>
            <a:r>
              <a:rPr lang="en-US"/>
              <a:t>Investing for tomorrow, delivering today.</a:t>
            </a:r>
            <a:endParaRPr/>
          </a:p>
        </p:txBody>
      </p:sp>
      <p:sp>
        <p:nvSpPr>
          <p:cNvPr id="175" name="Google Shape;175;p21"/>
          <p:cNvSpPr txBox="1">
            <a:spLocks noGrp="1"/>
          </p:cNvSpPr>
          <p:nvPr>
            <p:ph type="sldNum" idx="12"/>
          </p:nvPr>
        </p:nvSpPr>
        <p:spPr>
          <a:xfrm>
            <a:off x="7143750" y="4781249"/>
            <a:ext cx="1028700" cy="205740"/>
          </a:xfrm>
          <a:prstGeom prst="rect">
            <a:avLst/>
          </a:prstGeom>
          <a:noFill/>
          <a:ln>
            <a:noFill/>
          </a:ln>
        </p:spPr>
        <p:txBody>
          <a:bodyPr spcFirstLastPara="1" wrap="square" lIns="68569" tIns="34275" rIns="68569" bIns="34275" anchor="ctr" anchorCtr="0">
            <a:noAutofit/>
          </a:bodyPr>
          <a:lstStyle/>
          <a:p>
            <a:pPr>
              <a:buSzPts val="1100"/>
            </a:pPr>
            <a:fld id="{00000000-1234-1234-1234-123412341234}" type="slidenum">
              <a:rPr lang="en-US"/>
              <a:pPr>
                <a:buSzPts val="1100"/>
              </a:pPr>
              <a:t>92</a:t>
            </a:fld>
            <a:endParaRPr/>
          </a:p>
        </p:txBody>
      </p:sp>
      <p:pic>
        <p:nvPicPr>
          <p:cNvPr id="176" name="Google Shape;176;p21"/>
          <p:cNvPicPr preferRelativeResize="0"/>
          <p:nvPr/>
        </p:nvPicPr>
        <p:blipFill>
          <a:blip r:embed="rId4">
            <a:alphaModFix/>
          </a:blip>
          <a:stretch>
            <a:fillRect/>
          </a:stretch>
        </p:blipFill>
        <p:spPr>
          <a:xfrm>
            <a:off x="0" y="1657481"/>
            <a:ext cx="1753294" cy="2047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971550" y="271131"/>
            <a:ext cx="7200900" cy="777600"/>
          </a:xfrm>
          <a:prstGeom prst="rect">
            <a:avLst/>
          </a:prstGeom>
        </p:spPr>
        <p:txBody>
          <a:bodyPr spcFirstLastPara="1" wrap="square" lIns="68569" tIns="34275" rIns="68569" bIns="34275" anchor="b" anchorCtr="0">
            <a:normAutofit/>
          </a:bodyPr>
          <a:lstStyle/>
          <a:p>
            <a:pPr algn="ctr">
              <a:buClr>
                <a:schemeClr val="dk2"/>
              </a:buClr>
              <a:buSzPts val="1100"/>
            </a:pPr>
            <a:r>
              <a:rPr lang="en-US" sz="2800" b="1"/>
              <a:t>Excess Cost Requirement</a:t>
            </a:r>
            <a:endParaRPr sz="2800" b="1"/>
          </a:p>
        </p:txBody>
      </p:sp>
      <p:sp>
        <p:nvSpPr>
          <p:cNvPr id="183" name="Google Shape;183;p22"/>
          <p:cNvSpPr txBox="1">
            <a:spLocks noGrp="1"/>
          </p:cNvSpPr>
          <p:nvPr>
            <p:ph type="body" idx="1"/>
          </p:nvPr>
        </p:nvSpPr>
        <p:spPr>
          <a:xfrm>
            <a:off x="1252519" y="1371600"/>
            <a:ext cx="7200900" cy="3257550"/>
          </a:xfrm>
          <a:prstGeom prst="rect">
            <a:avLst/>
          </a:prstGeom>
        </p:spPr>
        <p:txBody>
          <a:bodyPr spcFirstLastPara="1" wrap="square" lIns="68569" tIns="34275" rIns="68569" bIns="34275" anchor="t" anchorCtr="0">
            <a:normAutofit/>
          </a:bodyPr>
          <a:lstStyle/>
          <a:p>
            <a:pPr marL="0" indent="0">
              <a:spcBef>
                <a:spcPts val="0"/>
              </a:spcBef>
              <a:buClr>
                <a:schemeClr val="dk2"/>
              </a:buClr>
              <a:buSzPts val="1100"/>
              <a:buNone/>
            </a:pPr>
            <a:r>
              <a:rPr lang="en-US" sz="1350" b="1"/>
              <a:t>	</a:t>
            </a:r>
            <a:r>
              <a:rPr lang="en-US" sz="1500" b="1"/>
              <a:t>Federal Requirements</a:t>
            </a:r>
            <a:endParaRPr sz="1500" b="1"/>
          </a:p>
          <a:p>
            <a:pPr marL="1028700" indent="0">
              <a:spcBef>
                <a:spcPts val="0"/>
              </a:spcBef>
              <a:buClr>
                <a:schemeClr val="dk2"/>
              </a:buClr>
              <a:buSzPts val="1100"/>
              <a:buNone/>
            </a:pPr>
            <a:endParaRPr sz="1350"/>
          </a:p>
          <a:p>
            <a:pPr marL="1028700" indent="0">
              <a:spcBef>
                <a:spcPts val="0"/>
              </a:spcBef>
              <a:buClr>
                <a:schemeClr val="dk2"/>
              </a:buClr>
              <a:buSzPts val="1100"/>
              <a:buNone/>
            </a:pPr>
            <a:endParaRPr sz="1350"/>
          </a:p>
          <a:p>
            <a:pPr marL="685800" indent="-257175">
              <a:spcBef>
                <a:spcPts val="0"/>
              </a:spcBef>
              <a:buSzPts val="1800"/>
            </a:pPr>
            <a:r>
              <a:rPr lang="en-US" sz="1350"/>
              <a:t>Excess Cost Requirement (from </a:t>
            </a:r>
            <a:r>
              <a:rPr lang="en-US" sz="1350" u="sng">
                <a:solidFill>
                  <a:schemeClr val="hlink"/>
                </a:solidFill>
                <a:hlinkClick r:id="rId3"/>
              </a:rPr>
              <a:t>§ 300.202(b)</a:t>
            </a:r>
            <a:r>
              <a:rPr lang="en-US" sz="1350"/>
              <a:t>)</a:t>
            </a:r>
            <a:endParaRPr sz="1350"/>
          </a:p>
          <a:p>
            <a:pPr marL="1028700" indent="0">
              <a:spcBef>
                <a:spcPts val="0"/>
              </a:spcBef>
              <a:buClr>
                <a:schemeClr val="dk2"/>
              </a:buClr>
              <a:buSzPts val="1100"/>
              <a:buNone/>
            </a:pPr>
            <a:endParaRPr sz="1350"/>
          </a:p>
          <a:p>
            <a:pPr marL="685800" indent="-257175">
              <a:spcBef>
                <a:spcPts val="0"/>
              </a:spcBef>
              <a:buSzPts val="1800"/>
            </a:pPr>
            <a:r>
              <a:rPr lang="en-US" sz="1350"/>
              <a:t>LEAs cannot use Part B funds to pay for </a:t>
            </a:r>
            <a:r>
              <a:rPr lang="en-US" sz="1350" u="sng"/>
              <a:t>all</a:t>
            </a:r>
            <a:r>
              <a:rPr lang="en-US" sz="1350"/>
              <a:t> costs related to educating a child with a disability, except in cases where no local or state funds are available for nondisabled children of similar age.</a:t>
            </a:r>
            <a:endParaRPr sz="1350"/>
          </a:p>
          <a:p>
            <a:pPr marL="1028700" indent="0">
              <a:spcBef>
                <a:spcPts val="0"/>
              </a:spcBef>
              <a:buClr>
                <a:schemeClr val="dk2"/>
              </a:buClr>
              <a:buSzPts val="1100"/>
              <a:buNone/>
            </a:pPr>
            <a:endParaRPr sz="1350"/>
          </a:p>
          <a:p>
            <a:pPr marL="685800" indent="-257175">
              <a:spcBef>
                <a:spcPts val="0"/>
              </a:spcBef>
              <a:buSzPts val="1800"/>
            </a:pPr>
            <a:r>
              <a:rPr lang="en-US" sz="1350"/>
              <a:t>LEAs meet the excess cost requirement by spending a minimum average amount on general education costs before applying IDEA Part B funds</a:t>
            </a:r>
            <a:r>
              <a:rPr lang="en-US" sz="825">
                <a:solidFill>
                  <a:schemeClr val="dk2"/>
                </a:solidFill>
                <a:latin typeface="Arial"/>
                <a:ea typeface="Arial"/>
                <a:cs typeface="Arial"/>
                <a:sym typeface="Arial"/>
              </a:rPr>
              <a:t>.</a:t>
            </a:r>
            <a:endParaRPr/>
          </a:p>
        </p:txBody>
      </p:sp>
      <p:sp>
        <p:nvSpPr>
          <p:cNvPr id="184" name="Google Shape;184;p22"/>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93</a:t>
            </a:fld>
            <a:endParaRPr/>
          </a:p>
        </p:txBody>
      </p:sp>
      <p:pic>
        <p:nvPicPr>
          <p:cNvPr id="185" name="Google Shape;185;p22"/>
          <p:cNvPicPr preferRelativeResize="0"/>
          <p:nvPr/>
        </p:nvPicPr>
        <p:blipFill>
          <a:blip r:embed="rId4">
            <a:alphaModFix/>
          </a:blip>
          <a:stretch>
            <a:fillRect/>
          </a:stretch>
        </p:blipFill>
        <p:spPr>
          <a:xfrm>
            <a:off x="223012" y="2121956"/>
            <a:ext cx="1123163" cy="1123163"/>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971550" y="258857"/>
            <a:ext cx="7200900" cy="777600"/>
          </a:xfrm>
          <a:prstGeom prst="rect">
            <a:avLst/>
          </a:prstGeom>
        </p:spPr>
        <p:txBody>
          <a:bodyPr spcFirstLastPara="1" wrap="square" lIns="68569" tIns="34275" rIns="68569" bIns="34275" anchor="b" anchorCtr="0">
            <a:normAutofit/>
          </a:bodyPr>
          <a:lstStyle/>
          <a:p>
            <a:pPr algn="ctr">
              <a:buClr>
                <a:schemeClr val="dk2"/>
              </a:buClr>
              <a:buSzPts val="1100"/>
            </a:pPr>
            <a:r>
              <a:rPr lang="en-US" sz="2800" b="1"/>
              <a:t>Meeting Compliance</a:t>
            </a:r>
            <a:endParaRPr sz="2800" b="1"/>
          </a:p>
        </p:txBody>
      </p:sp>
      <p:sp>
        <p:nvSpPr>
          <p:cNvPr id="192" name="Google Shape;192;p23"/>
          <p:cNvSpPr txBox="1">
            <a:spLocks noGrp="1"/>
          </p:cNvSpPr>
          <p:nvPr>
            <p:ph type="body" idx="1"/>
          </p:nvPr>
        </p:nvSpPr>
        <p:spPr>
          <a:xfrm>
            <a:off x="1539244" y="1365863"/>
            <a:ext cx="7200900" cy="3257550"/>
          </a:xfrm>
          <a:prstGeom prst="rect">
            <a:avLst/>
          </a:prstGeom>
        </p:spPr>
        <p:txBody>
          <a:bodyPr spcFirstLastPara="1" wrap="square" lIns="68569" tIns="34275" rIns="68569" bIns="34275" anchor="t" anchorCtr="0">
            <a:normAutofit fontScale="92500" lnSpcReduction="10000"/>
          </a:bodyPr>
          <a:lstStyle/>
          <a:p>
            <a:pPr marL="0" indent="0">
              <a:spcBef>
                <a:spcPts val="0"/>
              </a:spcBef>
              <a:buClr>
                <a:schemeClr val="dk2"/>
              </a:buClr>
              <a:buSzPct val="61111"/>
              <a:buNone/>
            </a:pPr>
            <a:r>
              <a:rPr lang="en-US" sz="1350" b="1"/>
              <a:t>Minimum Expenditure Requirement:</a:t>
            </a:r>
            <a:endParaRPr sz="1350" b="1"/>
          </a:p>
          <a:p>
            <a:pPr marL="342900" indent="-250190">
              <a:spcBef>
                <a:spcPts val="0"/>
              </a:spcBef>
              <a:buSzPct val="100000"/>
            </a:pPr>
            <a:r>
              <a:rPr lang="en-US" sz="1350"/>
              <a:t>LEAs must spend a minimum average on the education of students with disabilities before they can apply IDEA Part B funds to cover excess costs.</a:t>
            </a:r>
            <a:endParaRPr sz="1350"/>
          </a:p>
          <a:p>
            <a:pPr marL="342900" indent="-250190">
              <a:spcBef>
                <a:spcPts val="0"/>
              </a:spcBef>
              <a:buSzPct val="100000"/>
            </a:pPr>
            <a:r>
              <a:rPr lang="en-US" sz="1350"/>
              <a:t>This ensures that the basic educational needs of students with disabilities are met using existing state, local, and federal funding.</a:t>
            </a:r>
            <a:endParaRPr sz="1350"/>
          </a:p>
          <a:p>
            <a:pPr marL="0" indent="0">
              <a:spcBef>
                <a:spcPts val="0"/>
              </a:spcBef>
              <a:buClr>
                <a:schemeClr val="dk2"/>
              </a:buClr>
              <a:buSzPct val="61111"/>
              <a:buNone/>
            </a:pPr>
            <a:endParaRPr sz="1350"/>
          </a:p>
          <a:p>
            <a:pPr marL="0" indent="0">
              <a:spcBef>
                <a:spcPts val="0"/>
              </a:spcBef>
              <a:buClr>
                <a:schemeClr val="dk2"/>
              </a:buClr>
              <a:buSzPct val="61111"/>
              <a:buNone/>
            </a:pPr>
            <a:r>
              <a:rPr lang="en-US" sz="1350" b="1"/>
              <a:t>Simultaneous Spending:</a:t>
            </a:r>
            <a:endParaRPr sz="1350" b="1"/>
          </a:p>
          <a:p>
            <a:pPr marL="342900" indent="-250190">
              <a:spcBef>
                <a:spcPts val="0"/>
              </a:spcBef>
              <a:buSzPct val="100000"/>
            </a:pPr>
            <a:r>
              <a:rPr lang="en-US" sz="1350"/>
              <a:t>LEAs may use IDEA Part B funds concurrently with other funding sources (state, local, and federal) throughout the fiscal year.</a:t>
            </a:r>
            <a:endParaRPr sz="1350"/>
          </a:p>
          <a:p>
            <a:pPr marL="342900" indent="-250190">
              <a:spcBef>
                <a:spcPts val="0"/>
              </a:spcBef>
              <a:buSzPct val="100000"/>
            </a:pPr>
            <a:r>
              <a:rPr lang="en-US" sz="1350"/>
              <a:t>However, to comply with the excess cost requirement, the minimum total expenditures or average amount per students with disabilities must be reached by the end of the fiscal year.</a:t>
            </a:r>
            <a:endParaRPr sz="1350"/>
          </a:p>
          <a:p>
            <a:pPr marL="0" indent="0">
              <a:spcBef>
                <a:spcPts val="0"/>
              </a:spcBef>
              <a:buClr>
                <a:schemeClr val="dk2"/>
              </a:buClr>
              <a:buSzPct val="61111"/>
              <a:buNone/>
            </a:pPr>
            <a:endParaRPr sz="1350"/>
          </a:p>
          <a:p>
            <a:pPr marL="0" indent="0">
              <a:spcBef>
                <a:spcPts val="0"/>
              </a:spcBef>
              <a:buClr>
                <a:schemeClr val="dk2"/>
              </a:buClr>
              <a:buSzPct val="61111"/>
              <a:buNone/>
            </a:pPr>
            <a:r>
              <a:rPr lang="en-US" sz="1350" b="1"/>
              <a:t>End of Fiscal Year Compliance:</a:t>
            </a:r>
            <a:endParaRPr sz="1350" b="1"/>
          </a:p>
          <a:p>
            <a:pPr marL="342900" indent="-250190">
              <a:spcBef>
                <a:spcPts val="0"/>
              </a:spcBef>
              <a:buSzPct val="100000"/>
            </a:pPr>
            <a:r>
              <a:rPr lang="en-US" sz="1350"/>
              <a:t>The minimum expenditure requirement must be met before the fiscal year ends in order to maintain compliance with IDEA regulations.</a:t>
            </a:r>
            <a:endParaRPr sz="1350"/>
          </a:p>
          <a:p>
            <a:pPr marL="342900" indent="-250190">
              <a:spcBef>
                <a:spcPts val="0"/>
              </a:spcBef>
              <a:buSzPct val="100000"/>
            </a:pPr>
            <a:r>
              <a:rPr lang="en-US" sz="1350"/>
              <a:t>Failure to meet this requirement could result in the improper use of IDEA Part B funds, which may lead to penalties or the need to reimburse funds.</a:t>
            </a:r>
            <a:endParaRPr sz="1350"/>
          </a:p>
          <a:p>
            <a:pPr marL="0" indent="0">
              <a:spcBef>
                <a:spcPts val="0"/>
              </a:spcBef>
              <a:buClr>
                <a:schemeClr val="dk2"/>
              </a:buClr>
              <a:buSzPct val="61111"/>
              <a:buNone/>
            </a:pPr>
            <a:endParaRPr sz="1350"/>
          </a:p>
          <a:p>
            <a:pPr marL="0" indent="0">
              <a:spcBef>
                <a:spcPts val="0"/>
              </a:spcBef>
              <a:buClr>
                <a:schemeClr val="dk2"/>
              </a:buClr>
              <a:buSzPct val="61111"/>
              <a:buNone/>
            </a:pPr>
            <a:r>
              <a:rPr lang="en-US" sz="1350" b="1"/>
              <a:t>Key Compliance Reference:</a:t>
            </a:r>
            <a:endParaRPr sz="1350" b="1"/>
          </a:p>
          <a:p>
            <a:pPr marL="342900" indent="-250190">
              <a:spcBef>
                <a:spcPts val="0"/>
              </a:spcBef>
              <a:buSzPct val="100000"/>
            </a:pPr>
            <a:r>
              <a:rPr lang="en-US" sz="1350"/>
              <a:t>This requirement aligns with the federal mandate that IDEA funds are meant to supplement, not supplant, existing funding, ensuring that LEAs maintain a consistent financial effort toward special education.</a:t>
            </a:r>
            <a:endParaRPr/>
          </a:p>
        </p:txBody>
      </p:sp>
      <p:sp>
        <p:nvSpPr>
          <p:cNvPr id="193" name="Google Shape;193;p23"/>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94</a:t>
            </a:fld>
            <a:endParaRPr/>
          </a:p>
        </p:txBody>
      </p:sp>
      <p:pic>
        <p:nvPicPr>
          <p:cNvPr id="194" name="Google Shape;194;p23"/>
          <p:cNvPicPr preferRelativeResize="0"/>
          <p:nvPr/>
        </p:nvPicPr>
        <p:blipFill>
          <a:blip r:embed="rId3">
            <a:alphaModFix/>
          </a:blip>
          <a:stretch>
            <a:fillRect/>
          </a:stretch>
        </p:blipFill>
        <p:spPr>
          <a:xfrm>
            <a:off x="293457" y="2139207"/>
            <a:ext cx="1163981" cy="116398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971550" y="274283"/>
            <a:ext cx="7200900" cy="777638"/>
          </a:xfrm>
          <a:prstGeom prst="rect">
            <a:avLst/>
          </a:prstGeom>
          <a:noFill/>
          <a:ln>
            <a:noFill/>
          </a:ln>
        </p:spPr>
        <p:txBody>
          <a:bodyPr spcFirstLastPara="1" wrap="square" lIns="68569" tIns="34275" rIns="68569" bIns="34275" anchor="b" anchorCtr="0">
            <a:normAutofit/>
          </a:bodyPr>
          <a:lstStyle/>
          <a:p>
            <a:pPr algn="ctr">
              <a:buSzPts val="4000"/>
            </a:pPr>
            <a:r>
              <a:rPr lang="en-US" sz="2800" b="1"/>
              <a:t>Excess Cost  Submissions</a:t>
            </a:r>
            <a:endParaRPr sz="2800" b="1"/>
          </a:p>
        </p:txBody>
      </p:sp>
      <p:sp>
        <p:nvSpPr>
          <p:cNvPr id="200" name="Google Shape;200;p24"/>
          <p:cNvSpPr txBox="1">
            <a:spLocks noGrp="1"/>
          </p:cNvSpPr>
          <p:nvPr>
            <p:ph type="body" idx="1"/>
          </p:nvPr>
        </p:nvSpPr>
        <p:spPr>
          <a:xfrm>
            <a:off x="772763" y="1334475"/>
            <a:ext cx="3486375" cy="3257550"/>
          </a:xfrm>
          <a:prstGeom prst="rect">
            <a:avLst/>
          </a:prstGeom>
          <a:noFill/>
          <a:ln w="28575" cap="flat" cmpd="sng">
            <a:solidFill>
              <a:srgbClr val="048A81"/>
            </a:solidFill>
            <a:prstDash val="solid"/>
            <a:round/>
            <a:headEnd type="none" w="sm" len="sm"/>
            <a:tailEnd type="none" w="sm" len="sm"/>
          </a:ln>
        </p:spPr>
        <p:txBody>
          <a:bodyPr spcFirstLastPara="1" wrap="square" lIns="68569" tIns="34275" rIns="68569" bIns="34275" anchor="t" anchorCtr="0">
            <a:normAutofit lnSpcReduction="10000"/>
          </a:bodyPr>
          <a:lstStyle/>
          <a:p>
            <a:pPr marL="0" indent="0" algn="ctr">
              <a:spcBef>
                <a:spcPts val="0"/>
              </a:spcBef>
              <a:buNone/>
            </a:pPr>
            <a:r>
              <a:rPr lang="en-US" sz="1425" b="1">
                <a:solidFill>
                  <a:srgbClr val="048A81"/>
                </a:solidFill>
              </a:rPr>
              <a:t>Excess Cost Base </a:t>
            </a:r>
            <a:endParaRPr sz="1425" b="1">
              <a:solidFill>
                <a:srgbClr val="048A81"/>
              </a:solidFill>
            </a:endParaRPr>
          </a:p>
          <a:p>
            <a:pPr marL="0" indent="0">
              <a:spcBef>
                <a:spcPts val="0"/>
              </a:spcBef>
              <a:buNone/>
            </a:pPr>
            <a:endParaRPr sz="1350"/>
          </a:p>
          <a:p>
            <a:pPr marL="342900" indent="-257175">
              <a:spcBef>
                <a:spcPts val="0"/>
              </a:spcBef>
              <a:buSzPts val="1800"/>
            </a:pPr>
            <a:r>
              <a:rPr lang="en-US" sz="1350"/>
              <a:t>Submitted in the Spring.</a:t>
            </a:r>
            <a:endParaRPr sz="1350"/>
          </a:p>
          <a:p>
            <a:pPr marL="342900" indent="0">
              <a:spcBef>
                <a:spcPts val="0"/>
              </a:spcBef>
              <a:buNone/>
            </a:pPr>
            <a:endParaRPr sz="1350"/>
          </a:p>
          <a:p>
            <a:pPr marL="342900" indent="-257175">
              <a:spcBef>
                <a:spcPts val="0"/>
              </a:spcBef>
              <a:buSzPts val="1800"/>
            </a:pPr>
            <a:r>
              <a:rPr lang="en-US" sz="1350"/>
              <a:t>Figures based on </a:t>
            </a:r>
            <a:r>
              <a:rPr lang="en-US" sz="1350" u="sng"/>
              <a:t>budgeted amounts</a:t>
            </a:r>
            <a:r>
              <a:rPr lang="en-US" sz="1350"/>
              <a:t>. </a:t>
            </a:r>
            <a:endParaRPr sz="1350"/>
          </a:p>
          <a:p>
            <a:pPr marL="342900" indent="0">
              <a:spcBef>
                <a:spcPts val="0"/>
              </a:spcBef>
              <a:buNone/>
            </a:pPr>
            <a:endParaRPr sz="1350"/>
          </a:p>
          <a:p>
            <a:pPr marL="342900" indent="-257175">
              <a:spcBef>
                <a:spcPts val="0"/>
              </a:spcBef>
              <a:buSzPts val="1800"/>
            </a:pPr>
            <a:r>
              <a:rPr lang="en-US" sz="1350"/>
              <a:t>May include projections derived from historical data.</a:t>
            </a:r>
            <a:endParaRPr sz="1350"/>
          </a:p>
          <a:p>
            <a:pPr marL="342900" indent="0">
              <a:spcBef>
                <a:spcPts val="0"/>
              </a:spcBef>
              <a:buNone/>
            </a:pPr>
            <a:endParaRPr sz="1350"/>
          </a:p>
          <a:p>
            <a:pPr marL="342900" indent="-257175">
              <a:spcBef>
                <a:spcPts val="0"/>
              </a:spcBef>
              <a:buSzPts val="1800"/>
            </a:pPr>
            <a:r>
              <a:rPr lang="en-US" sz="1350"/>
              <a:t>The United States Department of Education requires each LEA to submit figures separated between elementary and secondary education levels.</a:t>
            </a:r>
            <a:endParaRPr sz="1350"/>
          </a:p>
          <a:p>
            <a:pPr marL="342900" indent="0">
              <a:spcBef>
                <a:spcPts val="0"/>
              </a:spcBef>
              <a:buNone/>
            </a:pPr>
            <a:endParaRPr sz="1350"/>
          </a:p>
          <a:p>
            <a:pPr marL="342900" indent="-257175">
              <a:spcBef>
                <a:spcPts val="0"/>
              </a:spcBef>
              <a:buSzPts val="1800"/>
            </a:pPr>
            <a:r>
              <a:rPr lang="en-US" sz="1350"/>
              <a:t>This calculation is to establish eligibility for IDEA B funds by assuring LEAs have estimate of costs from state and local funds.</a:t>
            </a:r>
            <a:endParaRPr sz="1350"/>
          </a:p>
        </p:txBody>
      </p:sp>
      <p:sp>
        <p:nvSpPr>
          <p:cNvPr id="201" name="Google Shape;201;p24"/>
          <p:cNvSpPr txBox="1">
            <a:spLocks noGrp="1"/>
          </p:cNvSpPr>
          <p:nvPr>
            <p:ph type="ftr" idx="11"/>
          </p:nvPr>
        </p:nvSpPr>
        <p:spPr>
          <a:xfrm>
            <a:off x="971550" y="4781249"/>
            <a:ext cx="4682402" cy="205740"/>
          </a:xfrm>
          <a:prstGeom prst="rect">
            <a:avLst/>
          </a:prstGeom>
          <a:noFill/>
          <a:ln>
            <a:noFill/>
          </a:ln>
        </p:spPr>
        <p:txBody>
          <a:bodyPr spcFirstLastPara="1" wrap="square" lIns="68569" tIns="34275" rIns="68569" bIns="34275" anchor="ctr" anchorCtr="0">
            <a:noAutofit/>
          </a:bodyPr>
          <a:lstStyle/>
          <a:p>
            <a:pPr>
              <a:buSzPts val="1400"/>
            </a:pPr>
            <a:r>
              <a:rPr lang="en-US"/>
              <a:t>Investing for tomorrow, delivering today.</a:t>
            </a:r>
            <a:endParaRPr/>
          </a:p>
        </p:txBody>
      </p:sp>
      <p:sp>
        <p:nvSpPr>
          <p:cNvPr id="202" name="Google Shape;202;p24"/>
          <p:cNvSpPr txBox="1">
            <a:spLocks noGrp="1"/>
          </p:cNvSpPr>
          <p:nvPr>
            <p:ph type="sldNum" idx="12"/>
          </p:nvPr>
        </p:nvSpPr>
        <p:spPr>
          <a:xfrm>
            <a:off x="7143750" y="4781249"/>
            <a:ext cx="1028700" cy="205740"/>
          </a:xfrm>
          <a:prstGeom prst="rect">
            <a:avLst/>
          </a:prstGeom>
          <a:noFill/>
          <a:ln>
            <a:noFill/>
          </a:ln>
        </p:spPr>
        <p:txBody>
          <a:bodyPr spcFirstLastPara="1" wrap="square" lIns="68569" tIns="34275" rIns="68569" bIns="34275" anchor="ctr" anchorCtr="0">
            <a:noAutofit/>
          </a:bodyPr>
          <a:lstStyle/>
          <a:p>
            <a:pPr>
              <a:buSzPts val="1100"/>
            </a:pPr>
            <a:fld id="{00000000-1234-1234-1234-123412341234}" type="slidenum">
              <a:rPr lang="en-US"/>
              <a:pPr>
                <a:buSzPts val="1100"/>
              </a:pPr>
              <a:t>95</a:t>
            </a:fld>
            <a:endParaRPr/>
          </a:p>
        </p:txBody>
      </p:sp>
      <p:sp>
        <p:nvSpPr>
          <p:cNvPr id="203" name="Google Shape;203;p24"/>
          <p:cNvSpPr txBox="1"/>
          <p:nvPr/>
        </p:nvSpPr>
        <p:spPr>
          <a:xfrm>
            <a:off x="4658006" y="1363388"/>
            <a:ext cx="3397050" cy="3199725"/>
          </a:xfrm>
          <a:prstGeom prst="rect">
            <a:avLst/>
          </a:prstGeom>
          <a:noFill/>
          <a:ln w="28575" cap="flat" cmpd="sng">
            <a:solidFill>
              <a:schemeClr val="accent2"/>
            </a:solidFill>
            <a:prstDash val="solid"/>
            <a:round/>
            <a:headEnd type="none" w="sm" len="sm"/>
            <a:tailEnd type="none" w="sm" len="sm"/>
          </a:ln>
        </p:spPr>
        <p:txBody>
          <a:bodyPr spcFirstLastPara="1" wrap="square" lIns="68569" tIns="68569" rIns="68569" bIns="68569" anchor="t" anchorCtr="0">
            <a:noAutofit/>
          </a:bodyPr>
          <a:lstStyle/>
          <a:p>
            <a:pPr algn="ctr">
              <a:lnSpc>
                <a:spcPct val="90000"/>
              </a:lnSpc>
            </a:pPr>
            <a:r>
              <a:rPr lang="en-US" sz="1425" b="1">
                <a:solidFill>
                  <a:schemeClr val="accent2"/>
                </a:solidFill>
                <a:latin typeface="Calibri"/>
                <a:ea typeface="Calibri"/>
                <a:cs typeface="Calibri"/>
                <a:sym typeface="Calibri"/>
              </a:rPr>
              <a:t>Excess Cost Compliance</a:t>
            </a:r>
            <a:endParaRPr sz="1425" b="1">
              <a:solidFill>
                <a:schemeClr val="accent2"/>
              </a:solidFill>
              <a:latin typeface="Calibri"/>
              <a:ea typeface="Calibri"/>
              <a:cs typeface="Calibri"/>
              <a:sym typeface="Calibri"/>
            </a:endParaRPr>
          </a:p>
          <a:p>
            <a:pPr>
              <a:lnSpc>
                <a:spcPct val="90000"/>
              </a:lnSpc>
            </a:pPr>
            <a:endParaRPr sz="1350">
              <a:solidFill>
                <a:srgbClr val="3A3D4B"/>
              </a:solidFill>
              <a:latin typeface="Calibri"/>
              <a:ea typeface="Calibri"/>
              <a:cs typeface="Calibri"/>
              <a:sym typeface="Calibri"/>
            </a:endParaRPr>
          </a:p>
          <a:p>
            <a:pPr marL="342900" indent="-257175">
              <a:lnSpc>
                <a:spcPct val="90000"/>
              </a:lnSpc>
              <a:buClr>
                <a:srgbClr val="3A3D4B"/>
              </a:buClr>
              <a:buSzPts val="1800"/>
              <a:buChar char="•"/>
            </a:pPr>
            <a:r>
              <a:rPr lang="en-US" sz="1350">
                <a:solidFill>
                  <a:srgbClr val="3A3D4B"/>
                </a:solidFill>
                <a:latin typeface="Calibri"/>
                <a:ea typeface="Calibri"/>
                <a:cs typeface="Calibri"/>
                <a:sym typeface="Calibri"/>
              </a:rPr>
              <a:t>Submitted in the Fall.</a:t>
            </a:r>
            <a:endParaRPr sz="1350">
              <a:solidFill>
                <a:srgbClr val="3A3D4B"/>
              </a:solidFill>
              <a:latin typeface="Calibri"/>
              <a:ea typeface="Calibri"/>
              <a:cs typeface="Calibri"/>
              <a:sym typeface="Calibri"/>
            </a:endParaRPr>
          </a:p>
          <a:p>
            <a:pPr marL="342900">
              <a:lnSpc>
                <a:spcPct val="90000"/>
              </a:lnSpc>
            </a:pPr>
            <a:endParaRPr sz="1350">
              <a:solidFill>
                <a:srgbClr val="3A3D4B"/>
              </a:solidFill>
              <a:latin typeface="Calibri"/>
              <a:ea typeface="Calibri"/>
              <a:cs typeface="Calibri"/>
              <a:sym typeface="Calibri"/>
            </a:endParaRPr>
          </a:p>
          <a:p>
            <a:pPr marL="342900" indent="-257175">
              <a:lnSpc>
                <a:spcPct val="90000"/>
              </a:lnSpc>
              <a:buClr>
                <a:srgbClr val="3A3D4B"/>
              </a:buClr>
              <a:buSzPts val="1800"/>
              <a:buChar char="•"/>
            </a:pPr>
            <a:r>
              <a:rPr lang="en-US" sz="1350">
                <a:solidFill>
                  <a:srgbClr val="3A3D4B"/>
                </a:solidFill>
                <a:latin typeface="Calibri"/>
                <a:ea typeface="Calibri"/>
                <a:cs typeface="Calibri"/>
                <a:sym typeface="Calibri"/>
              </a:rPr>
              <a:t>Figures based on the </a:t>
            </a:r>
            <a:r>
              <a:rPr lang="en-US" sz="1350" u="sng">
                <a:solidFill>
                  <a:srgbClr val="3A3D4B"/>
                </a:solidFill>
                <a:latin typeface="Calibri"/>
                <a:ea typeface="Calibri"/>
                <a:cs typeface="Calibri"/>
                <a:sym typeface="Calibri"/>
              </a:rPr>
              <a:t>actual expenditures</a:t>
            </a:r>
            <a:r>
              <a:rPr lang="en-US" sz="1350">
                <a:solidFill>
                  <a:srgbClr val="3A3D4B"/>
                </a:solidFill>
                <a:latin typeface="Calibri"/>
                <a:ea typeface="Calibri"/>
                <a:cs typeface="Calibri"/>
                <a:sym typeface="Calibri"/>
              </a:rPr>
              <a:t> finalized from the prior fiscal year.</a:t>
            </a:r>
            <a:endParaRPr sz="1350">
              <a:solidFill>
                <a:srgbClr val="3A3D4B"/>
              </a:solidFill>
              <a:latin typeface="Calibri"/>
              <a:ea typeface="Calibri"/>
              <a:cs typeface="Calibri"/>
              <a:sym typeface="Calibri"/>
            </a:endParaRPr>
          </a:p>
          <a:p>
            <a:pPr marL="342900">
              <a:lnSpc>
                <a:spcPct val="90000"/>
              </a:lnSpc>
            </a:pPr>
            <a:endParaRPr sz="1350">
              <a:solidFill>
                <a:srgbClr val="3A3D4B"/>
              </a:solidFill>
              <a:latin typeface="Calibri"/>
              <a:ea typeface="Calibri"/>
              <a:cs typeface="Calibri"/>
              <a:sym typeface="Calibri"/>
            </a:endParaRPr>
          </a:p>
          <a:p>
            <a:pPr marL="342900" indent="-257175">
              <a:lnSpc>
                <a:spcPct val="90000"/>
              </a:lnSpc>
              <a:buClr>
                <a:srgbClr val="3A3D4B"/>
              </a:buClr>
              <a:buSzPts val="1800"/>
              <a:buChar char="•"/>
            </a:pPr>
            <a:r>
              <a:rPr lang="en-US" sz="1350">
                <a:solidFill>
                  <a:srgbClr val="3A3D4B"/>
                </a:solidFill>
                <a:latin typeface="Calibri"/>
                <a:ea typeface="Calibri"/>
                <a:cs typeface="Calibri"/>
                <a:sym typeface="Calibri"/>
              </a:rPr>
              <a:t>The United States Department of Education requires each LEA to submit figures separated between elementary and secondary education levels.</a:t>
            </a:r>
            <a:endParaRPr sz="1350">
              <a:solidFill>
                <a:srgbClr val="3A3D4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971550" y="252720"/>
            <a:ext cx="7200900" cy="777600"/>
          </a:xfrm>
          <a:prstGeom prst="rect">
            <a:avLst/>
          </a:prstGeom>
        </p:spPr>
        <p:txBody>
          <a:bodyPr spcFirstLastPara="1" wrap="square" lIns="68569" tIns="34275" rIns="68569" bIns="34275" anchor="b" anchorCtr="0">
            <a:normAutofit/>
          </a:bodyPr>
          <a:lstStyle/>
          <a:p>
            <a:pPr algn="ctr"/>
            <a:r>
              <a:rPr lang="en-US" sz="2800" b="1"/>
              <a:t>OSE Applications</a:t>
            </a:r>
            <a:endParaRPr sz="2800" b="1"/>
          </a:p>
        </p:txBody>
      </p:sp>
      <p:sp>
        <p:nvSpPr>
          <p:cNvPr id="210" name="Google Shape;210;p25"/>
          <p:cNvSpPr txBox="1">
            <a:spLocks noGrp="1"/>
          </p:cNvSpPr>
          <p:nvPr>
            <p:ph type="body" idx="1"/>
          </p:nvPr>
        </p:nvSpPr>
        <p:spPr>
          <a:xfrm>
            <a:off x="971550" y="1371600"/>
            <a:ext cx="7200900" cy="3257550"/>
          </a:xfrm>
          <a:prstGeom prst="rect">
            <a:avLst/>
          </a:prstGeom>
        </p:spPr>
        <p:txBody>
          <a:bodyPr spcFirstLastPara="1" wrap="square" lIns="68569" tIns="34275" rIns="68569" bIns="34275" anchor="t" anchorCtr="0">
            <a:normAutofit/>
          </a:bodyPr>
          <a:lstStyle/>
          <a:p>
            <a:pPr marL="0" indent="0">
              <a:spcBef>
                <a:spcPts val="1350"/>
              </a:spcBef>
              <a:buNone/>
            </a:pPr>
            <a:endParaRPr/>
          </a:p>
        </p:txBody>
      </p:sp>
      <p:sp>
        <p:nvSpPr>
          <p:cNvPr id="211" name="Google Shape;211;p25"/>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96</a:t>
            </a:fld>
            <a:endParaRPr/>
          </a:p>
        </p:txBody>
      </p:sp>
      <p:pic>
        <p:nvPicPr>
          <p:cNvPr id="212" name="Google Shape;212;p25"/>
          <p:cNvPicPr preferRelativeResize="0"/>
          <p:nvPr/>
        </p:nvPicPr>
        <p:blipFill>
          <a:blip r:embed="rId3">
            <a:alphaModFix/>
          </a:blip>
          <a:stretch>
            <a:fillRect/>
          </a:stretch>
        </p:blipFill>
        <p:spPr>
          <a:xfrm>
            <a:off x="0" y="1371605"/>
            <a:ext cx="9144000" cy="3740727"/>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971550" y="239751"/>
            <a:ext cx="7200900" cy="777600"/>
          </a:xfrm>
          <a:prstGeom prst="rect">
            <a:avLst/>
          </a:prstGeom>
        </p:spPr>
        <p:txBody>
          <a:bodyPr spcFirstLastPara="1" wrap="square" lIns="68569" tIns="34275" rIns="68569" bIns="34275" anchor="b" anchorCtr="0">
            <a:normAutofit/>
          </a:bodyPr>
          <a:lstStyle/>
          <a:p>
            <a:pPr algn="ctr"/>
            <a:r>
              <a:rPr lang="en-US" sz="2800" b="1"/>
              <a:t>OSE Applications</a:t>
            </a:r>
            <a:endParaRPr sz="2800" b="1"/>
          </a:p>
        </p:txBody>
      </p:sp>
      <p:sp>
        <p:nvSpPr>
          <p:cNvPr id="219" name="Google Shape;219;p26"/>
          <p:cNvSpPr txBox="1">
            <a:spLocks noGrp="1"/>
          </p:cNvSpPr>
          <p:nvPr>
            <p:ph type="body" idx="1"/>
          </p:nvPr>
        </p:nvSpPr>
        <p:spPr>
          <a:xfrm>
            <a:off x="971550" y="1371600"/>
            <a:ext cx="7200900" cy="3257550"/>
          </a:xfrm>
          <a:prstGeom prst="rect">
            <a:avLst/>
          </a:prstGeom>
        </p:spPr>
        <p:txBody>
          <a:bodyPr spcFirstLastPara="1" wrap="square" lIns="68569" tIns="34275" rIns="68569" bIns="34275" anchor="t" anchorCtr="0">
            <a:normAutofit/>
          </a:bodyPr>
          <a:lstStyle/>
          <a:p>
            <a:pPr marL="0" indent="0">
              <a:spcBef>
                <a:spcPts val="1350"/>
              </a:spcBef>
              <a:buNone/>
            </a:pPr>
            <a:endParaRPr/>
          </a:p>
        </p:txBody>
      </p:sp>
      <p:sp>
        <p:nvSpPr>
          <p:cNvPr id="220" name="Google Shape;220;p26"/>
          <p:cNvSpPr txBox="1">
            <a:spLocks noGrp="1"/>
          </p:cNvSpPr>
          <p:nvPr>
            <p:ph type="sldNum" idx="12"/>
          </p:nvPr>
        </p:nvSpPr>
        <p:spPr>
          <a:xfrm>
            <a:off x="7143750" y="4781249"/>
            <a:ext cx="1028700" cy="205650"/>
          </a:xfrm>
          <a:prstGeom prst="rect">
            <a:avLst/>
          </a:prstGeom>
        </p:spPr>
        <p:txBody>
          <a:bodyPr spcFirstLastPara="1" wrap="square" lIns="68569" tIns="34275" rIns="68569" bIns="34275" anchor="ctr" anchorCtr="0">
            <a:noAutofit/>
          </a:bodyPr>
          <a:lstStyle/>
          <a:p>
            <a:fld id="{00000000-1234-1234-1234-123412341234}" type="slidenum">
              <a:rPr lang="en-US"/>
              <a:pPr/>
              <a:t>97</a:t>
            </a:fld>
            <a:endParaRPr/>
          </a:p>
        </p:txBody>
      </p:sp>
      <p:pic>
        <p:nvPicPr>
          <p:cNvPr id="221" name="Google Shape;221;p26"/>
          <p:cNvPicPr preferRelativeResize="0"/>
          <p:nvPr/>
        </p:nvPicPr>
        <p:blipFill>
          <a:blip r:embed="rId3">
            <a:alphaModFix/>
          </a:blip>
          <a:stretch>
            <a:fillRect/>
          </a:stretch>
        </p:blipFill>
        <p:spPr>
          <a:xfrm>
            <a:off x="1" y="1434345"/>
            <a:ext cx="9143999" cy="3709147"/>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1148512" y="327291"/>
            <a:ext cx="6846975" cy="697725"/>
          </a:xfrm>
          <a:prstGeom prst="rect">
            <a:avLst/>
          </a:prstGeom>
        </p:spPr>
        <p:txBody>
          <a:bodyPr spcFirstLastPara="1" wrap="square" lIns="68569" tIns="34275" rIns="68569" bIns="34275" anchor="b" anchorCtr="0">
            <a:normAutofit/>
          </a:bodyPr>
          <a:lstStyle/>
          <a:p>
            <a:pPr algn="ctr"/>
            <a:r>
              <a:rPr lang="en-US" sz="2800" b="1"/>
              <a:t>Q &amp; A</a:t>
            </a:r>
            <a:endParaRPr sz="2800" b="1"/>
          </a:p>
        </p:txBody>
      </p:sp>
      <p:sp>
        <p:nvSpPr>
          <p:cNvPr id="227" name="Google Shape;227;p27"/>
          <p:cNvSpPr txBox="1">
            <a:spLocks noGrp="1"/>
          </p:cNvSpPr>
          <p:nvPr>
            <p:ph type="body" idx="1"/>
          </p:nvPr>
        </p:nvSpPr>
        <p:spPr>
          <a:xfrm>
            <a:off x="406744" y="1402200"/>
            <a:ext cx="6846975" cy="3019500"/>
          </a:xfrm>
          <a:prstGeom prst="rect">
            <a:avLst/>
          </a:prstGeom>
        </p:spPr>
        <p:txBody>
          <a:bodyPr spcFirstLastPara="1" wrap="square" lIns="68569" tIns="34275" rIns="68569" bIns="34275" anchor="t" anchorCtr="0">
            <a:normAutofit/>
          </a:bodyPr>
          <a:lstStyle/>
          <a:p>
            <a:pPr marL="0" indent="0">
              <a:lnSpc>
                <a:spcPct val="130000"/>
              </a:lnSpc>
              <a:spcBef>
                <a:spcPts val="0"/>
              </a:spcBef>
              <a:buNone/>
            </a:pPr>
            <a:r>
              <a:rPr lang="en-US" sz="1725">
                <a:solidFill>
                  <a:schemeClr val="dk2"/>
                </a:solidFill>
              </a:rPr>
              <a:t>Take a moment to enter your questions on the general information discussed so far.</a:t>
            </a:r>
            <a:endParaRPr sz="1725">
              <a:solidFill>
                <a:schemeClr val="dk2"/>
              </a:solidFill>
            </a:endParaRPr>
          </a:p>
          <a:p>
            <a:pPr marL="342900" indent="-252413">
              <a:lnSpc>
                <a:spcPct val="130000"/>
              </a:lnSpc>
              <a:spcBef>
                <a:spcPts val="0"/>
              </a:spcBef>
              <a:buClr>
                <a:srgbClr val="434343"/>
              </a:buClr>
              <a:buSzPts val="2300"/>
              <a:buFont typeface="Calibri"/>
              <a:buChar char="•"/>
            </a:pPr>
            <a:r>
              <a:rPr lang="en-US" sz="1725">
                <a:solidFill>
                  <a:schemeClr val="dk2"/>
                </a:solidFill>
              </a:rPr>
              <a:t>Use the </a:t>
            </a:r>
            <a:r>
              <a:rPr lang="en-US" sz="1725">
                <a:solidFill>
                  <a:schemeClr val="dk2"/>
                </a:solidFill>
                <a:highlight>
                  <a:srgbClr val="FFFF00"/>
                </a:highlight>
              </a:rPr>
              <a:t>QR code or</a:t>
            </a:r>
            <a:r>
              <a:rPr lang="en-US" sz="1725">
                <a:solidFill>
                  <a:schemeClr val="dk2"/>
                </a:solidFill>
              </a:rPr>
              <a:t> click </a:t>
            </a:r>
            <a:r>
              <a:rPr lang="en-US" sz="1725" u="sng">
                <a:solidFill>
                  <a:schemeClr val="accent3"/>
                </a:solidFill>
                <a:hlinkClick r:id="rId3">
                  <a:extLst>
                    <a:ext uri="{A12FA001-AC4F-418D-AE19-62706E023703}">
                      <ahyp:hlinkClr xmlns:ahyp="http://schemas.microsoft.com/office/drawing/2018/hyperlinkcolor" val="tx"/>
                    </a:ext>
                  </a:extLst>
                </a:hlinkClick>
              </a:rPr>
              <a:t>here</a:t>
            </a:r>
            <a:r>
              <a:rPr lang="en-US" sz="1725">
                <a:solidFill>
                  <a:schemeClr val="dk2"/>
                </a:solidFill>
              </a:rPr>
              <a:t>, to write down your questions. </a:t>
            </a:r>
            <a:endParaRPr/>
          </a:p>
        </p:txBody>
      </p:sp>
      <p:pic>
        <p:nvPicPr>
          <p:cNvPr id="228" name="Google Shape;228;p27"/>
          <p:cNvPicPr preferRelativeResize="0"/>
          <p:nvPr/>
        </p:nvPicPr>
        <p:blipFill>
          <a:blip r:embed="rId4">
            <a:alphaModFix/>
          </a:blip>
          <a:stretch>
            <a:fillRect/>
          </a:stretch>
        </p:blipFill>
        <p:spPr>
          <a:xfrm>
            <a:off x="3554925" y="2571756"/>
            <a:ext cx="2034150" cy="209617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71550" y="259046"/>
            <a:ext cx="7200900" cy="777638"/>
          </a:xfrm>
          <a:prstGeom prst="rect">
            <a:avLst/>
          </a:prstGeom>
          <a:noFill/>
          <a:ln>
            <a:noFill/>
          </a:ln>
        </p:spPr>
        <p:txBody>
          <a:bodyPr spcFirstLastPara="1" wrap="square" lIns="68569" tIns="34275" rIns="68569" bIns="34275" anchor="b" anchorCtr="0">
            <a:normAutofit/>
          </a:bodyPr>
          <a:lstStyle/>
          <a:p>
            <a:pPr algn="ctr">
              <a:buSzPts val="4000"/>
            </a:pPr>
            <a:r>
              <a:rPr lang="en-US" sz="2800" b="1"/>
              <a:t>Excess Cost Site Submission</a:t>
            </a:r>
            <a:endParaRPr sz="2800" b="1"/>
          </a:p>
        </p:txBody>
      </p:sp>
      <p:pic>
        <p:nvPicPr>
          <p:cNvPr id="234" name="Google Shape;234;p28" descr="A screenshot of a computer&#10;&#10;Description automatically generated"/>
          <p:cNvPicPr preferRelativeResize="0">
            <a:picLocks noGrp="1"/>
          </p:cNvPicPr>
          <p:nvPr>
            <p:ph type="body" idx="1"/>
          </p:nvPr>
        </p:nvPicPr>
        <p:blipFill rotWithShape="1">
          <a:blip r:embed="rId3">
            <a:alphaModFix/>
          </a:blip>
          <a:srcRect/>
          <a:stretch/>
        </p:blipFill>
        <p:spPr>
          <a:xfrm>
            <a:off x="4158799" y="1233384"/>
            <a:ext cx="4269584" cy="3017768"/>
          </a:xfrm>
          <a:prstGeom prst="rect">
            <a:avLst/>
          </a:prstGeom>
          <a:noFill/>
          <a:ln>
            <a:noFill/>
          </a:ln>
        </p:spPr>
      </p:pic>
      <p:sp>
        <p:nvSpPr>
          <p:cNvPr id="235" name="Google Shape;235;p28"/>
          <p:cNvSpPr txBox="1">
            <a:spLocks noGrp="1"/>
          </p:cNvSpPr>
          <p:nvPr>
            <p:ph type="ftr" idx="11"/>
          </p:nvPr>
        </p:nvSpPr>
        <p:spPr>
          <a:xfrm>
            <a:off x="971550" y="4781249"/>
            <a:ext cx="4682402" cy="205740"/>
          </a:xfrm>
          <a:prstGeom prst="rect">
            <a:avLst/>
          </a:prstGeom>
          <a:noFill/>
          <a:ln>
            <a:noFill/>
          </a:ln>
        </p:spPr>
        <p:txBody>
          <a:bodyPr spcFirstLastPara="1" wrap="square" lIns="68569" tIns="34275" rIns="68569" bIns="34275" anchor="ctr" anchorCtr="0">
            <a:noAutofit/>
          </a:bodyPr>
          <a:lstStyle/>
          <a:p>
            <a:pPr>
              <a:buSzPts val="1400"/>
            </a:pPr>
            <a:r>
              <a:rPr lang="en-US"/>
              <a:t>Investing for tomorrow, delivering today.</a:t>
            </a:r>
            <a:endParaRPr/>
          </a:p>
        </p:txBody>
      </p:sp>
      <p:sp>
        <p:nvSpPr>
          <p:cNvPr id="236" name="Google Shape;236;p28"/>
          <p:cNvSpPr txBox="1">
            <a:spLocks noGrp="1"/>
          </p:cNvSpPr>
          <p:nvPr>
            <p:ph type="sldNum" idx="12"/>
          </p:nvPr>
        </p:nvSpPr>
        <p:spPr>
          <a:xfrm>
            <a:off x="7143750" y="4781249"/>
            <a:ext cx="1028700" cy="205740"/>
          </a:xfrm>
          <a:prstGeom prst="rect">
            <a:avLst/>
          </a:prstGeom>
          <a:noFill/>
          <a:ln>
            <a:noFill/>
          </a:ln>
        </p:spPr>
        <p:txBody>
          <a:bodyPr spcFirstLastPara="1" wrap="square" lIns="68569" tIns="34275" rIns="68569" bIns="34275" anchor="ctr" anchorCtr="0">
            <a:noAutofit/>
          </a:bodyPr>
          <a:lstStyle/>
          <a:p>
            <a:pPr>
              <a:buSzPts val="1100"/>
            </a:pPr>
            <a:fld id="{00000000-1234-1234-1234-123412341234}" type="slidenum">
              <a:rPr lang="en-US"/>
              <a:pPr>
                <a:buSzPts val="1100"/>
              </a:pPr>
              <a:t>99</a:t>
            </a:fld>
            <a:endParaRPr/>
          </a:p>
        </p:txBody>
      </p:sp>
      <p:sp>
        <p:nvSpPr>
          <p:cNvPr id="237" name="Google Shape;237;p28"/>
          <p:cNvSpPr txBox="1"/>
          <p:nvPr/>
        </p:nvSpPr>
        <p:spPr>
          <a:xfrm>
            <a:off x="514725" y="1506226"/>
            <a:ext cx="3285675" cy="692467"/>
          </a:xfrm>
          <a:prstGeom prst="rect">
            <a:avLst/>
          </a:prstGeom>
          <a:noFill/>
          <a:ln>
            <a:noFill/>
          </a:ln>
        </p:spPr>
        <p:txBody>
          <a:bodyPr spcFirstLastPara="1" wrap="square" lIns="68569" tIns="34275" rIns="68569" bIns="34275" anchor="t" anchorCtr="0">
            <a:spAutoFit/>
          </a:bodyPr>
          <a:lstStyle/>
          <a:p>
            <a:pPr>
              <a:buSzPts val="1800"/>
            </a:pPr>
            <a:r>
              <a:rPr lang="en-US" sz="1350">
                <a:solidFill>
                  <a:schemeClr val="dk1"/>
                </a:solidFill>
                <a:latin typeface="Calibri"/>
                <a:ea typeface="Calibri"/>
                <a:cs typeface="Calibri"/>
                <a:sym typeface="Calibri"/>
              </a:rPr>
              <a:t>Once logged in to the SharePoint, find your LEA name from the list and click on the Edit button.</a:t>
            </a:r>
            <a:endParaRPr sz="1050"/>
          </a:p>
        </p:txBody>
      </p:sp>
      <p:sp>
        <p:nvSpPr>
          <p:cNvPr id="238" name="Google Shape;238;p28"/>
          <p:cNvSpPr txBox="1"/>
          <p:nvPr/>
        </p:nvSpPr>
        <p:spPr>
          <a:xfrm>
            <a:off x="583538" y="2327962"/>
            <a:ext cx="3163275" cy="2562210"/>
          </a:xfrm>
          <a:prstGeom prst="rect">
            <a:avLst/>
          </a:prstGeom>
          <a:noFill/>
          <a:ln>
            <a:noFill/>
          </a:ln>
        </p:spPr>
        <p:txBody>
          <a:bodyPr spcFirstLastPara="1" wrap="square" lIns="68569" tIns="34275" rIns="68569" bIns="34275" anchor="t" anchorCtr="0">
            <a:spAutoFit/>
          </a:bodyPr>
          <a:lstStyle/>
          <a:p>
            <a:pPr>
              <a:buSzPts val="1800"/>
            </a:pPr>
            <a:r>
              <a:rPr lang="en-US" sz="1350" b="1">
                <a:solidFill>
                  <a:schemeClr val="dk1"/>
                </a:solidFill>
                <a:latin typeface="Calibri"/>
                <a:ea typeface="Calibri"/>
                <a:cs typeface="Calibri"/>
                <a:sym typeface="Calibri"/>
              </a:rPr>
              <a:t>Access:</a:t>
            </a:r>
            <a:endParaRPr sz="1050"/>
          </a:p>
          <a:p>
            <a:pPr marL="214313" indent="-214313">
              <a:buClr>
                <a:schemeClr val="dk1"/>
              </a:buClr>
              <a:buSzPts val="1800"/>
              <a:buFont typeface="Noto Sans Symbols"/>
              <a:buChar char="▪"/>
            </a:pPr>
            <a:r>
              <a:rPr lang="en-US" sz="1350">
                <a:solidFill>
                  <a:schemeClr val="dk1"/>
                </a:solidFill>
                <a:latin typeface="Calibri"/>
                <a:ea typeface="Calibri"/>
                <a:cs typeface="Calibri"/>
                <a:sym typeface="Calibri"/>
              </a:rPr>
              <a:t>Must have a STARS/Nova login</a:t>
            </a:r>
            <a:endParaRPr sz="1050"/>
          </a:p>
          <a:p>
            <a:pPr marL="557213" lvl="1" indent="-214313">
              <a:buClr>
                <a:schemeClr val="dk1"/>
              </a:buClr>
              <a:buSzPts val="1800"/>
              <a:buFont typeface="Arial"/>
              <a:buChar char="•"/>
            </a:pPr>
            <a:r>
              <a:rPr lang="en-US" sz="1350">
                <a:solidFill>
                  <a:schemeClr val="dk1"/>
                </a:solidFill>
                <a:latin typeface="Calibri"/>
                <a:ea typeface="Calibri"/>
                <a:cs typeface="Calibri"/>
                <a:sym typeface="Calibri"/>
              </a:rPr>
              <a:t>If you do not have a STARS/NOVA username, please contact LEA NOVA coordinator to gain access. </a:t>
            </a:r>
            <a:endParaRPr sz="1050"/>
          </a:p>
          <a:p>
            <a:pPr marL="214313" indent="-214313">
              <a:buClr>
                <a:schemeClr val="dk1"/>
              </a:buClr>
              <a:buSzPts val="1800"/>
              <a:buFont typeface="Arial"/>
              <a:buChar char="•"/>
            </a:pPr>
            <a:r>
              <a:rPr lang="en-US" sz="1350">
                <a:solidFill>
                  <a:schemeClr val="dk1"/>
                </a:solidFill>
                <a:latin typeface="Calibri"/>
                <a:ea typeface="Calibri"/>
                <a:cs typeface="Calibri"/>
                <a:sym typeface="Calibri"/>
              </a:rPr>
              <a:t>For access to the Excess Cost site contact:</a:t>
            </a:r>
            <a:endParaRPr sz="1050"/>
          </a:p>
          <a:p>
            <a:pPr marL="85725" algn="ctr">
              <a:buClr>
                <a:schemeClr val="dk1"/>
              </a:buClr>
              <a:buSzPts val="1800"/>
            </a:pPr>
            <a:r>
              <a:rPr lang="en-US" sz="1350">
                <a:solidFill>
                  <a:schemeClr val="dk1"/>
                </a:solidFill>
                <a:latin typeface="Calibri"/>
                <a:ea typeface="Calibri"/>
                <a:cs typeface="Calibri"/>
                <a:sym typeface="Calibri"/>
              </a:rPr>
              <a:t>Kaylock Sellers or Katalina Gallegos</a:t>
            </a:r>
            <a:endParaRPr sz="1350">
              <a:solidFill>
                <a:schemeClr val="dk1"/>
              </a:solidFill>
              <a:latin typeface="Calibri"/>
              <a:ea typeface="Calibri"/>
              <a:cs typeface="Calibri"/>
              <a:sym typeface="Calibri"/>
            </a:endParaRPr>
          </a:p>
          <a:p>
            <a:pPr marL="428625">
              <a:buClr>
                <a:schemeClr val="dk1"/>
              </a:buClr>
              <a:buSzPts val="1800"/>
            </a:pPr>
            <a:r>
              <a:rPr lang="en-US" sz="1350" u="sng">
                <a:solidFill>
                  <a:schemeClr val="hlink"/>
                </a:solidFill>
                <a:latin typeface="Calibri"/>
                <a:ea typeface="Calibri"/>
                <a:cs typeface="Calibri"/>
                <a:sym typeface="Calibri"/>
                <a:hlinkClick r:id="rId4"/>
              </a:rPr>
              <a:t>kaylock.sellers@ped.nm.gov</a:t>
            </a:r>
            <a:r>
              <a:rPr lang="en-US" sz="1350">
                <a:solidFill>
                  <a:schemeClr val="dk1"/>
                </a:solidFill>
                <a:latin typeface="Calibri"/>
                <a:ea typeface="Calibri"/>
                <a:cs typeface="Calibri"/>
                <a:sym typeface="Calibri"/>
              </a:rPr>
              <a:t> </a:t>
            </a:r>
            <a:r>
              <a:rPr lang="en-US" sz="1350" u="sng">
                <a:solidFill>
                  <a:schemeClr val="hlink"/>
                </a:solidFill>
                <a:latin typeface="Calibri"/>
                <a:ea typeface="Calibri"/>
                <a:cs typeface="Calibri"/>
                <a:sym typeface="Calibri"/>
                <a:hlinkClick r:id="rId5"/>
              </a:rPr>
              <a:t>katalina.gallegos@ped.nm.gov</a:t>
            </a:r>
            <a:endParaRPr sz="1350">
              <a:solidFill>
                <a:schemeClr val="dk1"/>
              </a:solidFill>
              <a:latin typeface="Calibri"/>
              <a:ea typeface="Calibri"/>
              <a:cs typeface="Calibri"/>
              <a:sym typeface="Calibri"/>
            </a:endParaRPr>
          </a:p>
          <a:p>
            <a:pPr marL="85725" algn="ctr">
              <a:buClr>
                <a:schemeClr val="dk1"/>
              </a:buClr>
              <a:buSzPts val="1800"/>
            </a:pPr>
            <a:endParaRPr sz="1350">
              <a:solidFill>
                <a:schemeClr val="dk1"/>
              </a:solidFill>
              <a:latin typeface="Calibri"/>
              <a:ea typeface="Calibri"/>
              <a:cs typeface="Calibri"/>
              <a:sym typeface="Calibri"/>
            </a:endParaRPr>
          </a:p>
          <a:p>
            <a:pPr marL="214313" indent="-128588">
              <a:buClr>
                <a:schemeClr val="dk1"/>
              </a:buClr>
              <a:buSzPts val="1800"/>
            </a:pPr>
            <a:endParaRPr sz="135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87801ea-a269-4b2f-a2b7-6723e28563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F5439FC3F7BD46A41EE8B2B91561AB" ma:contentTypeVersion="14" ma:contentTypeDescription="Create a new document." ma:contentTypeScope="" ma:versionID="14630e1c267c7d9726189fdc6063b47f">
  <xsd:schema xmlns:xsd="http://www.w3.org/2001/XMLSchema" xmlns:xs="http://www.w3.org/2001/XMLSchema" xmlns:p="http://schemas.microsoft.com/office/2006/metadata/properties" xmlns:ns3="b87801ea-a269-4b2f-a2b7-6723e28563fe" xmlns:ns4="b7e42180-9a4b-4c17-86a5-ad00b76983b0" targetNamespace="http://schemas.microsoft.com/office/2006/metadata/properties" ma:root="true" ma:fieldsID="3ac473fd4335e7dfef466cf24560b7cf" ns3:_="" ns4:_="">
    <xsd:import namespace="b87801ea-a269-4b2f-a2b7-6723e28563fe"/>
    <xsd:import namespace="b7e42180-9a4b-4c17-86a5-ad00b76983b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801ea-a269-4b2f-a2b7-6723e2856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e42180-9a4b-4c17-86a5-ad00b76983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4EC9D-9E72-44F4-B9E8-330055C7019C}">
  <ds:schemaRefs>
    <ds:schemaRef ds:uri="http://schemas.microsoft.com/sharepoint/v3/contenttype/forms"/>
  </ds:schemaRefs>
</ds:datastoreItem>
</file>

<file path=customXml/itemProps2.xml><?xml version="1.0" encoding="utf-8"?>
<ds:datastoreItem xmlns:ds="http://schemas.openxmlformats.org/officeDocument/2006/customXml" ds:itemID="{40EB51E1-1CCF-43C0-97BD-621F072648B7}">
  <ds:schemaRefs>
    <ds:schemaRef ds:uri="b7e42180-9a4b-4c17-86a5-ad00b76983b0"/>
    <ds:schemaRef ds:uri="b87801ea-a269-4b2f-a2b7-6723e28563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3F65C5-F266-4859-8F7D-A31304D5883B}">
  <ds:schemaRefs>
    <ds:schemaRef ds:uri="b7e42180-9a4b-4c17-86a5-ad00b76983b0"/>
    <ds:schemaRef ds:uri="b87801ea-a269-4b2f-a2b7-6723e28563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110</Slides>
  <Notes>108</Notes>
  <HiddenSlides>0</HiddenSlides>
  <ScaleCrop>false</ScaleCrop>
  <HeadingPairs>
    <vt:vector size="4" baseType="variant">
      <vt:variant>
        <vt:lpstr>Theme</vt:lpstr>
      </vt:variant>
      <vt:variant>
        <vt:i4>2</vt:i4>
      </vt:variant>
      <vt:variant>
        <vt:lpstr>Slide Titles</vt:lpstr>
      </vt:variant>
      <vt:variant>
        <vt:i4>110</vt:i4>
      </vt:variant>
    </vt:vector>
  </HeadingPairs>
  <TitlesOfParts>
    <vt:vector size="112" baseType="lpstr">
      <vt:lpstr>Simple Light</vt:lpstr>
      <vt:lpstr>Sales Direction 16X9</vt:lpstr>
      <vt:lpstr>Nova Reporting for Special Education 40 Day Training</vt:lpstr>
      <vt:lpstr>Housekeeping</vt:lpstr>
      <vt:lpstr>Q &amp; A</vt:lpstr>
      <vt:lpstr>Agenda</vt:lpstr>
      <vt:lpstr>PowerPoint Presentation</vt:lpstr>
      <vt:lpstr>Special Education Data Review </vt:lpstr>
      <vt:lpstr>Special Education Data Review </vt:lpstr>
      <vt:lpstr>LEA Responsibilities</vt:lpstr>
      <vt:lpstr>Q &amp; A</vt:lpstr>
      <vt:lpstr>Profile Report </vt:lpstr>
      <vt:lpstr>Profile Report (cont.)</vt:lpstr>
      <vt:lpstr>Profile Report (cont.)</vt:lpstr>
      <vt:lpstr>Profile Report (cont.)</vt:lpstr>
      <vt:lpstr>Profile Report Errors</vt:lpstr>
      <vt:lpstr>Profile Report Errors, Cont.</vt:lpstr>
      <vt:lpstr>Teacher/SLP Caseload Report</vt:lpstr>
      <vt:lpstr>Teacher/SLP Caseload Report</vt:lpstr>
      <vt:lpstr>Indicator 7 Report - Preschool Outcomes</vt:lpstr>
      <vt:lpstr>Indicator 7 Report - Preschool Outcome Errors</vt:lpstr>
      <vt:lpstr>Indicator 7 Report - Preschool Outcome Errors (Cont.)</vt:lpstr>
      <vt:lpstr>Q &amp; A</vt:lpstr>
      <vt:lpstr>Indicator 12 Report - Preschool Transition</vt:lpstr>
      <vt:lpstr>Indicator 12 Report - Preschool Transition</vt:lpstr>
      <vt:lpstr>Indicator 12 Report - Preschool Transition (Cont.)</vt:lpstr>
      <vt:lpstr>Indicator 11 Report - Evaluation Timelines</vt:lpstr>
      <vt:lpstr>Indicator 11 Report - Evaluation Timelines</vt:lpstr>
      <vt:lpstr>Indicator 11 Report - Evaluation Timelines</vt:lpstr>
      <vt:lpstr>Student Infraction &amp; Response - Detail &amp; Exceptions</vt:lpstr>
      <vt:lpstr>Student Infraction &amp; Response - Detail &amp; Exceptions</vt:lpstr>
      <vt:lpstr>Student Infraction &amp; Response Detail Report</vt:lpstr>
      <vt:lpstr>Student Infraction &amp; Response Exception Report</vt:lpstr>
      <vt:lpstr>Missing Exit Events Report</vt:lpstr>
      <vt:lpstr>Missing Exit Events Report</vt:lpstr>
      <vt:lpstr>Child Count Location Report</vt:lpstr>
      <vt:lpstr>Child Count Location Report</vt:lpstr>
      <vt:lpstr>Q &amp; A</vt:lpstr>
      <vt:lpstr>Document Transfer Station (DTS)</vt:lpstr>
      <vt:lpstr>Data Validation Form</vt:lpstr>
      <vt:lpstr>Special Education Data Quality Tab</vt:lpstr>
      <vt:lpstr>Regular High School Diploma</vt:lpstr>
      <vt:lpstr>Graduation Reporting</vt:lpstr>
      <vt:lpstr>Errors in Data - Corrections Overview</vt:lpstr>
      <vt:lpstr>2024-2025 Changes</vt:lpstr>
      <vt:lpstr>2024-2025 Changes</vt:lpstr>
      <vt:lpstr>Data Reviewers for LEAs</vt:lpstr>
      <vt:lpstr>Nova Office Hours</vt:lpstr>
      <vt:lpstr>Other Reminders</vt:lpstr>
      <vt:lpstr>Data Team Contact List</vt:lpstr>
      <vt:lpstr>Questions</vt:lpstr>
      <vt:lpstr>PowerPoint Presentation</vt:lpstr>
      <vt:lpstr>Housekeeping</vt:lpstr>
      <vt:lpstr>Agenda</vt:lpstr>
      <vt:lpstr>LEA MOE</vt:lpstr>
      <vt:lpstr>LEA MOE</vt:lpstr>
      <vt:lpstr>LEA MOE Verification</vt:lpstr>
      <vt:lpstr>Calculating MOE</vt:lpstr>
      <vt:lpstr>LEA MOE</vt:lpstr>
      <vt:lpstr>OBMS Data Used to Calculate MOE</vt:lpstr>
      <vt:lpstr>OBMS Data Used to Calculate MOE</vt:lpstr>
      <vt:lpstr>OBMS Data Used to Calculate MOE</vt:lpstr>
      <vt:lpstr>LEA MOE</vt:lpstr>
      <vt:lpstr>OSE MOE Review</vt:lpstr>
      <vt:lpstr>Q &amp; A</vt:lpstr>
      <vt:lpstr>Exceptions – General Information</vt:lpstr>
      <vt:lpstr>Exception (a) </vt:lpstr>
      <vt:lpstr>Exception (a) Non-Qualifications</vt:lpstr>
      <vt:lpstr>Exception (b) </vt:lpstr>
      <vt:lpstr>Exception (c) </vt:lpstr>
      <vt:lpstr>Exception (d)</vt:lpstr>
      <vt:lpstr>Exception (e)</vt:lpstr>
      <vt:lpstr>OSE MOE Review</vt:lpstr>
      <vt:lpstr>Q &amp; A</vt:lpstr>
      <vt:lpstr>Adjustment</vt:lpstr>
      <vt:lpstr>Conditions for Using Adjustment</vt:lpstr>
      <vt:lpstr>     MOE site</vt:lpstr>
      <vt:lpstr>MOE Site</vt:lpstr>
      <vt:lpstr>     MOE site - MOE Compliance</vt:lpstr>
      <vt:lpstr>MOE Site - Multiyear MOE Summary</vt:lpstr>
      <vt:lpstr>MOE Site - Amounts</vt:lpstr>
      <vt:lpstr> MOE site - Exceptions and Adjustments</vt:lpstr>
      <vt:lpstr>Next Steps</vt:lpstr>
      <vt:lpstr>MOE Reviewer List</vt:lpstr>
      <vt:lpstr>Q &amp; A</vt:lpstr>
      <vt:lpstr>Finance Team Contact List</vt:lpstr>
      <vt:lpstr>Excess Cost Compliance Submission Overview</vt:lpstr>
      <vt:lpstr>Housekeeping</vt:lpstr>
      <vt:lpstr>Q &amp; A</vt:lpstr>
      <vt:lpstr>Agenda</vt:lpstr>
      <vt:lpstr>Introduction to Excess Cost</vt:lpstr>
      <vt:lpstr>What Is Excess Cost?</vt:lpstr>
      <vt:lpstr>Excess Costs vs. MOE</vt:lpstr>
      <vt:lpstr>Connection to Supplanting </vt:lpstr>
      <vt:lpstr>Excess Cost Requirement</vt:lpstr>
      <vt:lpstr>Meeting Compliance</vt:lpstr>
      <vt:lpstr>Excess Cost  Submissions</vt:lpstr>
      <vt:lpstr>OSE Applications</vt:lpstr>
      <vt:lpstr>OSE Applications</vt:lpstr>
      <vt:lpstr>Q &amp; A</vt:lpstr>
      <vt:lpstr>Excess Cost Site Submission</vt:lpstr>
      <vt:lpstr>Excess Cost Site Submission</vt:lpstr>
      <vt:lpstr>Excess Cost Site Submission</vt:lpstr>
      <vt:lpstr>Excess Cost Submission</vt:lpstr>
      <vt:lpstr>Excess Cost Calculator</vt:lpstr>
      <vt:lpstr>Excess Cost Calculator</vt:lpstr>
      <vt:lpstr>Data for Excess Cost Calculation</vt:lpstr>
      <vt:lpstr>OBMS Actuals Report</vt:lpstr>
      <vt:lpstr>Excess Cost Submission to OSE </vt:lpstr>
      <vt:lpstr>Q &amp; A</vt:lpstr>
      <vt:lpstr>Sources</vt:lpstr>
      <vt:lpstr>Finance Team Contact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Reporting for Special Education 40 Day Training</dc:title>
  <cp:revision>4</cp:revision>
  <dcterms:modified xsi:type="dcterms:W3CDTF">2024-09-18T21:48:02Z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0x01010067F5439FC3F7BD46A41EE8B2B91561AB</vt:lpwstr>
  </property>
</Properties>
</file>