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29"/>
  </p:notesMasterIdLst>
  <p:sldIdLst>
    <p:sldId id="256" r:id="rId6"/>
    <p:sldId id="259" r:id="rId7"/>
    <p:sldId id="261" r:id="rId8"/>
    <p:sldId id="329" r:id="rId9"/>
    <p:sldId id="331" r:id="rId10"/>
    <p:sldId id="339" r:id="rId11"/>
    <p:sldId id="257" r:id="rId12"/>
    <p:sldId id="340" r:id="rId13"/>
    <p:sldId id="323" r:id="rId14"/>
    <p:sldId id="338" r:id="rId15"/>
    <p:sldId id="265" r:id="rId16"/>
    <p:sldId id="278" r:id="rId17"/>
    <p:sldId id="282" r:id="rId18"/>
    <p:sldId id="281" r:id="rId19"/>
    <p:sldId id="335" r:id="rId20"/>
    <p:sldId id="336" r:id="rId21"/>
    <p:sldId id="327" r:id="rId22"/>
    <p:sldId id="268" r:id="rId23"/>
    <p:sldId id="320" r:id="rId24"/>
    <p:sldId id="319" r:id="rId25"/>
    <p:sldId id="341" r:id="rId26"/>
    <p:sldId id="269" r:id="rId27"/>
    <p:sldId id="270" r:id="rId28"/>
  </p:sldIdLst>
  <p:sldSz cx="12192000" cy="6858000"/>
  <p:notesSz cx="6858000" cy="9144000"/>
  <p:embeddedFontLst>
    <p:embeddedFont>
      <p:font typeface="Aptos ExtraBold" panose="020B0004020202020204" pitchFamily="34" charset="0"/>
      <p:bold r:id="rId30"/>
      <p:boldItalic r:id="rId31"/>
    </p:embeddedFont>
    <p:embeddedFont>
      <p:font typeface="Arial Black" panose="020B0A04020102020204" pitchFamily="34" charset="0"/>
      <p:bold r:id="rId32"/>
    </p:embeddedFont>
    <p:embeddedFont>
      <p:font typeface="Book Antiqua" panose="02040602050305030304" pitchFamily="18" charset="0"/>
      <p:regular r:id="rId33"/>
      <p:bold r:id="rId34"/>
      <p:italic r:id="rId35"/>
      <p:boldItalic r:id="rId36"/>
    </p:embeddedFont>
    <p:embeddedFont>
      <p:font typeface="Georgia" panose="02040502050405020303" pitchFamily="18"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1"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4D"/>
    <a:srgbClr val="1D1C22"/>
    <a:srgbClr val="B75A3E"/>
    <a:srgbClr val="FEE805"/>
    <a:srgbClr val="D95F15"/>
    <a:srgbClr val="C2B77A"/>
    <a:srgbClr val="F8FFAD"/>
    <a:srgbClr val="CBC580"/>
    <a:srgbClr val="E58A4F"/>
    <a:srgbClr val="3A3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3B5CB-08AB-44AD-9884-254466E8CE16}" v="1237" dt="2024-09-17T21:15:11.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5.xml"/><Relationship Id="rId41" Type="http://customschemas.google.com/relationships/presentationmetadata" Target="metadata"/></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panose="020B0A04020102020204" pitchFamily="34" charset="0"/>
            </a:rPr>
            <a:t>Dr. Margaret Cage</a:t>
          </a:r>
          <a:endParaRPr lang="en-US" sz="1000">
            <a:solidFill>
              <a:schemeClr val="bg2"/>
            </a:solidFill>
            <a:latin typeface="Arial Black"/>
          </a:endParaRPr>
        </a:p>
        <a:p>
          <a:pPr rtl="0"/>
          <a:r>
            <a:rPr lang="en-US" sz="10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10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latin typeface="Arial Black"/>
            </a:rPr>
            <a:t>Charlene Marcotte </a:t>
          </a:r>
        </a:p>
        <a:p>
          <a:r>
            <a:rPr lang="en-US" sz="1000">
              <a:solidFill>
                <a:schemeClr val="bg2"/>
              </a:solidFill>
              <a:latin typeface="Arial Black"/>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r>
            <a:rPr lang="en-US" sz="1200" b="1">
              <a:solidFill>
                <a:schemeClr val="bg2"/>
              </a:solidFill>
              <a:latin typeface="Arial Black"/>
            </a:rPr>
            <a:t>Ria Gill </a:t>
          </a:r>
        </a:p>
        <a:p>
          <a:pPr>
            <a:lnSpc>
              <a:spcPct val="90000"/>
            </a:lnSpc>
          </a:pPr>
          <a:r>
            <a:rPr lang="en-US" sz="10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a:solidFill>
                <a:schemeClr val="bg2"/>
              </a:solidFill>
              <a:latin typeface="Arial Black"/>
            </a:rPr>
            <a:t>Lorenzo</a:t>
          </a:r>
          <a:r>
            <a:rPr lang="en-US" sz="1000" b="1">
              <a:solidFill>
                <a:schemeClr val="bg2"/>
              </a:solidFill>
              <a:latin typeface="Arial Black"/>
            </a:rPr>
            <a:t> </a:t>
          </a:r>
          <a:r>
            <a:rPr lang="en-US" sz="1200" b="1">
              <a:solidFill>
                <a:schemeClr val="bg2"/>
              </a:solidFill>
              <a:latin typeface="Arial Black"/>
            </a:rPr>
            <a:t>Dominguez</a:t>
          </a:r>
        </a:p>
        <a:p>
          <a:r>
            <a:rPr lang="en-US" sz="900">
              <a:solidFill>
                <a:schemeClr val="bg2"/>
              </a:solidFill>
              <a:latin typeface="Arial Black"/>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blipFill>
          <a:blip xmlns:r="http://schemas.openxmlformats.org/officeDocument/2006/relationships" r:embed="rId5"/>
          <a:srcRect/>
          <a:stretch>
            <a:fillRect l="-37000" r="-37000"/>
          </a:stretch>
        </a:blip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panose="020B0A04020102020204" pitchFamily="34" charset="0"/>
            </a:rPr>
            <a:t>Dr. Margaret Cage</a:t>
          </a:r>
          <a:endParaRPr lang="en-US" sz="1000" kern="1200">
            <a:solidFill>
              <a:schemeClr val="bg2"/>
            </a:solidFill>
            <a:latin typeface="Arial Black"/>
          </a:endParaRPr>
        </a:p>
        <a:p>
          <a:pPr marL="0" lvl="0" indent="0" algn="ctr" defTabSz="533400" rtl="0">
            <a:lnSpc>
              <a:spcPct val="90000"/>
            </a:lnSpc>
            <a:spcBef>
              <a:spcPct val="0"/>
            </a:spcBef>
            <a:spcAft>
              <a:spcPct val="35000"/>
            </a:spcAft>
            <a:buNone/>
          </a:pPr>
          <a:r>
            <a:rPr lang="en-US" sz="10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Charlene Marcotte </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of Data &amp; Finance</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10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blipFill>
          <a:blip xmlns:r="http://schemas.openxmlformats.org/officeDocument/2006/relationships" r:embed="rId5"/>
          <a:srcRect/>
          <a:stretch>
            <a:fillRect l="-37000" r="-3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Lorenzo</a:t>
          </a:r>
          <a:r>
            <a:rPr lang="en-US" sz="1000" b="1" kern="1200">
              <a:solidFill>
                <a:schemeClr val="bg2"/>
              </a:solidFill>
              <a:latin typeface="Arial Black"/>
            </a:rPr>
            <a:t> </a:t>
          </a:r>
          <a:r>
            <a:rPr lang="en-US" sz="1200" b="1" kern="1200">
              <a:solidFill>
                <a:schemeClr val="bg2"/>
              </a:solidFill>
              <a:latin typeface="Arial Black"/>
            </a:rPr>
            <a:t>Dominguez</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of Data &amp; Finance</a:t>
          </a:r>
        </a:p>
      </dsp:txBody>
      <dsp:txXfrm>
        <a:off x="3046703" y="4211855"/>
        <a:ext cx="2167292" cy="70585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Good afternoon and welcome to Office Hours!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Today’s Office Hours will be providing updates, technical assistance, professional development, and question answer sessions.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presentation. We will be monitoring the chat however; all questions will not be answered until the end of all the presentations. The Office Hours Slide deck will be accessible on the PED website, in special education, under resources or may be found in the LEA Managed Booklet, under the resources tab. </a:t>
            </a:r>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Deputy Director Marcotte! Now, It is our pleasure to introduce Sandy Trujillo-Medina Director of early care, education, and nutrition division for ECECD. Sandy?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44935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41A8B-C180-4E30-8A14-C12DF6C011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08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Sandy! Next up, we are excited to have Michelle Tregembo, Special Education Ombudsmen. Michelle?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6909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Michelle! Chief Counsel Miguel Lozano is on deck next. Miguel?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419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Miguel! Next up, Liz Schweiger, Liz?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kern="0">
                <a:solidFill>
                  <a:srgbClr val="3A3D4B"/>
                </a:solidFill>
                <a:effectLst/>
                <a:latin typeface="Times New Roman" panose="02020603050405020304" pitchFamily="18" charset="0"/>
                <a:ea typeface="Times New Roman" panose="02020603050405020304" pitchFamily="18" charset="0"/>
                <a:cs typeface="Times New Roman" panose="02020603050405020304" pitchFamily="18" charset="0"/>
              </a:rPr>
              <a:t>Switching gears to the updated OSE Contact list. </a:t>
            </a:r>
            <a:endParaRPr lang="en-US" b="1">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contact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Just a reminder, you can find Office Hours recordings and slide decks on the PED website, navigate to special education, under the resources tab. Listed are some of the many topics that we have covered in Office Hours since March of 2024. Navigating to the right, please find links to the OSE Parent portal, Newsletter, Resources, LEA Managed Booklet or if you have questions for OSE.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Now that we have strolled down memory lane with the topics from the last 6 months, we are looking forward to the next six months. Due to popular demand and lots of feedback, The Office of Special Education will be transitioning from regular Office Hours to “Office Hours Sessions”. Office Hours Sessions will be your one stop shop for OSE trainings, </a:t>
            </a:r>
            <a:r>
              <a:rPr lang="en-US" sz="1200" kern="100">
                <a:effectLst/>
                <a:latin typeface="Aptos" panose="020B0004020202020204" pitchFamily="34" charset="0"/>
                <a:ea typeface="Aptos" panose="020B0004020202020204" pitchFamily="34" charset="0"/>
                <a:cs typeface="Times New Roman" panose="02020603050405020304" pitchFamily="18" charset="0"/>
              </a:rPr>
              <a:t>updates, technical assistance, professional development, with extended hours of operation, and presentations from other Departments and/or Bureaus. Office Hours sessions begin </a:t>
            </a:r>
            <a:r>
              <a:rPr lang="en-US"/>
              <a:t>October 15</a:t>
            </a:r>
            <a:r>
              <a:rPr lang="en-US" baseline="30000"/>
              <a:t>th</a:t>
            </a:r>
            <a:r>
              <a:rPr lang="en-US"/>
              <a:t>, 2024. </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5202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Office Hours Sessions will be held every third Tuesday of the month @ 3:30 pm. Our next Office hours will be October 15</a:t>
            </a:r>
            <a:r>
              <a:rPr lang="en-US" sz="1800" kern="0" baseline="30000">
                <a:solidFill>
                  <a:srgbClr val="000000"/>
                </a:solidFill>
                <a:effectLst/>
                <a:latin typeface="Times New Roman" panose="02020603050405020304" pitchFamily="18" charset="0"/>
                <a:ea typeface="Times New Roman" panose="02020603050405020304" pitchFamily="18" charset="0"/>
              </a:rPr>
              <a:t>th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Now we will open it up for questions. Please remember to raise your hand or type in chat.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1560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Just a reminder, we are hiring! Please check the state personal office website for job openings. </a:t>
            </a:r>
            <a:endParaRPr/>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turning it over to Deputy Secretary Dr. Cage. Dr. Cage?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51779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01765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Dr. Cage! Jessica Dinsmore from the Professional Development team is next. Jessica?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35997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01147589a2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01147589a2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301147589a2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Jessica! Next up, Deputy Director of Data &amp; Finance Charlene Marcotte. Charlene?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94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E9974-64DF-45BB-8AC3-9AC49A4F5D07}" type="datetime4">
              <a:rPr lang="en-US" smtClean="0"/>
              <a:t>September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5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E65A4-21B6-4A57-A941-4CA813C68140}" type="datetime4">
              <a:rPr lang="en-US" smtClean="0"/>
              <a:t>September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999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812FD8-52EF-4019-A6ED-ECAB97F53207}" type="datetime4">
              <a:rPr lang="en-US" smtClean="0"/>
              <a:t>September 17,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035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16F469-5226-4833-8898-571A646D8B1A}" type="datetime4">
              <a:rPr lang="en-US" smtClean="0"/>
              <a:t>September 17,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9541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7BDBEA-9BC7-4B42-88A4-BEF393CF91B2}" type="datetime4">
              <a:rPr lang="en-US" smtClean="0"/>
              <a:t>September 17,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257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September 17,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5416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69E2B79C-BB34-49D5-AA81-F78A690E52AD}" type="datetime4">
              <a:rPr lang="en-US" smtClean="0"/>
              <a:t>September 17,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63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2BA98777-F5DD-4176-BF68-FB0EA6902FAC}" type="datetime4">
              <a:rPr lang="en-US" smtClean="0"/>
              <a:t>September 17,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6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7D16A-2016-4FCF-BF09-1E42E29EDC95}" type="datetime4">
              <a:rPr lang="en-US" smtClean="0"/>
              <a:t>September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83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E7A823-13D9-470B-BE00-8EC13459BF85}" type="datetime4">
              <a:rPr lang="en-US" smtClean="0"/>
              <a:t>September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68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September 17,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8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AD08F3-86D5-477B-9548-960FB118BE5D}" type="datetime4">
              <a:rPr lang="en-US" smtClean="0"/>
              <a:t>September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9077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58" r:id="rId7"/>
    <p:sldLayoutId id="214748365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AD55DC-1727-4CB4-B025-DBB8B9CD38B7}" type="datetime4">
              <a:rPr lang="en-US" smtClean="0"/>
              <a:t>September 17, 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2019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mailto:shana.runck@ececd.nm.gov" TargetMode="External"/><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hyperlink" Target="mailto:Sandy.TrujilloMedina@ececd.nm.gov"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hyperlink" Target="https://www.governor.state.nm.us/wp-content/uploads/2023/05/Executive-Order-2023-062.pdf" TargetMode="External"/><Relationship Id="rId3" Type="http://schemas.openxmlformats.org/officeDocument/2006/relationships/image" Target="../media/image45.svg"/><Relationship Id="rId7" Type="http://schemas.openxmlformats.org/officeDocument/2006/relationships/image" Target="../media/image49.png"/><Relationship Id="rId12" Type="http://schemas.openxmlformats.org/officeDocument/2006/relationships/image" Target="../media/image52.sv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35.svg"/><Relationship Id="rId4" Type="http://schemas.openxmlformats.org/officeDocument/2006/relationships/image" Target="../media/image46.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9.png"/><Relationship Id="rId7" Type="http://schemas.openxmlformats.org/officeDocument/2006/relationships/image" Target="../media/image34.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11.xml"/><Relationship Id="rId16" Type="http://schemas.openxmlformats.org/officeDocument/2006/relationships/image" Target="../media/image58.svg"/><Relationship Id="rId1" Type="http://schemas.openxmlformats.org/officeDocument/2006/relationships/slideLayout" Target="../slideLayouts/slideLayout15.xml"/><Relationship Id="rId6" Type="http://schemas.openxmlformats.org/officeDocument/2006/relationships/image" Target="../media/image31.svg"/><Relationship Id="rId11" Type="http://schemas.openxmlformats.org/officeDocument/2006/relationships/image" Target="../media/image53.png"/><Relationship Id="rId5" Type="http://schemas.openxmlformats.org/officeDocument/2006/relationships/image" Target="../media/image30.png"/><Relationship Id="rId15" Type="http://schemas.openxmlformats.org/officeDocument/2006/relationships/image" Target="../media/image57.png"/><Relationship Id="rId10" Type="http://schemas.openxmlformats.org/officeDocument/2006/relationships/image" Target="../media/image22.svg"/><Relationship Id="rId4" Type="http://schemas.openxmlformats.org/officeDocument/2006/relationships/image" Target="../media/image50.svg"/><Relationship Id="rId9" Type="http://schemas.openxmlformats.org/officeDocument/2006/relationships/image" Target="../media/image21.png"/><Relationship Id="rId14" Type="http://schemas.openxmlformats.org/officeDocument/2006/relationships/image" Target="../media/image56.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7.svg"/><Relationship Id="rId3" Type="http://schemas.openxmlformats.org/officeDocument/2006/relationships/image" Target="../media/image61.svg"/><Relationship Id="rId7" Type="http://schemas.openxmlformats.org/officeDocument/2006/relationships/image" Target="../media/image30.png"/><Relationship Id="rId12" Type="http://schemas.openxmlformats.org/officeDocument/2006/relationships/image" Target="../media/image66.png"/><Relationship Id="rId17" Type="http://schemas.openxmlformats.org/officeDocument/2006/relationships/hyperlink" Target="https://www.nmececd.org/" TargetMode="External"/><Relationship Id="rId2" Type="http://schemas.openxmlformats.org/officeDocument/2006/relationships/image" Target="../media/image21.png"/><Relationship Id="rId16" Type="http://schemas.openxmlformats.org/officeDocument/2006/relationships/hyperlink" Target="https://webnew.ped.state.nm.us/" TargetMode="External"/><Relationship Id="rId1" Type="http://schemas.openxmlformats.org/officeDocument/2006/relationships/slideLayout" Target="../slideLayouts/slideLayout15.xml"/><Relationship Id="rId6" Type="http://schemas.openxmlformats.org/officeDocument/2006/relationships/image" Target="../media/image48.svg"/><Relationship Id="rId11" Type="http://schemas.openxmlformats.org/officeDocument/2006/relationships/image" Target="../media/image65.svg"/><Relationship Id="rId5" Type="http://schemas.openxmlformats.org/officeDocument/2006/relationships/image" Target="../media/image47.pn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62.jpeg"/><Relationship Id="rId9" Type="http://schemas.openxmlformats.org/officeDocument/2006/relationships/image" Target="../media/image63.svg"/><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hyperlink" Target="mailto:kaitlin.ellis@ped.nm.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pngall.com/check-mark-png/"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hyperlink" Target="mailto:special.ednews@ped.nm.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acrobat.adobe.com/link/track?uri=urn:aaid:scds:US:27637fd2-fd99-3bb2-af63-e058222e8dab" TargetMode="External"/><Relationship Id="rId4" Type="http://schemas.openxmlformats.org/officeDocument/2006/relationships/hyperlink" Target="https://forms.gle/9VgywVTmRKeJWYab7"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mailto:lorenzo.dominguez@ped.nm.gov" TargetMode="External"/><Relationship Id="rId13" Type="http://schemas.openxmlformats.org/officeDocument/2006/relationships/hyperlink" Target="mailto:Catherine.Quick@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Liz.Schweiger@ped.nm.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Lorie.Pacheco@ped.nm.gov" TargetMode="External"/><Relationship Id="rId5" Type="http://schemas.openxmlformats.org/officeDocument/2006/relationships/hyperlink" Target="mailto:Miguel.Lozano@ped.nm.gov" TargetMode="External"/><Relationship Id="rId10" Type="http://schemas.openxmlformats.org/officeDocument/2006/relationships/hyperlink" Target="mailto:elizabeth.Cassel@ped.nm.gov" TargetMode="External"/><Relationship Id="rId4" Type="http://schemas.openxmlformats.org/officeDocument/2006/relationships/hyperlink" Target="mailto:Tyre.Jenkins@ped.nm.gov" TargetMode="External"/><Relationship Id="rId9" Type="http://schemas.openxmlformats.org/officeDocument/2006/relationships/hyperlink" Target="mailto:Sharyn.Perea@ped.nm.gov"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mailto:jennifer.rodriguez1@ped.nm.gov" TargetMode="External"/><Relationship Id="rId4" Type="http://schemas.openxmlformats.org/officeDocument/2006/relationships/hyperlink" Target="mailto:matthew.tomicek@ped.nm.gov" TargetMode="Externa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mailchi.mp/state.nm.us/leas-updates-deadlines-summer-youth-programs-6170695?e=11181a506c" TargetMode="External"/><Relationship Id="rId7" Type="http://schemas.openxmlformats.org/officeDocument/2006/relationships/hyperlink" Target="https://docs.google.com/spreadsheets/d/1blsI4UJgPTpHUBUtn01L5rVrpNpVmb_25cB2wZjORic/edit?gid=0#gid=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ose.support@ped.nm.gov" TargetMode="External"/><Relationship Id="rId5" Type="http://schemas.openxmlformats.org/officeDocument/2006/relationships/hyperlink" Target="https://webnew.ped.state.nm.us/bureaus/special-education/resources/" TargetMode="External"/><Relationship Id="rId4" Type="http://schemas.openxmlformats.org/officeDocument/2006/relationships/hyperlink" Target="https://webnew.ped.state.nm.us/bureaus/special-education/parent-port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spo.state.nm.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live.myvrspot.com/iframe?v=MDQxYjBmYjNjMjZlNTY0OTkyNGI4MzZmMGQzMGI4M2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docs.google.com/presentation/d/1_Rw7QRv93EH0ajbGLxjyYPq9e-3MF_3L/edit#slide=id.p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hyperlink" Target="mailto:gdamian@nmhu.ed" TargetMode="External"/><Relationship Id="rId13" Type="http://schemas.openxmlformats.org/officeDocument/2006/relationships/image" Target="../media/image17.png"/><Relationship Id="rId3" Type="http://schemas.openxmlformats.org/officeDocument/2006/relationships/hyperlink" Target="mailto:charlene.marcotte@ped.nm.gov" TargetMode="External"/><Relationship Id="rId7" Type="http://schemas.openxmlformats.org/officeDocument/2006/relationships/hyperlink" Target="mailto:tamara.burkett@ped.nm.gov" TargetMode="External"/><Relationship Id="rId12" Type="http://schemas.openxmlformats.org/officeDocument/2006/relationships/image" Target="../media/image16.png"/><Relationship Id="rId2" Type="http://schemas.openxmlformats.org/officeDocument/2006/relationships/notesSlide" Target="../notesSlides/notesSlide9.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mailto:matthew.tomicek@ped.nm.gov" TargetMode="External"/><Relationship Id="rId11" Type="http://schemas.openxmlformats.org/officeDocument/2006/relationships/image" Target="../media/image15.png"/><Relationship Id="rId5" Type="http://schemas.openxmlformats.org/officeDocument/2006/relationships/hyperlink" Target="mailto:lizana.schweiger@ped.nm.gov" TargetMode="External"/><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hyperlink" Target="mailto:lorenzo.dominguez@ped.nm.gov" TargetMode="External"/><Relationship Id="rId9" Type="http://schemas.openxmlformats.org/officeDocument/2006/relationships/hyperlink" Target="mailto:nicolas.keyes@ped.nm.gov" TargetMode="Externa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solidFill>
                  <a:schemeClr val="bg2"/>
                </a:solidFill>
                <a:latin typeface="Arial Black" panose="020B0A04020102020204" pitchFamily="34" charset="0"/>
              </a:rPr>
              <a:t>Office Hours</a:t>
            </a:r>
            <a:endParaRPr sz="3300" b="1">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9072" y="4075326"/>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576783" y="6134010"/>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Georgia" panose="02040502050405020303" pitchFamily="18" charset="0"/>
                <a:ea typeface="Calibri"/>
                <a:cs typeface="Calibri"/>
                <a:sym typeface="Calibri"/>
              </a:rPr>
              <a:t>Investing for tomorrow, delivering today</a:t>
            </a:r>
            <a:r>
              <a:rPr lang="en-US" sz="2400" b="0" i="1" u="none" strike="noStrike" cap="none">
                <a:solidFill>
                  <a:srgbClr val="048A8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a:latin typeface="Georgia" panose="02040502050405020303" pitchFamily="18" charset="0"/>
                <a:ea typeface="Calibri"/>
                <a:cs typeface="Calibri"/>
                <a:sym typeface="Calibri"/>
              </a:rPr>
              <a:t>September 17</a:t>
            </a:r>
            <a:r>
              <a:rPr lang="en-US" sz="2000" b="0" i="1" u="none" strike="noStrike" cap="none">
                <a:solidFill>
                  <a:srgbClr val="000000"/>
                </a:solidFill>
                <a:latin typeface="Georgia" panose="02040502050405020303" pitchFamily="18" charset="0"/>
                <a:ea typeface="Calibri"/>
                <a:cs typeface="Calibri"/>
                <a:sym typeface="Calibri"/>
              </a:rPr>
              <a:t>, 2024</a:t>
            </a:r>
            <a:endParaRPr sz="2000" b="0" i="1" u="none" strike="noStrike" cap="none">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12">
            <a:extLst>
              <a:ext uri="{FF2B5EF4-FFF2-40B4-BE49-F238E27FC236}">
                <a16:creationId xmlns:a16="http://schemas.microsoft.com/office/drawing/2014/main" id="{E9B1B9B0-F034-4911-52BC-8DB1FDEEA4BD}"/>
              </a:ext>
            </a:extLst>
          </p:cNvPr>
          <p:cNvSpPr/>
          <p:nvPr/>
        </p:nvSpPr>
        <p:spPr>
          <a:xfrm>
            <a:off x="3507451" y="1854515"/>
            <a:ext cx="1495920" cy="141294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FFF"/>
          </a:solidFill>
          <a:ln w="85725" cap="sq">
            <a:solidFill>
              <a:srgbClr val="FDB034"/>
            </a:solidFill>
            <a:prstDash val="solid"/>
            <a:miter/>
          </a:ln>
        </p:spPr>
        <p:txBody>
          <a:bodyPr/>
          <a:lstStyle/>
          <a:p>
            <a:pPr defTabSz="914445">
              <a:defRPr/>
            </a:pPr>
            <a:endParaRPr lang="en-US">
              <a:solidFill>
                <a:prstClr val="black"/>
              </a:solidFill>
              <a:latin typeface="Calibri"/>
            </a:endParaRPr>
          </a:p>
        </p:txBody>
      </p:sp>
      <p:sp>
        <p:nvSpPr>
          <p:cNvPr id="54" name="Freeform 12">
            <a:extLst>
              <a:ext uri="{FF2B5EF4-FFF2-40B4-BE49-F238E27FC236}">
                <a16:creationId xmlns:a16="http://schemas.microsoft.com/office/drawing/2014/main" id="{17A67B1E-A2AE-6D42-7C7B-9CD851262ACC}"/>
              </a:ext>
            </a:extLst>
          </p:cNvPr>
          <p:cNvSpPr/>
          <p:nvPr/>
        </p:nvSpPr>
        <p:spPr>
          <a:xfrm>
            <a:off x="813363" y="1858294"/>
            <a:ext cx="1495920" cy="14257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FFF"/>
          </a:solidFill>
          <a:ln w="85725" cap="sq">
            <a:solidFill>
              <a:srgbClr val="FDB034"/>
            </a:solidFill>
            <a:prstDash val="solid"/>
            <a:miter/>
          </a:ln>
        </p:spPr>
        <p:txBody>
          <a:bodyPr/>
          <a:lstStyle/>
          <a:p>
            <a:pPr defTabSz="914445">
              <a:defRPr/>
            </a:pPr>
            <a:endParaRPr lang="en-US">
              <a:solidFill>
                <a:prstClr val="black"/>
              </a:solidFill>
              <a:latin typeface="Calibri"/>
            </a:endParaRPr>
          </a:p>
        </p:txBody>
      </p:sp>
      <p:sp>
        <p:nvSpPr>
          <p:cNvPr id="2" name="Freeform 2"/>
          <p:cNvSpPr/>
          <p:nvPr/>
        </p:nvSpPr>
        <p:spPr>
          <a:xfrm rot="-4721612">
            <a:off x="2425410" y="1264577"/>
            <a:ext cx="9542813" cy="3328056"/>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33"/>
          </a:p>
        </p:txBody>
      </p:sp>
      <p:grpSp>
        <p:nvGrpSpPr>
          <p:cNvPr id="3" name="Group 3"/>
          <p:cNvGrpSpPr/>
          <p:nvPr/>
        </p:nvGrpSpPr>
        <p:grpSpPr>
          <a:xfrm>
            <a:off x="6635734" y="4"/>
            <a:ext cx="5809150" cy="6859490"/>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5"/>
              <a:stretch>
                <a:fillRect l="-38616" r="-38616"/>
              </a:stretch>
            </a:blipFill>
          </p:spPr>
          <p:txBody>
            <a:bodyPr/>
            <a:lstStyle/>
            <a:p>
              <a:endParaRPr lang="en-US" sz="933"/>
            </a:p>
          </p:txBody>
        </p:sp>
      </p:grpSp>
      <p:sp>
        <p:nvSpPr>
          <p:cNvPr id="5" name="Freeform 5"/>
          <p:cNvSpPr/>
          <p:nvPr/>
        </p:nvSpPr>
        <p:spPr>
          <a:xfrm rot="-2967198" flipH="1">
            <a:off x="8555562" y="4016177"/>
            <a:ext cx="7272876" cy="2472778"/>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en-US" sz="933"/>
          </a:p>
        </p:txBody>
      </p:sp>
      <p:grpSp>
        <p:nvGrpSpPr>
          <p:cNvPr id="6" name="Group 6"/>
          <p:cNvGrpSpPr/>
          <p:nvPr/>
        </p:nvGrpSpPr>
        <p:grpSpPr>
          <a:xfrm>
            <a:off x="6776956" y="630931"/>
            <a:ext cx="571911" cy="5719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960"/>
            </a:solidFill>
          </p:spPr>
          <p:txBody>
            <a:bodyPr/>
            <a:lstStyle/>
            <a:p>
              <a:endParaRPr lang="en-US" sz="933"/>
            </a:p>
          </p:txBody>
        </p:sp>
        <p:sp>
          <p:nvSpPr>
            <p:cNvPr id="8" name="TextBox 8"/>
            <p:cNvSpPr txBox="1"/>
            <p:nvPr/>
          </p:nvSpPr>
          <p:spPr>
            <a:xfrm>
              <a:off x="76200" y="76200"/>
              <a:ext cx="660400" cy="660400"/>
            </a:xfrm>
            <a:prstGeom prst="rect">
              <a:avLst/>
            </a:prstGeom>
          </p:spPr>
          <p:txBody>
            <a:bodyPr lIns="33867" tIns="33867" rIns="33867" bIns="33867" rtlCol="0" anchor="ctr"/>
            <a:lstStyle/>
            <a:p>
              <a:pPr algn="ctr">
                <a:lnSpc>
                  <a:spcPts val="1237"/>
                </a:lnSpc>
              </a:pPr>
              <a:endParaRPr sz="933"/>
            </a:p>
          </p:txBody>
        </p:sp>
      </p:grpSp>
      <p:grpSp>
        <p:nvGrpSpPr>
          <p:cNvPr id="9" name="Group 9"/>
          <p:cNvGrpSpPr/>
          <p:nvPr/>
        </p:nvGrpSpPr>
        <p:grpSpPr>
          <a:xfrm>
            <a:off x="6434212" y="1484064"/>
            <a:ext cx="403044" cy="4030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960"/>
            </a:solidFill>
          </p:spPr>
          <p:txBody>
            <a:bodyPr/>
            <a:lstStyle/>
            <a:p>
              <a:endParaRPr lang="en-US" sz="933"/>
            </a:p>
          </p:txBody>
        </p:sp>
        <p:sp>
          <p:nvSpPr>
            <p:cNvPr id="11" name="TextBox 11"/>
            <p:cNvSpPr txBox="1"/>
            <p:nvPr/>
          </p:nvSpPr>
          <p:spPr>
            <a:xfrm>
              <a:off x="76200" y="76200"/>
              <a:ext cx="660400" cy="660400"/>
            </a:xfrm>
            <a:prstGeom prst="rect">
              <a:avLst/>
            </a:prstGeom>
          </p:spPr>
          <p:txBody>
            <a:bodyPr lIns="33867" tIns="33867" rIns="33867" bIns="33867" rtlCol="0" anchor="ctr"/>
            <a:lstStyle/>
            <a:p>
              <a:pPr algn="ctr">
                <a:lnSpc>
                  <a:spcPts val="1237"/>
                </a:lnSpc>
              </a:pPr>
              <a:endParaRPr sz="933"/>
            </a:p>
          </p:txBody>
        </p:sp>
      </p:grpSp>
      <p:grpSp>
        <p:nvGrpSpPr>
          <p:cNvPr id="12" name="Group 12"/>
          <p:cNvGrpSpPr/>
          <p:nvPr/>
        </p:nvGrpSpPr>
        <p:grpSpPr>
          <a:xfrm>
            <a:off x="6984272" y="454609"/>
            <a:ext cx="425089" cy="4250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B034"/>
              </a:solidFill>
              <a:prstDash val="solid"/>
              <a:miter/>
            </a:ln>
          </p:spPr>
          <p:txBody>
            <a:bodyPr/>
            <a:lstStyle/>
            <a:p>
              <a:endParaRPr lang="en-US" sz="933"/>
            </a:p>
          </p:txBody>
        </p:sp>
        <p:sp>
          <p:nvSpPr>
            <p:cNvPr id="14" name="TextBox 14"/>
            <p:cNvSpPr txBox="1"/>
            <p:nvPr/>
          </p:nvSpPr>
          <p:spPr>
            <a:xfrm>
              <a:off x="76200" y="76200"/>
              <a:ext cx="660400" cy="660400"/>
            </a:xfrm>
            <a:prstGeom prst="rect">
              <a:avLst/>
            </a:prstGeom>
          </p:spPr>
          <p:txBody>
            <a:bodyPr lIns="33867" tIns="33867" rIns="33867" bIns="33867" rtlCol="0" anchor="ctr"/>
            <a:lstStyle/>
            <a:p>
              <a:pPr algn="ctr">
                <a:lnSpc>
                  <a:spcPts val="1237"/>
                </a:lnSpc>
              </a:pPr>
              <a:endParaRPr sz="933"/>
            </a:p>
          </p:txBody>
        </p:sp>
      </p:grpSp>
      <p:sp>
        <p:nvSpPr>
          <p:cNvPr id="15" name="Freeform 15"/>
          <p:cNvSpPr/>
          <p:nvPr/>
        </p:nvSpPr>
        <p:spPr>
          <a:xfrm>
            <a:off x="2035418" y="5942368"/>
            <a:ext cx="1778941" cy="915632"/>
          </a:xfrm>
          <a:custGeom>
            <a:avLst/>
            <a:gdLst/>
            <a:ahLst/>
            <a:cxnLst/>
            <a:rect l="l" t="t" r="r" b="b"/>
            <a:pathLst>
              <a:path w="2668412" h="1373448">
                <a:moveTo>
                  <a:pt x="0" y="0"/>
                </a:moveTo>
                <a:lnTo>
                  <a:pt x="2668413" y="0"/>
                </a:lnTo>
                <a:lnTo>
                  <a:pt x="2668413" y="1373448"/>
                </a:lnTo>
                <a:lnTo>
                  <a:pt x="0" y="1373448"/>
                </a:lnTo>
                <a:lnTo>
                  <a:pt x="0" y="0"/>
                </a:lnTo>
                <a:close/>
              </a:path>
            </a:pathLst>
          </a:custGeom>
          <a:blipFill>
            <a:blip r:embed="rId8"/>
            <a:stretch>
              <a:fillRect/>
            </a:stretch>
          </a:blipFill>
        </p:spPr>
        <p:txBody>
          <a:bodyPr/>
          <a:lstStyle/>
          <a:p>
            <a:endParaRPr lang="en-US" sz="933"/>
          </a:p>
        </p:txBody>
      </p:sp>
      <p:sp>
        <p:nvSpPr>
          <p:cNvPr id="16" name="Freeform 16"/>
          <p:cNvSpPr/>
          <p:nvPr/>
        </p:nvSpPr>
        <p:spPr>
          <a:xfrm>
            <a:off x="10156582" y="6023135"/>
            <a:ext cx="2401077" cy="915632"/>
          </a:xfrm>
          <a:custGeom>
            <a:avLst/>
            <a:gdLst/>
            <a:ahLst/>
            <a:cxnLst/>
            <a:rect l="l" t="t" r="r" b="b"/>
            <a:pathLst>
              <a:path w="3601616" h="1373448">
                <a:moveTo>
                  <a:pt x="0" y="0"/>
                </a:moveTo>
                <a:lnTo>
                  <a:pt x="3601615" y="0"/>
                </a:lnTo>
                <a:lnTo>
                  <a:pt x="3601615" y="1373448"/>
                </a:lnTo>
                <a:lnTo>
                  <a:pt x="0" y="1373448"/>
                </a:lnTo>
                <a:lnTo>
                  <a:pt x="0" y="0"/>
                </a:lnTo>
                <a:close/>
              </a:path>
            </a:pathLst>
          </a:custGeom>
          <a:blipFill>
            <a:blip r:embed="rId9"/>
            <a:stretch>
              <a:fillRect/>
            </a:stretch>
          </a:blipFill>
        </p:spPr>
        <p:txBody>
          <a:bodyPr/>
          <a:lstStyle/>
          <a:p>
            <a:endParaRPr lang="en-US" sz="933"/>
          </a:p>
        </p:txBody>
      </p:sp>
      <p:sp>
        <p:nvSpPr>
          <p:cNvPr id="17" name="TextBox 17"/>
          <p:cNvSpPr txBox="1"/>
          <p:nvPr/>
        </p:nvSpPr>
        <p:spPr>
          <a:xfrm>
            <a:off x="358843" y="-26632"/>
            <a:ext cx="5517891" cy="1477328"/>
          </a:xfrm>
          <a:prstGeom prst="rect">
            <a:avLst/>
          </a:prstGeom>
        </p:spPr>
        <p:txBody>
          <a:bodyPr wrap="square" lIns="0" tIns="0" rIns="0" bIns="0" rtlCol="0" anchor="t">
            <a:spAutoFit/>
          </a:bodyPr>
          <a:lstStyle/>
          <a:p>
            <a:pPr algn="ctr"/>
            <a:r>
              <a:rPr lang="en-US" sz="3200" b="1">
                <a:solidFill>
                  <a:schemeClr val="bg1"/>
                </a:solidFill>
                <a:latin typeface="Arial Black" panose="020B0A04020102020204" pitchFamily="34" charset="0"/>
              </a:rPr>
              <a:t>Empowering Success for Preschool Children with </a:t>
            </a:r>
          </a:p>
          <a:p>
            <a:pPr algn="ctr"/>
            <a:r>
              <a:rPr lang="en-US" sz="3200" b="1">
                <a:solidFill>
                  <a:schemeClr val="bg1"/>
                </a:solidFill>
                <a:latin typeface="Arial Black" panose="020B0A04020102020204" pitchFamily="34" charset="0"/>
              </a:rPr>
              <a:t>Special Needs</a:t>
            </a:r>
          </a:p>
        </p:txBody>
      </p:sp>
      <p:sp>
        <p:nvSpPr>
          <p:cNvPr id="18" name="TextBox 18"/>
          <p:cNvSpPr txBox="1"/>
          <p:nvPr/>
        </p:nvSpPr>
        <p:spPr>
          <a:xfrm>
            <a:off x="569025" y="4087677"/>
            <a:ext cx="4796581" cy="1795813"/>
          </a:xfrm>
          <a:prstGeom prst="rect">
            <a:avLst/>
          </a:prstGeom>
        </p:spPr>
        <p:txBody>
          <a:bodyPr wrap="square" lIns="0" tIns="0" rIns="0" bIns="0" rtlCol="0" anchor="t">
            <a:spAutoFit/>
          </a:bodyPr>
          <a:lstStyle/>
          <a:p>
            <a:endParaRPr lang="en-US" sz="1667" b="1" spc="85"/>
          </a:p>
          <a:p>
            <a:endParaRPr lang="en-US" sz="1667" b="1" spc="85"/>
          </a:p>
          <a:p>
            <a:pPr algn="ctr"/>
            <a:r>
              <a:rPr lang="en-US" sz="1667" b="1" spc="85"/>
              <a:t>Presented by:</a:t>
            </a:r>
          </a:p>
          <a:p>
            <a:pPr algn="ctr"/>
            <a:endParaRPr lang="en-US" sz="1667" b="1" spc="85"/>
          </a:p>
          <a:p>
            <a:pPr algn="ctr"/>
            <a:r>
              <a:rPr lang="en-US" sz="1667" b="1" spc="85"/>
              <a:t>The Early Childhood Education and Care Department (ECECD)</a:t>
            </a:r>
          </a:p>
          <a:p>
            <a:endParaRPr lang="en-US" sz="1667" b="1" spc="85"/>
          </a:p>
        </p:txBody>
      </p:sp>
      <p:sp>
        <p:nvSpPr>
          <p:cNvPr id="41" name="Freeform 17">
            <a:extLst>
              <a:ext uri="{FF2B5EF4-FFF2-40B4-BE49-F238E27FC236}">
                <a16:creationId xmlns:a16="http://schemas.microsoft.com/office/drawing/2014/main" id="{216C4A50-41E6-0E60-E1A4-E1D0F1FF0ECA}"/>
              </a:ext>
            </a:extLst>
          </p:cNvPr>
          <p:cNvSpPr/>
          <p:nvPr/>
        </p:nvSpPr>
        <p:spPr>
          <a:xfrm>
            <a:off x="3581367" y="1929273"/>
            <a:ext cx="1342626" cy="1275261"/>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a:stretch>
          </a:blipFill>
          <a:ln w="12700">
            <a:solidFill>
              <a:srgbClr val="000000"/>
            </a:solidFill>
          </a:ln>
        </p:spPr>
        <p:txBody>
          <a:bodyPr/>
          <a:lstStyle/>
          <a:p>
            <a:pPr defTabSz="914445">
              <a:defRPr/>
            </a:pPr>
            <a:endParaRPr lang="en-US">
              <a:solidFill>
                <a:prstClr val="black"/>
              </a:solidFill>
              <a:latin typeface="Calibri"/>
            </a:endParaRPr>
          </a:p>
        </p:txBody>
      </p:sp>
      <p:sp>
        <p:nvSpPr>
          <p:cNvPr id="40" name="Freeform 19">
            <a:extLst>
              <a:ext uri="{FF2B5EF4-FFF2-40B4-BE49-F238E27FC236}">
                <a16:creationId xmlns:a16="http://schemas.microsoft.com/office/drawing/2014/main" id="{A8274837-AAC0-4444-1F17-7AEB47DA55BE}"/>
              </a:ext>
            </a:extLst>
          </p:cNvPr>
          <p:cNvSpPr/>
          <p:nvPr/>
        </p:nvSpPr>
        <p:spPr>
          <a:xfrm>
            <a:off x="900511" y="1928738"/>
            <a:ext cx="1323705" cy="128733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a:ln w="12700">
            <a:solidFill>
              <a:srgbClr val="000000"/>
            </a:solidFill>
          </a:ln>
        </p:spPr>
        <p:txBody>
          <a:bodyPr/>
          <a:lstStyle/>
          <a:p>
            <a:pPr defTabSz="914445">
              <a:defRPr/>
            </a:pPr>
            <a:endParaRPr lang="en-US">
              <a:solidFill>
                <a:prstClr val="black"/>
              </a:solidFill>
              <a:latin typeface="Calibri"/>
            </a:endParaRPr>
          </a:p>
        </p:txBody>
      </p:sp>
      <p:sp>
        <p:nvSpPr>
          <p:cNvPr id="43" name="TextBox 42">
            <a:extLst>
              <a:ext uri="{FF2B5EF4-FFF2-40B4-BE49-F238E27FC236}">
                <a16:creationId xmlns:a16="http://schemas.microsoft.com/office/drawing/2014/main" id="{7E25223D-7F43-ED03-A1D0-1EA588C67069}"/>
              </a:ext>
            </a:extLst>
          </p:cNvPr>
          <p:cNvSpPr txBox="1"/>
          <p:nvPr/>
        </p:nvSpPr>
        <p:spPr>
          <a:xfrm>
            <a:off x="0" y="3275111"/>
            <a:ext cx="3232595" cy="307777"/>
          </a:xfrm>
          <a:prstGeom prst="rect">
            <a:avLst/>
          </a:prstGeom>
          <a:noFill/>
        </p:spPr>
        <p:txBody>
          <a:bodyPr wrap="square">
            <a:spAutoFit/>
          </a:bodyPr>
          <a:lstStyle/>
          <a:p>
            <a:pPr algn="ctr" defTabSz="914445">
              <a:spcBef>
                <a:spcPct val="0"/>
              </a:spcBef>
              <a:defRPr/>
            </a:pPr>
            <a:r>
              <a:rPr lang="en-US" sz="1400" b="1">
                <a:solidFill>
                  <a:prstClr val="black"/>
                </a:solidFill>
                <a:latin typeface="Calibri"/>
              </a:rPr>
              <a:t>Sandy Trujillo-Medina</a:t>
            </a:r>
          </a:p>
        </p:txBody>
      </p:sp>
      <p:sp>
        <p:nvSpPr>
          <p:cNvPr id="45" name="TextBox 44">
            <a:extLst>
              <a:ext uri="{FF2B5EF4-FFF2-40B4-BE49-F238E27FC236}">
                <a16:creationId xmlns:a16="http://schemas.microsoft.com/office/drawing/2014/main" id="{EFBF91C7-8484-E54B-321C-E27279F3E543}"/>
              </a:ext>
            </a:extLst>
          </p:cNvPr>
          <p:cNvSpPr txBox="1"/>
          <p:nvPr/>
        </p:nvSpPr>
        <p:spPr>
          <a:xfrm>
            <a:off x="3327955" y="3231746"/>
            <a:ext cx="1981199" cy="307777"/>
          </a:xfrm>
          <a:prstGeom prst="rect">
            <a:avLst/>
          </a:prstGeom>
          <a:noFill/>
        </p:spPr>
        <p:txBody>
          <a:bodyPr wrap="square">
            <a:spAutoFit/>
          </a:bodyPr>
          <a:lstStyle/>
          <a:p>
            <a:pPr algn="ctr" defTabSz="914445">
              <a:spcBef>
                <a:spcPct val="0"/>
              </a:spcBef>
              <a:defRPr/>
            </a:pPr>
            <a:r>
              <a:rPr lang="en-US" sz="1400" b="1">
                <a:solidFill>
                  <a:prstClr val="black"/>
                </a:solidFill>
                <a:latin typeface="Calibri"/>
              </a:rPr>
              <a:t>Shana Runck</a:t>
            </a:r>
          </a:p>
        </p:txBody>
      </p:sp>
      <p:sp>
        <p:nvSpPr>
          <p:cNvPr id="47" name="TextBox 46">
            <a:extLst>
              <a:ext uri="{FF2B5EF4-FFF2-40B4-BE49-F238E27FC236}">
                <a16:creationId xmlns:a16="http://schemas.microsoft.com/office/drawing/2014/main" id="{21478974-2C1D-BEE7-1577-9AE0462EF478}"/>
              </a:ext>
            </a:extLst>
          </p:cNvPr>
          <p:cNvSpPr txBox="1"/>
          <p:nvPr/>
        </p:nvSpPr>
        <p:spPr>
          <a:xfrm>
            <a:off x="262852" y="3544743"/>
            <a:ext cx="2520558" cy="523220"/>
          </a:xfrm>
          <a:prstGeom prst="rect">
            <a:avLst/>
          </a:prstGeom>
          <a:noFill/>
        </p:spPr>
        <p:txBody>
          <a:bodyPr wrap="square">
            <a:spAutoFit/>
          </a:bodyPr>
          <a:lstStyle/>
          <a:p>
            <a:pPr algn="ctr" defTabSz="914445">
              <a:spcBef>
                <a:spcPct val="0"/>
              </a:spcBef>
              <a:defRPr/>
            </a:pPr>
            <a:r>
              <a:rPr lang="en-US" sz="1400" b="1">
                <a:solidFill>
                  <a:prstClr val="black"/>
                </a:solidFill>
                <a:latin typeface="Calibri"/>
              </a:rPr>
              <a:t>Director, Early Care, Education and Nutrition Division</a:t>
            </a:r>
          </a:p>
        </p:txBody>
      </p:sp>
      <p:sp>
        <p:nvSpPr>
          <p:cNvPr id="49" name="TextBox 48">
            <a:extLst>
              <a:ext uri="{FF2B5EF4-FFF2-40B4-BE49-F238E27FC236}">
                <a16:creationId xmlns:a16="http://schemas.microsoft.com/office/drawing/2014/main" id="{017EDB74-C708-E610-05A7-95CBE46A7D5A}"/>
              </a:ext>
            </a:extLst>
          </p:cNvPr>
          <p:cNvSpPr txBox="1"/>
          <p:nvPr/>
        </p:nvSpPr>
        <p:spPr>
          <a:xfrm>
            <a:off x="2912345" y="3503403"/>
            <a:ext cx="2670275" cy="523220"/>
          </a:xfrm>
          <a:prstGeom prst="rect">
            <a:avLst/>
          </a:prstGeom>
          <a:noFill/>
        </p:spPr>
        <p:txBody>
          <a:bodyPr wrap="square">
            <a:spAutoFit/>
          </a:bodyPr>
          <a:lstStyle/>
          <a:p>
            <a:pPr algn="ctr" defTabSz="914445">
              <a:spcBef>
                <a:spcPct val="0"/>
              </a:spcBef>
              <a:defRPr/>
            </a:pPr>
            <a:r>
              <a:rPr lang="en-US" sz="1400" b="1">
                <a:solidFill>
                  <a:prstClr val="black"/>
                </a:solidFill>
                <a:latin typeface="Calibri"/>
              </a:rPr>
              <a:t>Deputy Director, Early Care, Education and Nutrition Division</a:t>
            </a:r>
          </a:p>
        </p:txBody>
      </p:sp>
      <p:sp>
        <p:nvSpPr>
          <p:cNvPr id="51" name="TextBox 50">
            <a:extLst>
              <a:ext uri="{FF2B5EF4-FFF2-40B4-BE49-F238E27FC236}">
                <a16:creationId xmlns:a16="http://schemas.microsoft.com/office/drawing/2014/main" id="{D15C0676-7E76-F420-8F67-4CEDF047EE6A}"/>
              </a:ext>
            </a:extLst>
          </p:cNvPr>
          <p:cNvSpPr txBox="1"/>
          <p:nvPr/>
        </p:nvSpPr>
        <p:spPr>
          <a:xfrm>
            <a:off x="-45216" y="3990486"/>
            <a:ext cx="3012532" cy="276999"/>
          </a:xfrm>
          <a:prstGeom prst="rect">
            <a:avLst/>
          </a:prstGeom>
          <a:noFill/>
        </p:spPr>
        <p:txBody>
          <a:bodyPr wrap="square">
            <a:spAutoFit/>
          </a:bodyPr>
          <a:lstStyle/>
          <a:p>
            <a:pPr algn="ctr" defTabSz="914445">
              <a:spcBef>
                <a:spcPct val="0"/>
              </a:spcBef>
              <a:defRPr/>
            </a:pPr>
            <a:r>
              <a:rPr lang="en-US" sz="1200">
                <a:solidFill>
                  <a:prstClr val="black"/>
                </a:solidFill>
                <a:latin typeface="Calibri"/>
                <a:hlinkClick r:id="rId12"/>
              </a:rPr>
              <a:t>Sandy.TrujilloMedina@ececd.nm.gov</a:t>
            </a:r>
            <a:r>
              <a:rPr lang="en-US" sz="1200">
                <a:solidFill>
                  <a:prstClr val="black"/>
                </a:solidFill>
                <a:latin typeface="Calibri"/>
              </a:rPr>
              <a:t> </a:t>
            </a:r>
          </a:p>
        </p:txBody>
      </p:sp>
      <p:sp>
        <p:nvSpPr>
          <p:cNvPr id="53" name="TextBox 52">
            <a:extLst>
              <a:ext uri="{FF2B5EF4-FFF2-40B4-BE49-F238E27FC236}">
                <a16:creationId xmlns:a16="http://schemas.microsoft.com/office/drawing/2014/main" id="{471AC089-370D-513A-1666-C2E0922A8FBA}"/>
              </a:ext>
            </a:extLst>
          </p:cNvPr>
          <p:cNvSpPr txBox="1"/>
          <p:nvPr/>
        </p:nvSpPr>
        <p:spPr>
          <a:xfrm>
            <a:off x="3103565" y="3985564"/>
            <a:ext cx="2401077" cy="276999"/>
          </a:xfrm>
          <a:prstGeom prst="rect">
            <a:avLst/>
          </a:prstGeom>
          <a:noFill/>
        </p:spPr>
        <p:txBody>
          <a:bodyPr wrap="square">
            <a:spAutoFit/>
          </a:bodyPr>
          <a:lstStyle/>
          <a:p>
            <a:pPr algn="ctr" defTabSz="914445">
              <a:spcBef>
                <a:spcPct val="0"/>
              </a:spcBef>
              <a:defRPr/>
            </a:pPr>
            <a:r>
              <a:rPr lang="en-US" sz="1200">
                <a:solidFill>
                  <a:prstClr val="black"/>
                </a:solidFill>
                <a:latin typeface="Calibri"/>
                <a:hlinkClick r:id="rId13"/>
              </a:rPr>
              <a:t>Shana.Runck@ececd.nm.gov</a:t>
            </a:r>
            <a:r>
              <a:rPr lang="en-US" sz="1200">
                <a:solidFill>
                  <a:prstClr val="black"/>
                </a:solidFill>
                <a:latin typeface="Calibri"/>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6">
            <a:extLst>
              <a:ext uri="{FF2B5EF4-FFF2-40B4-BE49-F238E27FC236}">
                <a16:creationId xmlns:a16="http://schemas.microsoft.com/office/drawing/2014/main" id="{854B1491-596C-9695-95A0-E8D09E306AFC}"/>
              </a:ext>
            </a:extLst>
          </p:cNvPr>
          <p:cNvSpPr/>
          <p:nvPr/>
        </p:nvSpPr>
        <p:spPr>
          <a:xfrm>
            <a:off x="6382848" y="4180544"/>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33"/>
          </a:p>
        </p:txBody>
      </p:sp>
      <p:sp>
        <p:nvSpPr>
          <p:cNvPr id="29" name="Freeform 6">
            <a:extLst>
              <a:ext uri="{FF2B5EF4-FFF2-40B4-BE49-F238E27FC236}">
                <a16:creationId xmlns:a16="http://schemas.microsoft.com/office/drawing/2014/main" id="{D6A158EB-3AA6-91CB-B003-5626040CDEB3}"/>
              </a:ext>
            </a:extLst>
          </p:cNvPr>
          <p:cNvSpPr/>
          <p:nvPr/>
        </p:nvSpPr>
        <p:spPr>
          <a:xfrm>
            <a:off x="4397944" y="4165811"/>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33"/>
          </a:p>
        </p:txBody>
      </p:sp>
      <p:sp>
        <p:nvSpPr>
          <p:cNvPr id="28" name="Freeform 6">
            <a:extLst>
              <a:ext uri="{FF2B5EF4-FFF2-40B4-BE49-F238E27FC236}">
                <a16:creationId xmlns:a16="http://schemas.microsoft.com/office/drawing/2014/main" id="{55ED185D-D551-72C1-1922-5AE1FAC8FB5B}"/>
              </a:ext>
            </a:extLst>
          </p:cNvPr>
          <p:cNvSpPr/>
          <p:nvPr/>
        </p:nvSpPr>
        <p:spPr>
          <a:xfrm>
            <a:off x="6382848" y="1742319"/>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33"/>
          </a:p>
        </p:txBody>
      </p:sp>
      <p:sp>
        <p:nvSpPr>
          <p:cNvPr id="27" name="Freeform 6">
            <a:extLst>
              <a:ext uri="{FF2B5EF4-FFF2-40B4-BE49-F238E27FC236}">
                <a16:creationId xmlns:a16="http://schemas.microsoft.com/office/drawing/2014/main" id="{EF9044FA-CBEA-9A62-225C-1E4F561DCEEF}"/>
              </a:ext>
            </a:extLst>
          </p:cNvPr>
          <p:cNvSpPr/>
          <p:nvPr/>
        </p:nvSpPr>
        <p:spPr>
          <a:xfrm>
            <a:off x="4417791" y="1752600"/>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33"/>
          </a:p>
        </p:txBody>
      </p:sp>
      <p:sp>
        <p:nvSpPr>
          <p:cNvPr id="2" name="Freeform 2"/>
          <p:cNvSpPr/>
          <p:nvPr/>
        </p:nvSpPr>
        <p:spPr>
          <a:xfrm rot="-10602057">
            <a:off x="8271727" y="-755902"/>
            <a:ext cx="4160490" cy="1450971"/>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3" name="Freeform 3"/>
          <p:cNvSpPr/>
          <p:nvPr/>
        </p:nvSpPr>
        <p:spPr>
          <a:xfrm rot="-201626" flipV="1">
            <a:off x="-293655" y="-794968"/>
            <a:ext cx="4384525" cy="1529103"/>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4" name="TextBox 4"/>
          <p:cNvSpPr txBox="1"/>
          <p:nvPr/>
        </p:nvSpPr>
        <p:spPr>
          <a:xfrm>
            <a:off x="914400" y="275067"/>
            <a:ext cx="10363200" cy="1077026"/>
          </a:xfrm>
          <a:prstGeom prst="rect">
            <a:avLst/>
          </a:prstGeom>
        </p:spPr>
        <p:txBody>
          <a:bodyPr wrap="square" lIns="0" tIns="0" rIns="0" bIns="0" rtlCol="0" anchor="t">
            <a:spAutoFit/>
          </a:bodyPr>
          <a:lstStyle/>
          <a:p>
            <a:pPr algn="ctr" defTabSz="609630">
              <a:buClrTx/>
              <a:defRPr/>
            </a:pPr>
            <a:r>
              <a:rPr lang="en-US" sz="2333" b="1" kern="1200" spc="-79">
                <a:solidFill>
                  <a:schemeClr val="bg1"/>
                </a:solidFill>
                <a:latin typeface="Arial Black" panose="020B0A04020102020204" pitchFamily="34" charset="0"/>
                <a:ea typeface="+mn-ea"/>
                <a:cs typeface="+mn-cs"/>
              </a:rPr>
              <a:t>ECECD and PED</a:t>
            </a:r>
          </a:p>
          <a:p>
            <a:pPr algn="ctr" defTabSz="609630">
              <a:buClrTx/>
              <a:defRPr/>
            </a:pPr>
            <a:r>
              <a:rPr lang="en-US" sz="2333" b="1" kern="1200" spc="-79">
                <a:solidFill>
                  <a:schemeClr val="bg1"/>
                </a:solidFill>
                <a:latin typeface="Arial Black" panose="020B0A04020102020204" pitchFamily="34" charset="0"/>
                <a:ea typeface="+mn-ea"/>
                <a:cs typeface="+mn-cs"/>
              </a:rPr>
              <a:t>Advancing Positive Outcomes </a:t>
            </a:r>
            <a:r>
              <a:rPr lang="en-US" sz="2333" b="1" spc="-79">
                <a:solidFill>
                  <a:schemeClr val="bg1"/>
                </a:solidFill>
                <a:latin typeface="Arial Black" panose="020B0A04020102020204" pitchFamily="34" charset="0"/>
              </a:rPr>
              <a:t>for </a:t>
            </a:r>
            <a:r>
              <a:rPr lang="en-US" sz="2333" b="1" kern="1200" spc="-79">
                <a:solidFill>
                  <a:schemeClr val="bg1"/>
                </a:solidFill>
                <a:latin typeface="Arial Black" panose="020B0A04020102020204" pitchFamily="34" charset="0"/>
                <a:ea typeface="+mn-ea"/>
                <a:cs typeface="+mn-cs"/>
              </a:rPr>
              <a:t>Preschool </a:t>
            </a:r>
            <a:r>
              <a:rPr lang="en-US" sz="2333" b="1" spc="-79">
                <a:solidFill>
                  <a:schemeClr val="bg1"/>
                </a:solidFill>
                <a:latin typeface="Arial Black" panose="020B0A04020102020204" pitchFamily="34" charset="0"/>
              </a:rPr>
              <a:t>Students with Special Needs and their Families </a:t>
            </a:r>
            <a:r>
              <a:rPr lang="en-US" sz="2333" b="1" kern="1200" spc="-79">
                <a:solidFill>
                  <a:schemeClr val="bg1"/>
                </a:solidFill>
                <a:latin typeface="Arial Black" panose="020B0A04020102020204" pitchFamily="34" charset="0"/>
                <a:ea typeface="+mn-ea"/>
                <a:cs typeface="+mn-cs"/>
              </a:rPr>
              <a:t> </a:t>
            </a:r>
          </a:p>
        </p:txBody>
      </p:sp>
      <p:sp>
        <p:nvSpPr>
          <p:cNvPr id="13" name="TextBox 13"/>
          <p:cNvSpPr txBox="1"/>
          <p:nvPr/>
        </p:nvSpPr>
        <p:spPr>
          <a:xfrm>
            <a:off x="8046702" y="1756252"/>
            <a:ext cx="3634309" cy="1723549"/>
          </a:xfrm>
          <a:prstGeom prst="rect">
            <a:avLst/>
          </a:prstGeom>
        </p:spPr>
        <p:txBody>
          <a:bodyPr wrap="square" lIns="0" tIns="0" rIns="0" bIns="0" rtlCol="0" anchor="t">
            <a:spAutoFit/>
          </a:bodyPr>
          <a:lstStyle/>
          <a:p>
            <a:pPr defTabSz="609630">
              <a:buClrTx/>
              <a:defRPr/>
            </a:pPr>
            <a:r>
              <a:rPr lang="en-US" sz="1600" b="1" kern="1200">
                <a:latin typeface="Calibri"/>
                <a:ea typeface="+mn-ea"/>
                <a:cs typeface="+mn-cs"/>
              </a:rPr>
              <a:t>Enhance collaboration and strengthen </a:t>
            </a:r>
            <a:r>
              <a:rPr lang="en-US" sz="1600" b="1">
                <a:latin typeface="Calibri"/>
              </a:rPr>
              <a:t>communication </a:t>
            </a:r>
            <a:r>
              <a:rPr lang="en-US" sz="1600" b="1" kern="1200">
                <a:latin typeface="Calibri"/>
                <a:ea typeface="+mn-ea"/>
                <a:cs typeface="+mn-cs"/>
              </a:rPr>
              <a:t>between PED and ECECD</a:t>
            </a:r>
            <a:r>
              <a:rPr lang="en-US" sz="1600" kern="1200">
                <a:latin typeface="Calibri"/>
                <a:ea typeface="+mn-ea"/>
                <a:cs typeface="+mn-cs"/>
              </a:rPr>
              <a:t> in providing preschool special education and related services programmatic support and technical assistance to local education agencies (LEAs), NM PreK, Head Start, and childcare programs.</a:t>
            </a:r>
          </a:p>
        </p:txBody>
      </p:sp>
      <p:sp>
        <p:nvSpPr>
          <p:cNvPr id="15" name="TextBox 15"/>
          <p:cNvSpPr txBox="1"/>
          <p:nvPr/>
        </p:nvSpPr>
        <p:spPr>
          <a:xfrm>
            <a:off x="711781" y="4180544"/>
            <a:ext cx="3634308" cy="1477328"/>
          </a:xfrm>
          <a:prstGeom prst="rect">
            <a:avLst/>
          </a:prstGeom>
        </p:spPr>
        <p:txBody>
          <a:bodyPr wrap="square" lIns="0" tIns="0" rIns="0" bIns="0" rtlCol="0" anchor="t">
            <a:spAutoFit/>
          </a:bodyPr>
          <a:lstStyle/>
          <a:p>
            <a:pPr defTabSz="609630">
              <a:buClrTx/>
              <a:defRPr/>
            </a:pPr>
            <a:r>
              <a:rPr lang="en-US" sz="1600" b="1" kern="1200">
                <a:solidFill>
                  <a:prstClr val="black"/>
                </a:solidFill>
                <a:latin typeface="Calibri"/>
                <a:ea typeface="+mn-ea"/>
                <a:cs typeface="+mn-cs"/>
              </a:rPr>
              <a:t>Increase compliance with the Individuals with Disabilities Education Act (IDEA) Part B-619</a:t>
            </a:r>
            <a:r>
              <a:rPr lang="en-US" sz="1600" kern="1200">
                <a:solidFill>
                  <a:prstClr val="black"/>
                </a:solidFill>
                <a:latin typeface="Calibri"/>
                <a:ea typeface="+mn-ea"/>
                <a:cs typeface="+mn-cs"/>
              </a:rPr>
              <a:t>, ensuring the provision of a free appropriate public education (FAPE) in the least restrictive environment for children with disabilities ages three through five.</a:t>
            </a:r>
          </a:p>
        </p:txBody>
      </p:sp>
      <p:sp>
        <p:nvSpPr>
          <p:cNvPr id="16" name="TextBox 16"/>
          <p:cNvSpPr txBox="1"/>
          <p:nvPr/>
        </p:nvSpPr>
        <p:spPr>
          <a:xfrm>
            <a:off x="711781" y="1770577"/>
            <a:ext cx="3634309" cy="1477328"/>
          </a:xfrm>
          <a:prstGeom prst="rect">
            <a:avLst/>
          </a:prstGeom>
        </p:spPr>
        <p:txBody>
          <a:bodyPr wrap="square" lIns="0" tIns="0" rIns="0" bIns="0" rtlCol="0" anchor="t">
            <a:spAutoFit/>
          </a:bodyPr>
          <a:lstStyle/>
          <a:p>
            <a:pPr defTabSz="609630">
              <a:buClrTx/>
              <a:defRPr/>
            </a:pPr>
            <a:r>
              <a:rPr lang="en-US" sz="1600" b="1" kern="1200">
                <a:latin typeface="Calibri"/>
                <a:ea typeface="+mn-ea"/>
                <a:cs typeface="+mn-cs"/>
              </a:rPr>
              <a:t>Improve outcomes for preschool children with disabilities and their families</a:t>
            </a:r>
            <a:r>
              <a:rPr lang="en-US" sz="1600" kern="1200">
                <a:latin typeface="Calibri"/>
                <a:ea typeface="+mn-ea"/>
                <a:cs typeface="+mn-cs"/>
              </a:rPr>
              <a:t> through the implementation of comprehensive technical assistance, monitoring, and support systems that increases access to high-quality inclusive, PreK programming.</a:t>
            </a:r>
          </a:p>
        </p:txBody>
      </p:sp>
      <p:sp>
        <p:nvSpPr>
          <p:cNvPr id="17" name="TextBox 17"/>
          <p:cNvSpPr txBox="1"/>
          <p:nvPr/>
        </p:nvSpPr>
        <p:spPr>
          <a:xfrm>
            <a:off x="8046702" y="4385765"/>
            <a:ext cx="3634309" cy="1231106"/>
          </a:xfrm>
          <a:prstGeom prst="rect">
            <a:avLst/>
          </a:prstGeom>
        </p:spPr>
        <p:txBody>
          <a:bodyPr wrap="square" lIns="0" tIns="0" rIns="0" bIns="0" rtlCol="0" anchor="t">
            <a:spAutoFit/>
          </a:bodyPr>
          <a:lstStyle/>
          <a:p>
            <a:pPr defTabSz="609630">
              <a:buClrTx/>
              <a:defRPr/>
            </a:pPr>
            <a:r>
              <a:rPr lang="en-US" sz="1600" b="1" kern="1200">
                <a:solidFill>
                  <a:prstClr val="black"/>
                </a:solidFill>
                <a:latin typeface="Calibri"/>
                <a:ea typeface="+mn-ea"/>
                <a:cs typeface="+mn-cs"/>
              </a:rPr>
              <a:t>Improve monitoring and oversight </a:t>
            </a:r>
            <a:r>
              <a:rPr lang="en-US" sz="1600" kern="1200">
                <a:solidFill>
                  <a:prstClr val="black"/>
                </a:solidFill>
                <a:latin typeface="Calibri"/>
                <a:ea typeface="+mn-ea"/>
                <a:cs typeface="+mn-cs"/>
              </a:rPr>
              <a:t>of LEAs and early childhood programs. Ensure the provision of high-quality services to preschool children with disabilities and their families. </a:t>
            </a:r>
          </a:p>
        </p:txBody>
      </p:sp>
      <p:sp>
        <p:nvSpPr>
          <p:cNvPr id="19" name="TextBox 18">
            <a:extLst>
              <a:ext uri="{FF2B5EF4-FFF2-40B4-BE49-F238E27FC236}">
                <a16:creationId xmlns:a16="http://schemas.microsoft.com/office/drawing/2014/main" id="{356E6018-6D31-4142-F572-3F38CA7F0102}"/>
              </a:ext>
            </a:extLst>
          </p:cNvPr>
          <p:cNvSpPr txBox="1"/>
          <p:nvPr/>
        </p:nvSpPr>
        <p:spPr>
          <a:xfrm>
            <a:off x="11734800" y="6273800"/>
            <a:ext cx="336952" cy="420564"/>
          </a:xfrm>
          <a:prstGeom prst="rect">
            <a:avLst/>
          </a:prstGeom>
          <a:noFill/>
        </p:spPr>
        <p:txBody>
          <a:bodyPr wrap="none" rtlCol="0">
            <a:spAutoFit/>
          </a:bodyPr>
          <a:lstStyle/>
          <a:p>
            <a:fld id="{4C093E2D-9D10-47D5-9C17-66116C246BAD}" type="slidenum">
              <a:rPr lang="en-US" sz="2133"/>
              <a:t>11</a:t>
            </a:fld>
            <a:endParaRPr lang="en-US" sz="2133"/>
          </a:p>
        </p:txBody>
      </p:sp>
      <p:sp>
        <p:nvSpPr>
          <p:cNvPr id="14" name="Freeform 16">
            <a:extLst>
              <a:ext uri="{FF2B5EF4-FFF2-40B4-BE49-F238E27FC236}">
                <a16:creationId xmlns:a16="http://schemas.microsoft.com/office/drawing/2014/main" id="{03AE52D0-7FD1-23E2-788F-219D983D0CA0}"/>
              </a:ext>
            </a:extLst>
          </p:cNvPr>
          <p:cNvSpPr/>
          <p:nvPr/>
        </p:nvSpPr>
        <p:spPr>
          <a:xfrm>
            <a:off x="4498069" y="1830075"/>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33"/>
          </a:p>
        </p:txBody>
      </p:sp>
      <p:sp>
        <p:nvSpPr>
          <p:cNvPr id="21" name="Freeform 10">
            <a:extLst>
              <a:ext uri="{FF2B5EF4-FFF2-40B4-BE49-F238E27FC236}">
                <a16:creationId xmlns:a16="http://schemas.microsoft.com/office/drawing/2014/main" id="{15B2B4E0-4CB7-F746-ED46-AA9BF52EF954}"/>
              </a:ext>
            </a:extLst>
          </p:cNvPr>
          <p:cNvSpPr/>
          <p:nvPr/>
        </p:nvSpPr>
        <p:spPr>
          <a:xfrm>
            <a:off x="6458837" y="1810637"/>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33"/>
          </a:p>
        </p:txBody>
      </p:sp>
      <p:sp>
        <p:nvSpPr>
          <p:cNvPr id="22" name="Freeform 18">
            <a:extLst>
              <a:ext uri="{FF2B5EF4-FFF2-40B4-BE49-F238E27FC236}">
                <a16:creationId xmlns:a16="http://schemas.microsoft.com/office/drawing/2014/main" id="{19B819B2-8C52-AFF4-4F0A-9BDB91B21C91}"/>
              </a:ext>
            </a:extLst>
          </p:cNvPr>
          <p:cNvSpPr/>
          <p:nvPr/>
        </p:nvSpPr>
        <p:spPr>
          <a:xfrm>
            <a:off x="6733139" y="2084939"/>
            <a:ext cx="764959" cy="764959"/>
          </a:xfrm>
          <a:custGeom>
            <a:avLst/>
            <a:gdLst/>
            <a:ahLst/>
            <a:cxnLst/>
            <a:rect l="l" t="t" r="r" b="b"/>
            <a:pathLst>
              <a:path w="1147438" h="1147438">
                <a:moveTo>
                  <a:pt x="0" y="0"/>
                </a:moveTo>
                <a:lnTo>
                  <a:pt x="1147438" y="0"/>
                </a:lnTo>
                <a:lnTo>
                  <a:pt x="1147438" y="1147438"/>
                </a:lnTo>
                <a:lnTo>
                  <a:pt x="0" y="1147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33"/>
          </a:p>
        </p:txBody>
      </p:sp>
      <p:sp>
        <p:nvSpPr>
          <p:cNvPr id="23" name="Freeform 7">
            <a:extLst>
              <a:ext uri="{FF2B5EF4-FFF2-40B4-BE49-F238E27FC236}">
                <a16:creationId xmlns:a16="http://schemas.microsoft.com/office/drawing/2014/main" id="{BE7C06D2-F29B-AE74-1A53-5F7D5038F21A}"/>
              </a:ext>
            </a:extLst>
          </p:cNvPr>
          <p:cNvSpPr/>
          <p:nvPr/>
        </p:nvSpPr>
        <p:spPr>
          <a:xfrm>
            <a:off x="4477637" y="4241800"/>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33"/>
          </a:p>
        </p:txBody>
      </p:sp>
      <p:sp>
        <p:nvSpPr>
          <p:cNvPr id="24" name="Freeform 17">
            <a:extLst>
              <a:ext uri="{FF2B5EF4-FFF2-40B4-BE49-F238E27FC236}">
                <a16:creationId xmlns:a16="http://schemas.microsoft.com/office/drawing/2014/main" id="{C7758CDD-F8E9-213C-5D29-BB4BC9066871}"/>
              </a:ext>
            </a:extLst>
          </p:cNvPr>
          <p:cNvSpPr/>
          <p:nvPr/>
        </p:nvSpPr>
        <p:spPr>
          <a:xfrm>
            <a:off x="4751939" y="4516102"/>
            <a:ext cx="764959" cy="764959"/>
          </a:xfrm>
          <a:custGeom>
            <a:avLst/>
            <a:gdLst/>
            <a:ahLst/>
            <a:cxnLst/>
            <a:rect l="l" t="t" r="r" b="b"/>
            <a:pathLst>
              <a:path w="1147438" h="1147438">
                <a:moveTo>
                  <a:pt x="0" y="0"/>
                </a:moveTo>
                <a:lnTo>
                  <a:pt x="1147438" y="0"/>
                </a:lnTo>
                <a:lnTo>
                  <a:pt x="1147438" y="1147438"/>
                </a:lnTo>
                <a:lnTo>
                  <a:pt x="0" y="1147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33"/>
          </a:p>
        </p:txBody>
      </p:sp>
      <p:sp>
        <p:nvSpPr>
          <p:cNvPr id="25" name="Freeform 13">
            <a:extLst>
              <a:ext uri="{FF2B5EF4-FFF2-40B4-BE49-F238E27FC236}">
                <a16:creationId xmlns:a16="http://schemas.microsoft.com/office/drawing/2014/main" id="{03D70814-0604-49B1-7818-94E57385C0B3}"/>
              </a:ext>
            </a:extLst>
          </p:cNvPr>
          <p:cNvSpPr/>
          <p:nvPr/>
        </p:nvSpPr>
        <p:spPr>
          <a:xfrm>
            <a:off x="6458837" y="4249037"/>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33"/>
          </a:p>
        </p:txBody>
      </p:sp>
      <p:sp>
        <p:nvSpPr>
          <p:cNvPr id="18" name="Freeform 20">
            <a:extLst>
              <a:ext uri="{FF2B5EF4-FFF2-40B4-BE49-F238E27FC236}">
                <a16:creationId xmlns:a16="http://schemas.microsoft.com/office/drawing/2014/main" id="{A4C5D132-BF26-6711-7F99-D611D9493F14}"/>
              </a:ext>
            </a:extLst>
          </p:cNvPr>
          <p:cNvSpPr/>
          <p:nvPr/>
        </p:nvSpPr>
        <p:spPr>
          <a:xfrm>
            <a:off x="6753441" y="4543641"/>
            <a:ext cx="764959" cy="764959"/>
          </a:xfrm>
          <a:custGeom>
            <a:avLst/>
            <a:gdLst/>
            <a:ahLst/>
            <a:cxnLst/>
            <a:rect l="l" t="t" r="r" b="b"/>
            <a:pathLst>
              <a:path w="1147438" h="1147438">
                <a:moveTo>
                  <a:pt x="0" y="0"/>
                </a:moveTo>
                <a:lnTo>
                  <a:pt x="1147438" y="0"/>
                </a:lnTo>
                <a:lnTo>
                  <a:pt x="1147438" y="1147438"/>
                </a:lnTo>
                <a:lnTo>
                  <a:pt x="0" y="11474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933"/>
          </a:p>
        </p:txBody>
      </p:sp>
      <p:sp>
        <p:nvSpPr>
          <p:cNvPr id="12" name="Freeform 12"/>
          <p:cNvSpPr/>
          <p:nvPr/>
        </p:nvSpPr>
        <p:spPr>
          <a:xfrm>
            <a:off x="4724400" y="2108201"/>
            <a:ext cx="844666" cy="760199"/>
          </a:xfrm>
          <a:custGeom>
            <a:avLst/>
            <a:gdLst/>
            <a:ahLst/>
            <a:cxnLst/>
            <a:rect l="l" t="t" r="r" b="b"/>
            <a:pathLst>
              <a:path w="1266999" h="1140299">
                <a:moveTo>
                  <a:pt x="0" y="0"/>
                </a:moveTo>
                <a:lnTo>
                  <a:pt x="1266999" y="0"/>
                </a:lnTo>
                <a:lnTo>
                  <a:pt x="1266999" y="1140299"/>
                </a:lnTo>
                <a:lnTo>
                  <a:pt x="0" y="11402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4DAFD-000D-6CE1-0520-BE211DEC526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618D6D-7728-5582-F935-89A266CD0804}"/>
              </a:ext>
            </a:extLst>
          </p:cNvPr>
          <p:cNvSpPr/>
          <p:nvPr/>
        </p:nvSpPr>
        <p:spPr>
          <a:xfrm rot="-6078113" flipV="1">
            <a:off x="23370" y="1982499"/>
            <a:ext cx="8451149" cy="2947339"/>
          </a:xfrm>
          <a:custGeom>
            <a:avLst/>
            <a:gdLst/>
            <a:ahLst/>
            <a:cxnLst/>
            <a:rect l="l" t="t" r="r" b="b"/>
            <a:pathLst>
              <a:path w="12676724" h="4421008">
                <a:moveTo>
                  <a:pt x="0" y="4421007"/>
                </a:moveTo>
                <a:lnTo>
                  <a:pt x="12676725" y="4421007"/>
                </a:lnTo>
                <a:lnTo>
                  <a:pt x="12676725" y="0"/>
                </a:lnTo>
                <a:lnTo>
                  <a:pt x="0" y="0"/>
                </a:lnTo>
                <a:lnTo>
                  <a:pt x="0" y="442100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grpSp>
        <p:nvGrpSpPr>
          <p:cNvPr id="3" name="Group 3">
            <a:extLst>
              <a:ext uri="{FF2B5EF4-FFF2-40B4-BE49-F238E27FC236}">
                <a16:creationId xmlns:a16="http://schemas.microsoft.com/office/drawing/2014/main" id="{7368A88E-3A57-58CB-F52F-9E81204B4E21}"/>
              </a:ext>
            </a:extLst>
          </p:cNvPr>
          <p:cNvGrpSpPr/>
          <p:nvPr/>
        </p:nvGrpSpPr>
        <p:grpSpPr>
          <a:xfrm>
            <a:off x="4345045" y="630931"/>
            <a:ext cx="571911" cy="571911"/>
            <a:chOff x="0" y="0"/>
            <a:chExt cx="812800" cy="812800"/>
          </a:xfrm>
        </p:grpSpPr>
        <p:sp>
          <p:nvSpPr>
            <p:cNvPr id="4" name="Freeform 4">
              <a:extLst>
                <a:ext uri="{FF2B5EF4-FFF2-40B4-BE49-F238E27FC236}">
                  <a16:creationId xmlns:a16="http://schemas.microsoft.com/office/drawing/2014/main" id="{DC95C6DC-BB26-920D-5B5A-6224ABDC48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960"/>
            </a:solidFill>
          </p:spPr>
          <p:txBody>
            <a:bodyPr/>
            <a:lstStyle/>
            <a:p>
              <a:pPr defTabSz="609630">
                <a:buClrTx/>
                <a:defRPr/>
              </a:pPr>
              <a:endParaRPr lang="en-US" sz="1200" kern="1200">
                <a:solidFill>
                  <a:prstClr val="black"/>
                </a:solidFill>
                <a:latin typeface="Calibri"/>
                <a:ea typeface="+mn-ea"/>
                <a:cs typeface="+mn-cs"/>
              </a:endParaRPr>
            </a:p>
          </p:txBody>
        </p:sp>
        <p:sp>
          <p:nvSpPr>
            <p:cNvPr id="5" name="TextBox 5">
              <a:extLst>
                <a:ext uri="{FF2B5EF4-FFF2-40B4-BE49-F238E27FC236}">
                  <a16:creationId xmlns:a16="http://schemas.microsoft.com/office/drawing/2014/main" id="{69A260C6-8B95-9454-E2D0-D02C1ACC5CA1}"/>
                </a:ext>
              </a:extLst>
            </p:cNvPr>
            <p:cNvSpPr txBox="1"/>
            <p:nvPr/>
          </p:nvSpPr>
          <p:spPr>
            <a:xfrm>
              <a:off x="76200" y="76200"/>
              <a:ext cx="660400" cy="660400"/>
            </a:xfrm>
            <a:prstGeom prst="rect">
              <a:avLst/>
            </a:prstGeom>
          </p:spPr>
          <p:txBody>
            <a:bodyPr lIns="33867" tIns="33867" rIns="33867" bIns="33867" rtlCol="0" anchor="ctr"/>
            <a:lstStyle/>
            <a:p>
              <a:pPr algn="ctr" defTabSz="609630">
                <a:lnSpc>
                  <a:spcPts val="1237"/>
                </a:lnSpc>
                <a:buClrTx/>
                <a:defRPr/>
              </a:pPr>
              <a:endParaRPr sz="1200" kern="1200">
                <a:solidFill>
                  <a:prstClr val="black"/>
                </a:solidFill>
                <a:latin typeface="Calibri"/>
                <a:ea typeface="+mn-ea"/>
                <a:cs typeface="+mn-cs"/>
              </a:endParaRPr>
            </a:p>
          </p:txBody>
        </p:sp>
      </p:grpSp>
      <p:grpSp>
        <p:nvGrpSpPr>
          <p:cNvPr id="6" name="Group 6">
            <a:extLst>
              <a:ext uri="{FF2B5EF4-FFF2-40B4-BE49-F238E27FC236}">
                <a16:creationId xmlns:a16="http://schemas.microsoft.com/office/drawing/2014/main" id="{D2FEF087-B3F5-D849-6274-2C9573F4A779}"/>
              </a:ext>
            </a:extLst>
          </p:cNvPr>
          <p:cNvGrpSpPr/>
          <p:nvPr/>
        </p:nvGrpSpPr>
        <p:grpSpPr>
          <a:xfrm>
            <a:off x="4779769" y="1484064"/>
            <a:ext cx="403044" cy="403044"/>
            <a:chOff x="0" y="0"/>
            <a:chExt cx="812800" cy="812800"/>
          </a:xfrm>
        </p:grpSpPr>
        <p:sp>
          <p:nvSpPr>
            <p:cNvPr id="7" name="Freeform 7">
              <a:extLst>
                <a:ext uri="{FF2B5EF4-FFF2-40B4-BE49-F238E27FC236}">
                  <a16:creationId xmlns:a16="http://schemas.microsoft.com/office/drawing/2014/main" id="{E6D2C0F7-2DC7-0E9B-EC97-F81294E54C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960"/>
            </a:solidFill>
          </p:spPr>
          <p:txBody>
            <a:bodyPr/>
            <a:lstStyle/>
            <a:p>
              <a:pPr defTabSz="609630">
                <a:buClrTx/>
                <a:defRPr/>
              </a:pPr>
              <a:endParaRPr lang="en-US" sz="1200" kern="1200">
                <a:solidFill>
                  <a:prstClr val="black"/>
                </a:solidFill>
                <a:latin typeface="Calibri"/>
                <a:ea typeface="+mn-ea"/>
                <a:cs typeface="+mn-cs"/>
              </a:endParaRPr>
            </a:p>
          </p:txBody>
        </p:sp>
        <p:sp>
          <p:nvSpPr>
            <p:cNvPr id="8" name="TextBox 8">
              <a:extLst>
                <a:ext uri="{FF2B5EF4-FFF2-40B4-BE49-F238E27FC236}">
                  <a16:creationId xmlns:a16="http://schemas.microsoft.com/office/drawing/2014/main" id="{E325B892-4D65-9DAB-2964-B73BDCBADD27}"/>
                </a:ext>
              </a:extLst>
            </p:cNvPr>
            <p:cNvSpPr txBox="1"/>
            <p:nvPr/>
          </p:nvSpPr>
          <p:spPr>
            <a:xfrm>
              <a:off x="76200" y="76200"/>
              <a:ext cx="660400" cy="660400"/>
            </a:xfrm>
            <a:prstGeom prst="rect">
              <a:avLst/>
            </a:prstGeom>
          </p:spPr>
          <p:txBody>
            <a:bodyPr lIns="33867" tIns="33867" rIns="33867" bIns="33867" rtlCol="0" anchor="ctr"/>
            <a:lstStyle/>
            <a:p>
              <a:pPr algn="ctr" defTabSz="609630">
                <a:lnSpc>
                  <a:spcPts val="1237"/>
                </a:lnSpc>
                <a:buClrTx/>
                <a:defRPr/>
              </a:pPr>
              <a:endParaRPr sz="1200" kern="1200">
                <a:solidFill>
                  <a:prstClr val="black"/>
                </a:solidFill>
                <a:latin typeface="Calibri"/>
                <a:ea typeface="+mn-ea"/>
                <a:cs typeface="+mn-cs"/>
              </a:endParaRPr>
            </a:p>
          </p:txBody>
        </p:sp>
      </p:grpSp>
      <p:grpSp>
        <p:nvGrpSpPr>
          <p:cNvPr id="9" name="Group 9">
            <a:extLst>
              <a:ext uri="{FF2B5EF4-FFF2-40B4-BE49-F238E27FC236}">
                <a16:creationId xmlns:a16="http://schemas.microsoft.com/office/drawing/2014/main" id="{5AC439A1-E9EA-551E-050B-6EB52603F0D0}"/>
              </a:ext>
            </a:extLst>
          </p:cNvPr>
          <p:cNvGrpSpPr/>
          <p:nvPr/>
        </p:nvGrpSpPr>
        <p:grpSpPr>
          <a:xfrm>
            <a:off x="4267995" y="454609"/>
            <a:ext cx="425089" cy="425089"/>
            <a:chOff x="0" y="0"/>
            <a:chExt cx="812800" cy="812800"/>
          </a:xfrm>
        </p:grpSpPr>
        <p:sp>
          <p:nvSpPr>
            <p:cNvPr id="10" name="Freeform 10">
              <a:extLst>
                <a:ext uri="{FF2B5EF4-FFF2-40B4-BE49-F238E27FC236}">
                  <a16:creationId xmlns:a16="http://schemas.microsoft.com/office/drawing/2014/main" id="{64BC8A7B-3127-FD94-6103-17DEFA9AA8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B034"/>
              </a:solidFill>
              <a:prstDash val="solid"/>
              <a:miter/>
            </a:ln>
          </p:spPr>
          <p:txBody>
            <a:bodyPr/>
            <a:lstStyle/>
            <a:p>
              <a:pPr defTabSz="609630">
                <a:buClrTx/>
                <a:defRPr/>
              </a:pPr>
              <a:endParaRPr lang="en-US" sz="1200" kern="1200">
                <a:solidFill>
                  <a:prstClr val="black"/>
                </a:solidFill>
                <a:latin typeface="Calibri"/>
                <a:ea typeface="+mn-ea"/>
                <a:cs typeface="+mn-cs"/>
              </a:endParaRPr>
            </a:p>
          </p:txBody>
        </p:sp>
        <p:sp>
          <p:nvSpPr>
            <p:cNvPr id="11" name="TextBox 11">
              <a:extLst>
                <a:ext uri="{FF2B5EF4-FFF2-40B4-BE49-F238E27FC236}">
                  <a16:creationId xmlns:a16="http://schemas.microsoft.com/office/drawing/2014/main" id="{7AAFAD3E-FE4A-6C05-CC2E-BD1A11846422}"/>
                </a:ext>
              </a:extLst>
            </p:cNvPr>
            <p:cNvSpPr txBox="1"/>
            <p:nvPr/>
          </p:nvSpPr>
          <p:spPr>
            <a:xfrm>
              <a:off x="76200" y="76200"/>
              <a:ext cx="660400" cy="660400"/>
            </a:xfrm>
            <a:prstGeom prst="rect">
              <a:avLst/>
            </a:prstGeom>
          </p:spPr>
          <p:txBody>
            <a:bodyPr lIns="33867" tIns="33867" rIns="33867" bIns="33867" rtlCol="0" anchor="ctr"/>
            <a:lstStyle/>
            <a:p>
              <a:pPr algn="ctr" defTabSz="609630">
                <a:lnSpc>
                  <a:spcPts val="1237"/>
                </a:lnSpc>
                <a:buClrTx/>
                <a:defRPr/>
              </a:pPr>
              <a:endParaRPr sz="1200" kern="1200">
                <a:solidFill>
                  <a:prstClr val="black"/>
                </a:solidFill>
                <a:latin typeface="Calibri"/>
                <a:ea typeface="+mn-ea"/>
                <a:cs typeface="+mn-cs"/>
              </a:endParaRPr>
            </a:p>
          </p:txBody>
        </p:sp>
      </p:grpSp>
      <p:grpSp>
        <p:nvGrpSpPr>
          <p:cNvPr id="12" name="Group 12">
            <a:extLst>
              <a:ext uri="{FF2B5EF4-FFF2-40B4-BE49-F238E27FC236}">
                <a16:creationId xmlns:a16="http://schemas.microsoft.com/office/drawing/2014/main" id="{B51611E5-BEDE-6000-F92F-6B8C853EC7E3}"/>
              </a:ext>
            </a:extLst>
          </p:cNvPr>
          <p:cNvGrpSpPr/>
          <p:nvPr/>
        </p:nvGrpSpPr>
        <p:grpSpPr>
          <a:xfrm>
            <a:off x="0" y="1"/>
            <a:ext cx="4779769" cy="6856223"/>
            <a:chOff x="0" y="0"/>
            <a:chExt cx="20499897" cy="29405580"/>
          </a:xfrm>
        </p:grpSpPr>
        <p:sp>
          <p:nvSpPr>
            <p:cNvPr id="13" name="Freeform 13">
              <a:extLst>
                <a:ext uri="{FF2B5EF4-FFF2-40B4-BE49-F238E27FC236}">
                  <a16:creationId xmlns:a16="http://schemas.microsoft.com/office/drawing/2014/main" id="{69AAE491-39A4-3499-EC8C-63FDE47031AB}"/>
                </a:ext>
              </a:extLst>
            </p:cNvPr>
            <p:cNvSpPr/>
            <p:nvPr/>
          </p:nvSpPr>
          <p:spPr>
            <a:xfrm>
              <a:off x="0" y="0"/>
              <a:ext cx="20499832" cy="29405579"/>
            </a:xfrm>
            <a:custGeom>
              <a:avLst/>
              <a:gdLst/>
              <a:ahLst/>
              <a:cxnLst/>
              <a:rect l="l" t="t" r="r" b="b"/>
              <a:pathLst>
                <a:path w="20499832" h="29405579">
                  <a:moveTo>
                    <a:pt x="0" y="0"/>
                  </a:moveTo>
                  <a:lnTo>
                    <a:pt x="0" y="29405579"/>
                  </a:lnTo>
                  <a:lnTo>
                    <a:pt x="20484599" y="29405579"/>
                  </a:lnTo>
                  <a:cubicBezTo>
                    <a:pt x="20484599" y="29405579"/>
                    <a:pt x="20499580" y="29221937"/>
                    <a:pt x="20499832" y="28880941"/>
                  </a:cubicBezTo>
                  <a:lnTo>
                    <a:pt x="20499832" y="28861637"/>
                  </a:lnTo>
                  <a:cubicBezTo>
                    <a:pt x="20498437" y="27222704"/>
                    <a:pt x="20156695" y="22080345"/>
                    <a:pt x="16346371" y="16175735"/>
                  </a:cubicBezTo>
                  <a:cubicBezTo>
                    <a:pt x="12095540" y="9588373"/>
                    <a:pt x="10784556" y="5416550"/>
                    <a:pt x="10820736" y="0"/>
                  </a:cubicBezTo>
                  <a:close/>
                </a:path>
              </a:pathLst>
            </a:custGeom>
            <a:blipFill>
              <a:blip r:embed="rId4"/>
              <a:stretch>
                <a:fillRect l="-57447" r="-57447"/>
              </a:stretch>
            </a:blipFill>
          </p:spPr>
          <p:txBody>
            <a:bodyPr/>
            <a:lstStyle/>
            <a:p>
              <a:pPr defTabSz="609630">
                <a:buClrTx/>
                <a:defRPr/>
              </a:pPr>
              <a:endParaRPr lang="en-US" sz="1200" kern="1200">
                <a:solidFill>
                  <a:prstClr val="black"/>
                </a:solidFill>
                <a:latin typeface="Calibri"/>
                <a:ea typeface="+mn-ea"/>
                <a:cs typeface="+mn-cs"/>
              </a:endParaRPr>
            </a:p>
          </p:txBody>
        </p:sp>
      </p:grpSp>
      <p:sp>
        <p:nvSpPr>
          <p:cNvPr id="14" name="Freeform 14">
            <a:extLst>
              <a:ext uri="{FF2B5EF4-FFF2-40B4-BE49-F238E27FC236}">
                <a16:creationId xmlns:a16="http://schemas.microsoft.com/office/drawing/2014/main" id="{7EFF0B96-70A7-E6A1-CBB4-C7805CE779E0}"/>
              </a:ext>
            </a:extLst>
          </p:cNvPr>
          <p:cNvSpPr/>
          <p:nvPr/>
        </p:nvSpPr>
        <p:spPr>
          <a:xfrm rot="2903702">
            <a:off x="-3844696" y="4190783"/>
            <a:ext cx="7272876" cy="2472778"/>
          </a:xfrm>
          <a:custGeom>
            <a:avLst/>
            <a:gdLst/>
            <a:ahLst/>
            <a:cxnLst/>
            <a:rect l="l" t="t" r="r" b="b"/>
            <a:pathLst>
              <a:path w="10909314" h="3709167">
                <a:moveTo>
                  <a:pt x="0" y="0"/>
                </a:moveTo>
                <a:lnTo>
                  <a:pt x="10909315" y="0"/>
                </a:lnTo>
                <a:lnTo>
                  <a:pt x="10909315" y="3709166"/>
                </a:lnTo>
                <a:lnTo>
                  <a:pt x="0" y="3709166"/>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5" name="Freeform 15">
            <a:extLst>
              <a:ext uri="{FF2B5EF4-FFF2-40B4-BE49-F238E27FC236}">
                <a16:creationId xmlns:a16="http://schemas.microsoft.com/office/drawing/2014/main" id="{A1DF0007-4CDF-6ADC-2779-0EBEA3478221}"/>
              </a:ext>
            </a:extLst>
          </p:cNvPr>
          <p:cNvSpPr/>
          <p:nvPr/>
        </p:nvSpPr>
        <p:spPr>
          <a:xfrm>
            <a:off x="10720335" y="3428112"/>
            <a:ext cx="785865" cy="785865"/>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6" name="Freeform 16">
            <a:extLst>
              <a:ext uri="{FF2B5EF4-FFF2-40B4-BE49-F238E27FC236}">
                <a16:creationId xmlns:a16="http://schemas.microsoft.com/office/drawing/2014/main" id="{2903A4E3-C326-9CB2-CA78-DFF293FB354A}"/>
              </a:ext>
            </a:extLst>
          </p:cNvPr>
          <p:cNvSpPr/>
          <p:nvPr/>
        </p:nvSpPr>
        <p:spPr>
          <a:xfrm>
            <a:off x="10720335" y="4274440"/>
            <a:ext cx="785865" cy="785865"/>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7" name="Freeform 17">
            <a:extLst>
              <a:ext uri="{FF2B5EF4-FFF2-40B4-BE49-F238E27FC236}">
                <a16:creationId xmlns:a16="http://schemas.microsoft.com/office/drawing/2014/main" id="{122F7E61-AC7F-75AD-EBCB-47BD1F2CAE5E}"/>
              </a:ext>
            </a:extLst>
          </p:cNvPr>
          <p:cNvSpPr/>
          <p:nvPr/>
        </p:nvSpPr>
        <p:spPr>
          <a:xfrm>
            <a:off x="10720335" y="5120767"/>
            <a:ext cx="785865" cy="785865"/>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8" name="Freeform 18">
            <a:extLst>
              <a:ext uri="{FF2B5EF4-FFF2-40B4-BE49-F238E27FC236}">
                <a16:creationId xmlns:a16="http://schemas.microsoft.com/office/drawing/2014/main" id="{C8891578-E737-E758-EA3F-E35B2ED8E8CB}"/>
              </a:ext>
            </a:extLst>
          </p:cNvPr>
          <p:cNvSpPr/>
          <p:nvPr/>
        </p:nvSpPr>
        <p:spPr>
          <a:xfrm>
            <a:off x="10779602" y="3487378"/>
            <a:ext cx="667333" cy="667333"/>
          </a:xfrm>
          <a:custGeom>
            <a:avLst/>
            <a:gdLst/>
            <a:ahLst/>
            <a:cxnLst/>
            <a:rect l="l" t="t" r="r" b="b"/>
            <a:pathLst>
              <a:path w="1000999" h="1000999">
                <a:moveTo>
                  <a:pt x="0" y="0"/>
                </a:moveTo>
                <a:lnTo>
                  <a:pt x="1000998" y="0"/>
                </a:lnTo>
                <a:lnTo>
                  <a:pt x="1000998" y="1000999"/>
                </a:lnTo>
                <a:lnTo>
                  <a:pt x="0" y="1000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9" name="Freeform 19">
            <a:extLst>
              <a:ext uri="{FF2B5EF4-FFF2-40B4-BE49-F238E27FC236}">
                <a16:creationId xmlns:a16="http://schemas.microsoft.com/office/drawing/2014/main" id="{AE8BC477-8DDA-EAB1-E11E-F233FB147171}"/>
              </a:ext>
            </a:extLst>
          </p:cNvPr>
          <p:cNvSpPr/>
          <p:nvPr/>
        </p:nvSpPr>
        <p:spPr>
          <a:xfrm>
            <a:off x="10779602" y="4333706"/>
            <a:ext cx="667333" cy="667333"/>
          </a:xfrm>
          <a:custGeom>
            <a:avLst/>
            <a:gdLst/>
            <a:ahLst/>
            <a:cxnLst/>
            <a:rect l="l" t="t" r="r" b="b"/>
            <a:pathLst>
              <a:path w="1000999" h="1000999">
                <a:moveTo>
                  <a:pt x="0" y="0"/>
                </a:moveTo>
                <a:lnTo>
                  <a:pt x="1000998" y="0"/>
                </a:lnTo>
                <a:lnTo>
                  <a:pt x="1000998" y="1000999"/>
                </a:lnTo>
                <a:lnTo>
                  <a:pt x="0" y="1000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20" name="Freeform 20">
            <a:extLst>
              <a:ext uri="{FF2B5EF4-FFF2-40B4-BE49-F238E27FC236}">
                <a16:creationId xmlns:a16="http://schemas.microsoft.com/office/drawing/2014/main" id="{24661178-AA3A-F891-820C-8619862D6220}"/>
              </a:ext>
            </a:extLst>
          </p:cNvPr>
          <p:cNvSpPr/>
          <p:nvPr/>
        </p:nvSpPr>
        <p:spPr>
          <a:xfrm>
            <a:off x="10779602" y="5180034"/>
            <a:ext cx="667333" cy="667333"/>
          </a:xfrm>
          <a:custGeom>
            <a:avLst/>
            <a:gdLst/>
            <a:ahLst/>
            <a:cxnLst/>
            <a:rect l="l" t="t" r="r" b="b"/>
            <a:pathLst>
              <a:path w="1000999" h="1000999">
                <a:moveTo>
                  <a:pt x="0" y="0"/>
                </a:moveTo>
                <a:lnTo>
                  <a:pt x="1000998" y="0"/>
                </a:lnTo>
                <a:lnTo>
                  <a:pt x="1000998" y="1000998"/>
                </a:lnTo>
                <a:lnTo>
                  <a:pt x="0" y="10009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21" name="Freeform 21">
            <a:extLst>
              <a:ext uri="{FF2B5EF4-FFF2-40B4-BE49-F238E27FC236}">
                <a16:creationId xmlns:a16="http://schemas.microsoft.com/office/drawing/2014/main" id="{B545F175-D80A-0DE5-C6E9-C7F8828D2CD1}"/>
              </a:ext>
            </a:extLst>
          </p:cNvPr>
          <p:cNvSpPr/>
          <p:nvPr/>
        </p:nvSpPr>
        <p:spPr>
          <a:xfrm>
            <a:off x="10814203" y="3521980"/>
            <a:ext cx="598129" cy="598129"/>
          </a:xfrm>
          <a:custGeom>
            <a:avLst/>
            <a:gdLst/>
            <a:ahLst/>
            <a:cxnLst/>
            <a:rect l="l" t="t" r="r" b="b"/>
            <a:pathLst>
              <a:path w="897194" h="897194">
                <a:moveTo>
                  <a:pt x="0" y="0"/>
                </a:moveTo>
                <a:lnTo>
                  <a:pt x="897194" y="0"/>
                </a:lnTo>
                <a:lnTo>
                  <a:pt x="897194" y="897193"/>
                </a:lnTo>
                <a:lnTo>
                  <a:pt x="0" y="8971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22" name="Freeform 22">
            <a:extLst>
              <a:ext uri="{FF2B5EF4-FFF2-40B4-BE49-F238E27FC236}">
                <a16:creationId xmlns:a16="http://schemas.microsoft.com/office/drawing/2014/main" id="{A8700C00-0708-FCCF-1720-F54C5809F6FC}"/>
              </a:ext>
            </a:extLst>
          </p:cNvPr>
          <p:cNvSpPr/>
          <p:nvPr/>
        </p:nvSpPr>
        <p:spPr>
          <a:xfrm>
            <a:off x="10814203" y="4368308"/>
            <a:ext cx="598129" cy="598129"/>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23" name="Freeform 23">
            <a:extLst>
              <a:ext uri="{FF2B5EF4-FFF2-40B4-BE49-F238E27FC236}">
                <a16:creationId xmlns:a16="http://schemas.microsoft.com/office/drawing/2014/main" id="{38703B52-7883-5061-950E-9A02DA578F91}"/>
              </a:ext>
            </a:extLst>
          </p:cNvPr>
          <p:cNvSpPr/>
          <p:nvPr/>
        </p:nvSpPr>
        <p:spPr>
          <a:xfrm>
            <a:off x="10814203" y="5214635"/>
            <a:ext cx="598129" cy="598129"/>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24" name="TextBox 24">
            <a:extLst>
              <a:ext uri="{FF2B5EF4-FFF2-40B4-BE49-F238E27FC236}">
                <a16:creationId xmlns:a16="http://schemas.microsoft.com/office/drawing/2014/main" id="{DB782F75-CC36-F6D5-4BBB-5E121C075221}"/>
              </a:ext>
            </a:extLst>
          </p:cNvPr>
          <p:cNvSpPr txBox="1"/>
          <p:nvPr/>
        </p:nvSpPr>
        <p:spPr>
          <a:xfrm>
            <a:off x="5802694" y="1924367"/>
            <a:ext cx="5703506" cy="1149289"/>
          </a:xfrm>
          <a:prstGeom prst="rect">
            <a:avLst/>
          </a:prstGeom>
        </p:spPr>
        <p:txBody>
          <a:bodyPr lIns="0" tIns="0" rIns="0" bIns="0" rtlCol="0" anchor="t">
            <a:spAutoFit/>
          </a:bodyPr>
          <a:lstStyle/>
          <a:p>
            <a:r>
              <a:rPr lang="en-US" sz="1867">
                <a:latin typeface="Calibri" panose="020F0502020204030204" pitchFamily="34" charset="0"/>
                <a:ea typeface="Times New Roman" panose="02020603050405020304" pitchFamily="18" charset="0"/>
              </a:rPr>
              <a:t>The purpose of the MOA is to establish the respective roles and responsibilities of the ECECD and the PED in implementing </a:t>
            </a:r>
            <a:r>
              <a:rPr lang="en-US" sz="1867" u="sng">
                <a:solidFill>
                  <a:srgbClr val="0563C1"/>
                </a:solidFill>
                <a:latin typeface="Calibri" panose="020F0502020204030204" pitchFamily="34" charset="0"/>
                <a:ea typeface="Times New Roman" panose="02020603050405020304" pitchFamily="18" charset="0"/>
                <a:hlinkClick r:id="rId13"/>
              </a:rPr>
              <a:t>Executive Order 2023-062</a:t>
            </a:r>
            <a:r>
              <a:rPr lang="en-US" sz="1867">
                <a:latin typeface="Calibri" panose="020F0502020204030204" pitchFamily="34" charset="0"/>
                <a:ea typeface="Times New Roman" panose="02020603050405020304" pitchFamily="18" charset="0"/>
              </a:rPr>
              <a:t>, particularly on the:</a:t>
            </a:r>
            <a:endParaRPr lang="en-US" sz="1867">
              <a:latin typeface="Times New Roman" panose="02020603050405020304" pitchFamily="18" charset="0"/>
              <a:ea typeface="Times New Roman" panose="02020603050405020304" pitchFamily="18" charset="0"/>
            </a:endParaRPr>
          </a:p>
        </p:txBody>
      </p:sp>
      <p:sp>
        <p:nvSpPr>
          <p:cNvPr id="25" name="TextBox 25">
            <a:extLst>
              <a:ext uri="{FF2B5EF4-FFF2-40B4-BE49-F238E27FC236}">
                <a16:creationId xmlns:a16="http://schemas.microsoft.com/office/drawing/2014/main" id="{E9E51DBC-A7C4-A5D7-7940-5F65CB141A7F}"/>
              </a:ext>
            </a:extLst>
          </p:cNvPr>
          <p:cNvSpPr txBox="1"/>
          <p:nvPr/>
        </p:nvSpPr>
        <p:spPr>
          <a:xfrm>
            <a:off x="5588510" y="341068"/>
            <a:ext cx="6269058" cy="861774"/>
          </a:xfrm>
          <a:prstGeom prst="rect">
            <a:avLst/>
          </a:prstGeom>
        </p:spPr>
        <p:txBody>
          <a:bodyPr wrap="square" lIns="0" tIns="0" rIns="0" bIns="0" rtlCol="0" anchor="t">
            <a:spAutoFit/>
          </a:bodyPr>
          <a:lstStyle/>
          <a:p>
            <a:pPr algn="ctr" defTabSz="609630">
              <a:buClrTx/>
              <a:defRPr/>
            </a:pPr>
            <a:r>
              <a:rPr lang="en-US" sz="2800" b="1" kern="1200" spc="-89">
                <a:solidFill>
                  <a:schemeClr val="bg1"/>
                </a:solidFill>
                <a:latin typeface="Arial Black" panose="020B0A04020102020204" pitchFamily="34" charset="0"/>
                <a:ea typeface="+mn-ea"/>
                <a:cs typeface="+mn-cs"/>
              </a:rPr>
              <a:t>Memorandum of Agreement (MOA) between ECECD and PED:</a:t>
            </a:r>
          </a:p>
        </p:txBody>
      </p:sp>
      <p:sp>
        <p:nvSpPr>
          <p:cNvPr id="29" name="TextBox 29">
            <a:extLst>
              <a:ext uri="{FF2B5EF4-FFF2-40B4-BE49-F238E27FC236}">
                <a16:creationId xmlns:a16="http://schemas.microsoft.com/office/drawing/2014/main" id="{5C0CD540-434B-FD80-9811-0437F739594B}"/>
              </a:ext>
            </a:extLst>
          </p:cNvPr>
          <p:cNvSpPr txBox="1"/>
          <p:nvPr/>
        </p:nvSpPr>
        <p:spPr>
          <a:xfrm>
            <a:off x="5955094" y="3632201"/>
            <a:ext cx="4643613" cy="615553"/>
          </a:xfrm>
          <a:prstGeom prst="rect">
            <a:avLst/>
          </a:prstGeom>
        </p:spPr>
        <p:txBody>
          <a:bodyPr wrap="square" lIns="0" tIns="0" rIns="0" bIns="0" rtlCol="0" anchor="t">
            <a:spAutoFit/>
          </a:bodyPr>
          <a:lstStyle/>
          <a:p>
            <a:pPr algn="r" defTabSz="609630">
              <a:buClrTx/>
              <a:defRPr/>
            </a:pPr>
            <a:r>
              <a:rPr lang="en-US" sz="2000" b="1" kern="1200" spc="-47">
                <a:solidFill>
                  <a:prstClr val="black"/>
                </a:solidFill>
                <a:latin typeface="+mj-lt"/>
                <a:ea typeface="+mn-ea"/>
                <a:cs typeface="+mn-cs"/>
              </a:rPr>
              <a:t>Implementation of the IDEA Part B-619 grant</a:t>
            </a:r>
          </a:p>
        </p:txBody>
      </p:sp>
      <p:sp>
        <p:nvSpPr>
          <p:cNvPr id="32" name="TextBox 29">
            <a:extLst>
              <a:ext uri="{FF2B5EF4-FFF2-40B4-BE49-F238E27FC236}">
                <a16:creationId xmlns:a16="http://schemas.microsoft.com/office/drawing/2014/main" id="{8A0AD0C3-C706-D63C-2965-10B229D8528C}"/>
              </a:ext>
            </a:extLst>
          </p:cNvPr>
          <p:cNvSpPr txBox="1"/>
          <p:nvPr/>
        </p:nvSpPr>
        <p:spPr>
          <a:xfrm>
            <a:off x="5943600" y="4495801"/>
            <a:ext cx="4643613" cy="615553"/>
          </a:xfrm>
          <a:prstGeom prst="rect">
            <a:avLst/>
          </a:prstGeom>
        </p:spPr>
        <p:txBody>
          <a:bodyPr wrap="square" lIns="0" tIns="0" rIns="0" bIns="0" rtlCol="0" anchor="t">
            <a:spAutoFit/>
          </a:bodyPr>
          <a:lstStyle/>
          <a:p>
            <a:pPr algn="r" defTabSz="609630">
              <a:buClrTx/>
              <a:defRPr/>
            </a:pPr>
            <a:r>
              <a:rPr lang="en-US" sz="2000" b="1" kern="1200" spc="-47">
                <a:solidFill>
                  <a:prstClr val="black"/>
                </a:solidFill>
                <a:latin typeface="+mj-lt"/>
                <a:ea typeface="+mn-ea"/>
                <a:cs typeface="+mn-cs"/>
              </a:rPr>
              <a:t>Transfer of the 619 Coordinator to ECECD</a:t>
            </a:r>
          </a:p>
        </p:txBody>
      </p:sp>
      <p:sp>
        <p:nvSpPr>
          <p:cNvPr id="33" name="TextBox 29">
            <a:extLst>
              <a:ext uri="{FF2B5EF4-FFF2-40B4-BE49-F238E27FC236}">
                <a16:creationId xmlns:a16="http://schemas.microsoft.com/office/drawing/2014/main" id="{A291C94D-CB89-909B-17FD-8DA998B77ED7}"/>
              </a:ext>
            </a:extLst>
          </p:cNvPr>
          <p:cNvSpPr txBox="1"/>
          <p:nvPr/>
        </p:nvSpPr>
        <p:spPr>
          <a:xfrm>
            <a:off x="5943600" y="5308600"/>
            <a:ext cx="4643613" cy="615553"/>
          </a:xfrm>
          <a:prstGeom prst="rect">
            <a:avLst/>
          </a:prstGeom>
        </p:spPr>
        <p:txBody>
          <a:bodyPr wrap="square" lIns="0" tIns="0" rIns="0" bIns="0" rtlCol="0" anchor="t">
            <a:spAutoFit/>
          </a:bodyPr>
          <a:lstStyle/>
          <a:p>
            <a:pPr algn="r" defTabSz="609630">
              <a:buClrTx/>
              <a:defRPr/>
            </a:pPr>
            <a:r>
              <a:rPr lang="en-US" sz="2000" b="1" kern="1200" spc="-47">
                <a:solidFill>
                  <a:prstClr val="black"/>
                </a:solidFill>
                <a:latin typeface="+mj-lt"/>
                <a:ea typeface="+mn-ea"/>
                <a:cs typeface="+mn-cs"/>
              </a:rPr>
              <a:t>Ensuring ongoing responsibilities of the state under IDEA Part B-619</a:t>
            </a:r>
          </a:p>
        </p:txBody>
      </p:sp>
      <p:sp>
        <p:nvSpPr>
          <p:cNvPr id="28" name="TextBox 27">
            <a:extLst>
              <a:ext uri="{FF2B5EF4-FFF2-40B4-BE49-F238E27FC236}">
                <a16:creationId xmlns:a16="http://schemas.microsoft.com/office/drawing/2014/main" id="{2AF80A76-184E-031A-8196-1E0F33D54FC8}"/>
              </a:ext>
            </a:extLst>
          </p:cNvPr>
          <p:cNvSpPr txBox="1"/>
          <p:nvPr/>
        </p:nvSpPr>
        <p:spPr>
          <a:xfrm>
            <a:off x="11734800" y="6273800"/>
            <a:ext cx="336952" cy="420564"/>
          </a:xfrm>
          <a:prstGeom prst="rect">
            <a:avLst/>
          </a:prstGeom>
          <a:noFill/>
        </p:spPr>
        <p:txBody>
          <a:bodyPr wrap="none" rtlCol="0">
            <a:spAutoFit/>
          </a:bodyPr>
          <a:lstStyle/>
          <a:p>
            <a:fld id="{4C093E2D-9D10-47D5-9C17-66116C246BAD}" type="slidenum">
              <a:rPr lang="en-US" sz="2133"/>
              <a:t>12</a:t>
            </a:fld>
            <a:endParaRPr lang="en-US" sz="2133"/>
          </a:p>
        </p:txBody>
      </p:sp>
    </p:spTree>
    <p:extLst>
      <p:ext uri="{BB962C8B-B14F-4D97-AF65-F5344CB8AC3E}">
        <p14:creationId xmlns:p14="http://schemas.microsoft.com/office/powerpoint/2010/main" val="71359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44960"/>
        </a:solidFill>
        <a:effectLst/>
      </p:bgPr>
    </p:bg>
    <p:spTree>
      <p:nvGrpSpPr>
        <p:cNvPr id="1" name=""/>
        <p:cNvGrpSpPr/>
        <p:nvPr/>
      </p:nvGrpSpPr>
      <p:grpSpPr>
        <a:xfrm>
          <a:off x="0" y="0"/>
          <a:ext cx="0" cy="0"/>
          <a:chOff x="0" y="0"/>
          <a:chExt cx="0" cy="0"/>
        </a:xfrm>
      </p:grpSpPr>
      <p:grpSp>
        <p:nvGrpSpPr>
          <p:cNvPr id="2" name="Group 2"/>
          <p:cNvGrpSpPr/>
          <p:nvPr/>
        </p:nvGrpSpPr>
        <p:grpSpPr>
          <a:xfrm>
            <a:off x="-865648" y="2921000"/>
            <a:ext cx="14329695" cy="4238117"/>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F7FFFF"/>
            </a:solidFill>
          </p:spPr>
          <p:txBody>
            <a:bodyPr/>
            <a:lstStyle/>
            <a:p>
              <a:pPr defTabSz="609630">
                <a:buClrTx/>
                <a:defRPr/>
              </a:pPr>
              <a:endParaRPr lang="en-US" sz="1200" kern="1200">
                <a:solidFill>
                  <a:prstClr val="black"/>
                </a:solidFill>
                <a:latin typeface="Calibri"/>
                <a:ea typeface="+mn-ea"/>
                <a:cs typeface="+mn-cs"/>
              </a:endParaRPr>
            </a:p>
          </p:txBody>
        </p:sp>
        <p:sp>
          <p:nvSpPr>
            <p:cNvPr id="4" name="TextBox 4"/>
            <p:cNvSpPr txBox="1"/>
            <p:nvPr/>
          </p:nvSpPr>
          <p:spPr>
            <a:xfrm>
              <a:off x="0" y="0"/>
              <a:ext cx="5661114" cy="1674318"/>
            </a:xfrm>
            <a:prstGeom prst="rect">
              <a:avLst/>
            </a:prstGeom>
          </p:spPr>
          <p:txBody>
            <a:bodyPr lIns="33867" tIns="33867" rIns="33867" bIns="33867" rtlCol="0" anchor="ctr"/>
            <a:lstStyle/>
            <a:p>
              <a:pPr algn="ctr" defTabSz="609630">
                <a:lnSpc>
                  <a:spcPts val="1237"/>
                </a:lnSpc>
                <a:buClrTx/>
                <a:defRPr/>
              </a:pPr>
              <a:endParaRPr sz="1200" kern="1200">
                <a:solidFill>
                  <a:prstClr val="black"/>
                </a:solidFill>
                <a:latin typeface="Calibri"/>
                <a:ea typeface="+mn-ea"/>
                <a:cs typeface="+mn-cs"/>
              </a:endParaRPr>
            </a:p>
          </p:txBody>
        </p:sp>
      </p:grpSp>
      <p:sp>
        <p:nvSpPr>
          <p:cNvPr id="5" name="Freeform 5"/>
          <p:cNvSpPr/>
          <p:nvPr/>
        </p:nvSpPr>
        <p:spPr>
          <a:xfrm>
            <a:off x="1060805" y="2150375"/>
            <a:ext cx="1725854" cy="1725854"/>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6" name="Freeform 6"/>
          <p:cNvSpPr/>
          <p:nvPr/>
        </p:nvSpPr>
        <p:spPr>
          <a:xfrm>
            <a:off x="1190962" y="2280531"/>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7" name="Freeform 7"/>
          <p:cNvSpPr/>
          <p:nvPr/>
        </p:nvSpPr>
        <p:spPr>
          <a:xfrm>
            <a:off x="1266951" y="2356520"/>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8" name="Freeform 8"/>
          <p:cNvSpPr/>
          <p:nvPr/>
        </p:nvSpPr>
        <p:spPr>
          <a:xfrm>
            <a:off x="3842783" y="2150375"/>
            <a:ext cx="1725854" cy="1725854"/>
          </a:xfrm>
          <a:custGeom>
            <a:avLst/>
            <a:gdLst/>
            <a:ahLst/>
            <a:cxnLst/>
            <a:rect l="l" t="t" r="r" b="b"/>
            <a:pathLst>
              <a:path w="2588781" h="2588781">
                <a:moveTo>
                  <a:pt x="0" y="0"/>
                </a:moveTo>
                <a:lnTo>
                  <a:pt x="2588780" y="0"/>
                </a:lnTo>
                <a:lnTo>
                  <a:pt x="2588780"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9" name="Freeform 9"/>
          <p:cNvSpPr/>
          <p:nvPr/>
        </p:nvSpPr>
        <p:spPr>
          <a:xfrm>
            <a:off x="3972939" y="2280531"/>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0" name="Freeform 10"/>
          <p:cNvSpPr/>
          <p:nvPr/>
        </p:nvSpPr>
        <p:spPr>
          <a:xfrm>
            <a:off x="4048928" y="2356520"/>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1" name="Freeform 11"/>
          <p:cNvSpPr/>
          <p:nvPr/>
        </p:nvSpPr>
        <p:spPr>
          <a:xfrm>
            <a:off x="6624062" y="2150375"/>
            <a:ext cx="1725854" cy="1725854"/>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2" name="Freeform 12"/>
          <p:cNvSpPr/>
          <p:nvPr/>
        </p:nvSpPr>
        <p:spPr>
          <a:xfrm>
            <a:off x="6754218" y="2280531"/>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3" name="Freeform 13"/>
          <p:cNvSpPr/>
          <p:nvPr/>
        </p:nvSpPr>
        <p:spPr>
          <a:xfrm>
            <a:off x="6830207" y="2356520"/>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4" name="Freeform 14"/>
          <p:cNvSpPr/>
          <p:nvPr/>
        </p:nvSpPr>
        <p:spPr>
          <a:xfrm>
            <a:off x="9405342" y="2150375"/>
            <a:ext cx="1725854" cy="1725854"/>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5" name="Freeform 15"/>
          <p:cNvSpPr/>
          <p:nvPr/>
        </p:nvSpPr>
        <p:spPr>
          <a:xfrm>
            <a:off x="9535498" y="2280531"/>
            <a:ext cx="1465541" cy="1465541"/>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16" name="Freeform 16"/>
          <p:cNvSpPr/>
          <p:nvPr/>
        </p:nvSpPr>
        <p:spPr>
          <a:xfrm>
            <a:off x="9611487" y="2361064"/>
            <a:ext cx="1313563" cy="1313563"/>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21" name="Freeform 21"/>
          <p:cNvSpPr/>
          <p:nvPr/>
        </p:nvSpPr>
        <p:spPr>
          <a:xfrm rot="-10602057">
            <a:off x="8258062" y="-755902"/>
            <a:ext cx="4160490" cy="1450971"/>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sp>
        <p:nvSpPr>
          <p:cNvPr id="22" name="Freeform 22"/>
          <p:cNvSpPr/>
          <p:nvPr/>
        </p:nvSpPr>
        <p:spPr>
          <a:xfrm rot="-201626" flipV="1">
            <a:off x="-293655" y="-794968"/>
            <a:ext cx="4384525" cy="1529103"/>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defRPr/>
            </a:pPr>
            <a:endParaRPr lang="en-US" sz="1200" kern="1200">
              <a:solidFill>
                <a:prstClr val="black"/>
              </a:solidFill>
              <a:latin typeface="Calibri"/>
              <a:ea typeface="+mn-ea"/>
              <a:cs typeface="+mn-cs"/>
            </a:endParaRPr>
          </a:p>
        </p:txBody>
      </p:sp>
      <p:grpSp>
        <p:nvGrpSpPr>
          <p:cNvPr id="23" name="Group 23"/>
          <p:cNvGrpSpPr/>
          <p:nvPr/>
        </p:nvGrpSpPr>
        <p:grpSpPr>
          <a:xfrm>
            <a:off x="-895271" y="6677667"/>
            <a:ext cx="13982542" cy="489534"/>
            <a:chOff x="0" y="0"/>
            <a:chExt cx="11607985" cy="406400"/>
          </a:xfrm>
        </p:grpSpPr>
        <p:sp>
          <p:nvSpPr>
            <p:cNvPr id="24" name="Freeform 24"/>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E47F1E"/>
            </a:solidFill>
          </p:spPr>
          <p:txBody>
            <a:bodyPr/>
            <a:lstStyle/>
            <a:p>
              <a:pPr defTabSz="609630">
                <a:buClrTx/>
                <a:defRPr/>
              </a:pPr>
              <a:endParaRPr lang="en-US" sz="1200" kern="1200">
                <a:solidFill>
                  <a:prstClr val="black"/>
                </a:solidFill>
                <a:latin typeface="Calibri"/>
                <a:ea typeface="+mn-ea"/>
                <a:cs typeface="+mn-cs"/>
              </a:endParaRPr>
            </a:p>
          </p:txBody>
        </p:sp>
        <p:sp>
          <p:nvSpPr>
            <p:cNvPr id="25" name="TextBox 25"/>
            <p:cNvSpPr txBox="1"/>
            <p:nvPr/>
          </p:nvSpPr>
          <p:spPr>
            <a:xfrm>
              <a:off x="0" y="-57150"/>
              <a:ext cx="11607985" cy="463550"/>
            </a:xfrm>
            <a:prstGeom prst="rect">
              <a:avLst/>
            </a:prstGeom>
          </p:spPr>
          <p:txBody>
            <a:bodyPr lIns="33867" tIns="33867" rIns="33867" bIns="33867" rtlCol="0" anchor="ctr"/>
            <a:lstStyle/>
            <a:p>
              <a:pPr algn="ctr" defTabSz="609630">
                <a:lnSpc>
                  <a:spcPts val="1773"/>
                </a:lnSpc>
                <a:buClrTx/>
                <a:defRPr/>
              </a:pPr>
              <a:endParaRPr sz="1200" kern="1200">
                <a:solidFill>
                  <a:prstClr val="black"/>
                </a:solidFill>
                <a:latin typeface="Calibri"/>
                <a:ea typeface="+mn-ea"/>
                <a:cs typeface="+mn-cs"/>
              </a:endParaRPr>
            </a:p>
          </p:txBody>
        </p:sp>
      </p:grpSp>
      <p:grpSp>
        <p:nvGrpSpPr>
          <p:cNvPr id="26" name="Group 26"/>
          <p:cNvGrpSpPr/>
          <p:nvPr/>
        </p:nvGrpSpPr>
        <p:grpSpPr>
          <a:xfrm>
            <a:off x="2754256" y="6677667"/>
            <a:ext cx="6683488" cy="489534"/>
            <a:chOff x="0" y="0"/>
            <a:chExt cx="5548478" cy="406400"/>
          </a:xfrm>
        </p:grpSpPr>
        <p:sp>
          <p:nvSpPr>
            <p:cNvPr id="27" name="Freeform 27"/>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B2241D"/>
            </a:solidFill>
          </p:spPr>
          <p:txBody>
            <a:bodyPr/>
            <a:lstStyle/>
            <a:p>
              <a:pPr defTabSz="609630">
                <a:buClrTx/>
                <a:defRPr/>
              </a:pPr>
              <a:endParaRPr lang="en-US" sz="1200" kern="1200">
                <a:solidFill>
                  <a:prstClr val="black"/>
                </a:solidFill>
                <a:latin typeface="Calibri"/>
                <a:ea typeface="+mn-ea"/>
                <a:cs typeface="+mn-cs"/>
              </a:endParaRPr>
            </a:p>
          </p:txBody>
        </p:sp>
        <p:sp>
          <p:nvSpPr>
            <p:cNvPr id="28" name="TextBox 28"/>
            <p:cNvSpPr txBox="1"/>
            <p:nvPr/>
          </p:nvSpPr>
          <p:spPr>
            <a:xfrm>
              <a:off x="0" y="-57150"/>
              <a:ext cx="5548478" cy="463550"/>
            </a:xfrm>
            <a:prstGeom prst="rect">
              <a:avLst/>
            </a:prstGeom>
          </p:spPr>
          <p:txBody>
            <a:bodyPr lIns="33867" tIns="33867" rIns="33867" bIns="33867" rtlCol="0" anchor="ctr"/>
            <a:lstStyle/>
            <a:p>
              <a:pPr algn="ctr" defTabSz="609630">
                <a:lnSpc>
                  <a:spcPts val="1773"/>
                </a:lnSpc>
                <a:buClrTx/>
                <a:defRPr/>
              </a:pPr>
              <a:endParaRPr sz="1200" kern="1200">
                <a:solidFill>
                  <a:prstClr val="black"/>
                </a:solidFill>
                <a:latin typeface="Calibri"/>
                <a:ea typeface="+mn-ea"/>
                <a:cs typeface="+mn-cs"/>
              </a:endParaRPr>
            </a:p>
          </p:txBody>
        </p:sp>
      </p:grpSp>
      <p:sp>
        <p:nvSpPr>
          <p:cNvPr id="29" name="TextBox 29"/>
          <p:cNvSpPr txBox="1"/>
          <p:nvPr/>
        </p:nvSpPr>
        <p:spPr>
          <a:xfrm>
            <a:off x="914400" y="679451"/>
            <a:ext cx="10363200" cy="615553"/>
          </a:xfrm>
          <a:prstGeom prst="rect">
            <a:avLst/>
          </a:prstGeom>
        </p:spPr>
        <p:txBody>
          <a:bodyPr wrap="square" lIns="0" tIns="0" rIns="0" bIns="0" rtlCol="0" anchor="t">
            <a:spAutoFit/>
          </a:bodyPr>
          <a:lstStyle/>
          <a:p>
            <a:pPr algn="ctr" defTabSz="609630">
              <a:buClrTx/>
              <a:defRPr/>
            </a:pPr>
            <a:r>
              <a:rPr lang="en-US" sz="4000" b="1" kern="1200" spc="-89">
                <a:solidFill>
                  <a:prstClr val="white"/>
                </a:solidFill>
                <a:latin typeface="Arial Black" panose="020B0A04020102020204" pitchFamily="34" charset="0"/>
                <a:ea typeface="+mn-ea"/>
                <a:cs typeface="+mn-cs"/>
              </a:rPr>
              <a:t>Roles of the 619 Coordinator</a:t>
            </a:r>
          </a:p>
        </p:txBody>
      </p:sp>
      <p:sp>
        <p:nvSpPr>
          <p:cNvPr id="38" name="TextBox 30">
            <a:extLst>
              <a:ext uri="{FF2B5EF4-FFF2-40B4-BE49-F238E27FC236}">
                <a16:creationId xmlns:a16="http://schemas.microsoft.com/office/drawing/2014/main" id="{06550F4B-CBF0-7C0C-6B3F-5BB3BE2E2FB4}"/>
              </a:ext>
            </a:extLst>
          </p:cNvPr>
          <p:cNvSpPr txBox="1"/>
          <p:nvPr/>
        </p:nvSpPr>
        <p:spPr>
          <a:xfrm>
            <a:off x="3454400" y="4308602"/>
            <a:ext cx="2336800" cy="2257669"/>
          </a:xfrm>
          <a:prstGeom prst="rect">
            <a:avLst/>
          </a:prstGeom>
        </p:spPr>
        <p:txBody>
          <a:bodyPr wrap="square" lIns="0" tIns="0" rIns="0" bIns="0" rtlCol="0" anchor="t">
            <a:spAutoFit/>
          </a:bodyPr>
          <a:lstStyle/>
          <a:p>
            <a:pPr defTabSz="609630">
              <a:buClrTx/>
              <a:defRPr/>
            </a:pPr>
            <a:r>
              <a:rPr lang="en-US" sz="1467" kern="1200">
                <a:solidFill>
                  <a:prstClr val="black"/>
                </a:solidFill>
                <a:latin typeface="Calibri"/>
                <a:ea typeface="Calibri" panose="020F0502020204030204" pitchFamily="34" charset="0"/>
                <a:cs typeface="+mn-cs"/>
              </a:rPr>
              <a:t>Collaborate with ECECD colleagues to </a:t>
            </a:r>
            <a:r>
              <a:rPr lang="en-US" sz="1467" b="1" kern="1200">
                <a:solidFill>
                  <a:prstClr val="black"/>
                </a:solidFill>
                <a:latin typeface="Calibri"/>
                <a:ea typeface="Calibri" panose="020F0502020204030204" pitchFamily="34" charset="0"/>
                <a:cs typeface="+mn-cs"/>
              </a:rPr>
              <a:t>align Part C-B transition policies and procedures across the state’s early childhood education system</a:t>
            </a:r>
            <a:r>
              <a:rPr lang="en-US" sz="1467" kern="1200">
                <a:solidFill>
                  <a:prstClr val="black"/>
                </a:solidFill>
                <a:latin typeface="Calibri"/>
                <a:ea typeface="Calibri" panose="020F0502020204030204" pitchFamily="34" charset="0"/>
                <a:cs typeface="+mn-cs"/>
              </a:rPr>
              <a:t>, including IDEA Part C programs (Early Intervention Services), Early Head Start and Head Start, Early PreK, and PreK programs.</a:t>
            </a:r>
            <a:endParaRPr lang="en-US" sz="1467" kern="1200">
              <a:solidFill>
                <a:prstClr val="black"/>
              </a:solidFill>
              <a:latin typeface="Calibri"/>
              <a:ea typeface="+mn-ea"/>
              <a:cs typeface="+mn-cs"/>
            </a:endParaRPr>
          </a:p>
        </p:txBody>
      </p:sp>
      <p:sp>
        <p:nvSpPr>
          <p:cNvPr id="39" name="TextBox 31">
            <a:extLst>
              <a:ext uri="{FF2B5EF4-FFF2-40B4-BE49-F238E27FC236}">
                <a16:creationId xmlns:a16="http://schemas.microsoft.com/office/drawing/2014/main" id="{CEE93A1A-F269-319F-76C5-088C9ABF6C9D}"/>
              </a:ext>
            </a:extLst>
          </p:cNvPr>
          <p:cNvSpPr txBox="1"/>
          <p:nvPr/>
        </p:nvSpPr>
        <p:spPr>
          <a:xfrm>
            <a:off x="3454400" y="3896341"/>
            <a:ext cx="2398068" cy="287323"/>
          </a:xfrm>
          <a:prstGeom prst="rect">
            <a:avLst/>
          </a:prstGeom>
        </p:spPr>
        <p:txBody>
          <a:bodyPr wrap="square" lIns="0" tIns="0" rIns="0" bIns="0" rtlCol="0" anchor="t">
            <a:spAutoFit/>
          </a:bodyPr>
          <a:lstStyle/>
          <a:p>
            <a:pPr algn="ctr" defTabSz="609630">
              <a:buClrTx/>
              <a:defRPr/>
            </a:pPr>
            <a:r>
              <a:rPr lang="en-US" sz="1867" b="1" kern="1200" spc="-49">
                <a:solidFill>
                  <a:prstClr val="black"/>
                </a:solidFill>
                <a:latin typeface="Calibri"/>
                <a:ea typeface="+mn-ea"/>
                <a:cs typeface="+mn-cs"/>
              </a:rPr>
              <a:t>COLLABORATION</a:t>
            </a:r>
          </a:p>
        </p:txBody>
      </p:sp>
      <p:sp>
        <p:nvSpPr>
          <p:cNvPr id="40" name="TextBox 30">
            <a:extLst>
              <a:ext uri="{FF2B5EF4-FFF2-40B4-BE49-F238E27FC236}">
                <a16:creationId xmlns:a16="http://schemas.microsoft.com/office/drawing/2014/main" id="{481BC971-5720-3A16-542D-E7090E57771A}"/>
              </a:ext>
            </a:extLst>
          </p:cNvPr>
          <p:cNvSpPr txBox="1"/>
          <p:nvPr/>
        </p:nvSpPr>
        <p:spPr>
          <a:xfrm>
            <a:off x="6299200" y="4308602"/>
            <a:ext cx="2336800" cy="1806135"/>
          </a:xfrm>
          <a:prstGeom prst="rect">
            <a:avLst/>
          </a:prstGeom>
        </p:spPr>
        <p:txBody>
          <a:bodyPr wrap="square" lIns="0" tIns="0" rIns="0" bIns="0" rtlCol="0" anchor="t">
            <a:spAutoFit/>
          </a:bodyPr>
          <a:lstStyle/>
          <a:p>
            <a:pPr defTabSz="609630">
              <a:buClrTx/>
              <a:defRPr/>
            </a:pPr>
            <a:r>
              <a:rPr lang="en-US" sz="1467" kern="1200">
                <a:solidFill>
                  <a:prstClr val="black"/>
                </a:solidFill>
                <a:latin typeface="Calibri"/>
                <a:ea typeface="+mn-ea"/>
                <a:cs typeface="+mn-cs"/>
              </a:rPr>
              <a:t>Work in partnership with </a:t>
            </a:r>
            <a:r>
              <a:rPr lang="en-US" sz="1467" b="1" kern="1200">
                <a:solidFill>
                  <a:prstClr val="black"/>
                </a:solidFill>
                <a:latin typeface="Calibri"/>
                <a:ea typeface="+mn-ea"/>
                <a:cs typeface="+mn-cs"/>
              </a:rPr>
              <a:t>PED Office of Special Education in its general supervision and programmatic monitoring </a:t>
            </a:r>
            <a:r>
              <a:rPr lang="en-US" sz="1467" kern="1200">
                <a:solidFill>
                  <a:prstClr val="black"/>
                </a:solidFill>
                <a:latin typeface="Calibri"/>
                <a:ea typeface="+mn-ea"/>
                <a:cs typeface="+mn-cs"/>
              </a:rPr>
              <a:t>of the provision of special education and related services to children with disabilities ages three through five. </a:t>
            </a:r>
          </a:p>
        </p:txBody>
      </p:sp>
      <p:sp>
        <p:nvSpPr>
          <p:cNvPr id="41" name="TextBox 31">
            <a:extLst>
              <a:ext uri="{FF2B5EF4-FFF2-40B4-BE49-F238E27FC236}">
                <a16:creationId xmlns:a16="http://schemas.microsoft.com/office/drawing/2014/main" id="{3DF70517-97E0-66FE-05AB-0D9D3C3A5505}"/>
              </a:ext>
            </a:extLst>
          </p:cNvPr>
          <p:cNvSpPr txBox="1"/>
          <p:nvPr/>
        </p:nvSpPr>
        <p:spPr>
          <a:xfrm>
            <a:off x="6299200" y="3896341"/>
            <a:ext cx="2398068" cy="287323"/>
          </a:xfrm>
          <a:prstGeom prst="rect">
            <a:avLst/>
          </a:prstGeom>
        </p:spPr>
        <p:txBody>
          <a:bodyPr wrap="square" lIns="0" tIns="0" rIns="0" bIns="0" rtlCol="0" anchor="t">
            <a:spAutoFit/>
          </a:bodyPr>
          <a:lstStyle/>
          <a:p>
            <a:pPr algn="ctr" defTabSz="609630">
              <a:buClrTx/>
              <a:defRPr/>
            </a:pPr>
            <a:r>
              <a:rPr lang="en-US" sz="1867" b="1" kern="1200" spc="-49">
                <a:solidFill>
                  <a:prstClr val="black"/>
                </a:solidFill>
                <a:latin typeface="Calibri"/>
                <a:ea typeface="+mn-ea"/>
                <a:cs typeface="+mn-cs"/>
              </a:rPr>
              <a:t>PARTNERSHIP</a:t>
            </a:r>
          </a:p>
        </p:txBody>
      </p:sp>
      <p:sp>
        <p:nvSpPr>
          <p:cNvPr id="43" name="TextBox 31">
            <a:extLst>
              <a:ext uri="{FF2B5EF4-FFF2-40B4-BE49-F238E27FC236}">
                <a16:creationId xmlns:a16="http://schemas.microsoft.com/office/drawing/2014/main" id="{0A0693F4-78F5-90F7-E006-FA1FD106AA4E}"/>
              </a:ext>
            </a:extLst>
          </p:cNvPr>
          <p:cNvSpPr txBox="1"/>
          <p:nvPr/>
        </p:nvSpPr>
        <p:spPr>
          <a:xfrm>
            <a:off x="9093200" y="3896341"/>
            <a:ext cx="2398068" cy="287323"/>
          </a:xfrm>
          <a:prstGeom prst="rect">
            <a:avLst/>
          </a:prstGeom>
        </p:spPr>
        <p:txBody>
          <a:bodyPr wrap="square" lIns="0" tIns="0" rIns="0" bIns="0" rtlCol="0" anchor="t">
            <a:spAutoFit/>
          </a:bodyPr>
          <a:lstStyle/>
          <a:p>
            <a:pPr algn="ctr" defTabSz="609630">
              <a:buClrTx/>
              <a:defRPr/>
            </a:pPr>
            <a:r>
              <a:rPr lang="en-US" sz="1867" b="1" kern="1200" spc="-49">
                <a:solidFill>
                  <a:prstClr val="black"/>
                </a:solidFill>
                <a:latin typeface="Calibri"/>
                <a:ea typeface="+mn-ea"/>
                <a:cs typeface="+mn-cs"/>
              </a:rPr>
              <a:t>TECHNICAL ASSISTANCE</a:t>
            </a:r>
          </a:p>
        </p:txBody>
      </p:sp>
      <p:sp>
        <p:nvSpPr>
          <p:cNvPr id="44" name="TextBox 30">
            <a:extLst>
              <a:ext uri="{FF2B5EF4-FFF2-40B4-BE49-F238E27FC236}">
                <a16:creationId xmlns:a16="http://schemas.microsoft.com/office/drawing/2014/main" id="{25477B7F-AF24-E36B-31DC-FED9775DBED6}"/>
              </a:ext>
            </a:extLst>
          </p:cNvPr>
          <p:cNvSpPr txBox="1"/>
          <p:nvPr/>
        </p:nvSpPr>
        <p:spPr>
          <a:xfrm>
            <a:off x="660400" y="4298462"/>
            <a:ext cx="2336800" cy="1128835"/>
          </a:xfrm>
          <a:prstGeom prst="rect">
            <a:avLst/>
          </a:prstGeom>
        </p:spPr>
        <p:txBody>
          <a:bodyPr wrap="square" lIns="0" tIns="0" rIns="0" bIns="0" rtlCol="0" anchor="t">
            <a:spAutoFit/>
          </a:bodyPr>
          <a:lstStyle/>
          <a:p>
            <a:pPr defTabSz="609630">
              <a:buClrTx/>
              <a:defRPr/>
            </a:pPr>
            <a:r>
              <a:rPr lang="en-US" sz="1467" kern="1200">
                <a:solidFill>
                  <a:prstClr val="black"/>
                </a:solidFill>
                <a:latin typeface="Calibri"/>
                <a:ea typeface="+mn-ea"/>
                <a:cs typeface="+mn-cs"/>
              </a:rPr>
              <a:t>Conduct </a:t>
            </a:r>
            <a:r>
              <a:rPr lang="en-US" sz="1467" b="1" kern="1200">
                <a:solidFill>
                  <a:prstClr val="black"/>
                </a:solidFill>
                <a:latin typeface="Calibri"/>
                <a:ea typeface="+mn-ea"/>
                <a:cs typeface="+mn-cs"/>
              </a:rPr>
              <a:t>IDEA-compliant state-level administration and activities</a:t>
            </a:r>
            <a:r>
              <a:rPr lang="en-US" sz="1467" kern="1200">
                <a:solidFill>
                  <a:prstClr val="black"/>
                </a:solidFill>
                <a:latin typeface="Calibri"/>
                <a:ea typeface="+mn-ea"/>
                <a:cs typeface="+mn-cs"/>
              </a:rPr>
              <a:t> in adherence with the IDEA Part B-619 grant and federal funding requirements. </a:t>
            </a:r>
          </a:p>
        </p:txBody>
      </p:sp>
      <p:sp>
        <p:nvSpPr>
          <p:cNvPr id="45" name="TextBox 31">
            <a:extLst>
              <a:ext uri="{FF2B5EF4-FFF2-40B4-BE49-F238E27FC236}">
                <a16:creationId xmlns:a16="http://schemas.microsoft.com/office/drawing/2014/main" id="{FB307ECC-EA63-2502-82B9-1ABBA4C04F7E}"/>
              </a:ext>
            </a:extLst>
          </p:cNvPr>
          <p:cNvSpPr txBox="1"/>
          <p:nvPr/>
        </p:nvSpPr>
        <p:spPr>
          <a:xfrm>
            <a:off x="660400" y="3886200"/>
            <a:ext cx="2398068" cy="287323"/>
          </a:xfrm>
          <a:prstGeom prst="rect">
            <a:avLst/>
          </a:prstGeom>
        </p:spPr>
        <p:txBody>
          <a:bodyPr wrap="square" lIns="0" tIns="0" rIns="0" bIns="0" rtlCol="0" anchor="t">
            <a:spAutoFit/>
          </a:bodyPr>
          <a:lstStyle/>
          <a:p>
            <a:pPr algn="ctr" defTabSz="609630">
              <a:buClrTx/>
              <a:defRPr/>
            </a:pPr>
            <a:r>
              <a:rPr lang="en-US" sz="1867" b="1" kern="1200" spc="-49">
                <a:solidFill>
                  <a:prstClr val="black"/>
                </a:solidFill>
                <a:latin typeface="Calibri"/>
                <a:ea typeface="+mn-ea"/>
                <a:cs typeface="+mn-cs"/>
              </a:rPr>
              <a:t>COMPLIANCE</a:t>
            </a:r>
          </a:p>
        </p:txBody>
      </p:sp>
      <p:sp>
        <p:nvSpPr>
          <p:cNvPr id="36" name="TextBox 30">
            <a:extLst>
              <a:ext uri="{FF2B5EF4-FFF2-40B4-BE49-F238E27FC236}">
                <a16:creationId xmlns:a16="http://schemas.microsoft.com/office/drawing/2014/main" id="{DFB803AE-5A14-266C-4A33-5007C6B09312}"/>
              </a:ext>
            </a:extLst>
          </p:cNvPr>
          <p:cNvSpPr txBox="1"/>
          <p:nvPr/>
        </p:nvSpPr>
        <p:spPr>
          <a:xfrm>
            <a:off x="9017506" y="4304912"/>
            <a:ext cx="2573131" cy="2257669"/>
          </a:xfrm>
          <a:prstGeom prst="rect">
            <a:avLst/>
          </a:prstGeom>
        </p:spPr>
        <p:txBody>
          <a:bodyPr wrap="square" lIns="0" tIns="0" rIns="0" bIns="0" rtlCol="0" anchor="t">
            <a:spAutoFit/>
          </a:bodyPr>
          <a:lstStyle/>
          <a:p>
            <a:pPr defTabSz="609630">
              <a:buClrTx/>
              <a:defRPr/>
            </a:pPr>
            <a:r>
              <a:rPr lang="en-US" sz="1467" kern="1200">
                <a:latin typeface="Calibri"/>
                <a:ea typeface="Calibri" panose="020F0502020204030204" pitchFamily="34" charset="0"/>
                <a:cs typeface="+mn-cs"/>
              </a:rPr>
              <a:t>Provide</a:t>
            </a:r>
            <a:r>
              <a:rPr lang="en-US" sz="1467" kern="1200">
                <a:solidFill>
                  <a:prstClr val="black"/>
                </a:solidFill>
                <a:latin typeface="Calibri"/>
                <a:ea typeface="Times New Roman" panose="02020603050405020304" pitchFamily="18" charset="0"/>
                <a:cs typeface="+mn-cs"/>
              </a:rPr>
              <a:t> </a:t>
            </a:r>
            <a:r>
              <a:rPr lang="en-US" sz="1467" kern="1200">
                <a:latin typeface="Calibri"/>
                <a:ea typeface="Calibri" panose="020F0502020204030204" pitchFamily="34" charset="0"/>
                <a:cs typeface="+mn-cs"/>
              </a:rPr>
              <a:t>special education and related services programmatic </a:t>
            </a:r>
            <a:r>
              <a:rPr lang="en-US" sz="1467" b="1" kern="1200">
                <a:latin typeface="Calibri"/>
                <a:ea typeface="Calibri" panose="020F0502020204030204" pitchFamily="34" charset="0"/>
                <a:cs typeface="+mn-cs"/>
              </a:rPr>
              <a:t>support, intensive training, and technical assistance</a:t>
            </a:r>
            <a:r>
              <a:rPr lang="en-US" sz="1467" kern="1200">
                <a:latin typeface="Calibri"/>
                <a:ea typeface="Calibri" panose="020F0502020204030204" pitchFamily="34" charset="0"/>
                <a:cs typeface="+mn-cs"/>
              </a:rPr>
              <a:t>, focused on transitions, to LEAs (both public schools and public charter schools) and other early childhood programs (Part C programs, Head Start, and PreK programs).</a:t>
            </a:r>
            <a:endParaRPr lang="en-US" sz="1467" kern="1200">
              <a:solidFill>
                <a:prstClr val="black"/>
              </a:solidFill>
              <a:latin typeface="Calibri"/>
              <a:ea typeface="Times New Roman" panose="02020603050405020304" pitchFamily="18" charset="0"/>
              <a:cs typeface="+mn-cs"/>
            </a:endParaRPr>
          </a:p>
        </p:txBody>
      </p:sp>
      <p:pic>
        <p:nvPicPr>
          <p:cNvPr id="53" name="Graphic 52" descr="Group brainstorm outline">
            <a:extLst>
              <a:ext uri="{FF2B5EF4-FFF2-40B4-BE49-F238E27FC236}">
                <a16:creationId xmlns:a16="http://schemas.microsoft.com/office/drawing/2014/main" id="{05EBE90E-A34B-850D-B238-4C01FDED6A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74502" y="2554207"/>
            <a:ext cx="862415" cy="862415"/>
          </a:xfrm>
          <a:prstGeom prst="rect">
            <a:avLst/>
          </a:prstGeom>
        </p:spPr>
      </p:pic>
      <p:pic>
        <p:nvPicPr>
          <p:cNvPr id="55" name="Graphic 54" descr="Checklist outline">
            <a:extLst>
              <a:ext uri="{FF2B5EF4-FFF2-40B4-BE49-F238E27FC236}">
                <a16:creationId xmlns:a16="http://schemas.microsoft.com/office/drawing/2014/main" id="{6A9DB9BB-FD83-27A7-3FCA-31EAAB46AB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73200" y="2562090"/>
            <a:ext cx="911513" cy="911513"/>
          </a:xfrm>
          <a:prstGeom prst="rect">
            <a:avLst/>
          </a:prstGeom>
        </p:spPr>
      </p:pic>
      <p:pic>
        <p:nvPicPr>
          <p:cNvPr id="57" name="Graphic 56" descr="Handshake outline">
            <a:extLst>
              <a:ext uri="{FF2B5EF4-FFF2-40B4-BE49-F238E27FC236}">
                <a16:creationId xmlns:a16="http://schemas.microsoft.com/office/drawing/2014/main" id="{36AC2C9E-08E6-979D-39F2-F11EEBF3D18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63017" y="2643567"/>
            <a:ext cx="847943" cy="847943"/>
          </a:xfrm>
          <a:prstGeom prst="rect">
            <a:avLst/>
          </a:prstGeom>
        </p:spPr>
      </p:pic>
      <p:pic>
        <p:nvPicPr>
          <p:cNvPr id="59" name="Graphic 58" descr="Teacher outline">
            <a:extLst>
              <a:ext uri="{FF2B5EF4-FFF2-40B4-BE49-F238E27FC236}">
                <a16:creationId xmlns:a16="http://schemas.microsoft.com/office/drawing/2014/main" id="{C6D7B64B-0F82-E217-7D0A-FC7F4A080F2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785668" y="2535245"/>
            <a:ext cx="965200" cy="965200"/>
          </a:xfrm>
          <a:prstGeom prst="rect">
            <a:avLst/>
          </a:prstGeom>
        </p:spPr>
      </p:pic>
      <p:sp>
        <p:nvSpPr>
          <p:cNvPr id="19" name="TextBox 18">
            <a:extLst>
              <a:ext uri="{FF2B5EF4-FFF2-40B4-BE49-F238E27FC236}">
                <a16:creationId xmlns:a16="http://schemas.microsoft.com/office/drawing/2014/main" id="{2968685C-1D80-090C-CBC9-0D4E55E8E571}"/>
              </a:ext>
            </a:extLst>
          </p:cNvPr>
          <p:cNvSpPr txBox="1"/>
          <p:nvPr/>
        </p:nvSpPr>
        <p:spPr>
          <a:xfrm>
            <a:off x="11684000" y="6273800"/>
            <a:ext cx="322524" cy="420564"/>
          </a:xfrm>
          <a:prstGeom prst="rect">
            <a:avLst/>
          </a:prstGeom>
          <a:noFill/>
        </p:spPr>
        <p:txBody>
          <a:bodyPr wrap="none" rtlCol="0">
            <a:spAutoFit/>
          </a:bodyPr>
          <a:lstStyle/>
          <a:p>
            <a:pPr defTabSz="609630">
              <a:buClrTx/>
            </a:pPr>
            <a:fld id="{4C093E2D-9D10-47D5-9C17-66116C246BAD}" type="slidenum">
              <a:rPr lang="en-US" sz="2133" kern="1200">
                <a:solidFill>
                  <a:prstClr val="black"/>
                </a:solidFill>
                <a:latin typeface="Calibri"/>
                <a:ea typeface="+mn-ea"/>
                <a:cs typeface="+mn-cs"/>
              </a:rPr>
              <a:pPr defTabSz="609630">
                <a:buClrTx/>
              </a:pPr>
              <a:t>13</a:t>
            </a:fld>
            <a:endParaRPr lang="en-US" sz="2133" kern="1200">
              <a:solidFill>
                <a:prstClr val="black"/>
              </a:solidFill>
              <a:latin typeface="Calibri"/>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2425410" y="1264577"/>
            <a:ext cx="9542813" cy="3328056"/>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33"/>
          </a:p>
        </p:txBody>
      </p:sp>
      <p:grpSp>
        <p:nvGrpSpPr>
          <p:cNvPr id="3" name="Group 3"/>
          <p:cNvGrpSpPr/>
          <p:nvPr/>
        </p:nvGrpSpPr>
        <p:grpSpPr>
          <a:xfrm>
            <a:off x="6635734" y="-1490"/>
            <a:ext cx="5809150" cy="6859490"/>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38950" r="-38950"/>
              </a:stretch>
            </a:blipFill>
          </p:spPr>
          <p:txBody>
            <a:bodyPr/>
            <a:lstStyle/>
            <a:p>
              <a:endParaRPr lang="en-US" sz="933"/>
            </a:p>
          </p:txBody>
        </p:sp>
      </p:grpSp>
      <p:sp>
        <p:nvSpPr>
          <p:cNvPr id="5" name="Freeform 5"/>
          <p:cNvSpPr/>
          <p:nvPr/>
        </p:nvSpPr>
        <p:spPr>
          <a:xfrm rot="-2967198" flipH="1">
            <a:off x="8555562" y="4016177"/>
            <a:ext cx="7272876" cy="2472778"/>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en-US" sz="933"/>
          </a:p>
        </p:txBody>
      </p:sp>
      <p:grpSp>
        <p:nvGrpSpPr>
          <p:cNvPr id="6" name="Group 6"/>
          <p:cNvGrpSpPr/>
          <p:nvPr/>
        </p:nvGrpSpPr>
        <p:grpSpPr>
          <a:xfrm>
            <a:off x="6776956" y="630931"/>
            <a:ext cx="571911" cy="5719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FFF"/>
            </a:solidFill>
          </p:spPr>
          <p:txBody>
            <a:bodyPr/>
            <a:lstStyle/>
            <a:p>
              <a:endParaRPr lang="en-US" sz="933"/>
            </a:p>
          </p:txBody>
        </p:sp>
        <p:sp>
          <p:nvSpPr>
            <p:cNvPr id="8" name="TextBox 8"/>
            <p:cNvSpPr txBox="1"/>
            <p:nvPr/>
          </p:nvSpPr>
          <p:spPr>
            <a:xfrm>
              <a:off x="76200" y="76200"/>
              <a:ext cx="660400" cy="660400"/>
            </a:xfrm>
            <a:prstGeom prst="rect">
              <a:avLst/>
            </a:prstGeom>
          </p:spPr>
          <p:txBody>
            <a:bodyPr lIns="33867" tIns="33867" rIns="33867" bIns="33867" rtlCol="0" anchor="ctr"/>
            <a:lstStyle/>
            <a:p>
              <a:pPr algn="ctr">
                <a:lnSpc>
                  <a:spcPts val="1237"/>
                </a:lnSpc>
              </a:pPr>
              <a:endParaRPr sz="933"/>
            </a:p>
          </p:txBody>
        </p:sp>
      </p:grpSp>
      <p:grpSp>
        <p:nvGrpSpPr>
          <p:cNvPr id="9" name="Group 9"/>
          <p:cNvGrpSpPr/>
          <p:nvPr/>
        </p:nvGrpSpPr>
        <p:grpSpPr>
          <a:xfrm>
            <a:off x="6434212" y="1484064"/>
            <a:ext cx="403044" cy="4030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241D"/>
            </a:solidFill>
          </p:spPr>
          <p:txBody>
            <a:bodyPr/>
            <a:lstStyle/>
            <a:p>
              <a:endParaRPr lang="en-US" sz="933"/>
            </a:p>
          </p:txBody>
        </p:sp>
        <p:sp>
          <p:nvSpPr>
            <p:cNvPr id="11" name="TextBox 11"/>
            <p:cNvSpPr txBox="1"/>
            <p:nvPr/>
          </p:nvSpPr>
          <p:spPr>
            <a:xfrm>
              <a:off x="76200" y="76200"/>
              <a:ext cx="660400" cy="660400"/>
            </a:xfrm>
            <a:prstGeom prst="rect">
              <a:avLst/>
            </a:prstGeom>
          </p:spPr>
          <p:txBody>
            <a:bodyPr lIns="33867" tIns="33867" rIns="33867" bIns="33867" rtlCol="0" anchor="ctr"/>
            <a:lstStyle/>
            <a:p>
              <a:pPr algn="ctr">
                <a:lnSpc>
                  <a:spcPts val="1237"/>
                </a:lnSpc>
              </a:pPr>
              <a:endParaRPr sz="933"/>
            </a:p>
          </p:txBody>
        </p:sp>
      </p:grpSp>
      <p:grpSp>
        <p:nvGrpSpPr>
          <p:cNvPr id="12" name="Group 12"/>
          <p:cNvGrpSpPr/>
          <p:nvPr/>
        </p:nvGrpSpPr>
        <p:grpSpPr>
          <a:xfrm>
            <a:off x="6984272" y="454609"/>
            <a:ext cx="425089" cy="4250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B034"/>
              </a:solidFill>
              <a:prstDash val="solid"/>
              <a:miter/>
            </a:ln>
          </p:spPr>
          <p:txBody>
            <a:bodyPr/>
            <a:lstStyle/>
            <a:p>
              <a:endParaRPr lang="en-US" sz="933"/>
            </a:p>
          </p:txBody>
        </p:sp>
        <p:sp>
          <p:nvSpPr>
            <p:cNvPr id="14" name="TextBox 14"/>
            <p:cNvSpPr txBox="1"/>
            <p:nvPr/>
          </p:nvSpPr>
          <p:spPr>
            <a:xfrm>
              <a:off x="76200" y="76200"/>
              <a:ext cx="660400" cy="660400"/>
            </a:xfrm>
            <a:prstGeom prst="rect">
              <a:avLst/>
            </a:prstGeom>
          </p:spPr>
          <p:txBody>
            <a:bodyPr lIns="33867" tIns="33867" rIns="33867" bIns="33867" rtlCol="0" anchor="ctr"/>
            <a:lstStyle/>
            <a:p>
              <a:pPr algn="ctr">
                <a:lnSpc>
                  <a:spcPts val="1237"/>
                </a:lnSpc>
              </a:pPr>
              <a:endParaRPr sz="933"/>
            </a:p>
          </p:txBody>
        </p:sp>
      </p:grpSp>
      <p:grpSp>
        <p:nvGrpSpPr>
          <p:cNvPr id="15" name="Group 15"/>
          <p:cNvGrpSpPr/>
          <p:nvPr/>
        </p:nvGrpSpPr>
        <p:grpSpPr>
          <a:xfrm>
            <a:off x="1003572" y="4043187"/>
            <a:ext cx="4159447" cy="444839"/>
            <a:chOff x="0" y="0"/>
            <a:chExt cx="3800029" cy="406400"/>
          </a:xfrm>
        </p:grpSpPr>
        <p:sp>
          <p:nvSpPr>
            <p:cNvPr id="16" name="Freeform 16"/>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44960"/>
            </a:solidFill>
            <a:ln cap="sq">
              <a:noFill/>
              <a:prstDash val="solid"/>
              <a:miter/>
            </a:ln>
          </p:spPr>
          <p:txBody>
            <a:bodyPr/>
            <a:lstStyle/>
            <a:p>
              <a:endParaRPr lang="en-US" sz="933"/>
            </a:p>
          </p:txBody>
        </p:sp>
        <p:sp>
          <p:nvSpPr>
            <p:cNvPr id="17" name="TextBox 17"/>
            <p:cNvSpPr txBox="1"/>
            <p:nvPr/>
          </p:nvSpPr>
          <p:spPr>
            <a:xfrm>
              <a:off x="0" y="-57150"/>
              <a:ext cx="3800029" cy="463550"/>
            </a:xfrm>
            <a:prstGeom prst="rect">
              <a:avLst/>
            </a:prstGeom>
          </p:spPr>
          <p:txBody>
            <a:bodyPr lIns="33867" tIns="33867" rIns="33867" bIns="33867" rtlCol="0" anchor="ctr"/>
            <a:lstStyle/>
            <a:p>
              <a:pPr algn="ctr">
                <a:lnSpc>
                  <a:spcPts val="1773"/>
                </a:lnSpc>
              </a:pPr>
              <a:endParaRPr sz="933"/>
            </a:p>
          </p:txBody>
        </p:sp>
      </p:grpSp>
      <p:grpSp>
        <p:nvGrpSpPr>
          <p:cNvPr id="18" name="Group 18"/>
          <p:cNvGrpSpPr/>
          <p:nvPr/>
        </p:nvGrpSpPr>
        <p:grpSpPr>
          <a:xfrm>
            <a:off x="1003572" y="4790154"/>
            <a:ext cx="4159447" cy="689772"/>
            <a:chOff x="0" y="0"/>
            <a:chExt cx="3800029" cy="406400"/>
          </a:xfrm>
        </p:grpSpPr>
        <p:sp>
          <p:nvSpPr>
            <p:cNvPr id="19" name="Freeform 19"/>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44960"/>
            </a:solidFill>
          </p:spPr>
          <p:txBody>
            <a:bodyPr/>
            <a:lstStyle/>
            <a:p>
              <a:endParaRPr lang="en-US" sz="933"/>
            </a:p>
          </p:txBody>
        </p:sp>
        <p:sp>
          <p:nvSpPr>
            <p:cNvPr id="20" name="TextBox 20"/>
            <p:cNvSpPr txBox="1"/>
            <p:nvPr/>
          </p:nvSpPr>
          <p:spPr>
            <a:xfrm>
              <a:off x="0" y="-57150"/>
              <a:ext cx="3800029" cy="463550"/>
            </a:xfrm>
            <a:prstGeom prst="rect">
              <a:avLst/>
            </a:prstGeom>
          </p:spPr>
          <p:txBody>
            <a:bodyPr lIns="33867" tIns="33867" rIns="33867" bIns="33867" rtlCol="0" anchor="ctr"/>
            <a:lstStyle/>
            <a:p>
              <a:pPr algn="ctr">
                <a:lnSpc>
                  <a:spcPts val="1773"/>
                </a:lnSpc>
              </a:pPr>
              <a:endParaRPr sz="933"/>
            </a:p>
          </p:txBody>
        </p:sp>
      </p:grpSp>
      <p:grpSp>
        <p:nvGrpSpPr>
          <p:cNvPr id="21" name="Group 21"/>
          <p:cNvGrpSpPr/>
          <p:nvPr/>
        </p:nvGrpSpPr>
        <p:grpSpPr>
          <a:xfrm>
            <a:off x="1003572" y="5868971"/>
            <a:ext cx="4159447" cy="444839"/>
            <a:chOff x="0" y="0"/>
            <a:chExt cx="3800029" cy="406400"/>
          </a:xfrm>
        </p:grpSpPr>
        <p:sp>
          <p:nvSpPr>
            <p:cNvPr id="22" name="Freeform 22"/>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44960"/>
            </a:solidFill>
          </p:spPr>
          <p:txBody>
            <a:bodyPr/>
            <a:lstStyle/>
            <a:p>
              <a:endParaRPr lang="en-US" sz="933"/>
            </a:p>
          </p:txBody>
        </p:sp>
        <p:sp>
          <p:nvSpPr>
            <p:cNvPr id="23" name="TextBox 23"/>
            <p:cNvSpPr txBox="1"/>
            <p:nvPr/>
          </p:nvSpPr>
          <p:spPr>
            <a:xfrm>
              <a:off x="0" y="-57150"/>
              <a:ext cx="3800029" cy="463550"/>
            </a:xfrm>
            <a:prstGeom prst="rect">
              <a:avLst/>
            </a:prstGeom>
          </p:spPr>
          <p:txBody>
            <a:bodyPr lIns="33867" tIns="33867" rIns="33867" bIns="33867" rtlCol="0" anchor="ctr"/>
            <a:lstStyle/>
            <a:p>
              <a:pPr algn="ctr">
                <a:lnSpc>
                  <a:spcPts val="1773"/>
                </a:lnSpc>
              </a:pPr>
              <a:endParaRPr sz="933"/>
            </a:p>
          </p:txBody>
        </p:sp>
      </p:grpSp>
      <p:sp>
        <p:nvSpPr>
          <p:cNvPr id="27" name="Freeform 27"/>
          <p:cNvSpPr/>
          <p:nvPr/>
        </p:nvSpPr>
        <p:spPr>
          <a:xfrm>
            <a:off x="685801" y="3937001"/>
            <a:ext cx="635543" cy="635543"/>
          </a:xfrm>
          <a:custGeom>
            <a:avLst/>
            <a:gdLst/>
            <a:ahLst/>
            <a:cxnLst/>
            <a:rect l="l" t="t" r="r" b="b"/>
            <a:pathLst>
              <a:path w="953315" h="953315">
                <a:moveTo>
                  <a:pt x="0" y="0"/>
                </a:moveTo>
                <a:lnTo>
                  <a:pt x="953315" y="0"/>
                </a:lnTo>
                <a:lnTo>
                  <a:pt x="953315" y="953315"/>
                </a:lnTo>
                <a:lnTo>
                  <a:pt x="0" y="9533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33"/>
          </a:p>
        </p:txBody>
      </p:sp>
      <p:sp>
        <p:nvSpPr>
          <p:cNvPr id="28" name="Freeform 28"/>
          <p:cNvSpPr/>
          <p:nvPr/>
        </p:nvSpPr>
        <p:spPr>
          <a:xfrm>
            <a:off x="685801" y="5773619"/>
            <a:ext cx="635543" cy="635543"/>
          </a:xfrm>
          <a:custGeom>
            <a:avLst/>
            <a:gdLst/>
            <a:ahLst/>
            <a:cxnLst/>
            <a:rect l="l" t="t" r="r" b="b"/>
            <a:pathLst>
              <a:path w="953315" h="953315">
                <a:moveTo>
                  <a:pt x="0" y="0"/>
                </a:moveTo>
                <a:lnTo>
                  <a:pt x="953315" y="0"/>
                </a:lnTo>
                <a:lnTo>
                  <a:pt x="953315" y="953316"/>
                </a:lnTo>
                <a:lnTo>
                  <a:pt x="0" y="953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33"/>
          </a:p>
        </p:txBody>
      </p:sp>
      <p:sp>
        <p:nvSpPr>
          <p:cNvPr id="30" name="Freeform 30"/>
          <p:cNvSpPr/>
          <p:nvPr/>
        </p:nvSpPr>
        <p:spPr>
          <a:xfrm>
            <a:off x="685801" y="4816030"/>
            <a:ext cx="635543" cy="635543"/>
          </a:xfrm>
          <a:custGeom>
            <a:avLst/>
            <a:gdLst/>
            <a:ahLst/>
            <a:cxnLst/>
            <a:rect l="l" t="t" r="r" b="b"/>
            <a:pathLst>
              <a:path w="953315" h="953315">
                <a:moveTo>
                  <a:pt x="0" y="0"/>
                </a:moveTo>
                <a:lnTo>
                  <a:pt x="953315" y="0"/>
                </a:lnTo>
                <a:lnTo>
                  <a:pt x="953315" y="953315"/>
                </a:lnTo>
                <a:lnTo>
                  <a:pt x="0" y="953315"/>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US" sz="933"/>
          </a:p>
        </p:txBody>
      </p:sp>
      <p:sp>
        <p:nvSpPr>
          <p:cNvPr id="31" name="Freeform 31"/>
          <p:cNvSpPr/>
          <p:nvPr/>
        </p:nvSpPr>
        <p:spPr>
          <a:xfrm>
            <a:off x="835481" y="4110077"/>
            <a:ext cx="336183" cy="334923"/>
          </a:xfrm>
          <a:custGeom>
            <a:avLst/>
            <a:gdLst/>
            <a:ahLst/>
            <a:cxnLst/>
            <a:rect l="l" t="t" r="r" b="b"/>
            <a:pathLst>
              <a:path w="504275" h="502384">
                <a:moveTo>
                  <a:pt x="0" y="0"/>
                </a:moveTo>
                <a:lnTo>
                  <a:pt x="504275" y="0"/>
                </a:lnTo>
                <a:lnTo>
                  <a:pt x="504275" y="502384"/>
                </a:lnTo>
                <a:lnTo>
                  <a:pt x="0" y="5023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33"/>
          </a:p>
        </p:txBody>
      </p:sp>
      <p:sp>
        <p:nvSpPr>
          <p:cNvPr id="32" name="Freeform 32"/>
          <p:cNvSpPr/>
          <p:nvPr/>
        </p:nvSpPr>
        <p:spPr>
          <a:xfrm>
            <a:off x="824990" y="5971341"/>
            <a:ext cx="357165" cy="255819"/>
          </a:xfrm>
          <a:custGeom>
            <a:avLst/>
            <a:gdLst/>
            <a:ahLst/>
            <a:cxnLst/>
            <a:rect l="l" t="t" r="r" b="b"/>
            <a:pathLst>
              <a:path w="535748" h="383729">
                <a:moveTo>
                  <a:pt x="0" y="0"/>
                </a:moveTo>
                <a:lnTo>
                  <a:pt x="535748" y="0"/>
                </a:lnTo>
                <a:lnTo>
                  <a:pt x="535748" y="383730"/>
                </a:lnTo>
                <a:lnTo>
                  <a:pt x="0" y="3837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933"/>
          </a:p>
        </p:txBody>
      </p:sp>
      <p:sp>
        <p:nvSpPr>
          <p:cNvPr id="34" name="Freeform 34"/>
          <p:cNvSpPr/>
          <p:nvPr/>
        </p:nvSpPr>
        <p:spPr>
          <a:xfrm>
            <a:off x="806439" y="4945467"/>
            <a:ext cx="394266" cy="394266"/>
          </a:xfrm>
          <a:custGeom>
            <a:avLst/>
            <a:gdLst/>
            <a:ahLst/>
            <a:cxnLst/>
            <a:rect l="l" t="t" r="r" b="b"/>
            <a:pathLst>
              <a:path w="591399" h="591399">
                <a:moveTo>
                  <a:pt x="0" y="0"/>
                </a:moveTo>
                <a:lnTo>
                  <a:pt x="591399" y="0"/>
                </a:lnTo>
                <a:lnTo>
                  <a:pt x="591399" y="591399"/>
                </a:lnTo>
                <a:lnTo>
                  <a:pt x="0" y="591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933"/>
          </a:p>
        </p:txBody>
      </p:sp>
      <p:sp>
        <p:nvSpPr>
          <p:cNvPr id="36" name="TextBox 36"/>
          <p:cNvSpPr txBox="1"/>
          <p:nvPr/>
        </p:nvSpPr>
        <p:spPr>
          <a:xfrm>
            <a:off x="1497855" y="5933089"/>
            <a:ext cx="3312627" cy="303225"/>
          </a:xfrm>
          <a:prstGeom prst="rect">
            <a:avLst/>
          </a:prstGeom>
        </p:spPr>
        <p:txBody>
          <a:bodyPr lIns="0" tIns="0" rIns="0" bIns="0" rtlCol="0" anchor="t">
            <a:spAutoFit/>
          </a:bodyPr>
          <a:lstStyle/>
          <a:p>
            <a:pPr>
              <a:lnSpc>
                <a:spcPts val="2551"/>
              </a:lnSpc>
              <a:spcBef>
                <a:spcPct val="0"/>
              </a:spcBef>
            </a:pPr>
            <a:r>
              <a:rPr lang="en-US" sz="1822">
                <a:solidFill>
                  <a:schemeClr val="bg1"/>
                </a:solidFill>
              </a:rPr>
              <a:t>619Coordinator@ececd.nm.gov</a:t>
            </a:r>
          </a:p>
        </p:txBody>
      </p:sp>
      <p:sp>
        <p:nvSpPr>
          <p:cNvPr id="37" name="TextBox 37"/>
          <p:cNvSpPr txBox="1"/>
          <p:nvPr/>
        </p:nvSpPr>
        <p:spPr>
          <a:xfrm>
            <a:off x="1497855" y="4104829"/>
            <a:ext cx="2101267" cy="305148"/>
          </a:xfrm>
          <a:prstGeom prst="rect">
            <a:avLst/>
          </a:prstGeom>
        </p:spPr>
        <p:txBody>
          <a:bodyPr lIns="0" tIns="0" rIns="0" bIns="0" rtlCol="0" anchor="t">
            <a:spAutoFit/>
          </a:bodyPr>
          <a:lstStyle/>
          <a:p>
            <a:pPr>
              <a:lnSpc>
                <a:spcPts val="2643"/>
              </a:lnSpc>
              <a:spcBef>
                <a:spcPct val="0"/>
              </a:spcBef>
            </a:pPr>
            <a:r>
              <a:rPr lang="en-US" sz="1887">
                <a:solidFill>
                  <a:schemeClr val="bg1"/>
                </a:solidFill>
              </a:rPr>
              <a:t>(505) 372-8670</a:t>
            </a:r>
          </a:p>
        </p:txBody>
      </p:sp>
      <p:sp>
        <p:nvSpPr>
          <p:cNvPr id="38" name="TextBox 38"/>
          <p:cNvSpPr txBox="1"/>
          <p:nvPr/>
        </p:nvSpPr>
        <p:spPr>
          <a:xfrm>
            <a:off x="1497856" y="4816030"/>
            <a:ext cx="3126149" cy="970074"/>
          </a:xfrm>
          <a:prstGeom prst="rect">
            <a:avLst/>
          </a:prstGeom>
        </p:spPr>
        <p:txBody>
          <a:bodyPr lIns="0" tIns="0" rIns="0" bIns="0" rtlCol="0" anchor="t">
            <a:spAutoFit/>
          </a:bodyPr>
          <a:lstStyle/>
          <a:p>
            <a:pPr>
              <a:lnSpc>
                <a:spcPts val="2551"/>
              </a:lnSpc>
              <a:spcBef>
                <a:spcPct val="0"/>
              </a:spcBef>
            </a:pPr>
            <a:r>
              <a:rPr lang="en-US" sz="1822">
                <a:solidFill>
                  <a:schemeClr val="bg1"/>
                </a:solidFill>
                <a:hlinkClick r:id="rId16">
                  <a:extLst>
                    <a:ext uri="{A12FA001-AC4F-418D-AE19-62706E023703}">
                      <ahyp:hlinkClr xmlns:ahyp="http://schemas.microsoft.com/office/drawing/2018/hyperlinkcolor" val="tx"/>
                    </a:ext>
                  </a:extLst>
                </a:hlinkClick>
              </a:rPr>
              <a:t>https://webnew.ped.state.nm.us</a:t>
            </a:r>
            <a:endParaRPr lang="en-US" sz="1822">
              <a:solidFill>
                <a:schemeClr val="bg1"/>
              </a:solidFill>
            </a:endParaRPr>
          </a:p>
          <a:p>
            <a:pPr>
              <a:lnSpc>
                <a:spcPts val="2551"/>
              </a:lnSpc>
              <a:spcBef>
                <a:spcPct val="0"/>
              </a:spcBef>
            </a:pPr>
            <a:r>
              <a:rPr lang="en-US" sz="1822">
                <a:solidFill>
                  <a:schemeClr val="bg1"/>
                </a:solidFill>
                <a:hlinkClick r:id="rId17">
                  <a:extLst>
                    <a:ext uri="{A12FA001-AC4F-418D-AE19-62706E023703}">
                      <ahyp:hlinkClr xmlns:ahyp="http://schemas.microsoft.com/office/drawing/2018/hyperlinkcolor" val="tx"/>
                    </a:ext>
                  </a:extLst>
                </a:hlinkClick>
              </a:rPr>
              <a:t>https://www.nmececd.org/</a:t>
            </a:r>
            <a:r>
              <a:rPr lang="en-US" sz="1822">
                <a:solidFill>
                  <a:schemeClr val="bg1"/>
                </a:solidFill>
              </a:rPr>
              <a:t> </a:t>
            </a:r>
          </a:p>
        </p:txBody>
      </p:sp>
      <p:sp>
        <p:nvSpPr>
          <p:cNvPr id="41" name="TextBox 22">
            <a:extLst>
              <a:ext uri="{FF2B5EF4-FFF2-40B4-BE49-F238E27FC236}">
                <a16:creationId xmlns:a16="http://schemas.microsoft.com/office/drawing/2014/main" id="{F9F98AED-C5EC-A1CC-513C-80E17394C7A0}"/>
              </a:ext>
            </a:extLst>
          </p:cNvPr>
          <p:cNvSpPr txBox="1"/>
          <p:nvPr/>
        </p:nvSpPr>
        <p:spPr>
          <a:xfrm>
            <a:off x="685801" y="939800"/>
            <a:ext cx="5664200" cy="2934971"/>
          </a:xfrm>
          <a:prstGeom prst="rect">
            <a:avLst/>
          </a:prstGeom>
        </p:spPr>
        <p:txBody>
          <a:bodyPr wrap="square" lIns="0" tIns="0" rIns="0" bIns="0" rtlCol="0" anchor="t">
            <a:spAutoFit/>
          </a:bodyPr>
          <a:lstStyle/>
          <a:p>
            <a:pPr defTabSz="609630">
              <a:buClrTx/>
              <a:defRPr/>
            </a:pPr>
            <a:r>
              <a:rPr lang="en-US" sz="1467" kern="1200">
                <a:ea typeface="+mn-ea"/>
                <a:cs typeface="+mn-cs"/>
              </a:rPr>
              <a:t>To support </a:t>
            </a:r>
            <a:r>
              <a:rPr lang="en-US" sz="1467"/>
              <a:t>implementation of the MOA, </a:t>
            </a:r>
            <a:r>
              <a:rPr lang="en-US" sz="1467" kern="1200">
                <a:ea typeface="+mn-ea"/>
                <a:cs typeface="+mn-cs"/>
              </a:rPr>
              <a:t>ECECD will host </a:t>
            </a:r>
            <a:r>
              <a:rPr lang="en-US" sz="1467" b="1" kern="1200">
                <a:ea typeface="+mn-ea"/>
                <a:cs typeface="+mn-cs"/>
              </a:rPr>
              <a:t>weekly virtual office hours from May to June</a:t>
            </a:r>
            <a:r>
              <a:rPr lang="en-US" sz="1467" kern="1200">
                <a:ea typeface="+mn-ea"/>
                <a:cs typeface="+mn-cs"/>
              </a:rPr>
              <a:t>, during which time questions or concerns related to Part B-619 can be addressed. Further information regarding the virtual office hours will be provided before the end of April.</a:t>
            </a:r>
          </a:p>
          <a:p>
            <a:pPr defTabSz="609630">
              <a:buClrTx/>
              <a:defRPr/>
            </a:pPr>
            <a:endParaRPr lang="en-US" sz="1467" kern="1200">
              <a:ea typeface="+mn-ea"/>
              <a:cs typeface="+mn-cs"/>
            </a:endParaRPr>
          </a:p>
          <a:p>
            <a:pPr defTabSz="609630">
              <a:buClrTx/>
              <a:defRPr/>
            </a:pPr>
            <a:r>
              <a:rPr lang="en-US" sz="1467" kern="1200">
                <a:ea typeface="+mn-ea"/>
                <a:cs typeface="+mn-cs"/>
              </a:rPr>
              <a:t>If you have any questions or concerns about the Office of Special Education, roles of ECECD and </a:t>
            </a:r>
            <a:r>
              <a:rPr lang="en-US" sz="1467"/>
              <a:t>PED, or </a:t>
            </a:r>
            <a:r>
              <a:rPr lang="en-US" sz="1467" kern="1200">
                <a:ea typeface="+mn-ea"/>
                <a:cs typeface="+mn-cs"/>
              </a:rPr>
              <a:t>Part B-619 Coordinator transition, we encourage you to reach out to us for clarification and guidance. </a:t>
            </a:r>
            <a:r>
              <a:rPr lang="en-US" sz="1467"/>
              <a:t>ECECD and PED are collaborating to</a:t>
            </a:r>
            <a:r>
              <a:rPr lang="en-US" sz="1467" kern="1200">
                <a:ea typeface="+mn-ea"/>
                <a:cs typeface="+mn-cs"/>
              </a:rPr>
              <a:t> ensure </a:t>
            </a:r>
            <a:r>
              <a:rPr lang="en-US" sz="1467"/>
              <a:t>a timely and smooth transition. </a:t>
            </a:r>
            <a:endParaRPr lang="en-US" sz="1467" kern="1200">
              <a:ea typeface="+mn-ea"/>
              <a:cs typeface="+mn-cs"/>
            </a:endParaRPr>
          </a:p>
          <a:p>
            <a:pPr defTabSz="609630">
              <a:buClrTx/>
              <a:defRPr/>
            </a:pPr>
            <a:endParaRPr lang="en-US" sz="1467"/>
          </a:p>
          <a:p>
            <a:pPr defTabSz="609630">
              <a:buClrTx/>
              <a:defRPr/>
            </a:pPr>
            <a:r>
              <a:rPr lang="en-US" sz="1467" kern="1200">
                <a:ea typeface="+mn-ea"/>
                <a:cs typeface="+mn-cs"/>
              </a:rPr>
              <a:t>Don't hesitate to contact us for support!</a:t>
            </a:r>
          </a:p>
        </p:txBody>
      </p:sp>
      <p:sp>
        <p:nvSpPr>
          <p:cNvPr id="42" name="TextBox 42">
            <a:extLst>
              <a:ext uri="{FF2B5EF4-FFF2-40B4-BE49-F238E27FC236}">
                <a16:creationId xmlns:a16="http://schemas.microsoft.com/office/drawing/2014/main" id="{25020A31-BD99-B501-65CE-C023776001E1}"/>
              </a:ext>
            </a:extLst>
          </p:cNvPr>
          <p:cNvSpPr txBox="1"/>
          <p:nvPr/>
        </p:nvSpPr>
        <p:spPr>
          <a:xfrm>
            <a:off x="685800" y="381001"/>
            <a:ext cx="3373281" cy="461537"/>
          </a:xfrm>
          <a:prstGeom prst="rect">
            <a:avLst/>
          </a:prstGeom>
        </p:spPr>
        <p:txBody>
          <a:bodyPr lIns="0" tIns="0" rIns="0" bIns="0" rtlCol="0" anchor="t">
            <a:spAutoFit/>
          </a:bodyPr>
          <a:lstStyle/>
          <a:p>
            <a:pPr defTabSz="609630">
              <a:spcBef>
                <a:spcPct val="0"/>
              </a:spcBef>
              <a:buClrTx/>
              <a:defRPr/>
            </a:pPr>
            <a:r>
              <a:rPr lang="en-US" sz="2999" b="1" kern="1200">
                <a:latin typeface="Calibri"/>
                <a:ea typeface="+mn-ea"/>
                <a:cs typeface="+mn-cs"/>
              </a:rPr>
              <a:t>We’re here to help!</a:t>
            </a:r>
          </a:p>
        </p:txBody>
      </p:sp>
      <p:sp>
        <p:nvSpPr>
          <p:cNvPr id="43" name="TextBox 42">
            <a:extLst>
              <a:ext uri="{FF2B5EF4-FFF2-40B4-BE49-F238E27FC236}">
                <a16:creationId xmlns:a16="http://schemas.microsoft.com/office/drawing/2014/main" id="{9DC4B19C-1B67-087D-13FB-7CC5A81778E4}"/>
              </a:ext>
            </a:extLst>
          </p:cNvPr>
          <p:cNvSpPr txBox="1"/>
          <p:nvPr/>
        </p:nvSpPr>
        <p:spPr>
          <a:xfrm>
            <a:off x="11684000" y="6273800"/>
            <a:ext cx="336952" cy="420564"/>
          </a:xfrm>
          <a:prstGeom prst="rect">
            <a:avLst/>
          </a:prstGeom>
          <a:noFill/>
        </p:spPr>
        <p:txBody>
          <a:bodyPr wrap="none" rtlCol="0">
            <a:spAutoFit/>
          </a:bodyPr>
          <a:lstStyle/>
          <a:p>
            <a:fld id="{4C093E2D-9D10-47D5-9C17-66116C246BAD}" type="slidenum">
              <a:rPr lang="en-US" sz="2133"/>
              <a:t>14</a:t>
            </a:fld>
            <a:endParaRPr lang="en-US" sz="2133"/>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255134"/>
            <a:ext cx="12192000" cy="1089572"/>
          </a:xfrm>
        </p:spPr>
        <p:txBody>
          <a:bodyPr/>
          <a:lstStyle/>
          <a:p>
            <a:pPr algn="ctr"/>
            <a:r>
              <a:rPr lang="en-US" b="1">
                <a:latin typeface="Arial Black" panose="020B0A04020102020204" pitchFamily="34" charset="0"/>
              </a:rPr>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3"/>
          <a:stretch>
            <a:fillRect/>
          </a:stretch>
        </p:blipFill>
        <p:spPr>
          <a:xfrm>
            <a:off x="0" y="1529394"/>
            <a:ext cx="4041580" cy="53286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a:solidFill>
                  <a:srgbClr val="C00000"/>
                </a:solidFill>
                <a:effectLst/>
                <a:latin typeface="Arial Black" panose="020B0A04020102020204" pitchFamily="34" charset="0"/>
                <a:ea typeface="Aptos" panose="020B0004020202020204" pitchFamily="34" charset="0"/>
              </a:rPr>
              <a:t>new</a:t>
            </a:r>
            <a:r>
              <a:rPr lang="en-US" sz="1800">
                <a:effectLst/>
                <a:latin typeface="Arial Black" panose="020B0A04020102020204" pitchFamily="34" charset="0"/>
                <a:ea typeface="Aptos" panose="020B0004020202020204" pitchFamily="34" charset="0"/>
              </a:rPr>
              <a:t> flyers in well trafficked areas. </a:t>
            </a:r>
            <a:endParaRPr lang="en-US" sz="120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000548"/>
          </a:xfrm>
          <a:prstGeom prst="rect">
            <a:avLst/>
          </a:prstGeom>
          <a:noFill/>
        </p:spPr>
        <p:txBody>
          <a:bodyPr wrap="square">
            <a:spAutoFit/>
          </a:bodyPr>
          <a:lstStyle/>
          <a:p>
            <a:pPr marL="0" marR="0" algn="ctr">
              <a:spcBef>
                <a:spcPts val="0"/>
              </a:spcBef>
              <a:spcAft>
                <a:spcPts val="0"/>
              </a:spcAft>
            </a:pPr>
            <a:r>
              <a:rPr lang="en-US" sz="1800">
                <a:effectLst/>
                <a:latin typeface="Arial Black" panose="020B0A04020102020204" pitchFamily="34" charset="0"/>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 </a:t>
            </a:r>
            <a:r>
              <a:rPr lang="en-US" sz="1600">
                <a:effectLst/>
                <a:latin typeface="Arial Black" panose="020B0A04020102020204" pitchFamily="34" charset="0"/>
                <a:ea typeface="Aptos" panose="020B0004020202020204" pitchFamily="34" charset="0"/>
              </a:rPr>
              <a:t>Clare Gallegos (505) 841-3885</a:t>
            </a: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600">
                <a:effectLst/>
                <a:latin typeface="Arial Black" panose="020B0A04020102020204" pitchFamily="34" charset="0"/>
                <a:ea typeface="Aptos" panose="020B0004020202020204" pitchFamily="34" charset="0"/>
              </a:rPr>
              <a:t>Michelle Tregembo</a:t>
            </a:r>
            <a:r>
              <a:rPr lang="en-US" sz="1600">
                <a:latin typeface="Arial Black" panose="020B0A04020102020204" pitchFamily="34" charset="0"/>
                <a:ea typeface="Aptos" panose="020B0004020202020204" pitchFamily="34" charset="0"/>
              </a:rPr>
              <a:t> </a:t>
            </a:r>
            <a:r>
              <a:rPr lang="en-US" sz="1600">
                <a:effectLst/>
                <a:latin typeface="Arial Black" panose="020B0A04020102020204" pitchFamily="34" charset="0"/>
                <a:ea typeface="Aptos" panose="020B0004020202020204" pitchFamily="34" charset="0"/>
              </a:rPr>
              <a:t>(505)274-3885. </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255133"/>
            <a:ext cx="12192000" cy="1125431"/>
          </a:xfrm>
        </p:spPr>
        <p:txBody>
          <a:bodyPr/>
          <a:lstStyle/>
          <a:p>
            <a:pPr algn="ctr"/>
            <a:r>
              <a:rPr lang="en-US">
                <a:latin typeface="Arial Black" panose="020B0A04020102020204" pitchFamily="34" charset="0"/>
              </a:rPr>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524315"/>
          </a:xfrm>
          <a:prstGeom prst="rect">
            <a:avLst/>
          </a:prstGeom>
          <a:noFill/>
        </p:spPr>
        <p:txBody>
          <a:bodyPr wrap="square">
            <a:spAutoFit/>
          </a:bodyPr>
          <a:lstStyle/>
          <a:p>
            <a:pPr marL="0" marR="0">
              <a:spcBef>
                <a:spcPts val="0"/>
              </a:spcBef>
              <a:spcAft>
                <a:spcPts val="0"/>
              </a:spcAft>
            </a:pPr>
            <a:endParaRPr lang="en-US" sz="1800" b="1">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u="sng">
                <a:effectLst/>
                <a:latin typeface="Arial Black" panose="020B0A04020102020204" pitchFamily="34" charset="0"/>
                <a:ea typeface="Aptos" panose="020B0004020202020204" pitchFamily="34" charset="0"/>
                <a:cs typeface="Aptos" panose="020B0004020202020204" pitchFamily="34" charset="0"/>
              </a:rPr>
              <a:t>Quadrants: Dates</a:t>
            </a:r>
            <a:r>
              <a:rPr lang="en-US" sz="1800">
                <a:effectLst/>
                <a:latin typeface="Arial Black" panose="020B0A04020102020204" pitchFamily="34" charset="0"/>
                <a:ea typeface="Aptos" panose="020B0004020202020204" pitchFamily="34" charset="0"/>
                <a:cs typeface="Aptos" panose="020B0004020202020204" pitchFamily="34" charset="0"/>
              </a:rPr>
              <a:t> </a:t>
            </a:r>
          </a:p>
          <a:p>
            <a:pPr marL="0" marR="0" algn="ctr">
              <a:spcBef>
                <a:spcPts val="0"/>
              </a:spcBef>
              <a:spcAft>
                <a:spcPts val="0"/>
              </a:spcAft>
            </a:pPr>
            <a:endParaRPr lang="en-US" sz="1800">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b="1">
                <a:solidFill>
                  <a:srgbClr val="FFF200"/>
                </a:solidFill>
                <a:effectLst/>
                <a:latin typeface="Arial Black" panose="020B0A04020102020204" pitchFamily="34" charset="0"/>
                <a:ea typeface="Aptos" panose="020B0004020202020204" pitchFamily="34" charset="0"/>
                <a:cs typeface="Aptos" panose="020B0004020202020204" pitchFamily="34" charset="0"/>
              </a:rPr>
              <a:t>Q1: </a:t>
            </a:r>
            <a:r>
              <a:rPr lang="en-US" sz="1800">
                <a:effectLst/>
                <a:latin typeface="Arial Black" panose="020B0A04020102020204" pitchFamily="34" charset="0"/>
                <a:ea typeface="Aptos" panose="020B0004020202020204" pitchFamily="34" charset="0"/>
                <a:cs typeface="Aptos" panose="020B0004020202020204" pitchFamily="34" charset="0"/>
              </a:rPr>
              <a:t>September 5 &amp; 6</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(Española Public Schools) </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99D9EA"/>
                </a:solidFill>
                <a:effectLst/>
                <a:latin typeface="Arial Black" panose="020B0A04020102020204" pitchFamily="34" charset="0"/>
                <a:ea typeface="Aptos" panose="020B0004020202020204" pitchFamily="34" charset="0"/>
                <a:cs typeface="Aptos" panose="020B0004020202020204" pitchFamily="34" charset="0"/>
              </a:rPr>
              <a:t>Q2: </a:t>
            </a:r>
            <a:r>
              <a:rPr lang="en-US" sz="1800">
                <a:effectLst/>
                <a:latin typeface="Arial Black" panose="020B0A04020102020204" pitchFamily="34" charset="0"/>
                <a:ea typeface="Aptos" panose="020B0004020202020204" pitchFamily="34" charset="0"/>
                <a:cs typeface="Aptos" panose="020B0004020202020204" pitchFamily="34" charset="0"/>
              </a:rPr>
              <a:t>November 7 &amp; 8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(Virtual)</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B5E61D"/>
                </a:solidFill>
                <a:effectLst/>
                <a:latin typeface="Arial Black" panose="020B0A04020102020204" pitchFamily="34" charset="0"/>
                <a:ea typeface="Aptos" panose="020B0004020202020204" pitchFamily="34" charset="0"/>
                <a:cs typeface="Aptos" panose="020B0004020202020204" pitchFamily="34" charset="0"/>
              </a:rPr>
              <a:t>Q3: </a:t>
            </a:r>
            <a:r>
              <a:rPr lang="en-US" sz="1800">
                <a:effectLst/>
                <a:latin typeface="Arial Black" panose="020B0A04020102020204" pitchFamily="34" charset="0"/>
                <a:ea typeface="Aptos" panose="020B0004020202020204" pitchFamily="34" charset="0"/>
                <a:cs typeface="Aptos" panose="020B0004020202020204" pitchFamily="34" charset="0"/>
              </a:rPr>
              <a:t>February 20 and 21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(Virtual, with the ICC joining on the 21st)</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FFC90E"/>
                </a:solidFill>
                <a:effectLst/>
                <a:latin typeface="Arial Black" panose="020B0A04020102020204" pitchFamily="34" charset="0"/>
                <a:ea typeface="Aptos" panose="020B0004020202020204" pitchFamily="34" charset="0"/>
                <a:cs typeface="Aptos" panose="020B0004020202020204" pitchFamily="34" charset="0"/>
              </a:rPr>
              <a:t>Q4: </a:t>
            </a:r>
            <a:r>
              <a:rPr lang="en-US" sz="1800">
                <a:effectLst/>
                <a:latin typeface="Arial Black" panose="020B0A04020102020204" pitchFamily="34" charset="0"/>
                <a:ea typeface="Aptos" panose="020B0004020202020204" pitchFamily="34" charset="0"/>
                <a:cs typeface="Aptos" panose="020B0004020202020204" pitchFamily="34" charset="0"/>
              </a:rPr>
              <a:t>May 1 &amp; 2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(Location to TBD)</a:t>
            </a:r>
          </a:p>
          <a:p>
            <a:pPr marL="0" marR="0">
              <a:spcBef>
                <a:spcPts val="0"/>
              </a:spcBef>
              <a:spcAft>
                <a:spcPts val="0"/>
              </a:spcAft>
            </a:pPr>
            <a:endParaRPr lang="en-US" sz="180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336255" y="5934670"/>
            <a:ext cx="6911194" cy="923330"/>
          </a:xfrm>
          <a:prstGeom prst="rect">
            <a:avLst/>
          </a:prstGeom>
          <a:noFill/>
        </p:spPr>
        <p:txBody>
          <a:bodyPr wrap="square">
            <a:spAutoFit/>
          </a:bodyPr>
          <a:lstStyle/>
          <a:p>
            <a:pPr marL="0" marR="0" algn="ctr">
              <a:spcBef>
                <a:spcPts val="0"/>
              </a:spcBef>
              <a:spcAft>
                <a:spcPts val="0"/>
              </a:spcAft>
            </a:pPr>
            <a:r>
              <a:rPr lang="en-US" sz="1800" b="1">
                <a:latin typeface="Arial Black" panose="020B0A04020102020204" pitchFamily="34" charset="0"/>
                <a:ea typeface="Aptos" panose="020B0004020202020204" pitchFamily="34" charset="0"/>
                <a:cs typeface="Aptos" panose="020B0004020202020204" pitchFamily="34" charset="0"/>
              </a:rPr>
              <a:t>C</a:t>
            </a:r>
            <a:r>
              <a:rPr lang="en-US" sz="1800" b="1">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kaitlin.ellis@ped.nm.gov</a:t>
            </a:r>
            <a:endParaRPr lang="en-US" sz="1800" b="1" u="sng">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rPr>
              <a:t>505-709-7690</a:t>
            </a:r>
            <a:endParaRPr lang="en-US" sz="1800" b="1"/>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4"/>
          <a:stretch>
            <a:fillRect/>
          </a:stretch>
        </p:blipFill>
        <p:spPr>
          <a:xfrm>
            <a:off x="7247449" y="1959722"/>
            <a:ext cx="4090800" cy="3836119"/>
          </a:xfrm>
          <a:prstGeom prst="rect">
            <a:avLst/>
          </a:prstGeom>
          <a:effectLst>
            <a:glow rad="127000">
              <a:srgbClr val="3A3D4B"/>
            </a:glow>
          </a:effectLst>
        </p:spPr>
      </p:pic>
      <p:pic>
        <p:nvPicPr>
          <p:cNvPr id="5" name="Picture 4" descr="A red check mark on a black background&#10;&#10;Description automatically generated">
            <a:extLst>
              <a:ext uri="{FF2B5EF4-FFF2-40B4-BE49-F238E27FC236}">
                <a16:creationId xmlns:a16="http://schemas.microsoft.com/office/drawing/2014/main" id="{8DA11D8F-F207-E0C1-C366-3A2939E4F9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97371" y="2190115"/>
            <a:ext cx="870636" cy="779557"/>
          </a:xfrm>
          <a:prstGeom prst="rect">
            <a:avLst/>
          </a:prstGeom>
        </p:spPr>
      </p:pic>
    </p:spTree>
    <p:extLst>
      <p:ext uri="{BB962C8B-B14F-4D97-AF65-F5344CB8AC3E}">
        <p14:creationId xmlns:p14="http://schemas.microsoft.com/office/powerpoint/2010/main" val="99515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6"/>
            <a:ext cx="12192000" cy="5396753"/>
          </a:xfrm>
        </p:spPr>
        <p:txBody>
          <a:bodyPr>
            <a:normAutofit/>
          </a:bodyPr>
          <a:lstStyle/>
          <a:p>
            <a:pPr marL="114300"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r>
              <a:rPr lang="en-US" sz="1800" b="1">
                <a:solidFill>
                  <a:schemeClr val="bg2"/>
                </a:solidFill>
                <a:latin typeface="Arial Black" panose="020B0A04020102020204" pitchFamily="34" charset="0"/>
              </a:rPr>
              <a:t>Submissions are due by the third Friday of each month and should be sent </a:t>
            </a:r>
            <a:r>
              <a:rPr lang="en-US" sz="1800" b="1">
                <a:latin typeface="Arial Black" panose="020B0A04020102020204" pitchFamily="34" charset="0"/>
              </a:rPr>
              <a:t>to </a:t>
            </a:r>
            <a:r>
              <a:rPr lang="en-US" sz="1800" b="1" u="sng">
                <a:solidFill>
                  <a:schemeClr val="accent2"/>
                </a:solidFill>
                <a:latin typeface="Arial Black" panose="020B0A04020102020204" pitchFamily="34" charset="0"/>
                <a:hlinkClick r:id="rId3">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panose="020B0A04020102020204" pitchFamily="34" charset="0"/>
              </a:rPr>
              <a:t>. The only month that submissions are not due the third Friday of the month is February.</a:t>
            </a:r>
          </a:p>
          <a:p>
            <a:pPr lvl="1"/>
            <a:endParaRPr lang="en-US" sz="1800" b="1">
              <a:solidFill>
                <a:srgbClr val="0B76A0"/>
              </a:solidFill>
              <a:latin typeface="Arial Black" panose="020B0A04020102020204" pitchFamily="34" charset="0"/>
            </a:endParaRPr>
          </a:p>
          <a:p>
            <a:pPr marL="571500" lvl="1" indent="0">
              <a:buNone/>
            </a:pPr>
            <a:r>
              <a:rPr lang="en-US" sz="1800" b="1">
                <a:solidFill>
                  <a:schemeClr val="bg2"/>
                </a:solidFill>
                <a:latin typeface="Arial Black" panose="020B0A04020102020204" pitchFamily="34" charset="0"/>
                <a:cs typeface="Arial"/>
              </a:rPr>
              <a:t>The following form can be shared with colleagues who wish to receive the OSE Newsletter: </a:t>
            </a:r>
            <a:r>
              <a:rPr lang="en-US" sz="1800" b="1" u="sng">
                <a:solidFill>
                  <a:schemeClr val="accent2"/>
                </a:solidFill>
                <a:latin typeface="Arial Black" panose="020B0A04020102020204" pitchFamily="34" charset="0"/>
                <a:cs typeface="Arial"/>
                <a:hlinkClick r:id="rId4">
                  <a:extLst>
                    <a:ext uri="{A12FA001-AC4F-418D-AE19-62706E023703}">
                      <ahyp:hlinkClr xmlns:ahyp="http://schemas.microsoft.com/office/drawing/2018/hyperlinkcolor" val="tx"/>
                    </a:ext>
                  </a:extLst>
                </a:hlinkClick>
              </a:rPr>
              <a:t>OSE Signup Form</a:t>
            </a:r>
            <a:r>
              <a:rPr lang="en-US" sz="1800" b="1">
                <a:solidFill>
                  <a:srgbClr val="202020"/>
                </a:solidFill>
                <a:latin typeface="Arial Black" panose="020B0A04020102020204" pitchFamily="34" charset="0"/>
                <a:cs typeface="Arial"/>
              </a:rPr>
              <a:t>.</a:t>
            </a:r>
          </a:p>
          <a:p>
            <a:pPr lvl="1"/>
            <a:endParaRPr lang="en-US" sz="1800" b="1">
              <a:solidFill>
                <a:srgbClr val="202020"/>
              </a:solidFill>
              <a:latin typeface="Arial Black" panose="020B0A04020102020204" pitchFamily="34" charset="0"/>
              <a:cs typeface="Arial"/>
            </a:endParaRPr>
          </a:p>
          <a:p>
            <a:pPr lvl="1"/>
            <a:r>
              <a:rPr lang="en-US" sz="1800" b="1">
                <a:solidFill>
                  <a:schemeClr val="bg2"/>
                </a:solidFill>
                <a:latin typeface="Arial Black" panose="020B0A04020102020204" pitchFamily="34" charset="0"/>
                <a:cs typeface="Arial"/>
              </a:rPr>
              <a:t>Here is a </a:t>
            </a:r>
            <a:r>
              <a:rPr lang="en-US" sz="1800" b="1">
                <a:solidFill>
                  <a:schemeClr val="accent2"/>
                </a:solidFill>
                <a:latin typeface="Arial Black" panose="020B0A04020102020204" pitchFamily="34" charset="0"/>
                <a:cs typeface="Arial"/>
                <a:hlinkClick r:id="rId5">
                  <a:extLst>
                    <a:ext uri="{A12FA001-AC4F-418D-AE19-62706E023703}">
                      <ahyp:hlinkClr xmlns:ahyp="http://schemas.microsoft.com/office/drawing/2018/hyperlinkcolor" val="tx"/>
                    </a:ext>
                  </a:extLst>
                </a:hlinkClick>
              </a:rPr>
              <a:t>linked newsletter submissions schedule</a:t>
            </a:r>
            <a:r>
              <a:rPr lang="en-US" sz="1800" b="1">
                <a:solidFill>
                  <a:schemeClr val="accent2"/>
                </a:solidFill>
                <a:latin typeface="Arial Black" panose="020B0A04020102020204" pitchFamily="34" charset="0"/>
                <a:cs typeface="Arial"/>
              </a:rPr>
              <a:t> </a:t>
            </a:r>
            <a:r>
              <a:rPr lang="en-US" sz="1800" b="1">
                <a:solidFill>
                  <a:schemeClr val="bg2"/>
                </a:solidFill>
                <a:latin typeface="Arial Black" panose="020B0A04020102020204" pitchFamily="34" charset="0"/>
                <a:cs typeface="Arial"/>
              </a:rPr>
              <a:t>through November 2025, as to when article submissions are due.</a:t>
            </a:r>
          </a:p>
          <a:p>
            <a:pPr marL="571500" lvl="1" indent="0">
              <a:buNone/>
            </a:pPr>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panose="020B0A04020102020204" pitchFamily="34" charset="0"/>
              </a:rPr>
              <a:t>If you have questions about the newsletter email </a:t>
            </a:r>
            <a:r>
              <a:rPr lang="en-US" sz="1800" b="1">
                <a:solidFill>
                  <a:schemeClr val="accent2"/>
                </a:solidFill>
                <a:latin typeface="Arial Black" panose="020B0A04020102020204" pitchFamily="34" charset="0"/>
                <a:hlinkClick r:id="rId3">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panose="020B0A04020102020204" pitchFamily="34" charset="0"/>
              </a:rPr>
              <a:t>. </a:t>
            </a:r>
          </a:p>
          <a:p>
            <a:pPr lvl="1"/>
            <a:endParaRPr lang="en-US">
              <a:solidFill>
                <a:srgbClr val="202020"/>
              </a:solidFill>
              <a:cs typeface="Arial"/>
            </a:endParaRPr>
          </a:p>
          <a:p>
            <a:pPr lvl="1"/>
            <a:endParaRPr lang="en-US">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6"/>
          <a:stretch>
            <a:fillRect/>
          </a:stretch>
        </p:blipFill>
        <p:spPr>
          <a:xfrm>
            <a:off x="3397105" y="1550895"/>
            <a:ext cx="4897231" cy="1037470"/>
          </a:xfrm>
          <a:prstGeom prst="rect">
            <a:avLst/>
          </a:prstGeom>
        </p:spPr>
      </p:pic>
    </p:spTree>
    <p:extLst>
      <p:ext uri="{BB962C8B-B14F-4D97-AF65-F5344CB8AC3E}">
        <p14:creationId xmlns:p14="http://schemas.microsoft.com/office/powerpoint/2010/main" val="209342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1206418807"/>
              </p:ext>
            </p:extLst>
          </p:nvPr>
        </p:nvGraphicFramePr>
        <p:xfrm>
          <a:off x="-1" y="1515036"/>
          <a:ext cx="12192001" cy="5320493"/>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418960">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Cage, Margaret</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Director of Special Education</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Jenkins, Tyre’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Deputy Director, Office of Special Education</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30503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Lozano, Miguel</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miguel.lozano@ped.nm.gov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Chief Counsel</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1288684168"/>
                  </a:ext>
                </a:extLst>
              </a:tr>
              <a:tr h="53289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Marcotte, Charlene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6">
                            <a:extLst>
                              <a:ext uri="{A12FA001-AC4F-418D-AE19-62706E023703}">
                                <ahyp:hlinkClr xmlns:ahyp="http://schemas.microsoft.com/office/drawing/2018/hyperlinkcolor" val="tx"/>
                              </a:ext>
                            </a:extLst>
                          </a:hlinkClick>
                        </a:rPr>
                        <a:t>charlene.marcotte@ped.nm.gov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Deputy Director of Finance and Data</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1528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Gill, Ria</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7">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panose="020B0A04020102020204" pitchFamily="34" charset="0"/>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43600">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Dominguez, Lorenzo</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none"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lorenzo.dominguez@ped.nm.gov</a:t>
                      </a:r>
                      <a:r>
                        <a:rPr lang="en-US" sz="900" b="0" u="none"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Deputy Director of Data &amp; Finance</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47522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Perea, Sharyn</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499890">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Cassel, Elizabeth</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0">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Parent and Community Liaison,</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Complaints and CAPS</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4066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Pacheco, Lorie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1">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General Supervision,</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Low Incidence,</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NIMAS/NIMAC</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Schweiger, Liz</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2">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 Indicator 13</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05033">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kaylock.sellers@ped.nm.gov</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389818">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Quick, Catherine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3">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General Supervision,</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Early Childhood Ed</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0" y="598470"/>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r>
              <a:rPr lang="en-US" sz="4400" b="1">
                <a:solidFill>
                  <a:schemeClr val="bg1"/>
                </a:solidFill>
                <a:latin typeface="Arial Black" panose="020B0A04020102020204" pitchFamily="34" charset="0"/>
                <a:cs typeface="Calibri" panose="020F0502020204030204" pitchFamily="34" charset="0"/>
              </a:rPr>
              <a:t>Contact List</a:t>
            </a:r>
            <a:br>
              <a:rPr lang="en-US" sz="4000">
                <a:solidFill>
                  <a:schemeClr val="bg1"/>
                </a:solidFill>
                <a:latin typeface="Calibri" panose="020F0502020204030204" pitchFamily="34" charset="0"/>
                <a:cs typeface="Calibri" panose="020F0502020204030204" pitchFamily="34" charset="0"/>
              </a:rPr>
            </a:br>
            <a:endParaRPr lang="en-US"/>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1105304379"/>
              </p:ext>
            </p:extLst>
          </p:nvPr>
        </p:nvGraphicFramePr>
        <p:xfrm>
          <a:off x="0" y="1476736"/>
          <a:ext cx="12192000" cy="435008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Gallegos, Katalina</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katalina.gallegos@ped.nm.gov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Management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Katiy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3610867597"/>
              </p:ext>
            </p:extLst>
          </p:nvPr>
        </p:nvGraphicFramePr>
        <p:xfrm>
          <a:off x="0" y="5826820"/>
          <a:ext cx="12192001" cy="515591"/>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114048629"/>
                    </a:ext>
                  </a:extLst>
                </a:gridCol>
                <a:gridCol w="4065220">
                  <a:extLst>
                    <a:ext uri="{9D8B030D-6E8A-4147-A177-3AD203B41FA5}">
                      <a16:colId xmlns:a16="http://schemas.microsoft.com/office/drawing/2014/main" val="136489587"/>
                    </a:ext>
                  </a:extLst>
                </a:gridCol>
                <a:gridCol w="4065768">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Tomicek, Matthew</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matthew.tomicek@ped.nm.gov</a:t>
                      </a:r>
                      <a:r>
                        <a:rPr lang="en-US" sz="900" b="0" u="sng" kern="0">
                          <a:solidFill>
                            <a:schemeClr val="bg2"/>
                          </a:solidFill>
                          <a:effectLst/>
                          <a:latin typeface="Arial Black" panose="020B0A04020102020204" pitchFamily="34" charset="0"/>
                        </a:rPr>
                        <a:t> </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Data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graphicFrame>
        <p:nvGraphicFramePr>
          <p:cNvPr id="6" name="Table 5">
            <a:extLst>
              <a:ext uri="{FF2B5EF4-FFF2-40B4-BE49-F238E27FC236}">
                <a16:creationId xmlns:a16="http://schemas.microsoft.com/office/drawing/2014/main" id="{B0E59A89-400D-AB08-D856-8A1C78E6DD70}"/>
              </a:ext>
            </a:extLst>
          </p:cNvPr>
          <p:cNvGraphicFramePr>
            <a:graphicFrameLocks noGrp="1"/>
          </p:cNvGraphicFramePr>
          <p:nvPr>
            <p:extLst>
              <p:ext uri="{D42A27DB-BD31-4B8C-83A1-F6EECF244321}">
                <p14:modId xmlns:p14="http://schemas.microsoft.com/office/powerpoint/2010/main" val="3876990665"/>
              </p:ext>
            </p:extLst>
          </p:nvPr>
        </p:nvGraphicFramePr>
        <p:xfrm>
          <a:off x="-1" y="6342411"/>
          <a:ext cx="12192001" cy="390162"/>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774320643"/>
                    </a:ext>
                  </a:extLst>
                </a:gridCol>
                <a:gridCol w="4063392">
                  <a:extLst>
                    <a:ext uri="{9D8B030D-6E8A-4147-A177-3AD203B41FA5}">
                      <a16:colId xmlns:a16="http://schemas.microsoft.com/office/drawing/2014/main" val="1640360479"/>
                    </a:ext>
                  </a:extLst>
                </a:gridCol>
                <a:gridCol w="4067596">
                  <a:extLst>
                    <a:ext uri="{9D8B030D-6E8A-4147-A177-3AD203B41FA5}">
                      <a16:colId xmlns:a16="http://schemas.microsoft.com/office/drawing/2014/main" val="4163655224"/>
                    </a:ext>
                  </a:extLst>
                </a:gridCol>
              </a:tblGrid>
              <a:tr h="390162">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Rodriguez, Jennifer</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jennifer.rodriguez1@ped.nm.gov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Executive Secretary</a:t>
                      </a:r>
                    </a:p>
                  </a:txBody>
                  <a:tcPr marL="95234" marR="95234" marT="47617" marB="47617" anchor="ctr">
                    <a:solidFill>
                      <a:schemeClr val="bg1">
                        <a:lumMod val="95000"/>
                      </a:schemeClr>
                    </a:solidFill>
                  </a:tcPr>
                </a:tc>
                <a:extLst>
                  <a:ext uri="{0D108BD9-81ED-4DB2-BD59-A6C34878D82A}">
                    <a16:rowId xmlns:a16="http://schemas.microsoft.com/office/drawing/2014/main" val="3183687255"/>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67147" y="499037"/>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a:latin typeface="Arial Black" panose="020B0A04020102020204" pitchFamily="34" charset="0"/>
              </a:rPr>
              <a:t>Leadership/Duties of the Office</a:t>
            </a:r>
            <a:endParaRPr sz="3600" b="1">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1742540348"/>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3573027130"/>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07630"/>
            <a:ext cx="9601200" cy="1036850"/>
          </a:xfrm>
        </p:spPr>
        <p:txBody>
          <a:bodyPr/>
          <a:lstStyle/>
          <a:p>
            <a:pPr algn="ctr"/>
            <a:r>
              <a:rPr lang="en-US" b="1">
                <a:latin typeface="Arial Black" panose="020B0A04020102020204" pitchFamily="34"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12" name="TextBox 11">
            <a:extLst>
              <a:ext uri="{FF2B5EF4-FFF2-40B4-BE49-F238E27FC236}">
                <a16:creationId xmlns:a16="http://schemas.microsoft.com/office/drawing/2014/main" id="{4F73C0EF-C869-D62B-97F0-F9ACF8EB2AD9}"/>
              </a:ext>
            </a:extLst>
          </p:cNvPr>
          <p:cNvSpPr txBox="1"/>
          <p:nvPr/>
        </p:nvSpPr>
        <p:spPr>
          <a:xfrm>
            <a:off x="7814982" y="3640303"/>
            <a:ext cx="3420032" cy="646331"/>
          </a:xfrm>
          <a:prstGeom prst="rect">
            <a:avLst/>
          </a:prstGeom>
          <a:solidFill>
            <a:srgbClr val="3A3D4B"/>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en-US" sz="1800" b="1" u="sng">
                <a:solidFill>
                  <a:schemeClr val="bg1"/>
                </a:solidFill>
                <a:latin typeface="Arial Black"/>
                <a:ea typeface="Aptos" panose="020B0004020202020204" pitchFamily="34" charset="0"/>
                <a:hlinkClick r:id="rId3">
                  <a:extLst>
                    <a:ext uri="{A12FA001-AC4F-418D-AE19-62706E023703}">
                      <ahyp:hlinkClr xmlns:ahyp="http://schemas.microsoft.com/office/drawing/2018/hyperlinkcolor" val="tx"/>
                    </a:ext>
                  </a:extLst>
                </a:hlinkClick>
              </a:rPr>
              <a:t>September 2024 OSE Newsletter</a:t>
            </a:r>
            <a:endParaRPr lang="en-US" sz="1800" b="1" u="sng">
              <a:solidFill>
                <a:schemeClr val="bg1"/>
              </a:solidFill>
              <a:latin typeface="Arial Black"/>
              <a:ea typeface="Aptos" panose="020B0004020202020204" pitchFamily="34" charset="0"/>
            </a:endParaRPr>
          </a:p>
        </p:txBody>
      </p:sp>
      <p:sp>
        <p:nvSpPr>
          <p:cNvPr id="8" name="Text Placeholder 2">
            <a:extLst>
              <a:ext uri="{FF2B5EF4-FFF2-40B4-BE49-F238E27FC236}">
                <a16:creationId xmlns:a16="http://schemas.microsoft.com/office/drawing/2014/main" id="{32C7B995-2176-FC63-14AF-DAA6C9D52344}"/>
              </a:ext>
            </a:extLst>
          </p:cNvPr>
          <p:cNvSpPr>
            <a:spLocks noGrp="1"/>
          </p:cNvSpPr>
          <p:nvPr>
            <p:ph type="body" idx="1"/>
          </p:nvPr>
        </p:nvSpPr>
        <p:spPr>
          <a:xfrm>
            <a:off x="7814983" y="2780529"/>
            <a:ext cx="3420031" cy="726011"/>
          </a:xfrm>
          <a:solidFill>
            <a:srgbClr val="3A3D4B"/>
          </a:solidFill>
          <a:effectLst>
            <a:outerShdw blurRad="50800" dist="38100" dir="2700000" algn="tl" rotWithShape="0">
              <a:prstClr val="black">
                <a:alpha val="40000"/>
              </a:prstClr>
            </a:outerShdw>
          </a:effectLst>
        </p:spPr>
        <p:txBody>
          <a:bodyPr>
            <a:normAutofit/>
          </a:bodyPr>
          <a:lstStyle/>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a:solidFill>
                <a:schemeClr val="bg2"/>
              </a:solidFill>
              <a:latin typeface="Georgia" panose="02040502050405020303" pitchFamily="18" charset="0"/>
            </a:endParaRPr>
          </a:p>
        </p:txBody>
      </p:sp>
      <p:sp>
        <p:nvSpPr>
          <p:cNvPr id="9" name="TextBox 8">
            <a:extLst>
              <a:ext uri="{FF2B5EF4-FFF2-40B4-BE49-F238E27FC236}">
                <a16:creationId xmlns:a16="http://schemas.microsoft.com/office/drawing/2014/main" id="{4C8A222C-0D39-E395-B994-B7E7BBD03925}"/>
              </a:ext>
            </a:extLst>
          </p:cNvPr>
          <p:cNvSpPr txBox="1"/>
          <p:nvPr/>
        </p:nvSpPr>
        <p:spPr>
          <a:xfrm>
            <a:off x="7814983" y="2917612"/>
            <a:ext cx="3420031"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OSE Parent Portal</a:t>
            </a:r>
            <a:endParaRPr lang="en-US" sz="1800" b="1">
              <a:solidFill>
                <a:schemeClr val="bg1"/>
              </a:solidFill>
              <a:latin typeface="Arial Black" panose="020B0A04020102020204" pitchFamily="34" charset="0"/>
            </a:endParaRPr>
          </a:p>
        </p:txBody>
      </p:sp>
      <p:sp>
        <p:nvSpPr>
          <p:cNvPr id="14" name="TextBox 13">
            <a:extLst>
              <a:ext uri="{FF2B5EF4-FFF2-40B4-BE49-F238E27FC236}">
                <a16:creationId xmlns:a16="http://schemas.microsoft.com/office/drawing/2014/main" id="{78ABD253-1459-128A-A624-5B4D8D437C43}"/>
              </a:ext>
            </a:extLst>
          </p:cNvPr>
          <p:cNvSpPr txBox="1"/>
          <p:nvPr/>
        </p:nvSpPr>
        <p:spPr>
          <a:xfrm>
            <a:off x="7814982" y="4405959"/>
            <a:ext cx="3420032" cy="923330"/>
          </a:xfrm>
          <a:prstGeom prst="rect">
            <a:avLst/>
          </a:prstGeom>
          <a:solidFill>
            <a:srgbClr val="3A3D4B"/>
          </a:solidFill>
          <a:effectLst>
            <a:outerShdw blurRad="50800" dist="38100" dir="2700000" algn="tl" rotWithShape="0">
              <a:prstClr val="black">
                <a:alpha val="40000"/>
              </a:prstClr>
            </a:outerShdw>
          </a:effectLst>
        </p:spPr>
        <p:txBody>
          <a:bodyPr wrap="square">
            <a:spAutoFit/>
          </a:bodyPr>
          <a:lstStyle/>
          <a:p>
            <a:pPr algn="ctr"/>
            <a:endParaRPr lang="en-US" sz="1800" b="1">
              <a:solidFill>
                <a:schemeClr val="bg2"/>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algn="ctr"/>
            <a:r>
              <a:rPr lang="en-US" sz="1800" b="1">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OSE Resources</a:t>
            </a:r>
            <a:endParaRPr lang="en-US" sz="1800" b="1">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a:p>
            <a:pPr algn="ctr"/>
            <a:endParaRPr lang="en-US" sz="1800" b="1">
              <a:solidFill>
                <a:schemeClr val="bg2"/>
              </a:solidFill>
              <a:effectLst/>
              <a:latin typeface="Arial Black" panose="020B0A04020102020204" pitchFamily="34" charset="0"/>
              <a:ea typeface="Aptos" panose="020B00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sp>
        <p:nvSpPr>
          <p:cNvPr id="3" name="Text Placeholder 2">
            <a:extLst>
              <a:ext uri="{FF2B5EF4-FFF2-40B4-BE49-F238E27FC236}">
                <a16:creationId xmlns:a16="http://schemas.microsoft.com/office/drawing/2014/main" id="{B0C09C88-7987-7DDE-C67D-1C669CFD49A4}"/>
              </a:ext>
            </a:extLst>
          </p:cNvPr>
          <p:cNvSpPr txBox="1">
            <a:spLocks/>
          </p:cNvSpPr>
          <p:nvPr/>
        </p:nvSpPr>
        <p:spPr>
          <a:xfrm>
            <a:off x="7814984" y="1757290"/>
            <a:ext cx="3420031" cy="889476"/>
          </a:xfrm>
          <a:prstGeom prst="rect">
            <a:avLst/>
          </a:prstGeom>
          <a:solidFill>
            <a:srgbClr val="3A3D4B"/>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0" indent="0" algn="ctr">
              <a:lnSpc>
                <a:spcPct val="120000"/>
              </a:lnSpc>
              <a:spcBef>
                <a:spcPts val="0"/>
              </a:spcBef>
              <a:buFont typeface="Arial"/>
              <a:buNone/>
            </a:pPr>
            <a:r>
              <a:rPr lang="en-US" sz="5600" b="1">
                <a:solidFill>
                  <a:schemeClr val="bg2"/>
                </a:solidFill>
                <a:latin typeface="Georgia" panose="02040502050405020303" pitchFamily="18" charset="0"/>
              </a:rPr>
              <a:t>  </a:t>
            </a:r>
            <a:r>
              <a:rPr lang="en-US" sz="7200" b="1">
                <a:solidFill>
                  <a:schemeClr val="bg1"/>
                </a:solidFill>
                <a:latin typeface="Arial Black" panose="020B0A04020102020204" pitchFamily="34" charset="0"/>
              </a:rPr>
              <a:t>Have Questions for OSE? </a:t>
            </a:r>
          </a:p>
          <a:p>
            <a:pPr marL="114300" indent="0" algn="ctr">
              <a:buFont typeface="Arial"/>
              <a:buNone/>
            </a:pPr>
            <a:r>
              <a:rPr lang="en-US" sz="7200" b="1">
                <a:solidFill>
                  <a:schemeClr val="bg1"/>
                </a:solidFill>
                <a:latin typeface="Arial Black" panose="020B0A04020102020204" pitchFamily="34" charset="0"/>
                <a:hlinkClick r:id="rId6">
                  <a:extLst>
                    <a:ext uri="{A12FA001-AC4F-418D-AE19-62706E023703}">
                      <ahyp:hlinkClr xmlns:ahyp="http://schemas.microsoft.com/office/drawing/2018/hyperlinkcolor" val="tx"/>
                    </a:ext>
                  </a:extLst>
                </a:hlinkClick>
              </a:rPr>
              <a:t>ose.support@ped.nm.gov</a:t>
            </a:r>
            <a:r>
              <a:rPr lang="en-US" sz="7200" b="1">
                <a:solidFill>
                  <a:schemeClr val="bg1"/>
                </a:solidFill>
                <a:latin typeface="Arial Black" panose="020B0A04020102020204" pitchFamily="34" charset="0"/>
              </a:rPr>
              <a:t> </a:t>
            </a:r>
          </a:p>
          <a:p>
            <a:pPr marL="114300" indent="0" algn="ctr">
              <a:buFont typeface="Arial"/>
              <a:buNone/>
            </a:pPr>
            <a:r>
              <a:rPr lang="en-US">
                <a:solidFill>
                  <a:schemeClr val="bg2"/>
                </a:solidFill>
              </a:rPr>
              <a:t> </a:t>
            </a:r>
          </a:p>
        </p:txBody>
      </p:sp>
      <p:sp>
        <p:nvSpPr>
          <p:cNvPr id="5" name="TextBox 4">
            <a:extLst>
              <a:ext uri="{FF2B5EF4-FFF2-40B4-BE49-F238E27FC236}">
                <a16:creationId xmlns:a16="http://schemas.microsoft.com/office/drawing/2014/main" id="{F3C3FA02-038D-9C87-995A-08F5150FA4EE}"/>
              </a:ext>
            </a:extLst>
          </p:cNvPr>
          <p:cNvSpPr txBox="1"/>
          <p:nvPr/>
        </p:nvSpPr>
        <p:spPr>
          <a:xfrm>
            <a:off x="7814982" y="5451669"/>
            <a:ext cx="3420033" cy="923330"/>
          </a:xfrm>
          <a:prstGeom prst="rect">
            <a:avLst/>
          </a:prstGeom>
          <a:solidFill>
            <a:srgbClr val="3A3D4B"/>
          </a:solidFill>
          <a:effectLst>
            <a:outerShdw blurRad="50800" dist="38100" dir="2700000" algn="tl" rotWithShape="0">
              <a:prstClr val="black">
                <a:alpha val="40000"/>
              </a:prstClr>
            </a:outerShdw>
          </a:effectLst>
        </p:spPr>
        <p:txBody>
          <a:bodyPr wrap="square">
            <a:spAutoFit/>
          </a:bodyPr>
          <a:lstStyle/>
          <a:p>
            <a:pPr algn="ct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endParaRPr>
          </a:p>
          <a:p>
            <a:pPr algn="ctr"/>
            <a:r>
              <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LEA Managed Booklet</a:t>
            </a: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a:p>
            <a:pPr algn="ct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pic>
        <p:nvPicPr>
          <p:cNvPr id="11" name="Picture 10" descr="Colorful pencils and books">
            <a:extLst>
              <a:ext uri="{FF2B5EF4-FFF2-40B4-BE49-F238E27FC236}">
                <a16:creationId xmlns:a16="http://schemas.microsoft.com/office/drawing/2014/main" id="{2898A5DE-743D-A07C-A918-BF6671859EAB}"/>
              </a:ext>
            </a:extLst>
          </p:cNvPr>
          <p:cNvPicPr>
            <a:picLocks noChangeAspect="1"/>
          </p:cNvPicPr>
          <p:nvPr/>
        </p:nvPicPr>
        <p:blipFill>
          <a:blip r:embed="rId8">
            <a:alphaModFix/>
          </a:blip>
          <a:stretch>
            <a:fillRect/>
          </a:stretch>
        </p:blipFill>
        <p:spPr>
          <a:xfrm>
            <a:off x="-1" y="1515034"/>
            <a:ext cx="7814983" cy="5342965"/>
          </a:xfrm>
          <a:prstGeom prst="rect">
            <a:avLst/>
          </a:prstGeom>
          <a:effectLst>
            <a:outerShdw blurRad="482600" dist="50800" dir="5400000" algn="ctr" rotWithShape="0">
              <a:srgbClr val="000000"/>
            </a:outerShdw>
            <a:softEdge rad="101600"/>
          </a:effectLst>
        </p:spPr>
      </p:pic>
      <p:sp>
        <p:nvSpPr>
          <p:cNvPr id="6" name="TextBox 5">
            <a:extLst>
              <a:ext uri="{FF2B5EF4-FFF2-40B4-BE49-F238E27FC236}">
                <a16:creationId xmlns:a16="http://schemas.microsoft.com/office/drawing/2014/main" id="{3F34C74A-0D9F-0AD6-1C7A-630ABAE42C99}"/>
              </a:ext>
            </a:extLst>
          </p:cNvPr>
          <p:cNvSpPr txBox="1"/>
          <p:nvPr/>
        </p:nvSpPr>
        <p:spPr>
          <a:xfrm>
            <a:off x="358095" y="1743691"/>
            <a:ext cx="5541264" cy="5324535"/>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r>
              <a:rPr lang="en-US" sz="2000" b="1" u="sng">
                <a:solidFill>
                  <a:schemeClr val="bg1"/>
                </a:solidFill>
              </a:rPr>
              <a:t>Topics Covered March-August 2024</a:t>
            </a:r>
          </a:p>
          <a:p>
            <a:endParaRPr lang="en-US" sz="2000" b="1" u="sng">
              <a:solidFill>
                <a:schemeClr val="bg1"/>
              </a:solidFill>
            </a:endParaRPr>
          </a:p>
          <a:p>
            <a:r>
              <a:rPr lang="en-US" sz="2000" b="1">
                <a:solidFill>
                  <a:schemeClr val="bg1"/>
                </a:solidFill>
              </a:rPr>
              <a:t>Graduation and Diploma Programs of Study</a:t>
            </a:r>
          </a:p>
          <a:p>
            <a:r>
              <a:rPr lang="en-US" sz="2000" b="1">
                <a:solidFill>
                  <a:schemeClr val="bg1"/>
                </a:solidFill>
              </a:rPr>
              <a:t>Instructional Best Practices</a:t>
            </a:r>
          </a:p>
          <a:p>
            <a:r>
              <a:rPr lang="en-US" sz="2000" b="1">
                <a:solidFill>
                  <a:schemeClr val="bg1"/>
                </a:solidFill>
              </a:rPr>
              <a:t>OSEP Indicators 1-17</a:t>
            </a:r>
          </a:p>
          <a:p>
            <a:r>
              <a:rPr lang="en-US" sz="2000" b="1">
                <a:solidFill>
                  <a:schemeClr val="bg1"/>
                </a:solidFill>
              </a:rPr>
              <a:t>LEA Allocation Spending</a:t>
            </a:r>
          </a:p>
          <a:p>
            <a:r>
              <a:rPr lang="en-US" sz="2000" b="1">
                <a:solidFill>
                  <a:schemeClr val="bg1"/>
                </a:solidFill>
              </a:rPr>
              <a:t>IDEA B Application Training</a:t>
            </a:r>
          </a:p>
          <a:p>
            <a:r>
              <a:rPr lang="en-US" sz="2000" b="1">
                <a:solidFill>
                  <a:schemeClr val="bg1"/>
                </a:solidFill>
              </a:rPr>
              <a:t>IEP Template Draft</a:t>
            </a:r>
          </a:p>
          <a:p>
            <a:r>
              <a:rPr lang="en-US" sz="2000" b="1">
                <a:solidFill>
                  <a:schemeClr val="bg1"/>
                </a:solidFill>
              </a:rPr>
              <a:t>IDEA B Monitoring Protocol</a:t>
            </a:r>
          </a:p>
          <a:p>
            <a:r>
              <a:rPr lang="en-US" sz="2000" b="1">
                <a:solidFill>
                  <a:schemeClr val="bg1"/>
                </a:solidFill>
              </a:rPr>
              <a:t>Excess Cost Application</a:t>
            </a:r>
          </a:p>
          <a:p>
            <a:r>
              <a:rPr lang="en-US" sz="2000" b="1">
                <a:solidFill>
                  <a:schemeClr val="bg1"/>
                </a:solidFill>
              </a:rPr>
              <a:t>NOVA Validations</a:t>
            </a:r>
          </a:p>
          <a:p>
            <a:r>
              <a:rPr lang="en-US" sz="2000" b="1">
                <a:solidFill>
                  <a:schemeClr val="bg1"/>
                </a:solidFill>
              </a:rPr>
              <a:t>Funding Awards </a:t>
            </a: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r>
              <a:rPr lang="en-US" sz="2000" b="1">
                <a:solidFill>
                  <a:schemeClr val="bg1"/>
                </a:solidFill>
              </a:rPr>
              <a:t> </a:t>
            </a:r>
          </a:p>
        </p:txBody>
      </p:sp>
    </p:spTree>
    <p:extLst>
      <p:ext uri="{BB962C8B-B14F-4D97-AF65-F5344CB8AC3E}">
        <p14:creationId xmlns:p14="http://schemas.microsoft.com/office/powerpoint/2010/main" val="39399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FA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C760-FB6B-848F-03DD-AAAED302861F}"/>
              </a:ext>
            </a:extLst>
          </p:cNvPr>
          <p:cNvSpPr>
            <a:spLocks noGrp="1"/>
          </p:cNvSpPr>
          <p:nvPr>
            <p:ph type="title"/>
          </p:nvPr>
        </p:nvSpPr>
        <p:spPr/>
        <p:txBody>
          <a:bodyPr/>
          <a:lstStyle/>
          <a:p>
            <a:pPr algn="ctr"/>
            <a:r>
              <a:rPr lang="en-US">
                <a:latin typeface="Arial Black" panose="020B0A04020102020204" pitchFamily="34" charset="0"/>
              </a:rPr>
              <a:t>OFFICE HOURS SESSIONS</a:t>
            </a:r>
          </a:p>
        </p:txBody>
      </p:sp>
      <p:sp>
        <p:nvSpPr>
          <p:cNvPr id="4" name="Slide Number Placeholder 3">
            <a:extLst>
              <a:ext uri="{FF2B5EF4-FFF2-40B4-BE49-F238E27FC236}">
                <a16:creationId xmlns:a16="http://schemas.microsoft.com/office/drawing/2014/main" id="{601F8005-0481-C7C0-335F-85F18ECF7B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2066" name="Picture 18" descr="Coming Soon Banner Vector Art, Icons, and Graphics for Free Download">
            <a:extLst>
              <a:ext uri="{FF2B5EF4-FFF2-40B4-BE49-F238E27FC236}">
                <a16:creationId xmlns:a16="http://schemas.microsoft.com/office/drawing/2014/main" id="{308B49CE-A221-FC52-D4B8-34E505778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461" y="1901746"/>
            <a:ext cx="8153078" cy="40765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67A9FD8-9B47-D297-88DA-E7C125558377}"/>
              </a:ext>
            </a:extLst>
          </p:cNvPr>
          <p:cNvSpPr txBox="1"/>
          <p:nvPr/>
        </p:nvSpPr>
        <p:spPr>
          <a:xfrm>
            <a:off x="3908453" y="4612655"/>
            <a:ext cx="4563908" cy="1446550"/>
          </a:xfrm>
          <a:prstGeom prst="rect">
            <a:avLst/>
          </a:prstGeom>
          <a:noFill/>
          <a:effectLst>
            <a:outerShdw sx="1000" sy="1000" algn="ctr" rotWithShape="0">
              <a:srgbClr val="000000"/>
            </a:outerShdw>
            <a:reflection endPos="0" dist="50800" dir="5400000" sy="-100000" algn="bl" rotWithShape="0"/>
            <a:softEdge rad="0"/>
          </a:effectLst>
        </p:spPr>
        <p:txBody>
          <a:bodyPr wrap="square" rtlCol="0">
            <a:spAutoFit/>
          </a:bodyPr>
          <a:lstStyle/>
          <a:p>
            <a:pPr algn="ctr"/>
            <a:r>
              <a:rPr lang="en-US" sz="2800" b="1">
                <a:solidFill>
                  <a:srgbClr val="C2B77A"/>
                </a:solidFill>
                <a:effectLst>
                  <a:reflection endPos="0" dist="50800" dir="5400000" sy="-100000" algn="bl" rotWithShape="0"/>
                </a:effectLst>
                <a:latin typeface="Aptos ExtraBold" panose="020F0502020204030204" pitchFamily="34" charset="0"/>
              </a:rPr>
              <a:t>OFFICE HOURS SESSIONS</a:t>
            </a:r>
          </a:p>
          <a:p>
            <a:pPr algn="ctr"/>
            <a:r>
              <a:rPr lang="en-US" sz="2800" b="1">
                <a:solidFill>
                  <a:srgbClr val="C2B77A"/>
                </a:solidFill>
                <a:effectLst>
                  <a:reflection endPos="0" dist="50800" dir="5400000" sy="-100000" algn="bl" rotWithShape="0"/>
                </a:effectLst>
                <a:latin typeface="Aptos ExtraBold" panose="020F0502020204030204" pitchFamily="34" charset="0"/>
              </a:rPr>
              <a:t>10.15.24</a:t>
            </a:r>
          </a:p>
          <a:p>
            <a:pPr algn="ctr"/>
            <a:endParaRPr lang="en-US" sz="3200" b="1">
              <a:solidFill>
                <a:srgbClr val="C2B77A"/>
              </a:solidFill>
              <a:effectLst>
                <a:reflection endPos="0" dist="50800" dir="5400000" sy="-100000" algn="bl" rotWithShape="0"/>
              </a:effectLst>
              <a:latin typeface="Aptos ExtraBold" panose="020F0502020204030204" pitchFamily="34" charset="0"/>
            </a:endParaRPr>
          </a:p>
        </p:txBody>
      </p:sp>
    </p:spTree>
    <p:extLst>
      <p:ext uri="{BB962C8B-B14F-4D97-AF65-F5344CB8AC3E}">
        <p14:creationId xmlns:p14="http://schemas.microsoft.com/office/powerpoint/2010/main" val="221239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a:xfrm>
            <a:off x="1295400" y="341580"/>
            <a:ext cx="9601200" cy="1036850"/>
          </a:xfrm>
        </p:spPr>
        <p:txBody>
          <a:bodyPr>
            <a:noAutofit/>
          </a:bodyPr>
          <a:lstStyle/>
          <a:p>
            <a:pPr algn="ctr"/>
            <a:r>
              <a:rPr lang="en-US" b="1">
                <a:latin typeface="Arial Black" panose="020B0A04020102020204" pitchFamily="34" charset="0"/>
              </a:rPr>
              <a:t>Office of Special Education Office Hours Sessions</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8" name="Text Placeholder 7">
            <a:extLst>
              <a:ext uri="{FF2B5EF4-FFF2-40B4-BE49-F238E27FC236}">
                <a16:creationId xmlns:a16="http://schemas.microsoft.com/office/drawing/2014/main" id="{30296B0B-E3EB-3D8A-02F9-8B66A89BC6C7}"/>
              </a:ext>
            </a:extLst>
          </p:cNvPr>
          <p:cNvSpPr>
            <a:spLocks noGrp="1"/>
          </p:cNvSpPr>
          <p:nvPr>
            <p:ph type="body" idx="1"/>
          </p:nvPr>
        </p:nvSpPr>
        <p:spPr/>
        <p:txBody>
          <a:bodyPr>
            <a:noAutofit/>
          </a:bodyPr>
          <a:lstStyle/>
          <a:p>
            <a:pPr marL="114300" indent="0" algn="ctr">
              <a:buNone/>
            </a:pPr>
            <a:r>
              <a:rPr lang="en-US" sz="1800" b="1">
                <a:solidFill>
                  <a:schemeClr val="bg2"/>
                </a:solidFill>
                <a:latin typeface="Arial Black" panose="020B0A04020102020204" pitchFamily="34" charset="0"/>
              </a:rPr>
              <a:t>October 15, 2024 </a:t>
            </a:r>
          </a:p>
          <a:p>
            <a:pPr marL="114300" indent="0" algn="ctr">
              <a:buNone/>
            </a:pPr>
            <a:r>
              <a:rPr lang="en-US" sz="1800" b="1">
                <a:solidFill>
                  <a:schemeClr val="bg2"/>
                </a:solidFill>
                <a:latin typeface="Arial Black" panose="020B0A04020102020204" pitchFamily="34" charset="0"/>
              </a:rPr>
              <a:t>Time: 3:30 – TBD</a:t>
            </a:r>
          </a:p>
          <a:p>
            <a:pPr marL="114300" indent="0" algn="ctr">
              <a:buNone/>
            </a:pPr>
            <a:r>
              <a:rPr lang="en-US" sz="1800" b="1">
                <a:solidFill>
                  <a:schemeClr val="bg2"/>
                </a:solidFill>
                <a:latin typeface="Arial Black" panose="020B0A04020102020204" pitchFamily="34" charset="0"/>
              </a:rPr>
              <a:t>Location: Virtual, Microsoft Teams Click here to join the meeting</a:t>
            </a:r>
          </a:p>
          <a:p>
            <a:pPr marL="114300" indent="0" algn="ctr">
              <a:buNone/>
            </a:pPr>
            <a:r>
              <a:rPr lang="en-US" sz="1800" b="1" u="sng">
                <a:solidFill>
                  <a:schemeClr val="accent2"/>
                </a:solidFill>
                <a:effectLst/>
                <a:latin typeface="Arial Black"/>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Click here to join the meeting</a:t>
            </a:r>
            <a:r>
              <a:rPr lang="en-US" sz="1800" b="1">
                <a:solidFill>
                  <a:schemeClr val="accent2"/>
                </a:solidFill>
                <a:latin typeface="Arial Black"/>
                <a:ea typeface="Aptos" panose="020B0004020202020204" pitchFamily="34" charset="0"/>
                <a:cs typeface="Aptos" panose="020B0004020202020204" pitchFamily="34" charset="0"/>
              </a:rPr>
              <a:t> </a:t>
            </a:r>
            <a:endParaRPr lang="en-US" sz="1800" b="1">
              <a:solidFill>
                <a:schemeClr val="accent2"/>
              </a:solidFill>
              <a:latin typeface="Arial Black"/>
            </a:endParaRPr>
          </a:p>
          <a:p>
            <a:pPr marL="114300" indent="0" algn="ctr">
              <a:buNone/>
            </a:pPr>
            <a:r>
              <a:rPr lang="en-US" sz="1800" b="1">
                <a:solidFill>
                  <a:schemeClr val="bg2"/>
                </a:solidFill>
                <a:latin typeface="Arial Black" panose="020B0A04020102020204" pitchFamily="34" charset="0"/>
              </a:rPr>
              <a:t>Meeting ID: 252 341 847 618 </a:t>
            </a:r>
            <a:br>
              <a:rPr lang="en-US" sz="1800" b="1">
                <a:solidFill>
                  <a:schemeClr val="bg2"/>
                </a:solidFill>
                <a:latin typeface="Arial Black" panose="020B0A04020102020204" pitchFamily="34" charset="0"/>
              </a:rPr>
            </a:br>
            <a:r>
              <a:rPr lang="en-US" sz="1800" b="1">
                <a:solidFill>
                  <a:schemeClr val="bg2"/>
                </a:solidFill>
                <a:latin typeface="Arial Black" panose="020B0A04020102020204" pitchFamily="34" charset="0"/>
              </a:rPr>
              <a:t>Passcode: 7tVTBm </a:t>
            </a:r>
          </a:p>
          <a:p>
            <a:pPr marL="114300" indent="0" algn="ctr">
              <a:buNone/>
            </a:pPr>
            <a:r>
              <a:rPr lang="en-US" sz="1800" b="1">
                <a:solidFill>
                  <a:schemeClr val="bg2"/>
                </a:solidFill>
                <a:latin typeface="Arial Black" panose="020B0A04020102020204" pitchFamily="34" charset="0"/>
              </a:rPr>
              <a:t>Or call in (audio only) </a:t>
            </a:r>
          </a:p>
          <a:p>
            <a:pPr marL="114300" indent="0" algn="ctr">
              <a:buNone/>
            </a:pPr>
            <a:r>
              <a:rPr lang="en-US" sz="1800" b="1">
                <a:solidFill>
                  <a:schemeClr val="bg2"/>
                </a:solidFill>
                <a:latin typeface="Arial Black" panose="020B0A04020102020204" pitchFamily="34" charset="0"/>
              </a:rPr>
              <a:t>+1 505-312-4308,,779020632# </a:t>
            </a:r>
            <a:endParaRPr lang="en-US" sz="1800" b="1">
              <a:latin typeface="Arial Black" panose="020B0A04020102020204" pitchFamily="34" charset="0"/>
            </a:endParaRPr>
          </a:p>
          <a:p>
            <a:pPr marL="114300" indent="0" algn="ctr">
              <a:buNone/>
            </a:pPr>
            <a:r>
              <a:rPr lang="en-US" sz="1800" b="1">
                <a:solidFill>
                  <a:schemeClr val="bg2"/>
                </a:solidFill>
                <a:latin typeface="Arial Black" panose="020B0A04020102020204" pitchFamily="34" charset="0"/>
              </a:rPr>
              <a:t>Phone Conference ID: 779 020 632# </a:t>
            </a:r>
          </a:p>
          <a:p>
            <a:pPr marL="114300" indent="0" algn="ctr">
              <a:buNone/>
            </a:pPr>
            <a:r>
              <a:rPr lang="en-US" sz="1800">
                <a:latin typeface="Arial Black" panose="020B0A04020102020204" pitchFamily="34" charset="0"/>
              </a:rPr>
              <a:t> </a:t>
            </a:r>
          </a:p>
        </p:txBody>
      </p:sp>
    </p:spTree>
    <p:extLst>
      <p:ext uri="{BB962C8B-B14F-4D97-AF65-F5344CB8AC3E}">
        <p14:creationId xmlns:p14="http://schemas.microsoft.com/office/powerpoint/2010/main" val="4001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CF6-0566-9AB6-E999-149A4D9CC731}"/>
              </a:ext>
            </a:extLst>
          </p:cNvPr>
          <p:cNvSpPr>
            <a:spLocks noGrp="1"/>
          </p:cNvSpPr>
          <p:nvPr>
            <p:ph type="title"/>
          </p:nvPr>
        </p:nvSpPr>
        <p:spPr>
          <a:xfrm>
            <a:off x="1988228" y="2519029"/>
            <a:ext cx="8215544" cy="1036850"/>
          </a:xfrm>
        </p:spPr>
        <p:txBody>
          <a:bodyPr/>
          <a:lstStyle/>
          <a:p>
            <a:pPr algn="ctr"/>
            <a:r>
              <a:rPr lang="en-US">
                <a:solidFill>
                  <a:schemeClr val="bg2"/>
                </a:solidFill>
                <a:latin typeface="Arial Black" panose="020B0A04020102020204" pitchFamily="34" charset="0"/>
              </a:rPr>
              <a:t>Questions From The Field?</a:t>
            </a:r>
          </a:p>
        </p:txBody>
      </p:sp>
      <p:sp>
        <p:nvSpPr>
          <p:cNvPr id="3" name="Slide Number Placeholder 2">
            <a:extLst>
              <a:ext uri="{FF2B5EF4-FFF2-40B4-BE49-F238E27FC236}">
                <a16:creationId xmlns:a16="http://schemas.microsoft.com/office/drawing/2014/main" id="{8360B725-A022-E44F-FC7D-A2B90D0F7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85331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496165"/>
            <a:ext cx="11564471" cy="8610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a:latin typeface="Arial Black" panose="020B0A04020102020204" pitchFamily="34" charset="0"/>
              </a:rPr>
              <a:t>Hiring Updates</a:t>
            </a:r>
            <a:endParaRPr b="1">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8" name="Picture 7">
            <a:extLst>
              <a:ext uri="{FF2B5EF4-FFF2-40B4-BE49-F238E27FC236}">
                <a16:creationId xmlns:a16="http://schemas.microsoft.com/office/drawing/2014/main" id="{506AE3F7-17F6-2F36-1C12-932BCF4614D0}"/>
              </a:ext>
            </a:extLst>
          </p:cNvPr>
          <p:cNvPicPr>
            <a:picLocks noChangeAspect="1"/>
          </p:cNvPicPr>
          <p:nvPr/>
        </p:nvPicPr>
        <p:blipFill>
          <a:blip r:embed="rId3">
            <a:alphaModFix amt="58000"/>
          </a:blip>
          <a:stretch>
            <a:fillRect/>
          </a:stretch>
        </p:blipFill>
        <p:spPr>
          <a:xfrm>
            <a:off x="0" y="1488935"/>
            <a:ext cx="12191999" cy="5369065"/>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9DF7FB05-BBAD-0DD2-9C7B-F734EA69AFC2}"/>
              </a:ext>
            </a:extLst>
          </p:cNvPr>
          <p:cNvSpPr txBox="1"/>
          <p:nvPr/>
        </p:nvSpPr>
        <p:spPr>
          <a:xfrm>
            <a:off x="4163294" y="2843527"/>
            <a:ext cx="3865409" cy="369332"/>
          </a:xfrm>
          <a:prstGeom prst="rect">
            <a:avLst/>
          </a:prstGeom>
          <a:noFill/>
          <a:effectLst>
            <a:outerShdw sx="1000" sy="1000" algn="ctr" rotWithShape="0">
              <a:srgbClr val="000000"/>
            </a:outerShdw>
            <a:reflection endPos="0" dir="5400000" sy="-100000" algn="bl" rotWithShape="0"/>
            <a:softEdge rad="0"/>
          </a:effectLst>
        </p:spPr>
        <p:txBody>
          <a:bodyPr wrap="square">
            <a:spAutoFit/>
          </a:bodyPr>
          <a:lstStyle/>
          <a:p>
            <a:r>
              <a:rPr lang="en-US" sz="1800" b="1">
                <a:solidFill>
                  <a:schemeClr val="bg2"/>
                </a:solidFill>
                <a:latin typeface="Arial Black" panose="020B0A04020102020204" pitchFamily="34" charset="0"/>
                <a:hlinkClick r:id="rId4">
                  <a:extLst>
                    <a:ext uri="{A12FA001-AC4F-418D-AE19-62706E023703}">
                      <ahyp:hlinkClr xmlns:ahyp="http://schemas.microsoft.com/office/drawing/2018/hyperlinkcolor" val="tx"/>
                    </a:ext>
                  </a:extLst>
                </a:hlinkClick>
              </a:rPr>
              <a:t>https://www.spo.state.nm.us/</a:t>
            </a:r>
            <a:r>
              <a:rPr lang="en-US" sz="1800" b="1">
                <a:solidFill>
                  <a:schemeClr val="bg2"/>
                </a:solidFill>
                <a:latin typeface="Arial Black" panose="020B0A04020102020204" pitchFamily="34"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4FA8-02D5-2082-5A88-AA3FBF6A8DE8}"/>
              </a:ext>
            </a:extLst>
          </p:cNvPr>
          <p:cNvSpPr>
            <a:spLocks noGrp="1"/>
          </p:cNvSpPr>
          <p:nvPr>
            <p:ph type="title"/>
          </p:nvPr>
        </p:nvSpPr>
        <p:spPr>
          <a:xfrm>
            <a:off x="0" y="255134"/>
            <a:ext cx="12192000" cy="1036850"/>
          </a:xfrm>
        </p:spPr>
        <p:txBody>
          <a:bodyPr>
            <a:normAutofit fontScale="90000"/>
          </a:bodyPr>
          <a:lstStyle/>
          <a:p>
            <a:pPr algn="ctr"/>
            <a:r>
              <a:rPr lang="en-US">
                <a:latin typeface="Arial Black"/>
              </a:rPr>
              <a:t>Special </a:t>
            </a:r>
            <a:r>
              <a:rPr lang="en-US" sz="4400">
                <a:latin typeface="Arial Black"/>
              </a:rPr>
              <a:t>Education</a:t>
            </a:r>
            <a:r>
              <a:rPr lang="en-US">
                <a:latin typeface="Arial Black"/>
              </a:rPr>
              <a:t> </a:t>
            </a:r>
            <a:r>
              <a:rPr lang="en-US" sz="4400">
                <a:latin typeface="Arial Black"/>
              </a:rPr>
              <a:t>Pay</a:t>
            </a:r>
            <a:r>
              <a:rPr lang="en-US">
                <a:latin typeface="Arial Black"/>
              </a:rPr>
              <a:t> Differentials </a:t>
            </a:r>
            <a:r>
              <a:rPr lang="en-US">
                <a:solidFill>
                  <a:srgbClr val="FF914D"/>
                </a:solidFill>
                <a:latin typeface="Arial Black"/>
              </a:rPr>
              <a:t>Phase I</a:t>
            </a:r>
            <a:endParaRPr lang="en-US">
              <a:solidFill>
                <a:srgbClr val="FF914D"/>
              </a:solidFill>
              <a:latin typeface="Arial Black" panose="020B0A04020102020204" pitchFamily="34" charset="0"/>
            </a:endParaRPr>
          </a:p>
        </p:txBody>
      </p:sp>
      <p:sp>
        <p:nvSpPr>
          <p:cNvPr id="3" name="Text Placeholder 2">
            <a:extLst>
              <a:ext uri="{FF2B5EF4-FFF2-40B4-BE49-F238E27FC236}">
                <a16:creationId xmlns:a16="http://schemas.microsoft.com/office/drawing/2014/main" id="{73ACD186-4E07-72F2-CE06-869C08576EB9}"/>
              </a:ext>
            </a:extLst>
          </p:cNvPr>
          <p:cNvSpPr>
            <a:spLocks noGrp="1"/>
          </p:cNvSpPr>
          <p:nvPr>
            <p:ph type="body" idx="1"/>
          </p:nvPr>
        </p:nvSpPr>
        <p:spPr>
          <a:xfrm>
            <a:off x="0" y="1534602"/>
            <a:ext cx="7195930" cy="5323398"/>
          </a:xfrm>
        </p:spPr>
        <p:txBody>
          <a:bodyPr>
            <a:normAutofit fontScale="47500" lnSpcReduction="20000"/>
          </a:bodyPr>
          <a:lstStyle/>
          <a:p>
            <a:pPr marL="0" marR="0" indent="0">
              <a:spcBef>
                <a:spcPts val="0"/>
              </a:spcBef>
              <a:spcAft>
                <a:spcPts val="0"/>
              </a:spcAft>
              <a:buNone/>
            </a:pPr>
            <a:endParaRPr lang="en-US" sz="3800" b="1" u="sng">
              <a:solidFill>
                <a:srgbClr val="FF914D"/>
              </a:solidFill>
              <a:effectLst/>
              <a:latin typeface="Arial Black"/>
              <a:ea typeface="Aptos" panose="020B0004020202020204" pitchFamily="34" charset="0"/>
              <a:cs typeface="Aptos" panose="020B0004020202020204" pitchFamily="34" charset="0"/>
            </a:endParaRPr>
          </a:p>
          <a:p>
            <a:pPr marL="0" indent="0" algn="ctr">
              <a:lnSpc>
                <a:spcPct val="120000"/>
              </a:lnSpc>
              <a:spcBef>
                <a:spcPts val="0"/>
              </a:spcBef>
              <a:buNone/>
            </a:pPr>
            <a:r>
              <a:rPr lang="en-US" sz="3800" b="1">
                <a:solidFill>
                  <a:srgbClr val="FF914D"/>
                </a:solidFill>
                <a:latin typeface="Arial Black"/>
                <a:ea typeface="Times New Roman" panose="02020603050405020304" pitchFamily="18" charset="0"/>
                <a:cs typeface="Aptos" panose="020B0004020202020204" pitchFamily="34" charset="0"/>
              </a:rPr>
              <a:t>Phase I </a:t>
            </a:r>
            <a:r>
              <a:rPr lang="en-US" sz="3800" b="1">
                <a:solidFill>
                  <a:schemeClr val="bg2"/>
                </a:solidFill>
                <a:latin typeface="Arial Black"/>
                <a:ea typeface="Times New Roman" panose="02020603050405020304" pitchFamily="18" charset="0"/>
                <a:cs typeface="Aptos" panose="020B0004020202020204" pitchFamily="34" charset="0"/>
              </a:rPr>
              <a:t>Pay Differential applications: Focus on hard to staff vacant special education positions</a:t>
            </a:r>
          </a:p>
          <a:p>
            <a:pPr marL="0" indent="0">
              <a:lnSpc>
                <a:spcPct val="120000"/>
              </a:lnSpc>
              <a:spcBef>
                <a:spcPts val="0"/>
              </a:spcBef>
              <a:buNone/>
            </a:pPr>
            <a:endParaRPr lang="en-US" sz="2600" b="1" u="sng">
              <a:solidFill>
                <a:srgbClr val="FF914D"/>
              </a:solidFill>
              <a:latin typeface="Arial Black"/>
              <a:ea typeface="Times New Roman" panose="02020603050405020304" pitchFamily="18" charset="0"/>
              <a:cs typeface="Aptos" panose="020B0004020202020204" pitchFamily="34" charset="0"/>
            </a:endParaRPr>
          </a:p>
          <a:p>
            <a:pPr marL="342900">
              <a:lnSpc>
                <a:spcPct val="120000"/>
              </a:lnSpc>
              <a:spcBef>
                <a:spcPts val="0"/>
              </a:spcBef>
              <a:buFont typeface="Arial" panose="020B0604020202020204" pitchFamily="34" charset="0"/>
              <a:buChar char="•"/>
            </a:pPr>
            <a:r>
              <a:rPr lang="en-US" sz="3800" b="1" u="sng">
                <a:solidFill>
                  <a:srgbClr val="FF914D"/>
                </a:solidFill>
                <a:latin typeface="Arial Black"/>
                <a:ea typeface="Times New Roman" panose="02020603050405020304" pitchFamily="18" charset="0"/>
                <a:cs typeface="Aptos" panose="020B0004020202020204" pitchFamily="34" charset="0"/>
              </a:rPr>
              <a:t>Phase I Application</a:t>
            </a:r>
            <a:r>
              <a:rPr lang="en-US" sz="3800" b="1" u="sng">
                <a:solidFill>
                  <a:srgbClr val="FF914D"/>
                </a:solidFill>
                <a:effectLst/>
                <a:latin typeface="Arial Black"/>
                <a:ea typeface="Times New Roman" panose="02020603050405020304" pitchFamily="18" charset="0"/>
                <a:cs typeface="Aptos" panose="020B0004020202020204" pitchFamily="34" charset="0"/>
              </a:rPr>
              <a:t> </a:t>
            </a:r>
            <a:r>
              <a:rPr lang="en-US" sz="3800" b="1" u="sng">
                <a:solidFill>
                  <a:srgbClr val="FF914D"/>
                </a:solidFill>
                <a:latin typeface="Arial Black"/>
                <a:ea typeface="Times New Roman" panose="02020603050405020304" pitchFamily="18" charset="0"/>
                <a:cs typeface="Aptos" panose="020B0004020202020204" pitchFamily="34" charset="0"/>
              </a:rPr>
              <a:t>Timeline</a:t>
            </a:r>
            <a:r>
              <a:rPr lang="en-US" sz="3800" b="1" u="sng">
                <a:solidFill>
                  <a:srgbClr val="FF914D"/>
                </a:solidFill>
                <a:effectLst/>
                <a:latin typeface="Arial Black"/>
                <a:ea typeface="Times New Roman" panose="02020603050405020304" pitchFamily="18" charset="0"/>
                <a:cs typeface="Aptos" panose="020B0004020202020204" pitchFamily="34" charset="0"/>
              </a:rPr>
              <a:t>:</a:t>
            </a:r>
            <a:r>
              <a:rPr lang="en-US" sz="3800" b="1">
                <a:solidFill>
                  <a:srgbClr val="FF914D"/>
                </a:solidFill>
                <a:effectLst/>
                <a:latin typeface="Arial Black"/>
                <a:ea typeface="Times New Roman" panose="02020603050405020304" pitchFamily="18" charset="0"/>
                <a:cs typeface="Aptos" panose="020B0004020202020204" pitchFamily="34" charset="0"/>
              </a:rPr>
              <a:t> </a:t>
            </a:r>
            <a:r>
              <a:rPr lang="en-US" sz="3800" b="1" i="1">
                <a:solidFill>
                  <a:schemeClr val="bg2"/>
                </a:solidFill>
                <a:effectLst/>
                <a:latin typeface="Arial Black"/>
                <a:ea typeface="Times New Roman" panose="02020603050405020304" pitchFamily="18" charset="0"/>
                <a:cs typeface="Aptos" panose="020B0004020202020204" pitchFamily="34" charset="0"/>
              </a:rPr>
              <a:t>The application and rubric</a:t>
            </a:r>
            <a:r>
              <a:rPr lang="en-US" sz="3800" b="1">
                <a:solidFill>
                  <a:schemeClr val="bg2"/>
                </a:solidFill>
                <a:effectLst/>
                <a:latin typeface="Arial Black"/>
                <a:ea typeface="Times New Roman" panose="02020603050405020304" pitchFamily="18" charset="0"/>
                <a:cs typeface="Aptos" panose="020B0004020202020204" pitchFamily="34" charset="0"/>
              </a:rPr>
              <a:t> will be released on August 15, 2024, and will remain open through September 30, 2024.</a:t>
            </a:r>
          </a:p>
          <a:p>
            <a:pPr marL="0" indent="0">
              <a:lnSpc>
                <a:spcPct val="120000"/>
              </a:lnSpc>
              <a:spcBef>
                <a:spcPts val="0"/>
              </a:spcBef>
              <a:buNone/>
            </a:pPr>
            <a:endParaRPr lang="en-US" sz="3800">
              <a:solidFill>
                <a:schemeClr val="bg2"/>
              </a:solidFill>
              <a:latin typeface="Arial Black"/>
              <a:ea typeface="Times New Roman" panose="02020603050405020304" pitchFamily="18" charset="0"/>
              <a:cs typeface="Aptos" panose="020B0004020202020204" pitchFamily="34" charset="0"/>
            </a:endParaRPr>
          </a:p>
          <a:p>
            <a:pPr marL="342900">
              <a:lnSpc>
                <a:spcPct val="120000"/>
              </a:lnSpc>
              <a:spcBef>
                <a:spcPts val="0"/>
              </a:spcBef>
              <a:buFont typeface="Arial" panose="020B0604020202020204" pitchFamily="34" charset="0"/>
              <a:buChar char="•"/>
            </a:pPr>
            <a:r>
              <a:rPr lang="en-US" sz="3800" b="1">
                <a:solidFill>
                  <a:schemeClr val="bg2"/>
                </a:solidFill>
                <a:latin typeface="Arial Black"/>
                <a:ea typeface="Times New Roman" panose="02020603050405020304" pitchFamily="18" charset="0"/>
                <a:cs typeface="Aptos" panose="020B0004020202020204" pitchFamily="34" charset="0"/>
              </a:rPr>
              <a:t>The recruitment stipend for qualifying positions will be $10,000 for the year, distributed in two payments of $5,000 each in December and May.</a:t>
            </a:r>
          </a:p>
          <a:p>
            <a:pPr marL="0" indent="0">
              <a:lnSpc>
                <a:spcPct val="120000"/>
              </a:lnSpc>
              <a:spcBef>
                <a:spcPts val="0"/>
              </a:spcBef>
              <a:buNone/>
            </a:pPr>
            <a:endParaRPr lang="en-US" sz="2900">
              <a:latin typeface="Arial Black"/>
              <a:ea typeface="Times New Roman" panose="02020603050405020304" pitchFamily="18" charset="0"/>
              <a:cs typeface="Aptos" panose="020B0004020202020204" pitchFamily="34" charset="0"/>
            </a:endParaRPr>
          </a:p>
          <a:p>
            <a:pPr marL="342900" marR="0" lvl="0">
              <a:lnSpc>
                <a:spcPct val="120000"/>
              </a:lnSpc>
              <a:spcBef>
                <a:spcPts val="0"/>
              </a:spcBef>
              <a:spcAft>
                <a:spcPts val="0"/>
              </a:spcAft>
              <a:buFont typeface="Arial" panose="020B0604020202020204" pitchFamily="34" charset="0"/>
              <a:buChar char="•"/>
            </a:pPr>
            <a:r>
              <a:rPr lang="en-US" sz="3800" b="1">
                <a:solidFill>
                  <a:schemeClr val="bg2"/>
                </a:solidFill>
                <a:latin typeface="Arial Black"/>
                <a:ea typeface="Times New Roman" panose="02020603050405020304" pitchFamily="18" charset="0"/>
                <a:cs typeface="Aptos" panose="020B0004020202020204" pitchFamily="34" charset="0"/>
              </a:rPr>
              <a:t>Furthermore, LEAs are relieved of the need to budget for </a:t>
            </a:r>
            <a:r>
              <a:rPr lang="en-US" sz="3800" b="1">
                <a:solidFill>
                  <a:srgbClr val="FF914D"/>
                </a:solidFill>
                <a:latin typeface="Arial Black"/>
                <a:ea typeface="Times New Roman" panose="02020603050405020304" pitchFamily="18" charset="0"/>
                <a:cs typeface="Aptos" panose="020B0004020202020204" pitchFamily="34" charset="0"/>
              </a:rPr>
              <a:t>"hard to staff" </a:t>
            </a:r>
            <a:r>
              <a:rPr lang="en-US" sz="3800" b="1">
                <a:solidFill>
                  <a:schemeClr val="bg2"/>
                </a:solidFill>
                <a:latin typeface="Arial Black"/>
                <a:ea typeface="Times New Roman" panose="02020603050405020304" pitchFamily="18" charset="0"/>
                <a:cs typeface="Aptos" panose="020B0004020202020204" pitchFamily="34" charset="0"/>
              </a:rPr>
              <a:t>stipends, as all funding will be provided through PED. </a:t>
            </a:r>
          </a:p>
          <a:p>
            <a:pPr marL="0" marR="0" lvl="0" indent="0">
              <a:lnSpc>
                <a:spcPct val="120000"/>
              </a:lnSpc>
              <a:spcBef>
                <a:spcPts val="0"/>
              </a:spcBef>
              <a:spcAft>
                <a:spcPts val="0"/>
              </a:spcAft>
              <a:buNone/>
            </a:pPr>
            <a:endParaRPr lang="en-US" sz="2900">
              <a:latin typeface="Arial Black"/>
              <a:ea typeface="Times New Roman" panose="02020603050405020304" pitchFamily="18" charset="0"/>
              <a:cs typeface="Aptos" panose="020B0004020202020204" pitchFamily="34" charset="0"/>
            </a:endParaRPr>
          </a:p>
          <a:p>
            <a:pPr marL="342900" indent="-285750">
              <a:lnSpc>
                <a:spcPct val="120000"/>
              </a:lnSpc>
              <a:spcBef>
                <a:spcPts val="0"/>
              </a:spcBef>
              <a:buFont typeface="Arial,Sans-Serif"/>
              <a:buChar char="•"/>
            </a:pPr>
            <a:r>
              <a:rPr lang="en-US" sz="3800" b="1">
                <a:solidFill>
                  <a:schemeClr val="bg2"/>
                </a:solidFill>
                <a:latin typeface="Arial Black"/>
                <a:ea typeface="Times New Roman" panose="02020603050405020304" pitchFamily="18" charset="0"/>
                <a:cs typeface="Aptos" panose="020B0004020202020204" pitchFamily="34" charset="0"/>
              </a:rPr>
              <a:t>Upon approval of an application, additional information will be requested from the LEAs to ensure seamless payment to participating special education teachers and support staff.</a:t>
            </a:r>
            <a:endParaRPr lang="en-US" sz="3800">
              <a:solidFill>
                <a:schemeClr val="bg2"/>
              </a:solidFill>
              <a:latin typeface="Arial Black"/>
              <a:ea typeface="Times New Roman" panose="02020603050405020304" pitchFamily="18" charset="0"/>
              <a:cs typeface="Aptos" panose="020B0004020202020204" pitchFamily="34" charset="0"/>
            </a:endParaRPr>
          </a:p>
          <a:p>
            <a:pPr marL="0" indent="0">
              <a:spcBef>
                <a:spcPts val="0"/>
              </a:spcBef>
              <a:buNone/>
            </a:pPr>
            <a:endParaRPr lang="en-US" sz="2900">
              <a:latin typeface="Arial Black" panose="020B0A04020102020204" pitchFamily="34" charset="0"/>
              <a:ea typeface="Times New Roman" panose="02020603050405020304" pitchFamily="18" charset="0"/>
              <a:cs typeface="Aptos" panose="020B0004020202020204" pitchFamily="34" charset="0"/>
            </a:endParaRPr>
          </a:p>
          <a:p>
            <a:pPr marL="0" marR="0" lvl="0" indent="0">
              <a:lnSpc>
                <a:spcPct val="120000"/>
              </a:lnSpc>
              <a:spcBef>
                <a:spcPts val="0"/>
              </a:spcBef>
              <a:spcAft>
                <a:spcPts val="0"/>
              </a:spcAft>
              <a:buNone/>
            </a:pPr>
            <a:endParaRPr lang="en-US" sz="1900" b="1">
              <a:latin typeface="Arial Black" panose="020B0A04020102020204" pitchFamily="34" charset="0"/>
              <a:ea typeface="Times New Roman" panose="02020603050405020304" pitchFamily="18" charset="0"/>
              <a:cs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19F8F60F-DED7-F069-8043-64253F14D9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6" name="TextBox 5">
            <a:extLst>
              <a:ext uri="{FF2B5EF4-FFF2-40B4-BE49-F238E27FC236}">
                <a16:creationId xmlns:a16="http://schemas.microsoft.com/office/drawing/2014/main" id="{1042EB5A-C41D-B24D-4117-36B09525715B}"/>
              </a:ext>
            </a:extLst>
          </p:cNvPr>
          <p:cNvSpPr txBox="1"/>
          <p:nvPr/>
        </p:nvSpPr>
        <p:spPr>
          <a:xfrm>
            <a:off x="7259480" y="3356110"/>
            <a:ext cx="4546226" cy="2677656"/>
          </a:xfrm>
          <a:prstGeom prst="rect">
            <a:avLst/>
          </a:prstGeom>
          <a:noFill/>
          <a:ln w="76200">
            <a:solidFill>
              <a:srgbClr val="FF914D"/>
            </a:solidFill>
          </a:ln>
        </p:spPr>
        <p:txBody>
          <a:bodyPr wrap="square" lIns="91440" tIns="45720" rIns="91440" bIns="45720" anchor="t">
            <a:spAutoFit/>
          </a:bodyPr>
          <a:lstStyle/>
          <a:p>
            <a:pPr algn="ctr"/>
            <a:endParaRPr lang="en-US" sz="1800" b="1" i="0" u="sng" strike="noStrike" baseline="0">
              <a:solidFill>
                <a:srgbClr val="000000"/>
              </a:solidFill>
              <a:latin typeface="Arial Black" panose="020B0A04020102020204" pitchFamily="34" charset="0"/>
            </a:endParaRPr>
          </a:p>
          <a:p>
            <a:pPr algn="ctr"/>
            <a:r>
              <a:rPr lang="en-US" sz="1800" b="1" i="0" u="sng" strike="noStrike" baseline="0">
                <a:solidFill>
                  <a:srgbClr val="000000"/>
                </a:solidFill>
                <a:latin typeface="Arial Black"/>
              </a:rPr>
              <a:t>Training Sessions: </a:t>
            </a:r>
          </a:p>
          <a:p>
            <a:pPr algn="ctr"/>
            <a:endParaRPr lang="en-US" sz="1800" b="1" i="0" u="sng" strike="noStrike" baseline="0">
              <a:solidFill>
                <a:srgbClr val="000000"/>
              </a:solidFill>
              <a:latin typeface="Arial Black" panose="020B0A04020102020204" pitchFamily="34" charset="0"/>
            </a:endParaRPr>
          </a:p>
          <a:p>
            <a:pPr algn="ctr"/>
            <a:r>
              <a:rPr lang="en-US" sz="1800" b="0" i="0" u="none" strike="noStrike" baseline="0">
                <a:solidFill>
                  <a:srgbClr val="000000"/>
                </a:solidFill>
                <a:latin typeface="Arial Black"/>
              </a:rPr>
              <a:t>The </a:t>
            </a:r>
            <a:r>
              <a:rPr lang="en-US" sz="1800">
                <a:latin typeface="Arial Black"/>
              </a:rPr>
              <a:t>OSE conducted</a:t>
            </a:r>
            <a:r>
              <a:rPr lang="en-US" sz="1800" b="0" i="0" u="none" strike="noStrike" baseline="0">
                <a:solidFill>
                  <a:srgbClr val="000000"/>
                </a:solidFill>
                <a:latin typeface="Arial Black"/>
              </a:rPr>
              <a:t> virtual training sessions on the application process, links to those </a:t>
            </a:r>
            <a:r>
              <a:rPr lang="en-US" sz="1800">
                <a:latin typeface="Arial Black"/>
              </a:rPr>
              <a:t>recordings</a:t>
            </a:r>
            <a:r>
              <a:rPr lang="en-US" sz="1800" b="0" i="0" u="none" strike="noStrike" baseline="0">
                <a:solidFill>
                  <a:srgbClr val="000000"/>
                </a:solidFill>
                <a:latin typeface="Arial Black"/>
              </a:rPr>
              <a:t> can be found below: </a:t>
            </a:r>
          </a:p>
          <a:p>
            <a:pPr algn="ctr"/>
            <a:r>
              <a:rPr lang="en-US" sz="1400" b="1">
                <a:solidFill>
                  <a:srgbClr val="FF914D"/>
                </a:solidFill>
                <a:latin typeface="Times New Roman"/>
                <a:cs typeface="Times New Roman"/>
                <a:hlinkClick r:id="rId3">
                  <a:extLst>
                    <a:ext uri="{A12FA001-AC4F-418D-AE19-62706E023703}">
                      <ahyp:hlinkClr xmlns:ahyp="http://schemas.microsoft.com/office/drawing/2018/hyperlinkcolor" val="tx"/>
                    </a:ext>
                  </a:extLst>
                </a:hlinkClick>
              </a:rPr>
              <a:t>Hard to Staff Video Training</a:t>
            </a:r>
            <a:endParaRPr lang="en-US" sz="1400" b="1">
              <a:solidFill>
                <a:srgbClr val="FF914D"/>
              </a:solidFill>
              <a:latin typeface="Times New Roman"/>
              <a:cs typeface="Times New Roman"/>
            </a:endParaRPr>
          </a:p>
          <a:p>
            <a:pPr algn="ctr"/>
            <a:r>
              <a:rPr lang="en-US" sz="1400" b="1">
                <a:solidFill>
                  <a:srgbClr val="FF914D"/>
                </a:solidFill>
                <a:latin typeface="Times New Roman"/>
                <a:cs typeface="Times New Roman"/>
                <a:hlinkClick r:id="rId4">
                  <a:extLst>
                    <a:ext uri="{A12FA001-AC4F-418D-AE19-62706E023703}">
                      <ahyp:hlinkClr xmlns:ahyp="http://schemas.microsoft.com/office/drawing/2018/hyperlinkcolor" val="tx"/>
                    </a:ext>
                  </a:extLst>
                </a:hlinkClick>
              </a:rPr>
              <a:t>Hard to Staff Slide Deck</a:t>
            </a:r>
            <a:endParaRPr lang="en-US" sz="1400" b="1">
              <a:solidFill>
                <a:srgbClr val="FF914D"/>
              </a:solidFill>
              <a:latin typeface="Times New Roman"/>
              <a:cs typeface="Times New Roman"/>
            </a:endParaRPr>
          </a:p>
          <a:p>
            <a:endParaRPr lang="en-US" sz="1400" b="0" i="0" u="none" strike="noStrike" baseline="0">
              <a:solidFill>
                <a:srgbClr val="000000"/>
              </a:solidFill>
              <a:latin typeface="Times New Roman" panose="02020603050405020304" pitchFamily="18" charset="0"/>
            </a:endParaRPr>
          </a:p>
        </p:txBody>
      </p:sp>
      <p:pic>
        <p:nvPicPr>
          <p:cNvPr id="5" name="object 5">
            <a:extLst>
              <a:ext uri="{FF2B5EF4-FFF2-40B4-BE49-F238E27FC236}">
                <a16:creationId xmlns:a16="http://schemas.microsoft.com/office/drawing/2014/main" id="{09591FFB-3868-76E5-BBD5-A0749C206EDF}"/>
              </a:ext>
            </a:extLst>
          </p:cNvPr>
          <p:cNvPicPr/>
          <p:nvPr/>
        </p:nvPicPr>
        <p:blipFill>
          <a:blip r:embed="rId5" cstate="print"/>
          <a:stretch>
            <a:fillRect/>
          </a:stretch>
        </p:blipFill>
        <p:spPr>
          <a:xfrm>
            <a:off x="8809571" y="1944922"/>
            <a:ext cx="1374335" cy="1240571"/>
          </a:xfrm>
          <a:prstGeom prst="rect">
            <a:avLst/>
          </a:prstGeom>
        </p:spPr>
      </p:pic>
      <p:sp>
        <p:nvSpPr>
          <p:cNvPr id="7" name="Rectangle 6">
            <a:extLst>
              <a:ext uri="{FF2B5EF4-FFF2-40B4-BE49-F238E27FC236}">
                <a16:creationId xmlns:a16="http://schemas.microsoft.com/office/drawing/2014/main" id="{6CB68881-951D-D130-4010-DEBE427F78F4}"/>
              </a:ext>
            </a:extLst>
          </p:cNvPr>
          <p:cNvSpPr/>
          <p:nvPr/>
        </p:nvSpPr>
        <p:spPr>
          <a:xfrm>
            <a:off x="116540" y="1658471"/>
            <a:ext cx="6992471" cy="726141"/>
          </a:xfrm>
          <a:prstGeom prst="rect">
            <a:avLst/>
          </a:prstGeom>
          <a:no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46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58A5-5B9B-02BC-162A-C17A93D7889E}"/>
              </a:ext>
            </a:extLst>
          </p:cNvPr>
          <p:cNvSpPr>
            <a:spLocks noGrp="1"/>
          </p:cNvSpPr>
          <p:nvPr>
            <p:ph type="title"/>
          </p:nvPr>
        </p:nvSpPr>
        <p:spPr>
          <a:xfrm>
            <a:off x="-1" y="255134"/>
            <a:ext cx="12191999" cy="1116466"/>
          </a:xfrm>
        </p:spPr>
        <p:txBody>
          <a:bodyPr>
            <a:normAutofit fontScale="90000"/>
          </a:bodyPr>
          <a:lstStyle/>
          <a:p>
            <a:pPr algn="ctr"/>
            <a:r>
              <a:rPr lang="en-US" sz="4400">
                <a:latin typeface="Arial Black"/>
              </a:rPr>
              <a:t>Special</a:t>
            </a:r>
            <a:r>
              <a:rPr lang="en-US">
                <a:latin typeface="Arial Black"/>
              </a:rPr>
              <a:t> Education </a:t>
            </a:r>
            <a:r>
              <a:rPr lang="en-US" sz="4400">
                <a:latin typeface="Arial Black"/>
              </a:rPr>
              <a:t>Pay</a:t>
            </a:r>
            <a:r>
              <a:rPr lang="en-US">
                <a:latin typeface="Arial Black"/>
              </a:rPr>
              <a:t> Differentials </a:t>
            </a:r>
            <a:r>
              <a:rPr lang="en-US">
                <a:solidFill>
                  <a:srgbClr val="FF914D"/>
                </a:solidFill>
                <a:latin typeface="Arial Black"/>
              </a:rPr>
              <a:t>Phase II</a:t>
            </a:r>
            <a:endParaRPr lang="en-US">
              <a:solidFill>
                <a:srgbClr val="FF914D"/>
              </a:solidFill>
            </a:endParaRPr>
          </a:p>
        </p:txBody>
      </p:sp>
      <p:sp>
        <p:nvSpPr>
          <p:cNvPr id="3" name="Text Placeholder 2">
            <a:extLst>
              <a:ext uri="{FF2B5EF4-FFF2-40B4-BE49-F238E27FC236}">
                <a16:creationId xmlns:a16="http://schemas.microsoft.com/office/drawing/2014/main" id="{F60AB937-CAD5-0B3E-473B-721267392ADD}"/>
              </a:ext>
            </a:extLst>
          </p:cNvPr>
          <p:cNvSpPr>
            <a:spLocks noGrp="1"/>
          </p:cNvSpPr>
          <p:nvPr>
            <p:ph type="body" idx="1"/>
          </p:nvPr>
        </p:nvSpPr>
        <p:spPr>
          <a:xfrm>
            <a:off x="418170" y="1236911"/>
            <a:ext cx="9227634" cy="5360894"/>
          </a:xfrm>
        </p:spPr>
        <p:txBody>
          <a:bodyPr spcFirstLastPara="1" wrap="square" lIns="91425" tIns="45700" rIns="91425" bIns="45700" anchor="t" anchorCtr="0">
            <a:noAutofit/>
          </a:bodyPr>
          <a:lstStyle/>
          <a:p>
            <a:pPr marL="0" indent="0" algn="ctr">
              <a:lnSpc>
                <a:spcPct val="120000"/>
              </a:lnSpc>
              <a:spcBef>
                <a:spcPts val="0"/>
              </a:spcBef>
              <a:buNone/>
            </a:pPr>
            <a:endParaRPr lang="en-US" sz="1800" b="1">
              <a:solidFill>
                <a:srgbClr val="FF914D"/>
              </a:solidFill>
              <a:latin typeface="Arial Black"/>
            </a:endParaRPr>
          </a:p>
          <a:p>
            <a:pPr marL="0" indent="0" algn="ctr">
              <a:lnSpc>
                <a:spcPct val="120000"/>
              </a:lnSpc>
              <a:spcBef>
                <a:spcPts val="0"/>
              </a:spcBef>
              <a:buNone/>
            </a:pPr>
            <a:r>
              <a:rPr lang="en-US" sz="1800" b="1">
                <a:solidFill>
                  <a:srgbClr val="FF914D"/>
                </a:solidFill>
                <a:latin typeface="Arial Black"/>
              </a:rPr>
              <a:t>Phase II </a:t>
            </a:r>
            <a:r>
              <a:rPr lang="en-US" sz="1800" b="1">
                <a:solidFill>
                  <a:schemeClr val="bg2"/>
                </a:solidFill>
                <a:latin typeface="Arial Black"/>
              </a:rPr>
              <a:t>Pay Differential applications: Focus on retention stipends for current certificated special education teachers in long term positions</a:t>
            </a:r>
          </a:p>
          <a:p>
            <a:pPr marL="0" indent="0">
              <a:lnSpc>
                <a:spcPct val="120000"/>
              </a:lnSpc>
              <a:spcBef>
                <a:spcPts val="0"/>
              </a:spcBef>
              <a:buNone/>
            </a:pPr>
            <a:endParaRPr lang="en-US" sz="1800" b="1" u="sng">
              <a:solidFill>
                <a:srgbClr val="FF914D"/>
              </a:solidFill>
              <a:latin typeface="Arial Black"/>
            </a:endParaRPr>
          </a:p>
          <a:p>
            <a:pPr marL="342900">
              <a:lnSpc>
                <a:spcPct val="120000"/>
              </a:lnSpc>
              <a:spcBef>
                <a:spcPts val="0"/>
              </a:spcBef>
              <a:buFont typeface="Arial,Sans-Serif"/>
            </a:pPr>
            <a:r>
              <a:rPr lang="en-US" sz="1800" b="1" u="sng">
                <a:solidFill>
                  <a:srgbClr val="FF914D"/>
                </a:solidFill>
                <a:latin typeface="Arial Black"/>
              </a:rPr>
              <a:t>Phase II Application Timeline:</a:t>
            </a:r>
            <a:r>
              <a:rPr lang="en-US" sz="1800" b="1">
                <a:solidFill>
                  <a:srgbClr val="FF914D"/>
                </a:solidFill>
                <a:latin typeface="Arial Black"/>
              </a:rPr>
              <a:t> </a:t>
            </a:r>
            <a:r>
              <a:rPr lang="en-US" sz="1800" b="1" i="1">
                <a:solidFill>
                  <a:schemeClr val="bg2"/>
                </a:solidFill>
                <a:latin typeface="Arial Black"/>
              </a:rPr>
              <a:t>The application and rubric</a:t>
            </a:r>
            <a:r>
              <a:rPr lang="en-US" sz="1800" b="1">
                <a:solidFill>
                  <a:schemeClr val="bg2"/>
                </a:solidFill>
                <a:latin typeface="Arial Black"/>
              </a:rPr>
              <a:t> will be released on October 15, 2024, and will remain open through November 30, 2024.</a:t>
            </a:r>
          </a:p>
          <a:p>
            <a:pPr marL="0" indent="0">
              <a:lnSpc>
                <a:spcPct val="120000"/>
              </a:lnSpc>
              <a:spcBef>
                <a:spcPts val="0"/>
              </a:spcBef>
              <a:buNone/>
            </a:pPr>
            <a:endParaRPr lang="en-US" sz="1800">
              <a:solidFill>
                <a:schemeClr val="bg2"/>
              </a:solidFill>
              <a:latin typeface="Arial Black"/>
            </a:endParaRPr>
          </a:p>
          <a:p>
            <a:pPr marL="342900">
              <a:lnSpc>
                <a:spcPct val="120000"/>
              </a:lnSpc>
              <a:spcBef>
                <a:spcPts val="0"/>
              </a:spcBef>
              <a:buFont typeface="Arial,Sans-Serif"/>
            </a:pPr>
            <a:r>
              <a:rPr lang="en-US" sz="1800" b="1">
                <a:solidFill>
                  <a:schemeClr val="bg2"/>
                </a:solidFill>
                <a:latin typeface="Arial Black"/>
              </a:rPr>
              <a:t>The retention stipend for qualifying positions will be $5,000 for the year, distributed in two payments of $2,500 each in January and May.</a:t>
            </a:r>
          </a:p>
          <a:p>
            <a:pPr marL="0" indent="0">
              <a:lnSpc>
                <a:spcPct val="120000"/>
              </a:lnSpc>
              <a:spcBef>
                <a:spcPts val="0"/>
              </a:spcBef>
              <a:buNone/>
            </a:pPr>
            <a:endParaRPr lang="en-US" sz="1800">
              <a:solidFill>
                <a:schemeClr val="bg2"/>
              </a:solidFill>
              <a:latin typeface="Arial Black"/>
            </a:endParaRPr>
          </a:p>
          <a:p>
            <a:pPr marL="342900">
              <a:lnSpc>
                <a:spcPct val="120000"/>
              </a:lnSpc>
              <a:spcBef>
                <a:spcPts val="0"/>
              </a:spcBef>
              <a:buFont typeface="Arial,Sans-Serif"/>
            </a:pPr>
            <a:r>
              <a:rPr lang="en-US" sz="1800" b="1">
                <a:solidFill>
                  <a:schemeClr val="bg2"/>
                </a:solidFill>
                <a:latin typeface="Arial Black"/>
              </a:rPr>
              <a:t>Furthermore, LEAs are relieved of the need to budget for "hard to staff" stipends, as all funding will be provided through PED. </a:t>
            </a:r>
          </a:p>
          <a:p>
            <a:pPr marL="0" indent="0">
              <a:lnSpc>
                <a:spcPct val="120000"/>
              </a:lnSpc>
              <a:spcBef>
                <a:spcPts val="0"/>
              </a:spcBef>
              <a:buNone/>
            </a:pPr>
            <a:endParaRPr lang="en-US" sz="1800">
              <a:solidFill>
                <a:schemeClr val="bg2"/>
              </a:solidFill>
              <a:latin typeface="Arial Black"/>
            </a:endParaRPr>
          </a:p>
          <a:p>
            <a:pPr marL="342900" indent="-285750">
              <a:lnSpc>
                <a:spcPct val="120000"/>
              </a:lnSpc>
              <a:spcBef>
                <a:spcPts val="0"/>
              </a:spcBef>
              <a:buFont typeface="Arial,Sans-Serif"/>
            </a:pPr>
            <a:r>
              <a:rPr lang="en-US" sz="1800" b="1">
                <a:solidFill>
                  <a:schemeClr val="bg2"/>
                </a:solidFill>
                <a:latin typeface="Arial Black"/>
              </a:rPr>
              <a:t>Upon approval of an application, additional information will be requested from the LEAs to ensure seamless payment to participating special education teachers and support staff.</a:t>
            </a:r>
            <a:endParaRPr lang="en-US" sz="1800">
              <a:solidFill>
                <a:schemeClr val="bg2"/>
              </a:solidFill>
              <a:latin typeface="Arial Black"/>
            </a:endParaRPr>
          </a:p>
          <a:p>
            <a:pPr marR="0" lvl="0">
              <a:spcAft>
                <a:spcPts val="0"/>
              </a:spcAft>
            </a:pPr>
            <a:endParaRPr lang="en-US"/>
          </a:p>
        </p:txBody>
      </p:sp>
      <p:sp>
        <p:nvSpPr>
          <p:cNvPr id="4" name="Slide Number Placeholder 3">
            <a:extLst>
              <a:ext uri="{FF2B5EF4-FFF2-40B4-BE49-F238E27FC236}">
                <a16:creationId xmlns:a16="http://schemas.microsoft.com/office/drawing/2014/main" id="{CB916111-3495-109C-007A-67FA08B6A5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5" name="Rectangle 4">
            <a:extLst>
              <a:ext uri="{FF2B5EF4-FFF2-40B4-BE49-F238E27FC236}">
                <a16:creationId xmlns:a16="http://schemas.microsoft.com/office/drawing/2014/main" id="{8E394361-9AE4-B37F-76E0-042B615440ED}"/>
              </a:ext>
            </a:extLst>
          </p:cNvPr>
          <p:cNvSpPr/>
          <p:nvPr/>
        </p:nvSpPr>
        <p:spPr>
          <a:xfrm>
            <a:off x="294522" y="1588818"/>
            <a:ext cx="10004612" cy="779941"/>
          </a:xfrm>
          <a:prstGeom prst="rect">
            <a:avLst/>
          </a:prstGeom>
          <a:no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77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E10414-E60F-F4B4-47F9-102306E987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graphicFrame>
        <p:nvGraphicFramePr>
          <p:cNvPr id="4" name="Table 3">
            <a:extLst>
              <a:ext uri="{FF2B5EF4-FFF2-40B4-BE49-F238E27FC236}">
                <a16:creationId xmlns:a16="http://schemas.microsoft.com/office/drawing/2014/main" id="{AE1EE926-532B-E672-2A69-B0EE7B947676}"/>
              </a:ext>
            </a:extLst>
          </p:cNvPr>
          <p:cNvGraphicFramePr>
            <a:graphicFrameLocks noGrp="1"/>
          </p:cNvGraphicFramePr>
          <p:nvPr>
            <p:extLst>
              <p:ext uri="{D42A27DB-BD31-4B8C-83A1-F6EECF244321}">
                <p14:modId xmlns:p14="http://schemas.microsoft.com/office/powerpoint/2010/main" val="3304735180"/>
              </p:ext>
            </p:extLst>
          </p:nvPr>
        </p:nvGraphicFramePr>
        <p:xfrm>
          <a:off x="0" y="1475077"/>
          <a:ext cx="7307108" cy="5382923"/>
        </p:xfrm>
        <a:graphic>
          <a:graphicData uri="http://schemas.openxmlformats.org/drawingml/2006/table">
            <a:tbl>
              <a:tblPr>
                <a:effectLst>
                  <a:outerShdw blurRad="50800" dist="38100" dir="2700000" algn="tl" rotWithShape="0">
                    <a:prstClr val="black">
                      <a:alpha val="40000"/>
                    </a:prstClr>
                  </a:outerShdw>
                </a:effectLst>
              </a:tblPr>
              <a:tblGrid>
                <a:gridCol w="1267984">
                  <a:extLst>
                    <a:ext uri="{9D8B030D-6E8A-4147-A177-3AD203B41FA5}">
                      <a16:colId xmlns:a16="http://schemas.microsoft.com/office/drawing/2014/main" val="3327413005"/>
                    </a:ext>
                  </a:extLst>
                </a:gridCol>
                <a:gridCol w="1308228">
                  <a:extLst>
                    <a:ext uri="{9D8B030D-6E8A-4147-A177-3AD203B41FA5}">
                      <a16:colId xmlns:a16="http://schemas.microsoft.com/office/drawing/2014/main" val="388586332"/>
                    </a:ext>
                  </a:extLst>
                </a:gridCol>
                <a:gridCol w="1345693">
                  <a:extLst>
                    <a:ext uri="{9D8B030D-6E8A-4147-A177-3AD203B41FA5}">
                      <a16:colId xmlns:a16="http://schemas.microsoft.com/office/drawing/2014/main" val="4038692726"/>
                    </a:ext>
                  </a:extLst>
                </a:gridCol>
                <a:gridCol w="1486196">
                  <a:extLst>
                    <a:ext uri="{9D8B030D-6E8A-4147-A177-3AD203B41FA5}">
                      <a16:colId xmlns:a16="http://schemas.microsoft.com/office/drawing/2014/main" val="326756671"/>
                    </a:ext>
                  </a:extLst>
                </a:gridCol>
                <a:gridCol w="1804665">
                  <a:extLst>
                    <a:ext uri="{9D8B030D-6E8A-4147-A177-3AD203B41FA5}">
                      <a16:colId xmlns:a16="http://schemas.microsoft.com/office/drawing/2014/main" val="357689869"/>
                    </a:ext>
                  </a:extLst>
                </a:gridCol>
                <a:gridCol w="94342">
                  <a:extLst>
                    <a:ext uri="{9D8B030D-6E8A-4147-A177-3AD203B41FA5}">
                      <a16:colId xmlns:a16="http://schemas.microsoft.com/office/drawing/2014/main" val="3823834500"/>
                    </a:ext>
                  </a:extLst>
                </a:gridCol>
              </a:tblGrid>
              <a:tr h="977761">
                <a:tc gridSpan="6">
                  <a:txBody>
                    <a:bodyPr/>
                    <a:lstStyle/>
                    <a:p>
                      <a:pPr marL="0" marR="0" algn="ctr">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endParaRPr lang="en-US" sz="11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A3D4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728535"/>
                  </a:ext>
                </a:extLst>
              </a:tr>
              <a:tr h="392393">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Region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Location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Address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Parent Night</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Conference</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39271696"/>
                  </a:ext>
                </a:extLst>
              </a:tr>
              <a:tr h="710002">
                <a:tc>
                  <a:txBody>
                    <a:bodyPr/>
                    <a:lstStyle/>
                    <a:p>
                      <a:pPr marL="0" marR="0" algn="ctr">
                        <a:lnSpc>
                          <a:spcPct val="115000"/>
                        </a:lnSpc>
                        <a:spcBef>
                          <a:spcPts val="0"/>
                        </a:spcBef>
                        <a:spcAft>
                          <a:spcPts val="0"/>
                        </a:spcAft>
                      </a:pPr>
                      <a:r>
                        <a:rPr lang="en-US" sz="1200" b="1">
                          <a:solidFill>
                            <a:srgbClr val="FFF200"/>
                          </a:solidFill>
                          <a:effectLst/>
                          <a:latin typeface="Times New Roman" panose="02020603050405020304" pitchFamily="18" charset="0"/>
                          <a:ea typeface="Times New Roman" panose="02020603050405020304" pitchFamily="18" charset="0"/>
                        </a:rPr>
                        <a:t>Quadrant 1</a:t>
                      </a:r>
                      <a:endParaRPr lang="en-US" sz="1200" b="1">
                        <a:solidFill>
                          <a:srgbClr val="FFF200"/>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Farmington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San Juan College, Henderson Fine Arts Building</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4601 College Blvd Farmington, Nm 87402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5:00-7:00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Mon., Sept. 30</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Oct.1</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04994999"/>
                  </a:ext>
                </a:extLst>
              </a:tr>
              <a:tr h="709819">
                <a:tc>
                  <a:txBody>
                    <a:bodyPr/>
                    <a:lstStyle/>
                    <a:p>
                      <a:pPr marL="0" marR="0" algn="ctr">
                        <a:lnSpc>
                          <a:spcPct val="115000"/>
                        </a:lnSpc>
                        <a:spcBef>
                          <a:spcPts val="0"/>
                        </a:spcBef>
                        <a:spcAft>
                          <a:spcPts val="0"/>
                        </a:spcAft>
                      </a:pPr>
                      <a:r>
                        <a:rPr lang="en-US" sz="1200" b="1">
                          <a:solidFill>
                            <a:srgbClr val="99D9EA"/>
                          </a:solidFill>
                          <a:effectLst/>
                          <a:latin typeface="Times New Roman" panose="02020603050405020304" pitchFamily="18" charset="0"/>
                          <a:ea typeface="Times New Roman" panose="02020603050405020304" pitchFamily="18" charset="0"/>
                        </a:rPr>
                        <a:t>Quadrant 2</a:t>
                      </a:r>
                      <a:endParaRPr lang="en-US" sz="1200" b="1">
                        <a:solidFill>
                          <a:srgbClr val="99D9EA"/>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Las Vegas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New Mexico Highlands University</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800 National Avenue Las Vegas, NM 87701</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5:00-7:00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Oct. 15</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 </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Wed., Oct. 16</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08033291"/>
                  </a:ext>
                </a:extLst>
              </a:tr>
              <a:tr h="898779">
                <a:tc>
                  <a:txBody>
                    <a:bodyPr/>
                    <a:lstStyle/>
                    <a:p>
                      <a:pPr marL="0" marR="0" algn="ctr">
                        <a:lnSpc>
                          <a:spcPct val="115000"/>
                        </a:lnSpc>
                        <a:spcBef>
                          <a:spcPts val="0"/>
                        </a:spcBef>
                        <a:spcAft>
                          <a:spcPts val="0"/>
                        </a:spcAft>
                      </a:pPr>
                      <a:r>
                        <a:rPr lang="en-US" sz="1200" b="1">
                          <a:solidFill>
                            <a:srgbClr val="B5E61D"/>
                          </a:solidFill>
                          <a:effectLst/>
                          <a:latin typeface="Times New Roman" panose="02020603050405020304" pitchFamily="18" charset="0"/>
                          <a:ea typeface="Times New Roman" panose="02020603050405020304" pitchFamily="18" charset="0"/>
                        </a:rPr>
                        <a:t>Quadrant 3</a:t>
                      </a:r>
                      <a:endParaRPr lang="en-US" sz="1200" b="1">
                        <a:solidFill>
                          <a:srgbClr val="B5E61D"/>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Albuquerque</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University of New Mexico Division of Continuing Education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1634 University Blvd, Albuquerque, NM 87102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5:00-7:00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Mon., Nov. 4</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Nov. 5</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192003280"/>
                  </a:ext>
                </a:extLst>
              </a:tr>
              <a:tr h="709819">
                <a:tc>
                  <a:txBody>
                    <a:bodyPr/>
                    <a:lstStyle/>
                    <a:p>
                      <a:pPr marL="0" marR="0" algn="ctr">
                        <a:lnSpc>
                          <a:spcPct val="115000"/>
                        </a:lnSpc>
                        <a:spcBef>
                          <a:spcPts val="0"/>
                        </a:spcBef>
                        <a:spcAft>
                          <a:spcPts val="0"/>
                        </a:spcAft>
                      </a:pPr>
                      <a:r>
                        <a:rPr lang="en-US" sz="1200" b="1">
                          <a:solidFill>
                            <a:srgbClr val="FFC90E"/>
                          </a:solidFill>
                          <a:effectLst/>
                          <a:latin typeface="Times New Roman" panose="02020603050405020304" pitchFamily="18" charset="0"/>
                          <a:ea typeface="Times New Roman" panose="02020603050405020304" pitchFamily="18" charset="0"/>
                        </a:rPr>
                        <a:t>Quadrant 4</a:t>
                      </a:r>
                      <a:endParaRPr lang="en-US" sz="1200" b="1">
                        <a:solidFill>
                          <a:srgbClr val="FFC90E"/>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Las Cruces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New Mexico State University-Las Cruces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TBD</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5:00-7:00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Oct 22</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Wed., Oct. 23</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22152063"/>
                  </a:ext>
                </a:extLst>
              </a:tr>
              <a:tr h="838657">
                <a:tc>
                  <a:txBody>
                    <a:bodyPr/>
                    <a:lstStyle/>
                    <a:p>
                      <a:pPr marL="0" marR="0" algn="ctr">
                        <a:lnSpc>
                          <a:spcPct val="115000"/>
                        </a:lnSpc>
                        <a:spcBef>
                          <a:spcPts val="0"/>
                        </a:spcBef>
                        <a:spcAft>
                          <a:spcPts val="0"/>
                        </a:spcAft>
                      </a:pPr>
                      <a:r>
                        <a:rPr lang="en-US" sz="1200" b="1">
                          <a:solidFill>
                            <a:srgbClr val="A349A4"/>
                          </a:solidFill>
                          <a:effectLst/>
                          <a:latin typeface="Times New Roman" panose="02020603050405020304" pitchFamily="18" charset="0"/>
                          <a:ea typeface="Times New Roman" panose="02020603050405020304" pitchFamily="18" charset="0"/>
                        </a:rPr>
                        <a:t>Quadrant 5</a:t>
                      </a:r>
                      <a:endParaRPr lang="en-US" sz="1200" b="1">
                        <a:solidFill>
                          <a:srgbClr val="A349A4"/>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Hobbs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Hobbs Training Center</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i="0" u="none" strike="noStrike" cap="none">
                          <a:solidFill>
                            <a:schemeClr val="bg2"/>
                          </a:solidFill>
                          <a:effectLst/>
                          <a:latin typeface="Times New Roman" panose="02020603050405020304" pitchFamily="18" charset="0"/>
                          <a:ea typeface="+mn-ea"/>
                          <a:cs typeface="Times New Roman" panose="02020603050405020304" pitchFamily="18" charset="0"/>
                          <a:sym typeface="Arial"/>
                        </a:rPr>
                        <a:t>2110 East Sanger Street, Hobbs, New Mexico 88240</a:t>
                      </a:r>
                      <a:endParaRPr lang="en-US" sz="1200" b="0" i="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5:00-7:00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Oct. 28</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Wed., Oct. 29</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043682498"/>
                  </a:ext>
                </a:extLst>
              </a:tr>
            </a:tbl>
          </a:graphicData>
        </a:graphic>
      </p:graphicFrame>
      <p:pic>
        <p:nvPicPr>
          <p:cNvPr id="5" name="Picture 4">
            <a:extLst>
              <a:ext uri="{FF2B5EF4-FFF2-40B4-BE49-F238E27FC236}">
                <a16:creationId xmlns:a16="http://schemas.microsoft.com/office/drawing/2014/main" id="{E9666590-FA81-3017-5F55-4970D8D53567}"/>
              </a:ext>
            </a:extLst>
          </p:cNvPr>
          <p:cNvPicPr>
            <a:picLocks noChangeAspect="1"/>
          </p:cNvPicPr>
          <p:nvPr/>
        </p:nvPicPr>
        <p:blipFill>
          <a:blip r:embed="rId3"/>
          <a:stretch>
            <a:fillRect/>
          </a:stretch>
        </p:blipFill>
        <p:spPr>
          <a:xfrm>
            <a:off x="7339162" y="1547924"/>
            <a:ext cx="4852837" cy="5310076"/>
          </a:xfrm>
          <a:prstGeom prst="rect">
            <a:avLst/>
          </a:prstGeom>
        </p:spPr>
      </p:pic>
      <p:sp>
        <p:nvSpPr>
          <p:cNvPr id="6" name="TextBox 5">
            <a:extLst>
              <a:ext uri="{FF2B5EF4-FFF2-40B4-BE49-F238E27FC236}">
                <a16:creationId xmlns:a16="http://schemas.microsoft.com/office/drawing/2014/main" id="{B9726DA7-7555-C309-A5B9-2E2759A8E97D}"/>
              </a:ext>
            </a:extLst>
          </p:cNvPr>
          <p:cNvSpPr txBox="1"/>
          <p:nvPr/>
        </p:nvSpPr>
        <p:spPr>
          <a:xfrm>
            <a:off x="0" y="728283"/>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PD Tour</a:t>
            </a:r>
          </a:p>
        </p:txBody>
      </p:sp>
      <p:sp>
        <p:nvSpPr>
          <p:cNvPr id="22" name="TextBox 21">
            <a:extLst>
              <a:ext uri="{FF2B5EF4-FFF2-40B4-BE49-F238E27FC236}">
                <a16:creationId xmlns:a16="http://schemas.microsoft.com/office/drawing/2014/main" id="{216AE80A-E121-1EA0-4114-5BD82EC02724}"/>
              </a:ext>
            </a:extLst>
          </p:cNvPr>
          <p:cNvSpPr txBox="1"/>
          <p:nvPr/>
        </p:nvSpPr>
        <p:spPr>
          <a:xfrm>
            <a:off x="635764" y="1902349"/>
            <a:ext cx="4288779" cy="584775"/>
          </a:xfrm>
          <a:prstGeom prst="rect">
            <a:avLst/>
          </a:prstGeom>
          <a:noFill/>
        </p:spPr>
        <p:txBody>
          <a:bodyPr wrap="square" rtlCol="0">
            <a:spAutoFit/>
          </a:bodyPr>
          <a:lstStyle/>
          <a:p>
            <a:r>
              <a:rPr lang="en-US" sz="3200" b="1">
                <a:solidFill>
                  <a:schemeClr val="bg1"/>
                </a:solidFill>
                <a:latin typeface="Arial Black" panose="020B0A04020102020204" pitchFamily="34" charset="0"/>
              </a:rPr>
              <a:t>PD Tour Schedule</a:t>
            </a:r>
          </a:p>
        </p:txBody>
      </p:sp>
      <p:pic>
        <p:nvPicPr>
          <p:cNvPr id="23" name="Picture 22">
            <a:extLst>
              <a:ext uri="{FF2B5EF4-FFF2-40B4-BE49-F238E27FC236}">
                <a16:creationId xmlns:a16="http://schemas.microsoft.com/office/drawing/2014/main" id="{EBC3A1E7-81CD-A037-D33B-81450FC6A3AE}"/>
              </a:ext>
            </a:extLst>
          </p:cNvPr>
          <p:cNvPicPr>
            <a:picLocks noChangeAspect="1"/>
          </p:cNvPicPr>
          <p:nvPr/>
        </p:nvPicPr>
        <p:blipFill>
          <a:blip r:embed="rId4"/>
          <a:stretch>
            <a:fillRect/>
          </a:stretch>
        </p:blipFill>
        <p:spPr>
          <a:xfrm>
            <a:off x="5246142" y="1547924"/>
            <a:ext cx="1929866" cy="789517"/>
          </a:xfrm>
          <a:prstGeom prst="rect">
            <a:avLst/>
          </a:prstGeom>
          <a:effectLst>
            <a:softEdge rad="50800"/>
          </a:effectLst>
        </p:spPr>
      </p:pic>
    </p:spTree>
    <p:extLst>
      <p:ext uri="{BB962C8B-B14F-4D97-AF65-F5344CB8AC3E}">
        <p14:creationId xmlns:p14="http://schemas.microsoft.com/office/powerpoint/2010/main" val="285695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301147589a2_0_7"/>
          <p:cNvSpPr txBox="1">
            <a:spLocks noGrp="1"/>
          </p:cNvSpPr>
          <p:nvPr>
            <p:ph type="title"/>
          </p:nvPr>
        </p:nvSpPr>
        <p:spPr>
          <a:xfrm>
            <a:off x="1295400" y="255134"/>
            <a:ext cx="9601200" cy="10368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latin typeface="Arial Black" panose="020B0A040201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Parent University </a:t>
            </a:r>
            <a:endParaRPr b="1">
              <a:latin typeface="Arial Black" panose="020B0A04020102020204" pitchFamily="34" charset="0"/>
            </a:endParaRPr>
          </a:p>
        </p:txBody>
      </p:sp>
      <p:sp>
        <p:nvSpPr>
          <p:cNvPr id="92" name="Google Shape;92;g301147589a2_0_7"/>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93" name="Google Shape;93;g301147589a2_0_7"/>
          <p:cNvSpPr/>
          <p:nvPr/>
        </p:nvSpPr>
        <p:spPr>
          <a:xfrm>
            <a:off x="6264700" y="1635075"/>
            <a:ext cx="5681400" cy="4909500"/>
          </a:xfrm>
          <a:prstGeom prst="ellipse">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1"/>
                </a:solidFill>
                <a:latin typeface="Calibri"/>
                <a:ea typeface="Calibri"/>
                <a:cs typeface="Calibri"/>
                <a:sym typeface="Calibri"/>
              </a:rPr>
              <a:t>Event Details</a:t>
            </a:r>
            <a:r>
              <a:rPr lang="en-US" sz="3100" b="1">
                <a:solidFill>
                  <a:schemeClr val="accent1"/>
                </a:solidFill>
                <a:latin typeface="Calibri"/>
                <a:ea typeface="Calibri"/>
                <a:cs typeface="Calibri"/>
                <a:sym typeface="Calibri"/>
              </a:rPr>
              <a:t> </a:t>
            </a:r>
            <a:endParaRPr sz="3100" b="1">
              <a:solidFill>
                <a:schemeClr val="accent1"/>
              </a:solidFill>
              <a:latin typeface="Calibri"/>
              <a:ea typeface="Calibri"/>
              <a:cs typeface="Calibri"/>
              <a:sym typeface="Calibri"/>
            </a:endParaRPr>
          </a:p>
          <a:p>
            <a:pPr marL="0" lvl="0" indent="0" algn="ctr" rtl="0">
              <a:spcBef>
                <a:spcPts val="0"/>
              </a:spcBef>
              <a:spcAft>
                <a:spcPts val="0"/>
              </a:spcAft>
              <a:buNone/>
            </a:pPr>
            <a:endParaRPr sz="2000" b="1">
              <a:solidFill>
                <a:srgbClr val="FF914D"/>
              </a:solidFill>
              <a:latin typeface="Calibri"/>
              <a:ea typeface="Calibri"/>
              <a:cs typeface="Calibri"/>
              <a:sym typeface="Calibri"/>
            </a:endParaRPr>
          </a:p>
          <a:p>
            <a:pPr marL="0" lvl="0" indent="0" algn="ctr" rtl="0">
              <a:spcBef>
                <a:spcPts val="0"/>
              </a:spcBef>
              <a:spcAft>
                <a:spcPts val="0"/>
              </a:spcAft>
              <a:buNone/>
            </a:pPr>
            <a:r>
              <a:rPr lang="en-US" sz="3100" b="1">
                <a:latin typeface="Calibri"/>
                <a:ea typeface="Calibri"/>
                <a:cs typeface="Calibri"/>
                <a:sym typeface="Calibri"/>
              </a:rPr>
              <a:t> Dates</a:t>
            </a:r>
            <a:endParaRPr sz="3100">
              <a:latin typeface="Calibri"/>
              <a:ea typeface="Calibri"/>
              <a:cs typeface="Calibri"/>
              <a:sym typeface="Calibri"/>
            </a:endParaRPr>
          </a:p>
          <a:p>
            <a:pPr marL="0" lvl="0" indent="0" algn="ctr" rtl="0">
              <a:spcBef>
                <a:spcPts val="0"/>
              </a:spcBef>
              <a:spcAft>
                <a:spcPts val="0"/>
              </a:spcAft>
              <a:buNone/>
            </a:pPr>
            <a:r>
              <a:rPr lang="en-US" sz="2900">
                <a:latin typeface="Calibri"/>
                <a:ea typeface="Calibri"/>
                <a:cs typeface="Calibri"/>
                <a:sym typeface="Calibri"/>
              </a:rPr>
              <a:t>November 13 &amp; 14, 2024</a:t>
            </a:r>
            <a:r>
              <a:rPr lang="en-US" sz="3100">
                <a:latin typeface="Calibri"/>
                <a:ea typeface="Calibri"/>
                <a:cs typeface="Calibri"/>
                <a:sym typeface="Calibri"/>
              </a:rPr>
              <a:t> </a:t>
            </a:r>
            <a:endParaRPr sz="3100">
              <a:latin typeface="Calibri"/>
              <a:ea typeface="Calibri"/>
              <a:cs typeface="Calibri"/>
              <a:sym typeface="Calibri"/>
            </a:endParaRPr>
          </a:p>
          <a:p>
            <a:pPr marL="0" lvl="0" indent="0" algn="ctr" rtl="0">
              <a:spcBef>
                <a:spcPts val="0"/>
              </a:spcBef>
              <a:spcAft>
                <a:spcPts val="0"/>
              </a:spcAft>
              <a:buNone/>
            </a:pPr>
            <a:endParaRPr sz="1900">
              <a:latin typeface="Calibri"/>
              <a:ea typeface="Calibri"/>
              <a:cs typeface="Calibri"/>
              <a:sym typeface="Calibri"/>
            </a:endParaRPr>
          </a:p>
          <a:p>
            <a:pPr marL="0" lvl="0" indent="0" algn="ctr" rtl="0">
              <a:spcBef>
                <a:spcPts val="0"/>
              </a:spcBef>
              <a:spcAft>
                <a:spcPts val="0"/>
              </a:spcAft>
              <a:buNone/>
            </a:pPr>
            <a:r>
              <a:rPr lang="en-US" sz="3100" b="1">
                <a:latin typeface="Calibri"/>
                <a:ea typeface="Calibri"/>
                <a:cs typeface="Calibri"/>
                <a:sym typeface="Calibri"/>
              </a:rPr>
              <a:t>Location</a:t>
            </a:r>
            <a:r>
              <a:rPr lang="en-US" sz="3100">
                <a:latin typeface="Calibri"/>
                <a:ea typeface="Calibri"/>
                <a:cs typeface="Calibri"/>
                <a:sym typeface="Calibri"/>
              </a:rPr>
              <a:t> </a:t>
            </a:r>
            <a:endParaRPr sz="3100">
              <a:latin typeface="Calibri"/>
              <a:ea typeface="Calibri"/>
              <a:cs typeface="Calibri"/>
              <a:sym typeface="Calibri"/>
            </a:endParaRPr>
          </a:p>
          <a:p>
            <a:pPr marL="0" lvl="0" indent="0" algn="ctr" rtl="0">
              <a:spcBef>
                <a:spcPts val="0"/>
              </a:spcBef>
              <a:spcAft>
                <a:spcPts val="0"/>
              </a:spcAft>
              <a:buNone/>
            </a:pPr>
            <a:r>
              <a:rPr lang="en-US" sz="2900">
                <a:latin typeface="Calibri"/>
                <a:ea typeface="Calibri"/>
                <a:cs typeface="Calibri"/>
                <a:sym typeface="Calibri"/>
              </a:rPr>
              <a:t>Buffalo Thunder Resort &amp; Casino </a:t>
            </a:r>
            <a:endParaRPr sz="2700">
              <a:latin typeface="Calibri"/>
              <a:ea typeface="Calibri"/>
              <a:cs typeface="Calibri"/>
              <a:sym typeface="Calibri"/>
            </a:endParaRPr>
          </a:p>
        </p:txBody>
      </p:sp>
      <p:sp>
        <p:nvSpPr>
          <p:cNvPr id="94" name="Google Shape;94;g301147589a2_0_7"/>
          <p:cNvSpPr txBox="1"/>
          <p:nvPr/>
        </p:nvSpPr>
        <p:spPr>
          <a:xfrm>
            <a:off x="227800" y="1761600"/>
            <a:ext cx="6036900" cy="4782900"/>
          </a:xfrm>
          <a:prstGeom prst="rect">
            <a:avLst/>
          </a:prstGeom>
          <a:noFill/>
          <a:ln>
            <a:noFill/>
          </a:ln>
        </p:spPr>
        <p:txBody>
          <a:bodyPr spcFirstLastPara="1" wrap="square" lIns="91425" tIns="91425" rIns="91425" bIns="91425" anchor="t" anchorCtr="0">
            <a:noAutofit/>
          </a:bodyPr>
          <a:lstStyle/>
          <a:p>
            <a:pPr marL="457200" lvl="0" indent="-410911" algn="l" rtl="0">
              <a:lnSpc>
                <a:spcPct val="115000"/>
              </a:lnSpc>
              <a:spcBef>
                <a:spcPts val="1200"/>
              </a:spcBef>
              <a:spcAft>
                <a:spcPts val="0"/>
              </a:spcAft>
              <a:buClr>
                <a:srgbClr val="3A3D4B"/>
              </a:buClr>
              <a:buSzPts val="2871"/>
              <a:buFont typeface="Times New Roman"/>
              <a:buChar char="●"/>
            </a:pPr>
            <a:r>
              <a:rPr lang="en-US" sz="2871">
                <a:solidFill>
                  <a:srgbClr val="3A3D4B"/>
                </a:solidFill>
                <a:latin typeface="Times New Roman"/>
                <a:ea typeface="Times New Roman"/>
                <a:cs typeface="Times New Roman"/>
                <a:sym typeface="Times New Roman"/>
              </a:rPr>
              <a:t>Goal of 500 participants</a:t>
            </a:r>
            <a:endParaRPr sz="2871">
              <a:solidFill>
                <a:srgbClr val="3A3D4B"/>
              </a:solidFill>
              <a:latin typeface="Times New Roman"/>
              <a:ea typeface="Times New Roman"/>
              <a:cs typeface="Times New Roman"/>
              <a:sym typeface="Times New Roman"/>
            </a:endParaRPr>
          </a:p>
          <a:p>
            <a:pPr marL="457200" lvl="0" indent="-410911" algn="l" rtl="0">
              <a:lnSpc>
                <a:spcPct val="115000"/>
              </a:lnSpc>
              <a:spcBef>
                <a:spcPts val="0"/>
              </a:spcBef>
              <a:spcAft>
                <a:spcPts val="0"/>
              </a:spcAft>
              <a:buClr>
                <a:srgbClr val="3A3D4B"/>
              </a:buClr>
              <a:buSzPts val="2871"/>
              <a:buFont typeface="Times New Roman"/>
              <a:buChar char="●"/>
            </a:pPr>
            <a:r>
              <a:rPr lang="en-US" sz="2871">
                <a:solidFill>
                  <a:srgbClr val="3A3D4B"/>
                </a:solidFill>
                <a:latin typeface="Times New Roman"/>
                <a:ea typeface="Times New Roman"/>
                <a:cs typeface="Times New Roman"/>
                <a:sym typeface="Times New Roman"/>
              </a:rPr>
              <a:t>National panel discussion on supporting students with disabilities </a:t>
            </a:r>
            <a:endParaRPr sz="2871">
              <a:solidFill>
                <a:srgbClr val="3A3D4B"/>
              </a:solidFill>
              <a:latin typeface="Times New Roman"/>
              <a:ea typeface="Times New Roman"/>
              <a:cs typeface="Times New Roman"/>
              <a:sym typeface="Times New Roman"/>
            </a:endParaRPr>
          </a:p>
          <a:p>
            <a:pPr marL="457200" lvl="0" indent="-410911" algn="l" rtl="0">
              <a:lnSpc>
                <a:spcPct val="115000"/>
              </a:lnSpc>
              <a:spcBef>
                <a:spcPts val="0"/>
              </a:spcBef>
              <a:spcAft>
                <a:spcPts val="0"/>
              </a:spcAft>
              <a:buClr>
                <a:srgbClr val="3A3D4B"/>
              </a:buClr>
              <a:buSzPts val="2871"/>
              <a:buFont typeface="Times New Roman"/>
              <a:buChar char="●"/>
            </a:pPr>
            <a:r>
              <a:rPr lang="en-US" sz="2871">
                <a:solidFill>
                  <a:srgbClr val="3A3D4B"/>
                </a:solidFill>
                <a:latin typeface="Times New Roman"/>
                <a:ea typeface="Times New Roman"/>
                <a:cs typeface="Times New Roman"/>
                <a:sym typeface="Times New Roman"/>
              </a:rPr>
              <a:t>Local &amp; state resources for parents </a:t>
            </a:r>
            <a:endParaRPr sz="2871">
              <a:solidFill>
                <a:srgbClr val="3A3D4B"/>
              </a:solidFill>
              <a:latin typeface="Times New Roman"/>
              <a:ea typeface="Times New Roman"/>
              <a:cs typeface="Times New Roman"/>
              <a:sym typeface="Times New Roman"/>
            </a:endParaRPr>
          </a:p>
          <a:p>
            <a:pPr marL="457200" lvl="0" indent="-410911" algn="l" rtl="0">
              <a:lnSpc>
                <a:spcPct val="115000"/>
              </a:lnSpc>
              <a:spcBef>
                <a:spcPts val="0"/>
              </a:spcBef>
              <a:spcAft>
                <a:spcPts val="0"/>
              </a:spcAft>
              <a:buClr>
                <a:srgbClr val="3A3D4B"/>
              </a:buClr>
              <a:buSzPts val="2871"/>
              <a:buFont typeface="Times New Roman"/>
              <a:buChar char="●"/>
            </a:pPr>
            <a:r>
              <a:rPr lang="en-US" sz="2871">
                <a:solidFill>
                  <a:srgbClr val="3A3D4B"/>
                </a:solidFill>
                <a:latin typeface="Times New Roman"/>
                <a:ea typeface="Times New Roman"/>
                <a:cs typeface="Times New Roman"/>
                <a:sym typeface="Times New Roman"/>
              </a:rPr>
              <a:t>Providing learning opportunities for parents of students with disabilities </a:t>
            </a:r>
            <a:endParaRPr sz="2871">
              <a:solidFill>
                <a:srgbClr val="3A3D4B"/>
              </a:solidFill>
              <a:latin typeface="Times New Roman"/>
              <a:ea typeface="Times New Roman"/>
              <a:cs typeface="Times New Roman"/>
              <a:sym typeface="Times New Roman"/>
            </a:endParaRPr>
          </a:p>
          <a:p>
            <a:pPr marL="914400" lvl="1" indent="-410911" algn="l" rtl="0">
              <a:lnSpc>
                <a:spcPct val="115000"/>
              </a:lnSpc>
              <a:spcBef>
                <a:spcPts val="0"/>
              </a:spcBef>
              <a:spcAft>
                <a:spcPts val="0"/>
              </a:spcAft>
              <a:buClr>
                <a:srgbClr val="3A3D4B"/>
              </a:buClr>
              <a:buSzPts val="2871"/>
              <a:buFont typeface="Times New Roman"/>
              <a:buChar char="○"/>
            </a:pPr>
            <a:r>
              <a:rPr lang="en-US" sz="2871">
                <a:solidFill>
                  <a:srgbClr val="3A3D4B"/>
                </a:solidFill>
                <a:latin typeface="Times New Roman"/>
                <a:ea typeface="Times New Roman"/>
                <a:cs typeface="Times New Roman"/>
                <a:sym typeface="Times New Roman"/>
              </a:rPr>
              <a:t>Start of ongoing support for parents </a:t>
            </a:r>
            <a:endParaRPr sz="1500">
              <a:solidFill>
                <a:srgbClr val="3A3D4B"/>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2AC-7F3D-74C7-B6B5-808888D7FE95}"/>
              </a:ext>
            </a:extLst>
          </p:cNvPr>
          <p:cNvSpPr>
            <a:spLocks noGrp="1"/>
          </p:cNvSpPr>
          <p:nvPr>
            <p:ph type="title"/>
          </p:nvPr>
        </p:nvSpPr>
        <p:spPr>
          <a:xfrm>
            <a:off x="0" y="255134"/>
            <a:ext cx="12192000" cy="1036850"/>
          </a:xfrm>
        </p:spPr>
        <p:txBody>
          <a:bodyPr>
            <a:normAutofit/>
          </a:bodyPr>
          <a:lstStyle/>
          <a:p>
            <a:pPr algn="ctr"/>
            <a:r>
              <a:rPr lang="en-US">
                <a:latin typeface="Arial Black" panose="020B0A04020102020204" pitchFamily="34" charset="0"/>
              </a:rPr>
              <a:t>Data &amp; Finance</a:t>
            </a:r>
          </a:p>
        </p:txBody>
      </p:sp>
      <p:sp>
        <p:nvSpPr>
          <p:cNvPr id="4" name="Slide Number Placeholder 3">
            <a:extLst>
              <a:ext uri="{FF2B5EF4-FFF2-40B4-BE49-F238E27FC236}">
                <a16:creationId xmlns:a16="http://schemas.microsoft.com/office/drawing/2014/main" id="{A93C3CA7-D394-B878-4F2E-4B017F3E6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21" name="Picture 20" descr="Autumn leaves falling from the tree">
            <a:extLst>
              <a:ext uri="{FF2B5EF4-FFF2-40B4-BE49-F238E27FC236}">
                <a16:creationId xmlns:a16="http://schemas.microsoft.com/office/drawing/2014/main" id="{739D7619-66D3-4D89-D4AF-C68B5A649E23}"/>
              </a:ext>
            </a:extLst>
          </p:cNvPr>
          <p:cNvPicPr>
            <a:picLocks noChangeAspect="1"/>
          </p:cNvPicPr>
          <p:nvPr/>
        </p:nvPicPr>
        <p:blipFill>
          <a:blip r:embed="rId3"/>
          <a:stretch>
            <a:fillRect/>
          </a:stretch>
        </p:blipFill>
        <p:spPr>
          <a:xfrm>
            <a:off x="0" y="1488935"/>
            <a:ext cx="12192000" cy="5369065"/>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D67BB390-F844-56FA-BB42-5C105F6B37AB}"/>
              </a:ext>
            </a:extLst>
          </p:cNvPr>
          <p:cNvSpPr/>
          <p:nvPr/>
        </p:nvSpPr>
        <p:spPr>
          <a:xfrm>
            <a:off x="6371968" y="4615679"/>
            <a:ext cx="5486400" cy="2166698"/>
          </a:xfrm>
          <a:prstGeom prst="rect">
            <a:avLst/>
          </a:prstGeom>
          <a:solidFill>
            <a:srgbClr val="1D1C22"/>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merican Football on Chalkboard">
            <a:extLst>
              <a:ext uri="{FF2B5EF4-FFF2-40B4-BE49-F238E27FC236}">
                <a16:creationId xmlns:a16="http://schemas.microsoft.com/office/drawing/2014/main" id="{09EEF650-5DA1-8CD9-308C-85EF48EC7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968" y="1651040"/>
            <a:ext cx="5486400" cy="28781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9DE6A4-D8AC-6704-7F46-0D4442EC3995}"/>
              </a:ext>
            </a:extLst>
          </p:cNvPr>
          <p:cNvSpPr txBox="1"/>
          <p:nvPr/>
        </p:nvSpPr>
        <p:spPr>
          <a:xfrm>
            <a:off x="6371968" y="2631842"/>
            <a:ext cx="5486399" cy="1631216"/>
          </a:xfrm>
          <a:prstGeom prst="rect">
            <a:avLst/>
          </a:prstGeom>
          <a:noFill/>
        </p:spPr>
        <p:txBody>
          <a:bodyPr wrap="square" rtlCol="0">
            <a:spAutoFit/>
          </a:bodyPr>
          <a:lstStyle/>
          <a:p>
            <a:pPr algn="ctr"/>
            <a:r>
              <a:rPr lang="en-US" sz="2800" b="1" u="sng">
                <a:solidFill>
                  <a:schemeClr val="bg1"/>
                </a:solidFill>
                <a:latin typeface="Arial Black" panose="020B0A04020102020204" pitchFamily="34" charset="0"/>
                <a:cs typeface="Times New Roman" panose="02020603050405020304" pitchFamily="18" charset="0"/>
              </a:rPr>
              <a:t>DEADLINES</a:t>
            </a:r>
          </a:p>
          <a:p>
            <a:pPr marL="285750" indent="-285750">
              <a:buClr>
                <a:schemeClr val="bg2"/>
              </a:buClr>
              <a:buFont typeface="Wingdings" panose="05000000000000000000" pitchFamily="2" charset="2"/>
              <a:buChar char="§"/>
            </a:pPr>
            <a:endParaRPr lang="en-US" sz="1800" b="1">
              <a:solidFill>
                <a:schemeClr val="bg1"/>
              </a:solidFill>
              <a:latin typeface="Arial Black" panose="020B0A04020102020204" pitchFamily="34" charset="0"/>
              <a:cs typeface="Times New Roman" panose="02020603050405020304" pitchFamily="18" charset="0"/>
            </a:endParaRPr>
          </a:p>
          <a:p>
            <a:pPr marL="285750" indent="-285750">
              <a:buClr>
                <a:schemeClr val="bg1"/>
              </a:buClr>
              <a:buFont typeface="Wingdings" panose="05000000000000000000" pitchFamily="2" charset="2"/>
              <a:buChar char="§"/>
            </a:pPr>
            <a:r>
              <a:rPr lang="en-US" sz="1800" b="1">
                <a:solidFill>
                  <a:schemeClr val="bg1"/>
                </a:solidFill>
                <a:latin typeface="Arial Black" panose="020B0A04020102020204" pitchFamily="34" charset="0"/>
                <a:cs typeface="Times New Roman" panose="02020603050405020304" pitchFamily="18" charset="0"/>
              </a:rPr>
              <a:t>Indicator 14-September 30</a:t>
            </a:r>
            <a:r>
              <a:rPr lang="en-US" sz="1800" b="1" baseline="30000">
                <a:solidFill>
                  <a:schemeClr val="bg1"/>
                </a:solidFill>
                <a:latin typeface="Arial Black" panose="020B0A04020102020204" pitchFamily="34" charset="0"/>
                <a:cs typeface="Times New Roman" panose="02020603050405020304" pitchFamily="18" charset="0"/>
              </a:rPr>
              <a:t>th</a:t>
            </a:r>
            <a:endParaRPr lang="en-US" sz="1800" b="1">
              <a:solidFill>
                <a:schemeClr val="bg1"/>
              </a:solidFill>
              <a:latin typeface="Arial Black" panose="020B0A04020102020204" pitchFamily="34" charset="0"/>
              <a:cs typeface="Times New Roman" panose="02020603050405020304" pitchFamily="18" charset="0"/>
            </a:endParaRPr>
          </a:p>
          <a:p>
            <a:pPr marL="285750" indent="-285750">
              <a:buClr>
                <a:schemeClr val="bg1"/>
              </a:buClr>
              <a:buFont typeface="Wingdings" panose="05000000000000000000" pitchFamily="2" charset="2"/>
              <a:buChar char="§"/>
            </a:pPr>
            <a:r>
              <a:rPr lang="en-US" sz="1800" b="1">
                <a:solidFill>
                  <a:schemeClr val="bg1"/>
                </a:solidFill>
                <a:latin typeface="Arial Black" panose="020B0A04020102020204" pitchFamily="34" charset="0"/>
                <a:cs typeface="Times New Roman" panose="02020603050405020304" pitchFamily="18" charset="0"/>
              </a:rPr>
              <a:t>GY 22 Funds Expire September 30</a:t>
            </a:r>
            <a:r>
              <a:rPr lang="en-US" sz="1800" b="1" baseline="30000">
                <a:solidFill>
                  <a:schemeClr val="bg1"/>
                </a:solidFill>
                <a:latin typeface="Arial Black" panose="020B0A04020102020204" pitchFamily="34" charset="0"/>
                <a:cs typeface="Times New Roman" panose="02020603050405020304" pitchFamily="18" charset="0"/>
              </a:rPr>
              <a:t>th</a:t>
            </a:r>
            <a:endParaRPr lang="en-US" sz="1800" b="1">
              <a:solidFill>
                <a:schemeClr val="bg1"/>
              </a:solidFill>
              <a:latin typeface="Arial Black" panose="020B0A04020102020204" pitchFamily="34" charset="0"/>
              <a:cs typeface="Times New Roman" panose="02020603050405020304" pitchFamily="18" charset="0"/>
            </a:endParaRPr>
          </a:p>
          <a:p>
            <a:pPr marL="285750" indent="-285750">
              <a:buClr>
                <a:schemeClr val="bg1"/>
              </a:buClr>
              <a:buFont typeface="Wingdings" panose="05000000000000000000" pitchFamily="2" charset="2"/>
              <a:buChar char="§"/>
            </a:pPr>
            <a:r>
              <a:rPr lang="en-US" sz="1800" b="1">
                <a:solidFill>
                  <a:schemeClr val="bg1"/>
                </a:solidFill>
                <a:latin typeface="Arial Black" panose="020B0A04020102020204" pitchFamily="34" charset="0"/>
                <a:cs typeface="Times New Roman" panose="02020603050405020304" pitchFamily="18" charset="0"/>
              </a:rPr>
              <a:t>Indicator 8 Parent Surveys En Route</a:t>
            </a:r>
          </a:p>
        </p:txBody>
      </p:sp>
      <p:sp>
        <p:nvSpPr>
          <p:cNvPr id="12" name="TextBox 11">
            <a:extLst>
              <a:ext uri="{FF2B5EF4-FFF2-40B4-BE49-F238E27FC236}">
                <a16:creationId xmlns:a16="http://schemas.microsoft.com/office/drawing/2014/main" id="{D5AEE2BC-6499-3C07-23C7-D450BC932332}"/>
              </a:ext>
            </a:extLst>
          </p:cNvPr>
          <p:cNvSpPr txBox="1"/>
          <p:nvPr/>
        </p:nvSpPr>
        <p:spPr>
          <a:xfrm>
            <a:off x="6699694" y="5473119"/>
            <a:ext cx="4830945" cy="923330"/>
          </a:xfrm>
          <a:prstGeom prst="rect">
            <a:avLst/>
          </a:prstGeom>
          <a:noFill/>
        </p:spPr>
        <p:txBody>
          <a:bodyPr wrap="square" rtlCol="0">
            <a:spAutoFit/>
          </a:bodyPr>
          <a:lstStyle/>
          <a:p>
            <a:pPr marL="342900" indent="-342900">
              <a:buClr>
                <a:schemeClr val="bg1"/>
              </a:buClr>
              <a:buFont typeface="Wingdings" panose="05000000000000000000" pitchFamily="2" charset="2"/>
              <a:buChar char="q"/>
            </a:pPr>
            <a:r>
              <a:rPr lang="en-US" sz="1800" b="1">
                <a:solidFill>
                  <a:schemeClr val="bg1"/>
                </a:solidFill>
                <a:latin typeface="Arial Black" panose="020B0A04020102020204" pitchFamily="34" charset="0"/>
                <a:cs typeface="Times New Roman" panose="02020603050405020304" pitchFamily="18" charset="0"/>
              </a:rPr>
              <a:t>40-DAY REPORTING </a:t>
            </a:r>
          </a:p>
          <a:p>
            <a:pPr marL="342900" indent="-342900">
              <a:buClr>
                <a:schemeClr val="bg1"/>
              </a:buClr>
              <a:buFont typeface="Wingdings" panose="05000000000000000000" pitchFamily="2" charset="2"/>
              <a:buChar char="q"/>
            </a:pPr>
            <a:r>
              <a:rPr lang="en-US" sz="1800" b="1">
                <a:solidFill>
                  <a:schemeClr val="bg1"/>
                </a:solidFill>
                <a:latin typeface="Arial Black" panose="020B0A04020102020204" pitchFamily="34" charset="0"/>
                <a:cs typeface="Times New Roman" panose="02020603050405020304" pitchFamily="18" charset="0"/>
              </a:rPr>
              <a:t>EXCESS COST</a:t>
            </a:r>
          </a:p>
          <a:p>
            <a:pPr marL="342900" indent="-342900">
              <a:buClr>
                <a:schemeClr val="bg1"/>
              </a:buClr>
              <a:buFont typeface="Wingdings" panose="05000000000000000000" pitchFamily="2" charset="2"/>
              <a:buChar char="q"/>
            </a:pPr>
            <a:r>
              <a:rPr lang="en-US" sz="1800" b="1">
                <a:solidFill>
                  <a:schemeClr val="bg1"/>
                </a:solidFill>
                <a:latin typeface="Arial Black" panose="020B0A04020102020204" pitchFamily="34" charset="0"/>
                <a:cs typeface="Times New Roman" panose="02020603050405020304" pitchFamily="18" charset="0"/>
              </a:rPr>
              <a:t>MOE</a:t>
            </a:r>
          </a:p>
        </p:txBody>
      </p:sp>
      <p:sp>
        <p:nvSpPr>
          <p:cNvPr id="13" name="TextBox 12">
            <a:extLst>
              <a:ext uri="{FF2B5EF4-FFF2-40B4-BE49-F238E27FC236}">
                <a16:creationId xmlns:a16="http://schemas.microsoft.com/office/drawing/2014/main" id="{9A989721-4486-3C36-354C-428559224105}"/>
              </a:ext>
            </a:extLst>
          </p:cNvPr>
          <p:cNvSpPr txBox="1"/>
          <p:nvPr/>
        </p:nvSpPr>
        <p:spPr>
          <a:xfrm>
            <a:off x="6371968" y="4691322"/>
            <a:ext cx="5498865" cy="646331"/>
          </a:xfrm>
          <a:prstGeom prst="rect">
            <a:avLst/>
          </a:prstGeom>
          <a:noFill/>
        </p:spPr>
        <p:txBody>
          <a:bodyPr wrap="square" rtlCol="0">
            <a:spAutoFit/>
          </a:bodyPr>
          <a:lstStyle/>
          <a:p>
            <a:pPr algn="ctr"/>
            <a:r>
              <a:rPr lang="en-US" sz="1800">
                <a:solidFill>
                  <a:schemeClr val="bg1"/>
                </a:solidFill>
                <a:latin typeface="Arial Black" panose="020B0A04020102020204" pitchFamily="34" charset="0"/>
              </a:rPr>
              <a:t>DATA &amp; FINANCE TRAINING AGENDA 9.18.24</a:t>
            </a:r>
          </a:p>
        </p:txBody>
      </p:sp>
    </p:spTree>
    <p:extLst>
      <p:ext uri="{BB962C8B-B14F-4D97-AF65-F5344CB8AC3E}">
        <p14:creationId xmlns:p14="http://schemas.microsoft.com/office/powerpoint/2010/main" val="351085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1"/>
            <a:ext cx="12192000" cy="1353670"/>
          </a:xfrm>
        </p:spPr>
        <p:txBody>
          <a:bodyPr/>
          <a:lstStyle/>
          <a:p>
            <a:pPr algn="ctr"/>
            <a:r>
              <a:rPr lang="en-US" b="1">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779228" y="1828800"/>
            <a:ext cx="5397454" cy="2969342"/>
          </a:xfrm>
        </p:spPr>
        <p:txBody>
          <a:bodyPr>
            <a:normAutofit fontScale="92500"/>
          </a:bodyPr>
          <a:lstStyle/>
          <a:p>
            <a:pPr marL="114300" indent="0" rtl="0">
              <a:spcBef>
                <a:spcPts val="1400"/>
              </a:spcBef>
              <a:spcAft>
                <a:spcPts val="0"/>
              </a:spcAft>
              <a:buNone/>
            </a:pPr>
            <a:r>
              <a:rPr lang="en-US" sz="1900" b="1" i="0" u="sng" strike="noStrike">
                <a:solidFill>
                  <a:srgbClr val="FF914D"/>
                </a:solidFill>
                <a:effectLst/>
                <a:latin typeface="Arial Black" panose="020B0A04020102020204" pitchFamily="34" charset="0"/>
              </a:rPr>
              <a:t>Office of Special Education Data Team:</a:t>
            </a:r>
            <a:endParaRPr lang="en-US" sz="1900" b="1" u="sng">
              <a:solidFill>
                <a:srgbClr val="FF914D"/>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charlene.marcotte@ped.nm.gov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lorenzo.dominguez@ped.nm.gov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liz.schweiger@ped.nm.gov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6">
                  <a:extLst>
                    <a:ext uri="{A12FA001-AC4F-418D-AE19-62706E023703}">
                      <ahyp:hlinkClr xmlns:ahyp="http://schemas.microsoft.com/office/drawing/2018/hyperlinkcolor" val="tx"/>
                    </a:ext>
                  </a:extLst>
                </a:hlinkClick>
              </a:rPr>
              <a:t>matthew.tomicek@ped.nm.gov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7">
                  <a:extLst>
                    <a:ext uri="{A12FA001-AC4F-418D-AE19-62706E023703}">
                      <ahyp:hlinkClr xmlns:ahyp="http://schemas.microsoft.com/office/drawing/2018/hyperlinkcolor" val="tx"/>
                    </a:ext>
                  </a:extLst>
                </a:hlinkClick>
              </a:rPr>
              <a:t>tamara.burkett@ped.nm.gov</a:t>
            </a:r>
            <a:r>
              <a:rPr lang="en-US" sz="1900" b="1" i="0" u="sng" strike="noStrike">
                <a:solidFill>
                  <a:schemeClr val="bg2"/>
                </a:solidFill>
                <a:effectLst/>
                <a:latin typeface="Arial Black" panose="020B0A04020102020204" pitchFamily="34" charset="0"/>
              </a:rPr>
              <a:t> </a:t>
            </a:r>
            <a:br>
              <a:rPr lang="en-US" b="1"/>
            </a:br>
            <a:endParaRPr lang="en-US" b="1"/>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3048000" y="3277570"/>
            <a:ext cx="6096000" cy="307777"/>
          </a:xfrm>
          <a:prstGeom prst="rect">
            <a:avLst/>
          </a:prstGeom>
          <a:noFill/>
        </p:spPr>
        <p:txBody>
          <a:bodyPr wrap="square">
            <a:spAutoFit/>
          </a:bodyPr>
          <a:lstStyle/>
          <a:p>
            <a:r>
              <a:rPr lang="en-US" b="0">
                <a:effectLst/>
              </a:rPr>
              <a:t> </a:t>
            </a:r>
            <a:endParaRPr lang="en-US"/>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6096000" y="1838450"/>
            <a:ext cx="6096000" cy="29693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spcBef>
                <a:spcPts val="1400"/>
              </a:spcBef>
              <a:buFont typeface="Arial"/>
              <a:buNone/>
            </a:pPr>
            <a:r>
              <a:rPr lang="en-US" sz="1800" b="1" u="sng">
                <a:solidFill>
                  <a:srgbClr val="FF914D"/>
                </a:solidFill>
                <a:latin typeface="Arial Black" panose="020B0A04020102020204" pitchFamily="34" charset="0"/>
              </a:rPr>
              <a:t>Indicator 14:</a:t>
            </a:r>
          </a:p>
          <a:p>
            <a:pPr marL="114300" indent="0">
              <a:spcBef>
                <a:spcPts val="1400"/>
              </a:spcBef>
              <a:buNone/>
            </a:pPr>
            <a:r>
              <a:rPr lang="en-US" sz="1800" b="1" u="sng">
                <a:solidFill>
                  <a:schemeClr val="bg2"/>
                </a:solidFill>
                <a:latin typeface="Arial Black" panose="020B0A04020102020204" pitchFamily="34" charset="0"/>
                <a:hlinkClick r:id="rId8">
                  <a:extLst>
                    <a:ext uri="{A12FA001-AC4F-418D-AE19-62706E023703}">
                      <ahyp:hlinkClr xmlns:ahyp="http://schemas.microsoft.com/office/drawing/2018/hyperlinkcolor" val="tx"/>
                    </a:ext>
                  </a:extLst>
                </a:hlinkClick>
              </a:rPr>
              <a:t>gdamian@nmhu.ed</a:t>
            </a:r>
            <a:r>
              <a:rPr lang="en-US" sz="1800" b="1" u="sng">
                <a:solidFill>
                  <a:schemeClr val="bg2"/>
                </a:solidFill>
                <a:latin typeface="Arial Black" panose="020B0A04020102020204" pitchFamily="34" charset="0"/>
              </a:rPr>
              <a:t>u</a:t>
            </a:r>
          </a:p>
          <a:p>
            <a:pPr>
              <a:spcBef>
                <a:spcPts val="1400"/>
              </a:spcBef>
            </a:pPr>
            <a:endParaRPr lang="en-US" sz="1800" b="1" u="sng">
              <a:solidFill>
                <a:srgbClr val="EFC119"/>
              </a:solidFill>
              <a:latin typeface="Calibri" panose="020F0502020204030204" pitchFamily="34" charset="0"/>
            </a:endParaRPr>
          </a:p>
          <a:p>
            <a:pPr marL="114300" indent="0">
              <a:spcBef>
                <a:spcPts val="1400"/>
              </a:spcBef>
              <a:buNone/>
            </a:pPr>
            <a:br>
              <a:rPr lang="en-US"/>
            </a:br>
            <a:endParaRPr lang="en-US"/>
          </a:p>
        </p:txBody>
      </p:sp>
      <p:sp>
        <p:nvSpPr>
          <p:cNvPr id="12" name="TextBox 11">
            <a:extLst>
              <a:ext uri="{FF2B5EF4-FFF2-40B4-BE49-F238E27FC236}">
                <a16:creationId xmlns:a16="http://schemas.microsoft.com/office/drawing/2014/main" id="{E44E43DB-73E9-5B62-9DB5-22E554D1B4F1}"/>
              </a:ext>
            </a:extLst>
          </p:cNvPr>
          <p:cNvSpPr txBox="1"/>
          <p:nvPr/>
        </p:nvSpPr>
        <p:spPr>
          <a:xfrm>
            <a:off x="6225924" y="3087108"/>
            <a:ext cx="4912785" cy="1713290"/>
          </a:xfrm>
          <a:prstGeom prst="rect">
            <a:avLst/>
          </a:prstGeom>
          <a:noFill/>
        </p:spPr>
        <p:txBody>
          <a:bodyPr wrap="square" rtlCol="0">
            <a:spAutoFit/>
          </a:bodyPr>
          <a:lstStyle/>
          <a:p>
            <a:pPr rtl="0">
              <a:spcBef>
                <a:spcPts val="1400"/>
              </a:spcBef>
              <a:spcAft>
                <a:spcPts val="0"/>
              </a:spcAft>
            </a:pPr>
            <a:r>
              <a:rPr lang="es-ES" sz="1800" b="1" i="0" u="sng" strike="noStrike">
                <a:solidFill>
                  <a:srgbClr val="FF914D"/>
                </a:solidFill>
                <a:effectLst/>
                <a:latin typeface="Arial Black" panose="020B0A04020102020204" pitchFamily="34" charset="0"/>
              </a:rPr>
              <a:t>NOVA Data:</a:t>
            </a:r>
          </a:p>
          <a:p>
            <a:pPr rtl="0">
              <a:spcBef>
                <a:spcPts val="1400"/>
              </a:spcBef>
              <a:spcAft>
                <a:spcPts val="0"/>
              </a:spcAft>
            </a:pPr>
            <a:r>
              <a:rPr lang="es-ES" sz="1800" b="1" u="sng">
                <a:solidFill>
                  <a:schemeClr val="bg2"/>
                </a:solidFill>
                <a:latin typeface="Arial Black" panose="020B0A04020102020204" pitchFamily="34" charset="0"/>
                <a:hlinkClick r:id="rId9">
                  <a:extLst>
                    <a:ext uri="{A12FA001-AC4F-418D-AE19-62706E023703}">
                      <ahyp:hlinkClr xmlns:ahyp="http://schemas.microsoft.com/office/drawing/2018/hyperlinkcolor" val="tx"/>
                    </a:ext>
                  </a:extLst>
                </a:hlinkClick>
              </a:rPr>
              <a:t>a</a:t>
            </a:r>
            <a:r>
              <a:rPr lang="es-ES" sz="1800" b="1" i="0" u="sng" strike="noStrike">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lison.watt@ped.nm.gov</a:t>
            </a:r>
          </a:p>
          <a:p>
            <a:pPr rtl="0">
              <a:spcBef>
                <a:spcPts val="1400"/>
              </a:spcBef>
              <a:spcAft>
                <a:spcPts val="0"/>
              </a:spcAft>
            </a:pPr>
            <a:r>
              <a:rPr lang="es-ES" sz="1800" b="1" i="0" u="sng" strike="noStrike">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nicholas.keyes@ped.nm.gov</a:t>
            </a:r>
            <a:endParaRPr lang="es-ES" sz="1800" b="1">
              <a:solidFill>
                <a:schemeClr val="bg2"/>
              </a:solidFill>
              <a:effectLst/>
              <a:latin typeface="Arial Black" panose="020B0A04020102020204" pitchFamily="34" charset="0"/>
            </a:endParaRPr>
          </a:p>
          <a:p>
            <a:br>
              <a:rPr lang="es-ES"/>
            </a:br>
            <a:endParaRPr lang="en-US"/>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6709" y="4655354"/>
            <a:ext cx="1744124" cy="16428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glasses&#10;&#10;Description automatically generated">
            <a:extLst>
              <a:ext uri="{FF2B5EF4-FFF2-40B4-BE49-F238E27FC236}">
                <a16:creationId xmlns:a16="http://schemas.microsoft.com/office/drawing/2014/main" id="{F7BBA64E-5611-4BB2-6EF2-8518E3017B0F}"/>
              </a:ext>
            </a:extLst>
          </p:cNvPr>
          <p:cNvPicPr>
            <a:picLocks noChangeAspect="1"/>
          </p:cNvPicPr>
          <p:nvPr/>
        </p:nvPicPr>
        <p:blipFill>
          <a:blip r:embed="rId11"/>
          <a:stretch>
            <a:fillRect/>
          </a:stretch>
        </p:blipFill>
        <p:spPr>
          <a:xfrm>
            <a:off x="4914773" y="5034117"/>
            <a:ext cx="1216603" cy="1781282"/>
          </a:xfrm>
          <a:prstGeom prst="rect">
            <a:avLst/>
          </a:prstGeom>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12"/>
          <a:stretch>
            <a:fillRect/>
          </a:stretch>
        </p:blipFill>
        <p:spPr>
          <a:xfrm>
            <a:off x="397947" y="4684553"/>
            <a:ext cx="1647310" cy="1584431"/>
          </a:xfrm>
          <a:prstGeom prst="rect">
            <a:avLst/>
          </a:prstGeom>
        </p:spPr>
      </p:pic>
      <p:pic>
        <p:nvPicPr>
          <p:cNvPr id="1034" name="Picture 10">
            <a:extLst>
              <a:ext uri="{FF2B5EF4-FFF2-40B4-BE49-F238E27FC236}">
                <a16:creationId xmlns:a16="http://schemas.microsoft.com/office/drawing/2014/main" id="{FC00C51A-9DD1-6254-5AC5-A6693847FF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7084" y="4995957"/>
            <a:ext cx="1802173" cy="1802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of a person with blonde hair and blue eyes&#10;&#10;Description automatically generated">
            <a:extLst>
              <a:ext uri="{FF2B5EF4-FFF2-40B4-BE49-F238E27FC236}">
                <a16:creationId xmlns:a16="http://schemas.microsoft.com/office/drawing/2014/main" id="{C69AC886-E3A8-D720-8531-E02D1FA93751}"/>
              </a:ext>
            </a:extLst>
          </p:cNvPr>
          <p:cNvPicPr>
            <a:picLocks noChangeAspect="1"/>
          </p:cNvPicPr>
          <p:nvPr/>
        </p:nvPicPr>
        <p:blipFill>
          <a:blip r:embed="rId14"/>
          <a:stretch>
            <a:fillRect/>
          </a:stretch>
        </p:blipFill>
        <p:spPr>
          <a:xfrm>
            <a:off x="6371587" y="4643425"/>
            <a:ext cx="1150611" cy="1666686"/>
          </a:xfrm>
          <a:prstGeom prst="rect">
            <a:avLst/>
          </a:prstGeom>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15"/>
          <a:stretch>
            <a:fillRect/>
          </a:stretch>
        </p:blipFill>
        <p:spPr>
          <a:xfrm>
            <a:off x="3566038" y="4813289"/>
            <a:ext cx="1005961" cy="1455695"/>
          </a:xfrm>
          <a:prstGeom prst="rect">
            <a:avLst/>
          </a:prstGeom>
        </p:spPr>
      </p:pic>
      <p:pic>
        <p:nvPicPr>
          <p:cNvPr id="6" name="Picture 5">
            <a:extLst>
              <a:ext uri="{FF2B5EF4-FFF2-40B4-BE49-F238E27FC236}">
                <a16:creationId xmlns:a16="http://schemas.microsoft.com/office/drawing/2014/main" id="{88A0A5F3-DF7B-FF3B-EC97-7F4DC54FEE52}"/>
              </a:ext>
            </a:extLst>
          </p:cNvPr>
          <p:cNvPicPr>
            <a:picLocks noChangeAspect="1"/>
          </p:cNvPicPr>
          <p:nvPr/>
        </p:nvPicPr>
        <p:blipFill>
          <a:blip r:embed="rId16"/>
          <a:stretch>
            <a:fillRect/>
          </a:stretch>
        </p:blipFill>
        <p:spPr>
          <a:xfrm>
            <a:off x="7522198" y="4990860"/>
            <a:ext cx="1654416" cy="1781282"/>
          </a:xfrm>
          <a:prstGeom prst="rect">
            <a:avLst/>
          </a:prstGeom>
        </p:spPr>
      </p:pic>
    </p:spTree>
    <p:extLst>
      <p:ext uri="{BB962C8B-B14F-4D97-AF65-F5344CB8AC3E}">
        <p14:creationId xmlns:p14="http://schemas.microsoft.com/office/powerpoint/2010/main" val="23154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Props1.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3.xml><?xml version="1.0" encoding="utf-8"?>
<ds:datastoreItem xmlns:ds="http://schemas.openxmlformats.org/officeDocument/2006/customXml" ds:itemID="{503DB85C-8225-4FD6-8475-A2FB1EA2833A}">
  <ds:schemaRefs>
    <ds:schemaRef ds:uri="b7e42180-9a4b-4c17-86a5-ad00b76983b0"/>
    <ds:schemaRef ds:uri="b87801ea-a269-4b2f-a2b7-6723e28563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20</Notes>
  <HiddenSlides>0</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Sales Direction 16X9</vt:lpstr>
      <vt:lpstr>Office Theme</vt:lpstr>
      <vt:lpstr>Office Hours</vt:lpstr>
      <vt:lpstr>Leadership/Duties of the Office</vt:lpstr>
      <vt:lpstr>Hiring Updates</vt:lpstr>
      <vt:lpstr>Special Education Pay Differentials Phase I</vt:lpstr>
      <vt:lpstr>Special Education Pay Differentials Phase II</vt:lpstr>
      <vt:lpstr>PowerPoint Presentation</vt:lpstr>
      <vt:lpstr>Parent University </vt:lpstr>
      <vt:lpstr>Data &amp; Finance</vt:lpstr>
      <vt:lpstr>Data/Finance Team Contact List</vt:lpstr>
      <vt:lpstr>PowerPoint Presentation</vt:lpstr>
      <vt:lpstr>PowerPoint Presentation</vt:lpstr>
      <vt:lpstr>PowerPoint Presentation</vt:lpstr>
      <vt:lpstr>PowerPoint Presentation</vt:lpstr>
      <vt:lpstr>PowerPoint Presentation</vt:lpstr>
      <vt:lpstr>Special Education Ombud Flyers</vt:lpstr>
      <vt:lpstr>IDEA B Panel Meetings</vt:lpstr>
      <vt:lpstr>OSE Monthly Newsletter</vt:lpstr>
      <vt:lpstr>PowerPoint Presentation</vt:lpstr>
      <vt:lpstr>   Contact List </vt:lpstr>
      <vt:lpstr>Resources</vt:lpstr>
      <vt:lpstr>OFFICE HOURS SESSIONS</vt:lpstr>
      <vt:lpstr>Office of Special Education Office Hours Sessions</vt:lpstr>
      <vt:lpstr>Questions From The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revision>4</cp:revision>
  <dcterms:created xsi:type="dcterms:W3CDTF">2020-01-22T19:18:44Z</dcterms:created>
  <dcterms:modified xsi:type="dcterms:W3CDTF">2024-09-17T22:45:37Z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