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6"/>
  </p:notesMasterIdLst>
  <p:sldIdLst>
    <p:sldId id="256" r:id="rId5"/>
    <p:sldId id="273" r:id="rId6"/>
    <p:sldId id="276" r:id="rId7"/>
    <p:sldId id="257" r:id="rId8"/>
    <p:sldId id="277" r:id="rId9"/>
    <p:sldId id="315" r:id="rId10"/>
    <p:sldId id="313" r:id="rId11"/>
    <p:sldId id="314" r:id="rId12"/>
    <p:sldId id="278" r:id="rId13"/>
    <p:sldId id="291" r:id="rId14"/>
    <p:sldId id="280" r:id="rId15"/>
    <p:sldId id="288" r:id="rId16"/>
    <p:sldId id="279" r:id="rId17"/>
    <p:sldId id="281" r:id="rId18"/>
    <p:sldId id="324" r:id="rId19"/>
    <p:sldId id="319" r:id="rId20"/>
    <p:sldId id="287" r:id="rId21"/>
    <p:sldId id="320" r:id="rId22"/>
    <p:sldId id="286" r:id="rId23"/>
    <p:sldId id="325" r:id="rId24"/>
    <p:sldId id="283" r:id="rId25"/>
    <p:sldId id="284" r:id="rId26"/>
    <p:sldId id="285" r:id="rId27"/>
    <p:sldId id="274" r:id="rId28"/>
    <p:sldId id="289" r:id="rId29"/>
    <p:sldId id="275" r:id="rId30"/>
    <p:sldId id="316" r:id="rId31"/>
    <p:sldId id="321" r:id="rId32"/>
    <p:sldId id="322" r:id="rId33"/>
    <p:sldId id="318" r:id="rId34"/>
    <p:sldId id="326" r:id="rId35"/>
    <p:sldId id="317" r:id="rId36"/>
    <p:sldId id="272" r:id="rId37"/>
    <p:sldId id="290" r:id="rId38"/>
    <p:sldId id="307" r:id="rId39"/>
    <p:sldId id="292" r:id="rId40"/>
    <p:sldId id="305" r:id="rId41"/>
    <p:sldId id="308" r:id="rId42"/>
    <p:sldId id="309" r:id="rId43"/>
    <p:sldId id="310" r:id="rId44"/>
    <p:sldId id="311" r:id="rId45"/>
    <p:sldId id="297" r:id="rId46"/>
    <p:sldId id="296" r:id="rId47"/>
    <p:sldId id="298" r:id="rId48"/>
    <p:sldId id="300" r:id="rId49"/>
    <p:sldId id="299" r:id="rId50"/>
    <p:sldId id="301" r:id="rId51"/>
    <p:sldId id="303" r:id="rId52"/>
    <p:sldId id="302" r:id="rId53"/>
    <p:sldId id="304" r:id="rId54"/>
    <p:sldId id="312" r:id="rId55"/>
  </p:sldIdLst>
  <p:sldSz cx="12192000" cy="6858000"/>
  <p:notesSz cx="7023100" cy="9309100"/>
  <p:embeddedFontLst>
    <p:embeddedFont>
      <p:font typeface="Aptos Narrow" panose="020B0004020202020204" pitchFamily="34" charset="0"/>
      <p:regular r:id="rId57"/>
      <p:bold r:id="rId58"/>
      <p:italic r:id="rId59"/>
      <p:boldItalic r:id="rId60"/>
    </p:embeddedFont>
    <p:embeddedFont>
      <p:font typeface="Book Antiqua" panose="02040602050305030304" pitchFamily="18" charset="0"/>
      <p:regular r:id="rId61"/>
      <p:bold r:id="rId62"/>
      <p:italic r:id="rId63"/>
      <p:boldItalic r:id="rId64"/>
    </p:embeddedFont>
    <p:embeddedFont>
      <p:font typeface="Century Gothic" panose="020B050202020202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3" roundtripDataSignature="AMtx7mipUwscpU11KSYPVpXwgtP4fKgC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B6251-68EC-890C-F4E9-1ED7C2B90DDC}" v="1" dt="2024-10-15T14:29:13.295"/>
    <p1510:client id="{7214F96C-0150-A923-4899-B1A21AE4B784}" v="3" dt="2024-10-15T14:31:03.378"/>
    <p1510:client id="{940D4436-06F4-4EDA-9928-C5954473A546}" v="273" dt="2024-10-15T17:15:50.562"/>
  </p1510:revLst>
</p1510:revInfo>
</file>

<file path=ppt/tableStyles.xml><?xml version="1.0" encoding="utf-8"?>
<a:tblStyleLst xmlns:a="http://schemas.openxmlformats.org/drawingml/2006/main" def="{687DB0A9-CE16-4CB7-BFC8-8B0256B82F2D}">
  <a:tblStyle styleId="{687DB0A9-CE16-4CB7-BFC8-8B0256B82F2D}"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8B27397-0C60-4A5F-9D97-5FAAB2B952B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font" Target="fonts/font8.fntdata"/><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font" Target="fonts/font9.fntdata"/><Relationship Id="rId73" Type="http://customschemas.google.com/relationships/presentationmetadata" Target="metadata"/><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buSzPts val="1200"/>
            </a:pPr>
            <a:fld id="{00000000-1234-1234-1234-123412341234}" type="slidenum">
              <a:rPr lang="en-US" sz="1200" smtClean="0">
                <a:solidFill>
                  <a:schemeClr val="dk1"/>
                </a:solidFill>
                <a:latin typeface="Book Antiqua"/>
                <a:ea typeface="Book Antiqua"/>
                <a:cs typeface="Book Antiqua"/>
                <a:sym typeface="Book Antiqua"/>
              </a:rPr>
              <a:pPr algn="r">
                <a:buSzPts val="1200"/>
              </a:pPr>
              <a:t>‹#›</a:t>
            </a:fld>
            <a:endParaRPr lang="en-US" sz="1200">
              <a:solidFill>
                <a:schemeClr val="dk1"/>
              </a:solidFill>
              <a:latin typeface="Book Antiqua"/>
              <a:ea typeface="Book Antiqua"/>
              <a:cs typeface="Book Antiqua"/>
              <a:sym typeface="Book Antiqu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lnSpc>
                <a:spcPct val="115000"/>
              </a:lnSpc>
              <a:buClr>
                <a:schemeClr val="dk2"/>
              </a:buClr>
              <a:buSzPts val="1100"/>
            </a:pPr>
            <a:endParaRPr/>
          </a:p>
        </p:txBody>
      </p:sp>
      <p:sp>
        <p:nvSpPr>
          <p:cNvPr id="112" name="Google Shape;112;p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6001117d3c_0_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6001117d3c_0_30: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a:p>
        </p:txBody>
      </p:sp>
      <p:sp>
        <p:nvSpPr>
          <p:cNvPr id="133" name="Google Shape;133;g16001117d3c_0_30: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buSzPts val="1200"/>
            </a:pPr>
            <a:fld id="{00000000-1234-1234-1234-123412341234}" type="slidenum">
              <a:rPr lang="en-US"/>
              <a:pPr algn="r">
                <a:buSzPts val="1200"/>
              </a:pPr>
              <a:t>24</a:t>
            </a:fld>
            <a:endParaRPr/>
          </a:p>
        </p:txBody>
      </p:sp>
    </p:spTree>
    <p:extLst>
      <p:ext uri="{BB962C8B-B14F-4D97-AF65-F5344CB8AC3E}">
        <p14:creationId xmlns:p14="http://schemas.microsoft.com/office/powerpoint/2010/main" val="2955145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6001117d3c_0_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6001117d3c_0_30: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a:p>
        </p:txBody>
      </p:sp>
      <p:sp>
        <p:nvSpPr>
          <p:cNvPr id="133" name="Google Shape;133;g16001117d3c_0_30: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buSzPts val="1200"/>
            </a:pPr>
            <a:fld id="{00000000-1234-1234-1234-123412341234}" type="slidenum">
              <a:rPr lang="en-US"/>
              <a:pPr algn="r">
                <a:buSzPts val="1200"/>
              </a:pPr>
              <a:t>26</a:t>
            </a:fld>
            <a:endParaRPr/>
          </a:p>
        </p:txBody>
      </p:sp>
    </p:spTree>
    <p:extLst>
      <p:ext uri="{BB962C8B-B14F-4D97-AF65-F5344CB8AC3E}">
        <p14:creationId xmlns:p14="http://schemas.microsoft.com/office/powerpoint/2010/main" val="3928129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5f9dcab8b2_0_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5f9dcab8b2_0_1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a:p>
        </p:txBody>
      </p:sp>
      <p:sp>
        <p:nvSpPr>
          <p:cNvPr id="256" name="Google Shape;256;g15f9dcab8b2_0_1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buSzPts val="1200"/>
            </a:pPr>
            <a:fld id="{00000000-1234-1234-1234-123412341234}" type="slidenum">
              <a:rPr lang="en-US"/>
              <a:pPr algn="r">
                <a:buSzPts val="1200"/>
              </a:pPr>
              <a:t>33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Book Antiqua"/>
                <a:ea typeface="Book Antiqua"/>
                <a:cs typeface="Book Antiqua"/>
                <a:sym typeface="Book Antiqua"/>
              </a:rPr>
              <a:pPr algn="r">
                <a:buSzPts val="1200"/>
              </a:pPr>
              <a:t>35</a:t>
            </a:fld>
            <a:endParaRPr lang="en-US" sz="120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2505520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Book Antiqua"/>
                <a:ea typeface="Book Antiqua"/>
                <a:cs typeface="Book Antiqua"/>
                <a:sym typeface="Book Antiqua"/>
              </a:rPr>
              <a:pPr algn="r">
                <a:buSzPts val="1200"/>
              </a:pPr>
              <a:t>36</a:t>
            </a:fld>
            <a:endParaRPr lang="en-US" sz="120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4014866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Book Antiqua"/>
                <a:ea typeface="Book Antiqua"/>
                <a:cs typeface="Book Antiqua"/>
                <a:sym typeface="Book Antiqua"/>
              </a:rPr>
              <a:pPr algn="r">
                <a:buSzPts val="1200"/>
              </a:pPr>
              <a:t>37</a:t>
            </a:fld>
            <a:endParaRPr lang="en-US" sz="120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4125751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Book Antiqua"/>
                <a:ea typeface="Book Antiqua"/>
                <a:cs typeface="Book Antiqua"/>
                <a:sym typeface="Book Antiqua"/>
              </a:rPr>
              <a:pPr algn="r">
                <a:buSzPts val="1200"/>
              </a:pPr>
              <a:t>39</a:t>
            </a:fld>
            <a:endParaRPr lang="en-US" sz="120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2302647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Book Antiqua"/>
                <a:ea typeface="Book Antiqua"/>
                <a:cs typeface="Book Antiqua"/>
                <a:sym typeface="Book Antiqua"/>
              </a:rPr>
              <a:pPr algn="r">
                <a:buSzPts val="1200"/>
              </a:pPr>
              <a:t>41</a:t>
            </a:fld>
            <a:endParaRPr lang="en-US" sz="120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4010284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Book Antiqua"/>
                <a:ea typeface="Book Antiqua"/>
                <a:cs typeface="Book Antiqua"/>
                <a:sym typeface="Book Antiqua"/>
              </a:rPr>
              <a:pPr algn="r">
                <a:buSzPts val="1200"/>
              </a:pPr>
              <a:t>42</a:t>
            </a:fld>
            <a:endParaRPr lang="en-US" sz="120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3518185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Book Antiqua"/>
                <a:ea typeface="Book Antiqua"/>
                <a:cs typeface="Book Antiqua"/>
                <a:sym typeface="Book Antiqua"/>
              </a:rPr>
              <a:pPr algn="r">
                <a:buSzPts val="1200"/>
              </a:pPr>
              <a:t>44</a:t>
            </a:fld>
            <a:endParaRPr lang="en-US" sz="120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79919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6001117d3c_0_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6001117d3c_0_30: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r>
              <a:rPr lang="en-US"/>
              <a:t>Reminder Secondary Transition is a game plan for a productive adult life for our students after high school</a:t>
            </a:r>
            <a:endParaRPr/>
          </a:p>
        </p:txBody>
      </p:sp>
      <p:sp>
        <p:nvSpPr>
          <p:cNvPr id="133" name="Google Shape;133;g16001117d3c_0_30: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buSzPts val="1200"/>
            </a:pPr>
            <a:fld id="{00000000-1234-1234-1234-123412341234}" type="slidenum">
              <a:rPr lang="en-US"/>
              <a:pPr algn="r">
                <a:buSzPts val="1200"/>
              </a:pPr>
              <a:t>2</a:t>
            </a:fld>
            <a:endParaRPr/>
          </a:p>
        </p:txBody>
      </p:sp>
    </p:spTree>
    <p:extLst>
      <p:ext uri="{BB962C8B-B14F-4D97-AF65-F5344CB8AC3E}">
        <p14:creationId xmlns:p14="http://schemas.microsoft.com/office/powerpoint/2010/main" val="3622645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Book Antiqua"/>
                <a:ea typeface="Book Antiqua"/>
                <a:cs typeface="Book Antiqua"/>
                <a:sym typeface="Book Antiqua"/>
              </a:rPr>
              <a:pPr algn="r">
                <a:buSzPts val="1200"/>
              </a:pPr>
              <a:t>50</a:t>
            </a:fld>
            <a:endParaRPr lang="en-US" sz="120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1530061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Book Antiqua"/>
                <a:ea typeface="Book Antiqua"/>
                <a:cs typeface="Book Antiqua"/>
                <a:sym typeface="Book Antiqua"/>
              </a:rPr>
              <a:pPr algn="r">
                <a:buSzPts val="1200"/>
              </a:pPr>
              <a:t>51</a:t>
            </a:fld>
            <a:endParaRPr lang="en-US" sz="120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1602697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process NM uses to report to OSEP our results that’s why it is important that we get this process correct for our students.  Reminder if you do not score 100% this is required by OSEP you will have to do another draw of student ID and correct the student IEP you did not get correct the first time.  I will go over this process again later in this presentation.</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Book Antiqua"/>
                <a:ea typeface="Book Antiqua"/>
                <a:cs typeface="Book Antiqua"/>
                <a:sym typeface="Book Antiqua"/>
              </a:rPr>
              <a:pPr algn="r">
                <a:buSzPts val="1200"/>
              </a:pPr>
              <a:t>3</a:t>
            </a:fld>
            <a:endParaRPr lang="en-US" sz="120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2662943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5be0ce96e7_1_100: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r>
              <a:rPr lang="en-US">
                <a:solidFill>
                  <a:schemeClr val="dk2"/>
                </a:solidFill>
                <a:latin typeface="Calibri"/>
                <a:ea typeface="Calibri"/>
                <a:cs typeface="Calibri"/>
                <a:sym typeface="Calibri"/>
              </a:rPr>
              <a:t>Please note all the members sitting around the table they all can help with the secondary transition process for our students.   One Key and most important application in this process is the students themselves they need to participate advocate for themselves  if they do not start at these meetings when will they start to advocate for themselves.</a:t>
            </a:r>
          </a:p>
          <a:p>
            <a:pPr marL="0" indent="0"/>
            <a:endParaRPr>
              <a:solidFill>
                <a:schemeClr val="dk2"/>
              </a:solidFill>
              <a:latin typeface="Calibri"/>
              <a:ea typeface="Calibri"/>
              <a:cs typeface="Calibri"/>
              <a:sym typeface="Calibri"/>
            </a:endParaRPr>
          </a:p>
        </p:txBody>
      </p:sp>
      <p:sp>
        <p:nvSpPr>
          <p:cNvPr id="122" name="Google Shape;122;g15be0ce96e7_1_10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collect the </a:t>
            </a:r>
            <a:r>
              <a:rPr lang="en-US" err="1"/>
              <a:t>assement</a:t>
            </a:r>
            <a:r>
              <a:rPr lang="en-US"/>
              <a:t> on each student use this data to help define the students strengths this will be mentioned several times in this presentation the Data is the most important aspect of developing a well-rounded Transition plan</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Book Antiqua"/>
                <a:ea typeface="Book Antiqua"/>
                <a:cs typeface="Book Antiqua"/>
                <a:sym typeface="Book Antiqua"/>
              </a:rPr>
              <a:pPr algn="r">
                <a:buSzPts val="1200"/>
              </a:pPr>
              <a:t>13</a:t>
            </a:fld>
            <a:endParaRPr lang="en-US" sz="120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258565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Book Antiqua"/>
                <a:ea typeface="Book Antiqua"/>
                <a:cs typeface="Book Antiqua"/>
                <a:sym typeface="Book Antiqua"/>
              </a:rPr>
              <a:pPr algn="r">
                <a:buSzPts val="1200"/>
              </a:pPr>
              <a:t>14</a:t>
            </a:fld>
            <a:endParaRPr lang="en-US" sz="120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289336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Book Antiqua"/>
                <a:ea typeface="Book Antiqua"/>
                <a:cs typeface="Book Antiqua"/>
                <a:sym typeface="Book Antiqua"/>
              </a:rPr>
              <a:pPr algn="r">
                <a:buSzPts val="1200"/>
              </a:pPr>
              <a:t>17</a:t>
            </a:fld>
            <a:endParaRPr lang="en-US" sz="120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424267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mentioned before self-determination/self advocacy skills are vital for our students to have. Getting used to attending IEP meetings and participating will help them in the long run for a successful life after high school. </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Book Antiqua"/>
                <a:ea typeface="Book Antiqua"/>
                <a:cs typeface="Book Antiqua"/>
                <a:sym typeface="Book Antiqua"/>
              </a:rPr>
              <a:pPr algn="r">
                <a:buSzPts val="1200"/>
              </a:pPr>
              <a:t>21</a:t>
            </a:fld>
            <a:endParaRPr lang="en-US" sz="120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3912247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Self Determination is a big part of the students development I know I keep mentioning this but it is very important.</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Book Antiqua"/>
                <a:ea typeface="Book Antiqua"/>
                <a:cs typeface="Book Antiqua"/>
                <a:sym typeface="Book Antiqua"/>
              </a:rPr>
              <a:pPr algn="r">
                <a:buSzPts val="1200"/>
              </a:pPr>
              <a:t>23</a:t>
            </a:fld>
            <a:endParaRPr lang="en-US" sz="120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1996720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18"/>
        <p:cNvGrpSpPr/>
        <p:nvPr/>
      </p:nvGrpSpPr>
      <p:grpSpPr>
        <a:xfrm>
          <a:off x="0" y="0"/>
          <a:ext cx="0" cy="0"/>
          <a:chOff x="0" y="0"/>
          <a:chExt cx="0" cy="0"/>
        </a:xfrm>
      </p:grpSpPr>
      <p:sp>
        <p:nvSpPr>
          <p:cNvPr id="19" name="Google Shape;19;p14"/>
          <p:cNvSpPr/>
          <p:nvPr/>
        </p:nvSpPr>
        <p:spPr>
          <a:xfrm>
            <a:off x="6540504" y="0"/>
            <a:ext cx="5651496" cy="6858000"/>
          </a:xfrm>
          <a:custGeom>
            <a:avLst/>
            <a:gdLst/>
            <a:ahLst/>
            <a:cxnLst/>
            <a:rect l="l" t="t" r="r" b="b"/>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0" name="Google Shape;20;p14"/>
          <p:cNvSpPr/>
          <p:nvPr/>
        </p:nvSpPr>
        <p:spPr>
          <a:xfrm>
            <a:off x="6256868"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1" name="Google Shape;21;p14"/>
          <p:cNvSpPr/>
          <p:nvPr/>
        </p:nvSpPr>
        <p:spPr>
          <a:xfrm>
            <a:off x="5979587"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2" name="Google Shape;22;p14"/>
          <p:cNvSpPr txBox="1">
            <a:spLocks noGrp="1"/>
          </p:cNvSpPr>
          <p:nvPr>
            <p:ph type="ctrTitle"/>
          </p:nvPr>
        </p:nvSpPr>
        <p:spPr>
          <a:xfrm>
            <a:off x="1295401" y="1873584"/>
            <a:ext cx="5120640" cy="25603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D4B"/>
              </a:buClr>
              <a:buSzPts val="4000"/>
              <a:buFont typeface="Calibri"/>
              <a:buNone/>
              <a:defRPr sz="40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descr="An empty placeholder to add an image. Click on the placeholder and select the image that you wish to add"/>
          <p:cNvSpPr>
            <a:spLocks noGrp="1"/>
          </p:cNvSpPr>
          <p:nvPr>
            <p:ph type="pic" idx="2"/>
          </p:nvPr>
        </p:nvSpPr>
        <p:spPr>
          <a:xfrm>
            <a:off x="6743703" y="0"/>
            <a:ext cx="5448297" cy="6858000"/>
          </a:xfrm>
          <a:prstGeom prst="rect">
            <a:avLst/>
          </a:prstGeom>
          <a:noFill/>
          <a:ln>
            <a:noFill/>
          </a:ln>
        </p:spPr>
      </p:sp>
      <p:sp>
        <p:nvSpPr>
          <p:cNvPr id="24" name="Google Shape;24;p14"/>
          <p:cNvSpPr txBox="1">
            <a:spLocks noGrp="1"/>
          </p:cNvSpPr>
          <p:nvPr>
            <p:ph type="subTitle" idx="1"/>
          </p:nvPr>
        </p:nvSpPr>
        <p:spPr>
          <a:xfrm>
            <a:off x="1295401" y="4572000"/>
            <a:ext cx="512064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800"/>
              </a:spcBef>
              <a:spcAft>
                <a:spcPts val="0"/>
              </a:spcAft>
              <a:buClr>
                <a:srgbClr val="3A3D4B"/>
              </a:buClr>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Clr>
                <a:srgbClr val="3A3D4B"/>
              </a:buClr>
              <a:buSzPts val="1600"/>
              <a:buNone/>
              <a:defRPr sz="1600"/>
            </a:lvl4pPr>
            <a:lvl5pPr lvl="4" algn="ctr">
              <a:lnSpc>
                <a:spcPct val="90000"/>
              </a:lnSpc>
              <a:spcBef>
                <a:spcPts val="800"/>
              </a:spcBef>
              <a:spcAft>
                <a:spcPts val="0"/>
              </a:spcAft>
              <a:buClr>
                <a:srgbClr val="3A3D4B"/>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800"/>
              </a:spcBef>
              <a:spcAft>
                <a:spcPts val="0"/>
              </a:spcAft>
              <a:buClr>
                <a:schemeClr val="dk1"/>
              </a:buClr>
              <a:buSzPts val="1600"/>
              <a:buNone/>
              <a:defRPr sz="1600"/>
            </a:lvl7pPr>
            <a:lvl8pPr lvl="7" algn="ctr">
              <a:lnSpc>
                <a:spcPct val="90000"/>
              </a:lnSpc>
              <a:spcBef>
                <a:spcPts val="800"/>
              </a:spcBef>
              <a:spcAft>
                <a:spcPts val="0"/>
              </a:spcAft>
              <a:buClr>
                <a:schemeClr val="dk1"/>
              </a:buClr>
              <a:buSzPts val="1600"/>
              <a:buNone/>
              <a:defRPr sz="1600"/>
            </a:lvl8pPr>
            <a:lvl9pPr lvl="8" algn="ctr">
              <a:lnSpc>
                <a:spcPct val="90000"/>
              </a:lnSpc>
              <a:spcBef>
                <a:spcPts val="800"/>
              </a:spcBef>
              <a:spcAft>
                <a:spcPts val="0"/>
              </a:spcAft>
              <a:buClr>
                <a:schemeClr val="dk1"/>
              </a:buClr>
              <a:buSzPts val="1600"/>
              <a:buNone/>
              <a:defRPr sz="1600"/>
            </a:lvl9pPr>
          </a:lstStyle>
          <a:p>
            <a:endParaRPr/>
          </a:p>
        </p:txBody>
      </p:sp>
      <p:sp>
        <p:nvSpPr>
          <p:cNvPr id="25" name="Google Shape;25;p1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rgbClr val="3A3D4B"/>
                </a:solidFill>
                <a:latin typeface="Calibri"/>
                <a:ea typeface="Calibri"/>
                <a:cs typeface="Calibri"/>
                <a:sym typeface="Calibri"/>
              </a:defRPr>
            </a:lvl1pPr>
            <a:lvl2pPr lvl="1">
              <a:buNone/>
              <a:defRPr sz="1300">
                <a:solidFill>
                  <a:srgbClr val="3A3D4B"/>
                </a:solidFill>
                <a:latin typeface="Calibri"/>
                <a:ea typeface="Calibri"/>
                <a:cs typeface="Calibri"/>
                <a:sym typeface="Calibri"/>
              </a:defRPr>
            </a:lvl2pPr>
            <a:lvl3pPr lvl="2">
              <a:buNone/>
              <a:defRPr sz="1300">
                <a:solidFill>
                  <a:srgbClr val="3A3D4B"/>
                </a:solidFill>
                <a:latin typeface="Calibri"/>
                <a:ea typeface="Calibri"/>
                <a:cs typeface="Calibri"/>
                <a:sym typeface="Calibri"/>
              </a:defRPr>
            </a:lvl3pPr>
            <a:lvl4pPr lvl="3">
              <a:buNone/>
              <a:defRPr sz="1300">
                <a:solidFill>
                  <a:srgbClr val="3A3D4B"/>
                </a:solidFill>
                <a:latin typeface="Calibri"/>
                <a:ea typeface="Calibri"/>
                <a:cs typeface="Calibri"/>
                <a:sym typeface="Calibri"/>
              </a:defRPr>
            </a:lvl4pPr>
            <a:lvl5pPr lvl="4">
              <a:buNone/>
              <a:defRPr sz="1300">
                <a:solidFill>
                  <a:srgbClr val="3A3D4B"/>
                </a:solidFill>
                <a:latin typeface="Calibri"/>
                <a:ea typeface="Calibri"/>
                <a:cs typeface="Calibri"/>
                <a:sym typeface="Calibri"/>
              </a:defRPr>
            </a:lvl5pPr>
            <a:lvl6pPr lvl="5">
              <a:buNone/>
              <a:defRPr sz="1300">
                <a:solidFill>
                  <a:srgbClr val="3A3D4B"/>
                </a:solidFill>
                <a:latin typeface="Calibri"/>
                <a:ea typeface="Calibri"/>
                <a:cs typeface="Calibri"/>
                <a:sym typeface="Calibri"/>
              </a:defRPr>
            </a:lvl6pPr>
            <a:lvl7pPr lvl="6">
              <a:buNone/>
              <a:defRPr sz="1300">
                <a:solidFill>
                  <a:srgbClr val="3A3D4B"/>
                </a:solidFill>
                <a:latin typeface="Calibri"/>
                <a:ea typeface="Calibri"/>
                <a:cs typeface="Calibri"/>
                <a:sym typeface="Calibri"/>
              </a:defRPr>
            </a:lvl7pPr>
            <a:lvl8pPr lvl="7">
              <a:buNone/>
              <a:defRPr sz="1300">
                <a:solidFill>
                  <a:srgbClr val="3A3D4B"/>
                </a:solidFill>
                <a:latin typeface="Calibri"/>
                <a:ea typeface="Calibri"/>
                <a:cs typeface="Calibri"/>
                <a:sym typeface="Calibri"/>
              </a:defRPr>
            </a:lvl8pPr>
            <a:lvl9pPr lvl="8">
              <a:buNone/>
              <a:defRPr sz="1300">
                <a:solidFill>
                  <a:srgbClr val="3A3D4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5"/>
          <p:cNvSpPr txBox="1">
            <a:spLocks noGrp="1"/>
          </p:cNvSpPr>
          <p:nvPr>
            <p:ph type="body" idx="1"/>
          </p:nvPr>
        </p:nvSpPr>
        <p:spPr>
          <a:xfrm rot="5400000">
            <a:off x="3924300" y="-800100"/>
            <a:ext cx="4343400"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102" name="Google Shape;102;p25"/>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5"/>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5"/>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
        <p:cNvGrpSpPr/>
        <p:nvPr/>
      </p:nvGrpSpPr>
      <p:grpSpPr>
        <a:xfrm>
          <a:off x="0" y="0"/>
          <a:ext cx="0" cy="0"/>
          <a:chOff x="0" y="0"/>
          <a:chExt cx="0" cy="0"/>
        </a:xfrm>
      </p:grpSpPr>
      <p:sp>
        <p:nvSpPr>
          <p:cNvPr id="106" name="Google Shape;106;g15be0ce96e7_1_96"/>
          <p:cNvSpPr txBox="1">
            <a:spLocks noGrp="1"/>
          </p:cNvSpPr>
          <p:nvPr>
            <p:ph type="title"/>
          </p:nvPr>
        </p:nvSpPr>
        <p:spPr>
          <a:xfrm>
            <a:off x="415600" y="390467"/>
            <a:ext cx="11360700" cy="1068000"/>
          </a:xfrm>
          <a:prstGeom prst="rect">
            <a:avLst/>
          </a:prstGeom>
        </p:spPr>
        <p:txBody>
          <a:bodyPr spcFirstLastPara="1" wrap="square" lIns="91425" tIns="45700" rIns="91425" bIns="45700" anchor="b" anchorCtr="0">
            <a:normAutofit/>
          </a:bodyPr>
          <a:lstStyle>
            <a:lvl1pPr lvl="0" rtl="0">
              <a:spcBef>
                <a:spcPts val="0"/>
              </a:spcBef>
              <a:spcAft>
                <a:spcPts val="0"/>
              </a:spcAft>
              <a:buSzPts val="4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g15be0ce96e7_1_96"/>
          <p:cNvSpPr txBox="1">
            <a:spLocks noGrp="1"/>
          </p:cNvSpPr>
          <p:nvPr>
            <p:ph type="body" idx="1"/>
          </p:nvPr>
        </p:nvSpPr>
        <p:spPr>
          <a:xfrm>
            <a:off x="415600" y="1638233"/>
            <a:ext cx="11360700" cy="4453500"/>
          </a:xfrm>
          <a:prstGeom prst="rect">
            <a:avLst/>
          </a:prstGeom>
        </p:spPr>
        <p:txBody>
          <a:bodyPr spcFirstLastPara="1" wrap="square" lIns="91425" tIns="45700" rIns="91425" bIns="45700" anchor="t" anchorCtr="0">
            <a:normAutofit/>
          </a:bodyPr>
          <a:lstStyle>
            <a:lvl1pPr marL="457200" lvl="0" indent="-381000" rtl="0">
              <a:spcBef>
                <a:spcPts val="1800"/>
              </a:spcBef>
              <a:spcAft>
                <a:spcPts val="0"/>
              </a:spcAft>
              <a:buSzPts val="2400"/>
              <a:buChar char="•"/>
              <a:defRPr/>
            </a:lvl1pPr>
            <a:lvl2pPr marL="914400" lvl="1" indent="-355600" rtl="0">
              <a:spcBef>
                <a:spcPts val="1000"/>
              </a:spcBef>
              <a:spcAft>
                <a:spcPts val="0"/>
              </a:spcAft>
              <a:buSzPts val="2000"/>
              <a:buChar char="•"/>
              <a:defRPr/>
            </a:lvl2pPr>
            <a:lvl3pPr marL="1371600" lvl="2" indent="-342900" rtl="0">
              <a:spcBef>
                <a:spcPts val="800"/>
              </a:spcBef>
              <a:spcAft>
                <a:spcPts val="0"/>
              </a:spcAft>
              <a:buSzPts val="1800"/>
              <a:buChar char="✔"/>
              <a:defRPr/>
            </a:lvl3pPr>
            <a:lvl4pPr marL="1828800" lvl="3" indent="-330200" rtl="0">
              <a:spcBef>
                <a:spcPts val="800"/>
              </a:spcBef>
              <a:spcAft>
                <a:spcPts val="0"/>
              </a:spcAft>
              <a:buSzPts val="1600"/>
              <a:buChar char="•"/>
              <a:defRPr/>
            </a:lvl4pPr>
            <a:lvl5pPr marL="2286000" lvl="4" indent="-330200" rtl="0">
              <a:spcBef>
                <a:spcPts val="800"/>
              </a:spcBef>
              <a:spcAft>
                <a:spcPts val="0"/>
              </a:spcAft>
              <a:buSzPts val="1600"/>
              <a:buChar char="•"/>
              <a:defRPr/>
            </a:lvl5pPr>
            <a:lvl6pPr marL="2743200" lvl="5" indent="-330200" rtl="0">
              <a:spcBef>
                <a:spcPts val="800"/>
              </a:spcBef>
              <a:spcAft>
                <a:spcPts val="0"/>
              </a:spcAft>
              <a:buSzPts val="1600"/>
              <a:buChar char="•"/>
              <a:defRPr/>
            </a:lvl6pPr>
            <a:lvl7pPr marL="3200400" lvl="6" indent="-330200" rtl="0">
              <a:spcBef>
                <a:spcPts val="800"/>
              </a:spcBef>
              <a:spcAft>
                <a:spcPts val="0"/>
              </a:spcAft>
              <a:buSzPts val="1600"/>
              <a:buChar char="•"/>
              <a:defRPr/>
            </a:lvl7pPr>
            <a:lvl8pPr marL="3657600" lvl="7" indent="-330200" rtl="0">
              <a:spcBef>
                <a:spcPts val="800"/>
              </a:spcBef>
              <a:spcAft>
                <a:spcPts val="0"/>
              </a:spcAft>
              <a:buSzPts val="1600"/>
              <a:buChar char="•"/>
              <a:defRPr/>
            </a:lvl8pPr>
            <a:lvl9pPr marL="4114800" lvl="8" indent="-330200" rtl="0">
              <a:spcBef>
                <a:spcPts val="800"/>
              </a:spcBef>
              <a:spcAft>
                <a:spcPts val="0"/>
              </a:spcAft>
              <a:buSzPts val="1600"/>
              <a:buChar char="•"/>
              <a:defRPr/>
            </a:lvl9pPr>
          </a:lstStyle>
          <a:p>
            <a:endParaRPr/>
          </a:p>
        </p:txBody>
      </p:sp>
      <p:sp>
        <p:nvSpPr>
          <p:cNvPr id="108" name="Google Shape;108;g15be0ce96e7_1_96"/>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36" name="Google Shape;36;p15"/>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5"/>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42" name="Google Shape;42;p16"/>
          <p:cNvSpPr txBox="1">
            <a:spLocks noGrp="1"/>
          </p:cNvSpPr>
          <p:nvPr>
            <p:ph type="body" idx="2"/>
          </p:nvPr>
        </p:nvSpPr>
        <p:spPr>
          <a:xfrm>
            <a:off x="6324600" y="1828799"/>
            <a:ext cx="4572000" cy="43434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43" name="Google Shape;43;p16"/>
          <p:cNvSpPr txBox="1">
            <a:spLocks noGrp="1"/>
          </p:cNvSpPr>
          <p:nvPr>
            <p:ph type="ftr" idx="11"/>
          </p:nvPr>
        </p:nvSpPr>
        <p:spPr>
          <a:xfrm>
            <a:off x="1295400" y="651215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6"/>
        <p:cNvGrpSpPr/>
        <p:nvPr/>
      </p:nvGrpSpPr>
      <p:grpSpPr>
        <a:xfrm>
          <a:off x="0" y="0"/>
          <a:ext cx="0" cy="0"/>
          <a:chOff x="0" y="0"/>
          <a:chExt cx="0" cy="0"/>
        </a:xfrm>
      </p:grpSpPr>
      <p:sp>
        <p:nvSpPr>
          <p:cNvPr id="47" name="Google Shape;47;p17"/>
          <p:cNvSpPr/>
          <p:nvPr/>
        </p:nvSpPr>
        <p:spPr>
          <a:xfrm>
            <a:off x="8429022" y="0"/>
            <a:ext cx="3762978" cy="6858000"/>
          </a:xfrm>
          <a:custGeom>
            <a:avLst/>
            <a:gdLst/>
            <a:ahLst/>
            <a:cxnLst/>
            <a:rect l="l" t="t" r="r" b="b"/>
            <a:pathLst>
              <a:path w="3762978" h="6858000" extrusionOk="0">
                <a:moveTo>
                  <a:pt x="0" y="0"/>
                </a:moveTo>
                <a:lnTo>
                  <a:pt x="3762978" y="0"/>
                </a:lnTo>
                <a:lnTo>
                  <a:pt x="3762978" y="6858000"/>
                </a:lnTo>
                <a:lnTo>
                  <a:pt x="338667" y="6858000"/>
                </a:lnTo>
                <a:lnTo>
                  <a:pt x="1189567" y="4337050"/>
                </a:lnTo>
                <a:close/>
              </a:path>
            </a:pathLst>
          </a:custGeom>
          <a:solidFill>
            <a:srgbClr val="3A3D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48" name="Google Shape;48;p17"/>
          <p:cNvSpPr/>
          <p:nvPr/>
        </p:nvSpPr>
        <p:spPr>
          <a:xfrm>
            <a:off x="8145385"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49" name="Google Shape;49;p17"/>
          <p:cNvSpPr/>
          <p:nvPr/>
        </p:nvSpPr>
        <p:spPr>
          <a:xfrm>
            <a:off x="7807568"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50" name="Google Shape;50;p17"/>
          <p:cNvSpPr txBox="1">
            <a:spLocks noGrp="1"/>
          </p:cNvSpPr>
          <p:nvPr>
            <p:ph type="ctrTitle"/>
          </p:nvPr>
        </p:nvSpPr>
        <p:spPr>
          <a:xfrm>
            <a:off x="1295400" y="1873584"/>
            <a:ext cx="6400800" cy="25603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D4B"/>
              </a:buClr>
              <a:buSzPts val="4000"/>
              <a:buFont typeface="Calibri"/>
              <a:buNone/>
              <a:defRPr sz="40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subTitle" idx="1"/>
          </p:nvPr>
        </p:nvSpPr>
        <p:spPr>
          <a:xfrm>
            <a:off x="1295400" y="4572000"/>
            <a:ext cx="640080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rgbClr val="3A3D4B"/>
              </a:buClr>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Clr>
                <a:srgbClr val="3A3D4B"/>
              </a:buClr>
              <a:buSzPts val="1600"/>
              <a:buNone/>
              <a:defRPr sz="1600"/>
            </a:lvl4pPr>
            <a:lvl5pPr lvl="4" algn="ctr">
              <a:lnSpc>
                <a:spcPct val="90000"/>
              </a:lnSpc>
              <a:spcBef>
                <a:spcPts val="800"/>
              </a:spcBef>
              <a:spcAft>
                <a:spcPts val="0"/>
              </a:spcAft>
              <a:buClr>
                <a:srgbClr val="3A3D4B"/>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800"/>
              </a:spcBef>
              <a:spcAft>
                <a:spcPts val="0"/>
              </a:spcAft>
              <a:buClr>
                <a:schemeClr val="dk1"/>
              </a:buClr>
              <a:buSzPts val="1600"/>
              <a:buNone/>
              <a:defRPr sz="1600"/>
            </a:lvl7pPr>
            <a:lvl8pPr lvl="7" algn="ctr">
              <a:lnSpc>
                <a:spcPct val="90000"/>
              </a:lnSpc>
              <a:spcBef>
                <a:spcPts val="800"/>
              </a:spcBef>
              <a:spcAft>
                <a:spcPts val="0"/>
              </a:spcAft>
              <a:buClr>
                <a:schemeClr val="dk1"/>
              </a:buClr>
              <a:buSzPts val="1600"/>
              <a:buNone/>
              <a:defRPr sz="1600"/>
            </a:lvl8pPr>
            <a:lvl9pPr lvl="8" algn="ctr">
              <a:lnSpc>
                <a:spcPct val="90000"/>
              </a:lnSpc>
              <a:spcBef>
                <a:spcPts val="800"/>
              </a:spcBef>
              <a:spcAft>
                <a:spcPts val="0"/>
              </a:spcAft>
              <a:buClr>
                <a:schemeClr val="dk1"/>
              </a:buClr>
              <a:buSzPts val="1600"/>
              <a:buNone/>
              <a:defRPr sz="1600"/>
            </a:lvl9pPr>
          </a:lstStyle>
          <a:p>
            <a:endParaRPr/>
          </a:p>
        </p:txBody>
      </p:sp>
      <p:sp>
        <p:nvSpPr>
          <p:cNvPr id="52" name="Google Shape;52;p17"/>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rgbClr val="3A3D4B"/>
                </a:solidFill>
                <a:latin typeface="Calibri"/>
                <a:ea typeface="Calibri"/>
                <a:cs typeface="Calibri"/>
                <a:sym typeface="Calibri"/>
              </a:defRPr>
            </a:lvl1pPr>
            <a:lvl2pPr lvl="1">
              <a:buNone/>
              <a:defRPr sz="1300">
                <a:solidFill>
                  <a:srgbClr val="3A3D4B"/>
                </a:solidFill>
                <a:latin typeface="Calibri"/>
                <a:ea typeface="Calibri"/>
                <a:cs typeface="Calibri"/>
                <a:sym typeface="Calibri"/>
              </a:defRPr>
            </a:lvl2pPr>
            <a:lvl3pPr lvl="2">
              <a:buNone/>
              <a:defRPr sz="1300">
                <a:solidFill>
                  <a:srgbClr val="3A3D4B"/>
                </a:solidFill>
                <a:latin typeface="Calibri"/>
                <a:ea typeface="Calibri"/>
                <a:cs typeface="Calibri"/>
                <a:sym typeface="Calibri"/>
              </a:defRPr>
            </a:lvl3pPr>
            <a:lvl4pPr lvl="3">
              <a:buNone/>
              <a:defRPr sz="1300">
                <a:solidFill>
                  <a:srgbClr val="3A3D4B"/>
                </a:solidFill>
                <a:latin typeface="Calibri"/>
                <a:ea typeface="Calibri"/>
                <a:cs typeface="Calibri"/>
                <a:sym typeface="Calibri"/>
              </a:defRPr>
            </a:lvl4pPr>
            <a:lvl5pPr lvl="4">
              <a:buNone/>
              <a:defRPr sz="1300">
                <a:solidFill>
                  <a:srgbClr val="3A3D4B"/>
                </a:solidFill>
                <a:latin typeface="Calibri"/>
                <a:ea typeface="Calibri"/>
                <a:cs typeface="Calibri"/>
                <a:sym typeface="Calibri"/>
              </a:defRPr>
            </a:lvl5pPr>
            <a:lvl6pPr lvl="5">
              <a:buNone/>
              <a:defRPr sz="1300">
                <a:solidFill>
                  <a:srgbClr val="3A3D4B"/>
                </a:solidFill>
                <a:latin typeface="Calibri"/>
                <a:ea typeface="Calibri"/>
                <a:cs typeface="Calibri"/>
                <a:sym typeface="Calibri"/>
              </a:defRPr>
            </a:lvl6pPr>
            <a:lvl7pPr lvl="6">
              <a:buNone/>
              <a:defRPr sz="1300">
                <a:solidFill>
                  <a:srgbClr val="3A3D4B"/>
                </a:solidFill>
                <a:latin typeface="Calibri"/>
                <a:ea typeface="Calibri"/>
                <a:cs typeface="Calibri"/>
                <a:sym typeface="Calibri"/>
              </a:defRPr>
            </a:lvl7pPr>
            <a:lvl8pPr lvl="7">
              <a:buNone/>
              <a:defRPr sz="1300">
                <a:solidFill>
                  <a:srgbClr val="3A3D4B"/>
                </a:solidFill>
                <a:latin typeface="Calibri"/>
                <a:ea typeface="Calibri"/>
                <a:cs typeface="Calibri"/>
                <a:sym typeface="Calibri"/>
              </a:defRPr>
            </a:lvl8pPr>
            <a:lvl9pPr lvl="8">
              <a:buNone/>
              <a:defRPr sz="1300">
                <a:solidFill>
                  <a:srgbClr val="3A3D4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3"/>
        <p:cNvGrpSpPr/>
        <p:nvPr/>
      </p:nvGrpSpPr>
      <p:grpSpPr>
        <a:xfrm>
          <a:off x="0" y="0"/>
          <a:ext cx="0" cy="0"/>
          <a:chOff x="0" y="0"/>
          <a:chExt cx="0" cy="0"/>
        </a:xfrm>
      </p:grpSpPr>
      <p:sp>
        <p:nvSpPr>
          <p:cNvPr id="54" name="Google Shape;54;p18"/>
          <p:cNvSpPr/>
          <p:nvPr/>
        </p:nvSpPr>
        <p:spPr>
          <a:xfrm>
            <a:off x="9622368" y="0"/>
            <a:ext cx="2569632" cy="6858000"/>
          </a:xfrm>
          <a:custGeom>
            <a:avLst/>
            <a:gdLst/>
            <a:ahLst/>
            <a:cxnLst/>
            <a:rect l="l" t="t" r="r" b="b"/>
            <a:pathLst>
              <a:path w="1927224" h="6858000" extrusionOk="0">
                <a:moveTo>
                  <a:pt x="0" y="0"/>
                </a:moveTo>
                <a:lnTo>
                  <a:pt x="1927224" y="0"/>
                </a:lnTo>
                <a:lnTo>
                  <a:pt x="1927224" y="6858000"/>
                </a:lnTo>
                <a:lnTo>
                  <a:pt x="254000" y="6858000"/>
                </a:lnTo>
                <a:lnTo>
                  <a:pt x="892175" y="4337050"/>
                </a:lnTo>
                <a:close/>
              </a:path>
            </a:pathLst>
          </a:custGeom>
          <a:solidFill>
            <a:srgbClr val="3A3D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55" name="Google Shape;55;p18"/>
          <p:cNvSpPr/>
          <p:nvPr/>
        </p:nvSpPr>
        <p:spPr>
          <a:xfrm>
            <a:off x="9237132"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a:effectLst>
            <a:outerShdw blurRad="101600" dist="50800" algn="l" rotWithShape="0">
              <a:srgbClr val="000000">
                <a:alpha val="2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56" name="Google Shape;56;p18"/>
          <p:cNvSpPr/>
          <p:nvPr/>
        </p:nvSpPr>
        <p:spPr>
          <a:xfrm>
            <a:off x="9173633" y="0"/>
            <a:ext cx="1460499" cy="6858000"/>
          </a:xfrm>
          <a:custGeom>
            <a:avLst/>
            <a:gdLst/>
            <a:ahLst/>
            <a:cxnLst/>
            <a:rect l="l" t="t" r="r" b="b"/>
            <a:pathLst>
              <a:path w="1095374" h="6858000" extrusionOk="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srgbClr val="000000">
                <a:alpha val="2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57" name="Google Shape;57;p18"/>
          <p:cNvSpPr/>
          <p:nvPr/>
        </p:nvSpPr>
        <p:spPr>
          <a:xfrm>
            <a:off x="9173633" y="0"/>
            <a:ext cx="1460499" cy="6858000"/>
          </a:xfrm>
          <a:custGeom>
            <a:avLst/>
            <a:gdLst/>
            <a:ahLst/>
            <a:cxnLst/>
            <a:rect l="l" t="t" r="r" b="b"/>
            <a:pathLst>
              <a:path w="1095374" h="6858000" extrusionOk="0">
                <a:moveTo>
                  <a:pt x="0" y="0"/>
                </a:moveTo>
                <a:lnTo>
                  <a:pt x="203199" y="0"/>
                </a:lnTo>
                <a:lnTo>
                  <a:pt x="1095374" y="4337050"/>
                </a:lnTo>
                <a:lnTo>
                  <a:pt x="460374" y="6858000"/>
                </a:lnTo>
                <a:lnTo>
                  <a:pt x="257175" y="6858000"/>
                </a:lnTo>
                <a:lnTo>
                  <a:pt x="892175" y="4337050"/>
                </a:lnTo>
                <a:close/>
              </a:path>
            </a:pathLst>
          </a:custGeom>
          <a:solidFill>
            <a:srgbClr val="048A8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58" name="Google Shape;58;p18"/>
          <p:cNvSpPr txBox="1">
            <a:spLocks noGrp="1"/>
          </p:cNvSpPr>
          <p:nvPr>
            <p:ph type="title"/>
          </p:nvPr>
        </p:nvSpPr>
        <p:spPr>
          <a:xfrm>
            <a:off x="1295398" y="2914650"/>
            <a:ext cx="8046720" cy="15573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D4B"/>
              </a:buClr>
              <a:buSzPts val="3200"/>
              <a:buFont typeface="Calibri"/>
              <a:buNone/>
              <a:defRPr sz="32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body" idx="1"/>
          </p:nvPr>
        </p:nvSpPr>
        <p:spPr>
          <a:xfrm>
            <a:off x="1295398" y="4589463"/>
            <a:ext cx="8046718" cy="10112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rgbClr val="3A3D4B"/>
              </a:buClr>
              <a:buSzPts val="2400"/>
              <a:buNone/>
              <a:defRPr sz="2400">
                <a:solidFill>
                  <a:srgbClr val="3A3D4B"/>
                </a:solidFill>
              </a:defRPr>
            </a:lvl1pPr>
            <a:lvl2pPr marL="914400" lvl="1" indent="-228600" algn="l">
              <a:lnSpc>
                <a:spcPct val="90000"/>
              </a:lnSpc>
              <a:spcBef>
                <a:spcPts val="1000"/>
              </a:spcBef>
              <a:spcAft>
                <a:spcPts val="0"/>
              </a:spcAft>
              <a:buSzPts val="2000"/>
              <a:buNone/>
              <a:defRPr sz="2000">
                <a:solidFill>
                  <a:srgbClr val="999999"/>
                </a:solidFill>
              </a:defRPr>
            </a:lvl2pPr>
            <a:lvl3pPr marL="1371600" lvl="2" indent="-228600" algn="l">
              <a:lnSpc>
                <a:spcPct val="90000"/>
              </a:lnSpc>
              <a:spcBef>
                <a:spcPts val="800"/>
              </a:spcBef>
              <a:spcAft>
                <a:spcPts val="0"/>
              </a:spcAft>
              <a:buSzPts val="1800"/>
              <a:buNone/>
              <a:defRPr sz="1800">
                <a:solidFill>
                  <a:srgbClr val="999999"/>
                </a:solidFill>
              </a:defRPr>
            </a:lvl3pPr>
            <a:lvl4pPr marL="1828800" lvl="3" indent="-228600" algn="l">
              <a:lnSpc>
                <a:spcPct val="90000"/>
              </a:lnSpc>
              <a:spcBef>
                <a:spcPts val="800"/>
              </a:spcBef>
              <a:spcAft>
                <a:spcPts val="0"/>
              </a:spcAft>
              <a:buClr>
                <a:srgbClr val="999999"/>
              </a:buClr>
              <a:buSzPts val="1600"/>
              <a:buNone/>
              <a:defRPr sz="1600">
                <a:solidFill>
                  <a:srgbClr val="999999"/>
                </a:solidFill>
              </a:defRPr>
            </a:lvl4pPr>
            <a:lvl5pPr marL="2286000" lvl="4" indent="-228600" algn="l">
              <a:lnSpc>
                <a:spcPct val="90000"/>
              </a:lnSpc>
              <a:spcBef>
                <a:spcPts val="800"/>
              </a:spcBef>
              <a:spcAft>
                <a:spcPts val="0"/>
              </a:spcAft>
              <a:buClr>
                <a:srgbClr val="999999"/>
              </a:buClr>
              <a:buSzPts val="1600"/>
              <a:buNone/>
              <a:defRPr sz="1600">
                <a:solidFill>
                  <a:srgbClr val="999999"/>
                </a:solidFill>
              </a:defRPr>
            </a:lvl5pPr>
            <a:lvl6pPr marL="2743200" lvl="5" indent="-228600" algn="l">
              <a:lnSpc>
                <a:spcPct val="90000"/>
              </a:lnSpc>
              <a:spcBef>
                <a:spcPts val="800"/>
              </a:spcBef>
              <a:spcAft>
                <a:spcPts val="0"/>
              </a:spcAft>
              <a:buClr>
                <a:srgbClr val="999999"/>
              </a:buClr>
              <a:buSzPts val="1600"/>
              <a:buNone/>
              <a:defRPr sz="1600">
                <a:solidFill>
                  <a:srgbClr val="999999"/>
                </a:solidFill>
              </a:defRPr>
            </a:lvl6pPr>
            <a:lvl7pPr marL="3200400" lvl="6" indent="-228600" algn="l">
              <a:lnSpc>
                <a:spcPct val="90000"/>
              </a:lnSpc>
              <a:spcBef>
                <a:spcPts val="800"/>
              </a:spcBef>
              <a:spcAft>
                <a:spcPts val="0"/>
              </a:spcAft>
              <a:buClr>
                <a:srgbClr val="999999"/>
              </a:buClr>
              <a:buSzPts val="1600"/>
              <a:buNone/>
              <a:defRPr sz="1600">
                <a:solidFill>
                  <a:srgbClr val="999999"/>
                </a:solidFill>
              </a:defRPr>
            </a:lvl7pPr>
            <a:lvl8pPr marL="3657600" lvl="7" indent="-228600" algn="l">
              <a:lnSpc>
                <a:spcPct val="90000"/>
              </a:lnSpc>
              <a:spcBef>
                <a:spcPts val="800"/>
              </a:spcBef>
              <a:spcAft>
                <a:spcPts val="0"/>
              </a:spcAft>
              <a:buClr>
                <a:srgbClr val="999999"/>
              </a:buClr>
              <a:buSzPts val="1600"/>
              <a:buNone/>
              <a:defRPr sz="1600">
                <a:solidFill>
                  <a:srgbClr val="999999"/>
                </a:solidFill>
              </a:defRPr>
            </a:lvl8pPr>
            <a:lvl9pPr marL="4114800" lvl="8" indent="-228600" algn="l">
              <a:lnSpc>
                <a:spcPct val="90000"/>
              </a:lnSpc>
              <a:spcBef>
                <a:spcPts val="800"/>
              </a:spcBef>
              <a:spcAft>
                <a:spcPts val="0"/>
              </a:spcAft>
              <a:buClr>
                <a:srgbClr val="999999"/>
              </a:buClr>
              <a:buSzPts val="1600"/>
              <a:buNone/>
              <a:defRPr sz="1600">
                <a:solidFill>
                  <a:srgbClr val="999999"/>
                </a:solidFill>
              </a:defRPr>
            </a:lvl9pPr>
          </a:lstStyle>
          <a:p>
            <a:endParaRPr/>
          </a:p>
        </p:txBody>
      </p:sp>
      <p:sp>
        <p:nvSpPr>
          <p:cNvPr id="60" name="Google Shape;60;p1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rgbClr val="3A3D4B"/>
                </a:solidFill>
                <a:latin typeface="Calibri"/>
                <a:ea typeface="Calibri"/>
                <a:cs typeface="Calibri"/>
                <a:sym typeface="Calibri"/>
              </a:defRPr>
            </a:lvl1pPr>
            <a:lvl2pPr lvl="1">
              <a:buNone/>
              <a:defRPr sz="1300">
                <a:solidFill>
                  <a:srgbClr val="3A3D4B"/>
                </a:solidFill>
                <a:latin typeface="Calibri"/>
                <a:ea typeface="Calibri"/>
                <a:cs typeface="Calibri"/>
                <a:sym typeface="Calibri"/>
              </a:defRPr>
            </a:lvl2pPr>
            <a:lvl3pPr lvl="2">
              <a:buNone/>
              <a:defRPr sz="1300">
                <a:solidFill>
                  <a:srgbClr val="3A3D4B"/>
                </a:solidFill>
                <a:latin typeface="Calibri"/>
                <a:ea typeface="Calibri"/>
                <a:cs typeface="Calibri"/>
                <a:sym typeface="Calibri"/>
              </a:defRPr>
            </a:lvl3pPr>
            <a:lvl4pPr lvl="3">
              <a:buNone/>
              <a:defRPr sz="1300">
                <a:solidFill>
                  <a:srgbClr val="3A3D4B"/>
                </a:solidFill>
                <a:latin typeface="Calibri"/>
                <a:ea typeface="Calibri"/>
                <a:cs typeface="Calibri"/>
                <a:sym typeface="Calibri"/>
              </a:defRPr>
            </a:lvl4pPr>
            <a:lvl5pPr lvl="4">
              <a:buNone/>
              <a:defRPr sz="1300">
                <a:solidFill>
                  <a:srgbClr val="3A3D4B"/>
                </a:solidFill>
                <a:latin typeface="Calibri"/>
                <a:ea typeface="Calibri"/>
                <a:cs typeface="Calibri"/>
                <a:sym typeface="Calibri"/>
              </a:defRPr>
            </a:lvl5pPr>
            <a:lvl6pPr lvl="5">
              <a:buNone/>
              <a:defRPr sz="1300">
                <a:solidFill>
                  <a:srgbClr val="3A3D4B"/>
                </a:solidFill>
                <a:latin typeface="Calibri"/>
                <a:ea typeface="Calibri"/>
                <a:cs typeface="Calibri"/>
                <a:sym typeface="Calibri"/>
              </a:defRPr>
            </a:lvl6pPr>
            <a:lvl7pPr lvl="6">
              <a:buNone/>
              <a:defRPr sz="1300">
                <a:solidFill>
                  <a:srgbClr val="3A3D4B"/>
                </a:solidFill>
                <a:latin typeface="Calibri"/>
                <a:ea typeface="Calibri"/>
                <a:cs typeface="Calibri"/>
                <a:sym typeface="Calibri"/>
              </a:defRPr>
            </a:lvl7pPr>
            <a:lvl8pPr lvl="7">
              <a:buNone/>
              <a:defRPr sz="1300">
                <a:solidFill>
                  <a:srgbClr val="3A3D4B"/>
                </a:solidFill>
                <a:latin typeface="Calibri"/>
                <a:ea typeface="Calibri"/>
                <a:cs typeface="Calibri"/>
                <a:sym typeface="Calibri"/>
              </a:defRPr>
            </a:lvl8pPr>
            <a:lvl9pPr lvl="8">
              <a:buNone/>
              <a:defRPr sz="1300">
                <a:solidFill>
                  <a:srgbClr val="3A3D4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body" idx="1"/>
          </p:nvPr>
        </p:nvSpPr>
        <p:spPr>
          <a:xfrm>
            <a:off x="1295400" y="1828800"/>
            <a:ext cx="4572000" cy="85039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800"/>
              </a:spcBef>
              <a:spcAft>
                <a:spcPts val="0"/>
              </a:spcAft>
              <a:buClr>
                <a:srgbClr val="3A3D4B"/>
              </a:buClr>
              <a:buSzPts val="2600"/>
              <a:buNone/>
              <a:defRPr sz="2600" b="0"/>
            </a:lvl1pPr>
            <a:lvl2pPr marL="914400" lvl="1" indent="-228600" algn="l">
              <a:lnSpc>
                <a:spcPct val="90000"/>
              </a:lnSpc>
              <a:spcBef>
                <a:spcPts val="10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Clr>
                <a:srgbClr val="3A3D4B"/>
              </a:buClr>
              <a:buSzPts val="1600"/>
              <a:buNone/>
              <a:defRPr sz="1600" b="1"/>
            </a:lvl4pPr>
            <a:lvl5pPr marL="2286000" lvl="4" indent="-228600" algn="l">
              <a:lnSpc>
                <a:spcPct val="90000"/>
              </a:lnSpc>
              <a:spcBef>
                <a:spcPts val="800"/>
              </a:spcBef>
              <a:spcAft>
                <a:spcPts val="0"/>
              </a:spcAft>
              <a:buClr>
                <a:srgbClr val="3A3D4B"/>
              </a:buClr>
              <a:buSzPts val="1600"/>
              <a:buNone/>
              <a:defRPr sz="1600" b="1"/>
            </a:lvl5pPr>
            <a:lvl6pPr marL="2743200" lvl="5" indent="-228600" algn="l">
              <a:lnSpc>
                <a:spcPct val="90000"/>
              </a:lnSpc>
              <a:spcBef>
                <a:spcPts val="800"/>
              </a:spcBef>
              <a:spcAft>
                <a:spcPts val="0"/>
              </a:spcAft>
              <a:buClr>
                <a:schemeClr val="dk1"/>
              </a:buClr>
              <a:buSzPts val="1600"/>
              <a:buNone/>
              <a:defRPr sz="1600" b="1"/>
            </a:lvl6pPr>
            <a:lvl7pPr marL="3200400" lvl="6" indent="-228600" algn="l">
              <a:lnSpc>
                <a:spcPct val="90000"/>
              </a:lnSpc>
              <a:spcBef>
                <a:spcPts val="800"/>
              </a:spcBef>
              <a:spcAft>
                <a:spcPts val="0"/>
              </a:spcAft>
              <a:buClr>
                <a:schemeClr val="dk1"/>
              </a:buClr>
              <a:buSzPts val="1600"/>
              <a:buNone/>
              <a:defRPr sz="1600" b="1"/>
            </a:lvl7pPr>
            <a:lvl8pPr marL="3657600" lvl="7" indent="-228600" algn="l">
              <a:lnSpc>
                <a:spcPct val="90000"/>
              </a:lnSpc>
              <a:spcBef>
                <a:spcPts val="800"/>
              </a:spcBef>
              <a:spcAft>
                <a:spcPts val="0"/>
              </a:spcAft>
              <a:buClr>
                <a:schemeClr val="dk1"/>
              </a:buClr>
              <a:buSzPts val="1600"/>
              <a:buNone/>
              <a:defRPr sz="1600" b="1"/>
            </a:lvl8pPr>
            <a:lvl9pPr marL="4114800" lvl="8" indent="-228600" algn="l">
              <a:lnSpc>
                <a:spcPct val="90000"/>
              </a:lnSpc>
              <a:spcBef>
                <a:spcPts val="800"/>
              </a:spcBef>
              <a:spcAft>
                <a:spcPts val="0"/>
              </a:spcAft>
              <a:buClr>
                <a:schemeClr val="dk1"/>
              </a:buClr>
              <a:buSzPts val="1600"/>
              <a:buNone/>
              <a:defRPr sz="1600" b="1"/>
            </a:lvl9pPr>
          </a:lstStyle>
          <a:p>
            <a:endParaRPr/>
          </a:p>
        </p:txBody>
      </p:sp>
      <p:sp>
        <p:nvSpPr>
          <p:cNvPr id="64" name="Google Shape;64;p19"/>
          <p:cNvSpPr txBox="1">
            <a:spLocks noGrp="1"/>
          </p:cNvSpPr>
          <p:nvPr>
            <p:ph type="body" idx="2"/>
          </p:nvPr>
        </p:nvSpPr>
        <p:spPr>
          <a:xfrm>
            <a:off x="1295400" y="2705100"/>
            <a:ext cx="4572000" cy="3467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65" name="Google Shape;65;p19"/>
          <p:cNvSpPr txBox="1">
            <a:spLocks noGrp="1"/>
          </p:cNvSpPr>
          <p:nvPr>
            <p:ph type="body" idx="3"/>
          </p:nvPr>
        </p:nvSpPr>
        <p:spPr>
          <a:xfrm>
            <a:off x="6324600" y="1828800"/>
            <a:ext cx="4572000" cy="84772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800"/>
              </a:spcBef>
              <a:spcAft>
                <a:spcPts val="0"/>
              </a:spcAft>
              <a:buClr>
                <a:srgbClr val="3A3D4B"/>
              </a:buClr>
              <a:buSzPts val="2600"/>
              <a:buNone/>
              <a:defRPr sz="2600" b="0"/>
            </a:lvl1pPr>
            <a:lvl2pPr marL="914400" lvl="1" indent="-228600" algn="l">
              <a:lnSpc>
                <a:spcPct val="90000"/>
              </a:lnSpc>
              <a:spcBef>
                <a:spcPts val="10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Clr>
                <a:srgbClr val="3A3D4B"/>
              </a:buClr>
              <a:buSzPts val="1600"/>
              <a:buNone/>
              <a:defRPr sz="1600" b="1"/>
            </a:lvl4pPr>
            <a:lvl5pPr marL="2286000" lvl="4" indent="-228600" algn="l">
              <a:lnSpc>
                <a:spcPct val="90000"/>
              </a:lnSpc>
              <a:spcBef>
                <a:spcPts val="800"/>
              </a:spcBef>
              <a:spcAft>
                <a:spcPts val="0"/>
              </a:spcAft>
              <a:buClr>
                <a:srgbClr val="3A3D4B"/>
              </a:buClr>
              <a:buSzPts val="1600"/>
              <a:buNone/>
              <a:defRPr sz="1600" b="1"/>
            </a:lvl5pPr>
            <a:lvl6pPr marL="2743200" lvl="5" indent="-228600" algn="l">
              <a:lnSpc>
                <a:spcPct val="90000"/>
              </a:lnSpc>
              <a:spcBef>
                <a:spcPts val="800"/>
              </a:spcBef>
              <a:spcAft>
                <a:spcPts val="0"/>
              </a:spcAft>
              <a:buClr>
                <a:schemeClr val="dk1"/>
              </a:buClr>
              <a:buSzPts val="1600"/>
              <a:buNone/>
              <a:defRPr sz="1600" b="1"/>
            </a:lvl6pPr>
            <a:lvl7pPr marL="3200400" lvl="6" indent="-228600" algn="l">
              <a:lnSpc>
                <a:spcPct val="90000"/>
              </a:lnSpc>
              <a:spcBef>
                <a:spcPts val="800"/>
              </a:spcBef>
              <a:spcAft>
                <a:spcPts val="0"/>
              </a:spcAft>
              <a:buClr>
                <a:schemeClr val="dk1"/>
              </a:buClr>
              <a:buSzPts val="1600"/>
              <a:buNone/>
              <a:defRPr sz="1600" b="1"/>
            </a:lvl7pPr>
            <a:lvl8pPr marL="3657600" lvl="7" indent="-228600" algn="l">
              <a:lnSpc>
                <a:spcPct val="90000"/>
              </a:lnSpc>
              <a:spcBef>
                <a:spcPts val="800"/>
              </a:spcBef>
              <a:spcAft>
                <a:spcPts val="0"/>
              </a:spcAft>
              <a:buClr>
                <a:schemeClr val="dk1"/>
              </a:buClr>
              <a:buSzPts val="1600"/>
              <a:buNone/>
              <a:defRPr sz="1600" b="1"/>
            </a:lvl8pPr>
            <a:lvl9pPr marL="4114800" lvl="8" indent="-228600" algn="l">
              <a:lnSpc>
                <a:spcPct val="90000"/>
              </a:lnSpc>
              <a:spcBef>
                <a:spcPts val="800"/>
              </a:spcBef>
              <a:spcAft>
                <a:spcPts val="0"/>
              </a:spcAft>
              <a:buClr>
                <a:schemeClr val="dk1"/>
              </a:buClr>
              <a:buSzPts val="1600"/>
              <a:buNone/>
              <a:defRPr sz="1600" b="1"/>
            </a:lvl9pPr>
          </a:lstStyle>
          <a:p>
            <a:endParaRPr/>
          </a:p>
        </p:txBody>
      </p:sp>
      <p:sp>
        <p:nvSpPr>
          <p:cNvPr id="66" name="Google Shape;66;p19"/>
          <p:cNvSpPr txBox="1">
            <a:spLocks noGrp="1"/>
          </p:cNvSpPr>
          <p:nvPr>
            <p:ph type="body" idx="4"/>
          </p:nvPr>
        </p:nvSpPr>
        <p:spPr>
          <a:xfrm>
            <a:off x="6324600" y="2705100"/>
            <a:ext cx="4572000" cy="3467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67" name="Google Shape;67;p19"/>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9"/>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9"/>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20"/>
          <p:cNvSpPr txBox="1">
            <a:spLocks noGrp="1"/>
          </p:cNvSpPr>
          <p:nvPr>
            <p:ph type="title"/>
          </p:nvPr>
        </p:nvSpPr>
        <p:spPr>
          <a:xfrm>
            <a:off x="1295400" y="2314843"/>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23"/>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3" descr="An empty placeholder to add an image. Click on the placeholder and select the image that you wish to add"/>
          <p:cNvSpPr>
            <a:spLocks noGrp="1"/>
          </p:cNvSpPr>
          <p:nvPr>
            <p:ph type="pic" idx="2"/>
          </p:nvPr>
        </p:nvSpPr>
        <p:spPr>
          <a:xfrm>
            <a:off x="4724400" y="1828801"/>
            <a:ext cx="6172200" cy="4343400"/>
          </a:xfrm>
          <a:prstGeom prst="rect">
            <a:avLst/>
          </a:prstGeom>
          <a:noFill/>
          <a:ln>
            <a:noFill/>
          </a:ln>
        </p:spPr>
      </p:sp>
      <p:sp>
        <p:nvSpPr>
          <p:cNvPr id="82" name="Google Shape;82;p23"/>
          <p:cNvSpPr txBox="1">
            <a:spLocks noGrp="1"/>
          </p:cNvSpPr>
          <p:nvPr>
            <p:ph type="body" idx="1"/>
          </p:nvPr>
        </p:nvSpPr>
        <p:spPr>
          <a:xfrm>
            <a:off x="1295400" y="1828800"/>
            <a:ext cx="3017520" cy="43434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Clr>
                <a:srgbClr val="3A3D4B"/>
              </a:buClr>
              <a:buSzPts val="2000"/>
              <a:buNone/>
              <a:defRPr sz="2000"/>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83" name="Google Shape;83;p23"/>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3"/>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3"/>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86"/>
        <p:cNvGrpSpPr/>
        <p:nvPr/>
      </p:nvGrpSpPr>
      <p:grpSpPr>
        <a:xfrm>
          <a:off x="0" y="0"/>
          <a:ext cx="0" cy="0"/>
          <a:chOff x="0" y="0"/>
          <a:chExt cx="0" cy="0"/>
        </a:xfrm>
      </p:grpSpPr>
      <p:sp>
        <p:nvSpPr>
          <p:cNvPr id="87" name="Google Shape;87;p24"/>
          <p:cNvSpPr/>
          <p:nvPr/>
        </p:nvSpPr>
        <p:spPr>
          <a:xfrm>
            <a:off x="1295400"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88" name="Google Shape;88;p24"/>
          <p:cNvSpPr/>
          <p:nvPr/>
        </p:nvSpPr>
        <p:spPr>
          <a:xfrm>
            <a:off x="6324599"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89" name="Google Shape;89;p24"/>
          <p:cNvSpPr/>
          <p:nvPr/>
        </p:nvSpPr>
        <p:spPr>
          <a:xfrm>
            <a:off x="1295400"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90" name="Google Shape;90;p24"/>
          <p:cNvSpPr/>
          <p:nvPr/>
        </p:nvSpPr>
        <p:spPr>
          <a:xfrm>
            <a:off x="6324599"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91" name="Google Shape;91;p24"/>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4" descr="An empty placeholder to add an image. Click on the placeholder and select the image that you wish to add"/>
          <p:cNvSpPr>
            <a:spLocks noGrp="1"/>
          </p:cNvSpPr>
          <p:nvPr>
            <p:ph type="pic" idx="2"/>
          </p:nvPr>
        </p:nvSpPr>
        <p:spPr>
          <a:xfrm>
            <a:off x="1298448" y="1828801"/>
            <a:ext cx="4572000" cy="3428999"/>
          </a:xfrm>
          <a:prstGeom prst="rect">
            <a:avLst/>
          </a:prstGeom>
          <a:noFill/>
          <a:ln>
            <a:noFill/>
          </a:ln>
        </p:spPr>
      </p:sp>
      <p:sp>
        <p:nvSpPr>
          <p:cNvPr id="93" name="Google Shape;93;p24"/>
          <p:cNvSpPr txBox="1">
            <a:spLocks noGrp="1"/>
          </p:cNvSpPr>
          <p:nvPr>
            <p:ph type="body" idx="1"/>
          </p:nvPr>
        </p:nvSpPr>
        <p:spPr>
          <a:xfrm>
            <a:off x="1371273" y="5333098"/>
            <a:ext cx="4420252" cy="8391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800"/>
              <a:buNone/>
              <a:defRPr sz="1800">
                <a:solidFill>
                  <a:schemeClr val="lt1"/>
                </a:solidFill>
              </a:defRPr>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94" name="Google Shape;94;p24" descr="An empty placeholder to add an image. Click on the placeholder and select the image that you wish to add"/>
          <p:cNvSpPr>
            <a:spLocks noGrp="1"/>
          </p:cNvSpPr>
          <p:nvPr>
            <p:ph type="pic" idx="3"/>
          </p:nvPr>
        </p:nvSpPr>
        <p:spPr>
          <a:xfrm>
            <a:off x="6324600" y="1828801"/>
            <a:ext cx="4572000" cy="3428999"/>
          </a:xfrm>
          <a:prstGeom prst="rect">
            <a:avLst/>
          </a:prstGeom>
          <a:noFill/>
          <a:ln>
            <a:noFill/>
          </a:ln>
        </p:spPr>
      </p:sp>
      <p:sp>
        <p:nvSpPr>
          <p:cNvPr id="95" name="Google Shape;95;p24"/>
          <p:cNvSpPr txBox="1">
            <a:spLocks noGrp="1"/>
          </p:cNvSpPr>
          <p:nvPr>
            <p:ph type="body" idx="4"/>
          </p:nvPr>
        </p:nvSpPr>
        <p:spPr>
          <a:xfrm>
            <a:off x="6412954" y="5333098"/>
            <a:ext cx="4420252" cy="8391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800"/>
              <a:buNone/>
              <a:defRPr sz="1800">
                <a:solidFill>
                  <a:schemeClr val="lt1"/>
                </a:solidFill>
              </a:defRPr>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96" name="Google Shape;96;p24"/>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4"/>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4"/>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p:nvPr/>
        </p:nvSpPr>
        <p:spPr>
          <a:xfrm>
            <a:off x="0" y="0"/>
            <a:ext cx="12192000" cy="1371600"/>
          </a:xfrm>
          <a:prstGeom prst="rect">
            <a:avLst/>
          </a:prstGeom>
          <a:solidFill>
            <a:srgbClr val="3A3D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1" name="Google Shape;11;p13"/>
          <p:cNvSpPr/>
          <p:nvPr/>
        </p:nvSpPr>
        <p:spPr>
          <a:xfrm>
            <a:off x="0" y="1371600"/>
            <a:ext cx="12192000" cy="82183"/>
          </a:xfrm>
          <a:prstGeom prst="rect">
            <a:avLst/>
          </a:prstGeom>
          <a:solidFill>
            <a:srgbClr val="FF91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2" name="Google Shape;12;p13"/>
          <p:cNvSpPr/>
          <p:nvPr/>
        </p:nvSpPr>
        <p:spPr>
          <a:xfrm>
            <a:off x="0" y="1443006"/>
            <a:ext cx="12192000" cy="82183"/>
          </a:xfrm>
          <a:prstGeom prst="rect">
            <a:avLst/>
          </a:prstGeom>
          <a:solidFill>
            <a:srgbClr val="048A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3" name="Google Shape;13;p13"/>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3"/>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800"/>
              </a:spcBef>
              <a:spcAft>
                <a:spcPts val="0"/>
              </a:spcAft>
              <a:buClr>
                <a:srgbClr val="3A3D4B"/>
              </a:buClr>
              <a:buSzPts val="2400"/>
              <a:buFont typeface="Arial"/>
              <a:buChar char="•"/>
              <a:defRPr sz="2400" b="0" i="0" u="none" strike="noStrike" cap="none">
                <a:solidFill>
                  <a:srgbClr val="3A3D4B"/>
                </a:solidFill>
                <a:latin typeface="Calibri"/>
                <a:ea typeface="Calibri"/>
                <a:cs typeface="Calibri"/>
                <a:sym typeface="Calibri"/>
              </a:defRPr>
            </a:lvl1pPr>
            <a:lvl2pPr marL="914400" marR="0" lvl="1" indent="-355600" algn="l" rtl="0">
              <a:lnSpc>
                <a:spcPct val="90000"/>
              </a:lnSpc>
              <a:spcBef>
                <a:spcPts val="1000"/>
              </a:spcBef>
              <a:spcAft>
                <a:spcPts val="0"/>
              </a:spcAft>
              <a:buClr>
                <a:srgbClr val="FF914D"/>
              </a:buClr>
              <a:buSzPts val="2000"/>
              <a:buFont typeface="Arial"/>
              <a:buChar char="•"/>
              <a:defRPr sz="2000" b="0" i="0" u="none" strike="noStrike" cap="none">
                <a:solidFill>
                  <a:srgbClr val="3A3D4B"/>
                </a:solidFill>
                <a:latin typeface="Calibri"/>
                <a:ea typeface="Calibri"/>
                <a:cs typeface="Calibri"/>
                <a:sym typeface="Calibri"/>
              </a:defRPr>
            </a:lvl2pPr>
            <a:lvl3pPr marL="1371600" marR="0" lvl="2" indent="-342900" algn="l" rtl="0">
              <a:lnSpc>
                <a:spcPct val="90000"/>
              </a:lnSpc>
              <a:spcBef>
                <a:spcPts val="800"/>
              </a:spcBef>
              <a:spcAft>
                <a:spcPts val="0"/>
              </a:spcAft>
              <a:buClr>
                <a:srgbClr val="048A81"/>
              </a:buClr>
              <a:buSzPts val="1800"/>
              <a:buFont typeface="Noto Sans Symbols"/>
              <a:buChar char="✔"/>
              <a:defRPr sz="1800" b="0" i="0" u="none" strike="noStrike" cap="none">
                <a:solidFill>
                  <a:srgbClr val="3A3D4B"/>
                </a:solidFill>
                <a:latin typeface="Calibri"/>
                <a:ea typeface="Calibri"/>
                <a:cs typeface="Calibri"/>
                <a:sym typeface="Calibri"/>
              </a:defRPr>
            </a:lvl3pPr>
            <a:lvl4pPr marL="1828800" marR="0" lvl="3" indent="-330200" algn="l" rtl="0">
              <a:lnSpc>
                <a:spcPct val="90000"/>
              </a:lnSpc>
              <a:spcBef>
                <a:spcPts val="800"/>
              </a:spcBef>
              <a:spcAft>
                <a:spcPts val="0"/>
              </a:spcAft>
              <a:buClr>
                <a:srgbClr val="3A3D4B"/>
              </a:buClr>
              <a:buSzPts val="1600"/>
              <a:buFont typeface="Arial"/>
              <a:buChar char="•"/>
              <a:defRPr sz="1600" b="0" i="0" u="none" strike="noStrike" cap="none">
                <a:solidFill>
                  <a:srgbClr val="3A3D4B"/>
                </a:solidFill>
                <a:latin typeface="Calibri"/>
                <a:ea typeface="Calibri"/>
                <a:cs typeface="Calibri"/>
                <a:sym typeface="Calibri"/>
              </a:defRPr>
            </a:lvl4pPr>
            <a:lvl5pPr marL="2286000" marR="0" lvl="4" indent="-330200" algn="l" rtl="0">
              <a:lnSpc>
                <a:spcPct val="90000"/>
              </a:lnSpc>
              <a:spcBef>
                <a:spcPts val="800"/>
              </a:spcBef>
              <a:spcAft>
                <a:spcPts val="0"/>
              </a:spcAft>
              <a:buClr>
                <a:srgbClr val="3A3D4B"/>
              </a:buClr>
              <a:buSzPts val="1600"/>
              <a:buFont typeface="Arial"/>
              <a:buChar char="•"/>
              <a:defRPr sz="1600" b="0" i="0" u="none" strike="noStrike" cap="none">
                <a:solidFill>
                  <a:srgbClr val="3A3D4B"/>
                </a:solidFill>
                <a:latin typeface="Calibri"/>
                <a:ea typeface="Calibri"/>
                <a:cs typeface="Calibri"/>
                <a:sym typeface="Calibri"/>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5" name="Google Shape;15;p13"/>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6" name="Google Shape;16;p13"/>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7" name="Google Shape;17;p13"/>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freepngimg.com/png/85229-text-photography-question-interrogation-communication-stock"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docs.google.com/spreadsheets/d/13y_p0OKSFu1bWdG3HzGbkORE0pvC8rALNygSLQS0JG8/edit?gid=1242279628#gid=1242279628"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reepngimg.com/png/85229-text-photography-question-interrogation-communication-stock"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docs.google.com/spreadsheets/d/13y_p0OKSFu1bWdG3HzGbkORE0pvC8rALNygSLQS0JG8/edit?gid=1242279628#gid=124227962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freepngimg.com/png/85229-text-photography-question-interrogation-communication-stock"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docs.google.com/spreadsheets/d/13y_p0OKSFu1bWdG3HzGbkORE0pvC8rALNygSLQS0JG8/edit?gid=1242279628#gid=1242279628"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mailto:Mahesh.Reddy-Erri@ped.nm.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phoenixajournal.wordpress.com/2012/02/23/thank-you/"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mailto:Liz.Schweiger@ped.nm.gov" TargetMode="Externa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s://eui.ped.state.nm.us/sites/SpecialEdMon/default.aspx"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s://webnew.ped.state.nm.us/bureaus/information-technology/nova/"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hyperlink" Target="mailto:Mahesh.Reddy-Erri@ped.nm.gov" TargetMode="Externa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hyperlink" Target="mailto:matthew.tomicek@ped.nm.gov" TargetMode="Externa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hyperlink" Target="mailto:Liz.Schweiger@ped.nm.gov"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hyperlink" Target="mailto:matthew.tomicek@ped.nm.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reepngimg.com/png/85229-text-photography-question-interrogation-communication-stock"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docs.google.com/spreadsheets/d/13y_p0OKSFu1bWdG3HzGbkORE0pvC8rALNygSLQS0JG8/edit?gid=1242279628#gid=1242279628"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a:spLocks noGrp="1"/>
          </p:cNvSpPr>
          <p:nvPr>
            <p:ph type="ctrTitle"/>
          </p:nvPr>
        </p:nvSpPr>
        <p:spPr>
          <a:xfrm>
            <a:off x="578075" y="1089875"/>
            <a:ext cx="6919500" cy="270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A3D4B"/>
              </a:buClr>
              <a:buSzPts val="5400"/>
              <a:buFont typeface="Calibri"/>
              <a:buNone/>
            </a:pPr>
            <a:r>
              <a:rPr lang="en-US" sz="4700" b="1"/>
              <a:t>Indicator 13 Secondary Transition for Students</a:t>
            </a:r>
            <a:br>
              <a:rPr lang="en-US" sz="4700" b="1"/>
            </a:br>
            <a:br>
              <a:rPr lang="en-US" sz="4700" b="1"/>
            </a:br>
            <a:endParaRPr sz="3300" b="1"/>
          </a:p>
        </p:txBody>
      </p:sp>
      <p:sp>
        <p:nvSpPr>
          <p:cNvPr id="115" name="Google Shape;115;p1"/>
          <p:cNvSpPr txBox="1">
            <a:spLocks noGrp="1"/>
          </p:cNvSpPr>
          <p:nvPr>
            <p:ph type="subTitle" idx="1"/>
          </p:nvPr>
        </p:nvSpPr>
        <p:spPr>
          <a:xfrm>
            <a:off x="693325" y="3193576"/>
            <a:ext cx="5674352" cy="2101095"/>
          </a:xfrm>
          <a:prstGeom prst="rect">
            <a:avLst/>
          </a:prstGeom>
          <a:noFill/>
          <a:ln>
            <a:noFill/>
          </a:ln>
        </p:spPr>
        <p:txBody>
          <a:bodyPr spcFirstLastPara="1" wrap="square" lIns="91425" tIns="45700" rIns="91425" bIns="45700" anchor="t" anchorCtr="0">
            <a:noAutofit/>
          </a:bodyPr>
          <a:lstStyle/>
          <a:p>
            <a:pPr marL="0" lvl="0" indent="0" rtl="0">
              <a:lnSpc>
                <a:spcPct val="70000"/>
              </a:lnSpc>
              <a:spcBef>
                <a:spcPts val="0"/>
              </a:spcBef>
              <a:spcAft>
                <a:spcPts val="600"/>
              </a:spcAft>
              <a:buNone/>
            </a:pPr>
            <a:r>
              <a:rPr lang="en-US" sz="2600">
                <a:solidFill>
                  <a:schemeClr val="dk2"/>
                </a:solidFill>
              </a:rPr>
              <a:t>Lizana Schweiger, EA Secondary Transition Coordinator OSE</a:t>
            </a:r>
          </a:p>
          <a:p>
            <a:pPr marL="0" indent="0">
              <a:lnSpc>
                <a:spcPct val="70000"/>
              </a:lnSpc>
              <a:spcBef>
                <a:spcPts val="0"/>
              </a:spcBef>
              <a:spcAft>
                <a:spcPts val="600"/>
              </a:spcAft>
            </a:pPr>
            <a:endParaRPr lang="en-US" sz="2600">
              <a:solidFill>
                <a:schemeClr val="dk2"/>
              </a:solidFill>
            </a:endParaRPr>
          </a:p>
          <a:p>
            <a:pPr marL="0" indent="0">
              <a:lnSpc>
                <a:spcPct val="70000"/>
              </a:lnSpc>
              <a:spcBef>
                <a:spcPts val="0"/>
              </a:spcBef>
              <a:spcAft>
                <a:spcPts val="600"/>
              </a:spcAft>
            </a:pPr>
            <a:r>
              <a:rPr lang="en-US" sz="2600">
                <a:solidFill>
                  <a:schemeClr val="dk2"/>
                </a:solidFill>
              </a:rPr>
              <a:t>Charlene Marcotte Deputy Director Data and Finance (DDDF) </a:t>
            </a:r>
          </a:p>
          <a:p>
            <a:pPr marL="0" indent="0">
              <a:lnSpc>
                <a:spcPct val="70000"/>
              </a:lnSpc>
              <a:spcBef>
                <a:spcPts val="0"/>
              </a:spcBef>
              <a:spcAft>
                <a:spcPts val="600"/>
              </a:spcAft>
            </a:pPr>
            <a:endParaRPr lang="en-US" sz="2600">
              <a:solidFill>
                <a:schemeClr val="dk2"/>
              </a:solidFill>
            </a:endParaRPr>
          </a:p>
        </p:txBody>
      </p:sp>
      <p:pic>
        <p:nvPicPr>
          <p:cNvPr id="116" name="Google Shape;116;p1"/>
          <p:cNvPicPr preferRelativeResize="0">
            <a:picLocks noGrp="1"/>
          </p:cNvPicPr>
          <p:nvPr>
            <p:ph type="pic" idx="2"/>
          </p:nvPr>
        </p:nvPicPr>
        <p:blipFill rotWithShape="1">
          <a:blip r:embed="rId3">
            <a:alphaModFix/>
          </a:blip>
          <a:srcRect t="4283" b="4282"/>
          <a:stretch/>
        </p:blipFill>
        <p:spPr>
          <a:xfrm>
            <a:off x="7537845" y="939800"/>
            <a:ext cx="4487785" cy="5648960"/>
          </a:xfrm>
          <a:prstGeom prst="rect">
            <a:avLst/>
          </a:prstGeom>
          <a:noFill/>
          <a:ln>
            <a:noFill/>
          </a:ln>
        </p:spPr>
      </p:pic>
      <p:sp>
        <p:nvSpPr>
          <p:cNvPr id="117" name="Google Shape;117;p1"/>
          <p:cNvSpPr/>
          <p:nvPr/>
        </p:nvSpPr>
        <p:spPr>
          <a:xfrm>
            <a:off x="693325" y="6127136"/>
            <a:ext cx="621674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400" b="0" i="1" u="none" strike="noStrike" cap="none">
                <a:solidFill>
                  <a:srgbClr val="048A81"/>
                </a:solidFill>
                <a:latin typeface="Calibri"/>
                <a:ea typeface="Calibri"/>
                <a:cs typeface="Calibri"/>
                <a:sym typeface="Calibri"/>
              </a:rPr>
              <a:t>Investing for tomorrow, delivering today. </a:t>
            </a:r>
            <a:endParaRPr sz="1200" b="0" i="0" u="none" strike="noStrike" cap="none">
              <a:solidFill>
                <a:srgbClr val="000000"/>
              </a:solidFill>
              <a:latin typeface="Arial"/>
              <a:ea typeface="Arial"/>
              <a:cs typeface="Arial"/>
              <a:sym typeface="Arial"/>
            </a:endParaRPr>
          </a:p>
        </p:txBody>
      </p:sp>
      <p:sp>
        <p:nvSpPr>
          <p:cNvPr id="118" name="Google Shape;118;p1"/>
          <p:cNvSpPr txBox="1"/>
          <p:nvPr/>
        </p:nvSpPr>
        <p:spPr>
          <a:xfrm>
            <a:off x="693325" y="5521825"/>
            <a:ext cx="455460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i="1">
                <a:latin typeface="Calibri"/>
                <a:ea typeface="Calibri"/>
                <a:cs typeface="Calibri"/>
                <a:sym typeface="Calibri"/>
              </a:rPr>
              <a:t>October 2024</a:t>
            </a:r>
          </a:p>
          <a:p>
            <a:pPr marL="0" lvl="0" indent="0" algn="l" rtl="0">
              <a:spcBef>
                <a:spcPts val="0"/>
              </a:spcBef>
              <a:spcAft>
                <a:spcPts val="0"/>
              </a:spcAft>
              <a:buNone/>
            </a:pPr>
            <a:endParaRPr sz="2000" i="1">
              <a:latin typeface="Calibri"/>
              <a:ea typeface="Calibri"/>
              <a:cs typeface="Calibri"/>
              <a:sym typeface="Calibri"/>
            </a:endParaRPr>
          </a:p>
        </p:txBody>
      </p:sp>
      <p:sp>
        <p:nvSpPr>
          <p:cNvPr id="119" name="Google Shape;119;p1"/>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a:t>
            </a:fld>
            <a:endParaRPr/>
          </a:p>
        </p:txBody>
      </p:sp>
      <p:sp>
        <p:nvSpPr>
          <p:cNvPr id="4" name="Google Shape;118;p1">
            <a:extLst>
              <a:ext uri="{FF2B5EF4-FFF2-40B4-BE49-F238E27FC236}">
                <a16:creationId xmlns:a16="http://schemas.microsoft.com/office/drawing/2014/main" id="{9A21308E-4B1B-84A5-8100-B2216DD8DF46}"/>
              </a:ext>
            </a:extLst>
          </p:cNvPr>
          <p:cNvSpPr txBox="1"/>
          <p:nvPr/>
        </p:nvSpPr>
        <p:spPr>
          <a:xfrm>
            <a:off x="578075" y="120325"/>
            <a:ext cx="4487785"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latin typeface="Calibri"/>
                <a:ea typeface="Calibri"/>
                <a:cs typeface="Calibri"/>
                <a:sym typeface="Calibri"/>
              </a:rPr>
              <a:t>Presentation for … </a:t>
            </a:r>
            <a:endParaRPr sz="1800" i="1">
              <a:latin typeface="Calibri"/>
              <a:ea typeface="Calibri"/>
              <a:cs typeface="Calibri"/>
              <a:sym typeface="Calibri"/>
            </a:endParaRPr>
          </a:p>
        </p:txBody>
      </p:sp>
      <p:pic>
        <p:nvPicPr>
          <p:cNvPr id="2" name="Picture 4" descr="Halloween Edition">
            <a:extLst>
              <a:ext uri="{FF2B5EF4-FFF2-40B4-BE49-F238E27FC236}">
                <a16:creationId xmlns:a16="http://schemas.microsoft.com/office/drawing/2014/main" id="{C15E4848-C57C-795B-F70A-1EB1741373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501" y="4699346"/>
            <a:ext cx="2186095" cy="14573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9995-0116-C97F-A845-C28C85731646}"/>
              </a:ext>
            </a:extLst>
          </p:cNvPr>
          <p:cNvSpPr>
            <a:spLocks noGrp="1"/>
          </p:cNvSpPr>
          <p:nvPr>
            <p:ph type="title"/>
          </p:nvPr>
        </p:nvSpPr>
        <p:spPr/>
        <p:txBody>
          <a:bodyPr/>
          <a:lstStyle/>
          <a:p>
            <a:r>
              <a:rPr lang="en-US"/>
              <a:t>Do You know about IL?? Independent Living Center</a:t>
            </a:r>
          </a:p>
        </p:txBody>
      </p:sp>
      <p:sp>
        <p:nvSpPr>
          <p:cNvPr id="3" name="Text Placeholder 2">
            <a:extLst>
              <a:ext uri="{FF2B5EF4-FFF2-40B4-BE49-F238E27FC236}">
                <a16:creationId xmlns:a16="http://schemas.microsoft.com/office/drawing/2014/main" id="{168C71A1-05F3-A034-48D1-DDFAB10952E4}"/>
              </a:ext>
            </a:extLst>
          </p:cNvPr>
          <p:cNvSpPr>
            <a:spLocks noGrp="1"/>
          </p:cNvSpPr>
          <p:nvPr>
            <p:ph type="body" idx="1"/>
          </p:nvPr>
        </p:nvSpPr>
        <p:spPr/>
        <p:txBody>
          <a:bodyPr/>
          <a:lstStyle/>
          <a:p>
            <a:endParaRPr lang="en-US"/>
          </a:p>
          <a:p>
            <a:endParaRPr lang="en-US"/>
          </a:p>
          <a:p>
            <a:r>
              <a:rPr lang="en-US">
                <a:latin typeface="Times New Roman" panose="02020603050405020304" pitchFamily="18" charset="0"/>
                <a:cs typeface="Times New Roman" panose="02020603050405020304" pitchFamily="18" charset="0"/>
              </a:rPr>
              <a:t>Independent Living Pass through contacts go through DVR for IDEA B</a:t>
            </a:r>
          </a:p>
          <a:p>
            <a:pPr lvl="1"/>
            <a:r>
              <a:rPr lang="en-US">
                <a:latin typeface="Times New Roman" panose="02020603050405020304" pitchFamily="18" charset="0"/>
                <a:cs typeface="Times New Roman" panose="02020603050405020304" pitchFamily="18" charset="0"/>
              </a:rPr>
              <a:t>Self Advocacy</a:t>
            </a:r>
          </a:p>
          <a:p>
            <a:pPr lvl="1"/>
            <a:r>
              <a:rPr lang="en-US">
                <a:latin typeface="Times New Roman" panose="02020603050405020304" pitchFamily="18" charset="0"/>
                <a:cs typeface="Times New Roman" panose="02020603050405020304" pitchFamily="18" charset="0"/>
              </a:rPr>
              <a:t>Financial, Money Management</a:t>
            </a:r>
          </a:p>
          <a:p>
            <a:pPr lvl="1"/>
            <a:endParaRPr lang="en-US"/>
          </a:p>
          <a:p>
            <a:pPr lvl="1"/>
            <a:endParaRPr lang="en-US"/>
          </a:p>
          <a:p>
            <a:pPr lvl="1"/>
            <a:endParaRPr lang="en-US"/>
          </a:p>
        </p:txBody>
      </p:sp>
      <p:sp>
        <p:nvSpPr>
          <p:cNvPr id="4" name="Slide Number Placeholder 3">
            <a:extLst>
              <a:ext uri="{FF2B5EF4-FFF2-40B4-BE49-F238E27FC236}">
                <a16:creationId xmlns:a16="http://schemas.microsoft.com/office/drawing/2014/main" id="{C61CC37E-934F-C863-5A65-2DAAD73AE2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6146" name="Picture 2" descr="Halloween Pumpkin With Gift 3D Icon - Free Download Festival &amp; Days 3D  Icons | IconScout">
            <a:extLst>
              <a:ext uri="{FF2B5EF4-FFF2-40B4-BE49-F238E27FC236}">
                <a16:creationId xmlns:a16="http://schemas.microsoft.com/office/drawing/2014/main" id="{B602227F-F71A-D997-25B2-51A5A24AC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866" y="3742073"/>
            <a:ext cx="4039737" cy="272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57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FD8F-02EF-2EEF-B74F-C1313FFE709F}"/>
              </a:ext>
            </a:extLst>
          </p:cNvPr>
          <p:cNvSpPr>
            <a:spLocks noGrp="1"/>
          </p:cNvSpPr>
          <p:nvPr>
            <p:ph type="title"/>
          </p:nvPr>
        </p:nvSpPr>
        <p:spPr>
          <a:xfrm>
            <a:off x="415600" y="843621"/>
            <a:ext cx="11360700" cy="1068000"/>
          </a:xfrm>
        </p:spPr>
        <p:txBody>
          <a:bodyPr>
            <a:normAutofit fontScale="90000"/>
          </a:bodyPr>
          <a:lstStyle/>
          <a:p>
            <a:pPr algn="ctr"/>
            <a:r>
              <a:rPr lang="en-US"/>
              <a:t>                      </a:t>
            </a:r>
            <a:br>
              <a:rPr lang="en-US"/>
            </a:br>
            <a:br>
              <a:rPr lang="en-US"/>
            </a:br>
            <a:r>
              <a:rPr lang="en-US"/>
              <a:t>Question 2 from OSEP</a:t>
            </a:r>
            <a:br>
              <a:rPr lang="en-US"/>
            </a:br>
            <a:endParaRPr lang="en-US"/>
          </a:p>
        </p:txBody>
      </p:sp>
      <p:sp>
        <p:nvSpPr>
          <p:cNvPr id="3" name="Text Placeholder 2">
            <a:extLst>
              <a:ext uri="{FF2B5EF4-FFF2-40B4-BE49-F238E27FC236}">
                <a16:creationId xmlns:a16="http://schemas.microsoft.com/office/drawing/2014/main" id="{C5AF10BF-A625-E33D-2CBF-7429B20B1F5A}"/>
              </a:ext>
            </a:extLst>
          </p:cNvPr>
          <p:cNvSpPr>
            <a:spLocks noGrp="1"/>
          </p:cNvSpPr>
          <p:nvPr>
            <p:ph type="body" idx="1"/>
          </p:nvPr>
        </p:nvSpPr>
        <p:spPr/>
        <p:txBody>
          <a:bodyPr>
            <a:normAutofit fontScale="92500" lnSpcReduction="10000"/>
          </a:bodyPr>
          <a:lstStyle/>
          <a:p>
            <a:pPr marL="533400" indent="-457200">
              <a:buAutoNum type="arabicPeriod" startAt="2"/>
            </a:pPr>
            <a:r>
              <a:rPr lang="en-US" sz="3000" b="1">
                <a:latin typeface="Times New Roman" panose="02020603050405020304" pitchFamily="18" charset="0"/>
                <a:cs typeface="Times New Roman" panose="02020603050405020304" pitchFamily="18" charset="0"/>
              </a:rPr>
              <a:t>Are the Postsecondary goals updated annually?</a:t>
            </a:r>
          </a:p>
          <a:p>
            <a:r>
              <a:rPr lang="en-US" sz="3000">
                <a:latin typeface="Times New Roman" panose="02020603050405020304" pitchFamily="18" charset="0"/>
                <a:cs typeface="Times New Roman" panose="02020603050405020304" pitchFamily="18" charset="0"/>
              </a:rPr>
              <a:t>Should be updated annually</a:t>
            </a:r>
          </a:p>
          <a:p>
            <a:r>
              <a:rPr lang="en-US" sz="3000">
                <a:latin typeface="Times New Roman" panose="02020603050405020304" pitchFamily="18" charset="0"/>
                <a:cs typeface="Times New Roman" panose="02020603050405020304" pitchFamily="18" charset="0"/>
              </a:rPr>
              <a:t>These goals should focus on helping the student succeed in school subjects and with everyday life skills.</a:t>
            </a:r>
          </a:p>
          <a:p>
            <a:r>
              <a:rPr lang="en-US" sz="3000">
                <a:latin typeface="Times New Roman" panose="02020603050405020304" pitchFamily="18" charset="0"/>
                <a:cs typeface="Times New Roman" panose="02020603050405020304" pitchFamily="18" charset="0"/>
              </a:rPr>
              <a:t>Once new IEP goals are set the IEP team decides what supports and services will help the student reach those goals.</a:t>
            </a:r>
          </a:p>
          <a:p>
            <a:pPr marL="76200" indent="0">
              <a:buNone/>
            </a:pPr>
            <a:endParaRPr lang="en-US" sz="2800">
              <a:latin typeface="Times New Roman" panose="02020603050405020304" pitchFamily="18" charset="0"/>
              <a:cs typeface="Times New Roman" panose="02020603050405020304" pitchFamily="18" charset="0"/>
            </a:endParaRPr>
          </a:p>
          <a:p>
            <a:pPr marL="76200" indent="0">
              <a:buNone/>
            </a:pPr>
            <a:r>
              <a:rPr lang="en-US" sz="2800" b="1">
                <a:latin typeface="Times New Roman" panose="02020603050405020304" pitchFamily="18" charset="0"/>
                <a:cs typeface="Times New Roman" panose="02020603050405020304" pitchFamily="18" charset="0"/>
              </a:rPr>
              <a:t>REMINDER Student input is very important when creating annual goals.</a:t>
            </a:r>
          </a:p>
          <a:p>
            <a:endParaRPr lang="en-US" b="1">
              <a:latin typeface="Times New Roman" panose="02020603050405020304" pitchFamily="18" charset="0"/>
              <a:cs typeface="Times New Roman" panose="02020603050405020304" pitchFamily="18" charset="0"/>
            </a:endParaRPr>
          </a:p>
          <a:p>
            <a:pPr marL="533400" indent="-457200">
              <a:buAutoNum type="arabicPeriod" startAt="2"/>
            </a:pPr>
            <a:endParaRPr lang="en-US"/>
          </a:p>
        </p:txBody>
      </p:sp>
      <p:sp>
        <p:nvSpPr>
          <p:cNvPr id="4" name="Slide Number Placeholder 3">
            <a:extLst>
              <a:ext uri="{FF2B5EF4-FFF2-40B4-BE49-F238E27FC236}">
                <a16:creationId xmlns:a16="http://schemas.microsoft.com/office/drawing/2014/main" id="{DA4DD113-A3B9-9B7E-2794-C1917E290D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7170" name="Picture 2" descr="Halloween Pumpkin 3D Icon - Free Download Festival &amp; Days 3D Icons |  IconScout">
            <a:extLst>
              <a:ext uri="{FF2B5EF4-FFF2-40B4-BE49-F238E27FC236}">
                <a16:creationId xmlns:a16="http://schemas.microsoft.com/office/drawing/2014/main" id="{BEBD82D3-52C4-FD58-CB30-C4FCDD067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372" y="66152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3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C63F-0D08-5E91-F5AD-A86AA3D6D80D}"/>
              </a:ext>
            </a:extLst>
          </p:cNvPr>
          <p:cNvSpPr>
            <a:spLocks noGrp="1"/>
          </p:cNvSpPr>
          <p:nvPr>
            <p:ph type="title"/>
          </p:nvPr>
        </p:nvSpPr>
        <p:spPr/>
        <p:txBody>
          <a:bodyPr/>
          <a:lstStyle/>
          <a:p>
            <a:pPr algn="ctr"/>
            <a:r>
              <a:rPr lang="en-US"/>
              <a:t>Question 3</a:t>
            </a:r>
          </a:p>
        </p:txBody>
      </p:sp>
      <p:sp>
        <p:nvSpPr>
          <p:cNvPr id="3" name="Text Placeholder 2">
            <a:extLst>
              <a:ext uri="{FF2B5EF4-FFF2-40B4-BE49-F238E27FC236}">
                <a16:creationId xmlns:a16="http://schemas.microsoft.com/office/drawing/2014/main" id="{818F852C-9DEE-319C-FCB2-E371EDABAC32}"/>
              </a:ext>
            </a:extLst>
          </p:cNvPr>
          <p:cNvSpPr>
            <a:spLocks noGrp="1"/>
          </p:cNvSpPr>
          <p:nvPr>
            <p:ph type="body" idx="1"/>
          </p:nvPr>
        </p:nvSpPr>
        <p:spPr/>
        <p:txBody>
          <a:bodyPr/>
          <a:lstStyle/>
          <a:p>
            <a:pPr marL="76200" indent="0">
              <a:buNone/>
            </a:pPr>
            <a:r>
              <a:rPr lang="en-US" sz="2400" b="1"/>
              <a:t>3.  </a:t>
            </a:r>
            <a:r>
              <a:rPr lang="en-US" sz="2800" b="1">
                <a:latin typeface="Times New Roman" panose="02020603050405020304" pitchFamily="18" charset="0"/>
                <a:cs typeface="Times New Roman" panose="02020603050405020304" pitchFamily="18" charset="0"/>
              </a:rPr>
              <a:t>Are the measurable post-secondary goals based upon an age-appropriate transition assessment?</a:t>
            </a:r>
          </a:p>
          <a:p>
            <a:r>
              <a:rPr lang="en-US">
                <a:solidFill>
                  <a:schemeClr val="bg2"/>
                </a:solidFill>
                <a:latin typeface="Times New Roman" panose="02020603050405020304" pitchFamily="18" charset="0"/>
                <a:cs typeface="Times New Roman" panose="02020603050405020304" pitchFamily="18" charset="0"/>
              </a:rPr>
              <a:t>Age-appropriate transition assessments are a set of </a:t>
            </a:r>
            <a:r>
              <a:rPr lang="en-US" b="1">
                <a:solidFill>
                  <a:schemeClr val="bg2"/>
                </a:solidFill>
                <a:latin typeface="Times New Roman" panose="02020603050405020304" pitchFamily="18" charset="0"/>
                <a:cs typeface="Times New Roman" panose="02020603050405020304" pitchFamily="18" charset="0"/>
              </a:rPr>
              <a:t>tools and methods</a:t>
            </a:r>
            <a:r>
              <a:rPr lang="en-US">
                <a:solidFill>
                  <a:schemeClr val="bg2"/>
                </a:solidFill>
                <a:latin typeface="Times New Roman" panose="02020603050405020304" pitchFamily="18" charset="0"/>
                <a:cs typeface="Times New Roman" panose="02020603050405020304" pitchFamily="18" charset="0"/>
              </a:rPr>
              <a:t> that help students with disabilities to identify their strengths, preferences, interests, and needs as they relate to the demands of current and future working, educational, living, and personal and social environments.</a:t>
            </a:r>
            <a:r>
              <a:rPr lang="en-US" b="0" i="0">
                <a:solidFill>
                  <a:schemeClr val="bg2"/>
                </a:solidFill>
                <a:effectLst/>
                <a:latin typeface="Times New Roman" panose="02020603050405020304" pitchFamily="18" charset="0"/>
                <a:cs typeface="Times New Roman" panose="02020603050405020304" pitchFamily="18" charset="0"/>
              </a:rPr>
              <a:t> </a:t>
            </a:r>
          </a:p>
          <a:p>
            <a:r>
              <a:rPr lang="en-US">
                <a:solidFill>
                  <a:schemeClr val="bg2"/>
                </a:solidFill>
                <a:latin typeface="Times New Roman" panose="02020603050405020304" pitchFamily="18" charset="0"/>
                <a:cs typeface="Times New Roman" panose="02020603050405020304" pitchFamily="18" charset="0"/>
              </a:rPr>
              <a:t>These assessments provide a means to obtain </a:t>
            </a:r>
            <a:r>
              <a:rPr lang="en-US" b="1">
                <a:solidFill>
                  <a:schemeClr val="bg2"/>
                </a:solidFill>
                <a:latin typeface="Times New Roman" panose="02020603050405020304" pitchFamily="18" charset="0"/>
                <a:cs typeface="Times New Roman" panose="02020603050405020304" pitchFamily="18" charset="0"/>
              </a:rPr>
              <a:t>data</a:t>
            </a:r>
            <a:r>
              <a:rPr lang="en-US">
                <a:solidFill>
                  <a:schemeClr val="bg2"/>
                </a:solidFill>
                <a:latin typeface="Times New Roman" panose="02020603050405020304" pitchFamily="18" charset="0"/>
                <a:cs typeface="Times New Roman" panose="02020603050405020304" pitchFamily="18" charset="0"/>
              </a:rPr>
              <a:t> that serves as a common thread in the transition process and forms the basis for defining goals and services to be included in the Individualized Education Program (IEP) </a:t>
            </a:r>
            <a:endParaRPr lang="en-US" sz="2400" b="1">
              <a:solidFill>
                <a:schemeClr val="bg2"/>
              </a:solidFill>
              <a:latin typeface="Times New Roman" panose="02020603050405020304" pitchFamily="18"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5642332B-F59F-1316-3AD1-E6E53F2257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8194" name="Picture 2" descr="Halloween Pumpkin With Graveyard 3D Illustration - Free Download Festival &amp;  Days 3D Illustrations | IconScout">
            <a:extLst>
              <a:ext uri="{FF2B5EF4-FFF2-40B4-BE49-F238E27FC236}">
                <a16:creationId xmlns:a16="http://schemas.microsoft.com/office/drawing/2014/main" id="{66D01E29-486C-4107-3B8B-ACD2E95EC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3416" y="590718"/>
            <a:ext cx="2526371" cy="252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568C-5C2A-08A4-D10D-53EC589FFBC3}"/>
              </a:ext>
            </a:extLst>
          </p:cNvPr>
          <p:cNvSpPr>
            <a:spLocks noGrp="1"/>
          </p:cNvSpPr>
          <p:nvPr>
            <p:ph type="title"/>
          </p:nvPr>
        </p:nvSpPr>
        <p:spPr>
          <a:xfrm>
            <a:off x="1734602" y="774014"/>
            <a:ext cx="11360700" cy="1068000"/>
          </a:xfrm>
        </p:spPr>
        <p:txBody>
          <a:bodyPr>
            <a:normAutofit fontScale="90000"/>
          </a:bodyPr>
          <a:lstStyle/>
          <a:p>
            <a:r>
              <a:rPr lang="en-US"/>
              <a:t>                 Questions 4 from OSEP</a:t>
            </a:r>
            <a:br>
              <a:rPr lang="en-US"/>
            </a:br>
            <a:endParaRPr lang="en-US"/>
          </a:p>
        </p:txBody>
      </p:sp>
      <p:sp>
        <p:nvSpPr>
          <p:cNvPr id="3" name="Text Placeholder 2">
            <a:extLst>
              <a:ext uri="{FF2B5EF4-FFF2-40B4-BE49-F238E27FC236}">
                <a16:creationId xmlns:a16="http://schemas.microsoft.com/office/drawing/2014/main" id="{4DF058A7-6D01-5F6E-B5FB-604F80CE7DB5}"/>
              </a:ext>
            </a:extLst>
          </p:cNvPr>
          <p:cNvSpPr>
            <a:spLocks noGrp="1"/>
          </p:cNvSpPr>
          <p:nvPr>
            <p:ph type="body" idx="1"/>
          </p:nvPr>
        </p:nvSpPr>
        <p:spPr>
          <a:xfrm>
            <a:off x="301760" y="1458467"/>
            <a:ext cx="11360700" cy="5133402"/>
          </a:xfrm>
        </p:spPr>
        <p:txBody>
          <a:bodyPr>
            <a:normAutofit/>
          </a:bodyPr>
          <a:lstStyle/>
          <a:p>
            <a:pPr marL="76200" indent="0">
              <a:buNone/>
            </a:pPr>
            <a:r>
              <a:rPr lang="en-US" sz="3000" b="1"/>
              <a:t>4</a:t>
            </a:r>
            <a:r>
              <a:rPr lang="en-US" sz="3000"/>
              <a:t>. </a:t>
            </a:r>
            <a:r>
              <a:rPr lang="en-US" sz="3000" b="1">
                <a:latin typeface="Times New Roman" panose="02020603050405020304" pitchFamily="18" charset="0"/>
                <a:cs typeface="Times New Roman" panose="02020603050405020304" pitchFamily="18" charset="0"/>
              </a:rPr>
              <a:t>Does the plan include transition services?</a:t>
            </a:r>
          </a:p>
          <a:p>
            <a:pPr marL="76200" indent="0">
              <a:buNone/>
            </a:pPr>
            <a:endParaRPr lang="en-US" sz="3000">
              <a:latin typeface="Times New Roman" panose="02020603050405020304" pitchFamily="18" charset="0"/>
              <a:cs typeface="Times New Roman" panose="02020603050405020304" pitchFamily="18" charset="0"/>
            </a:endParaRPr>
          </a:p>
          <a:p>
            <a:r>
              <a:rPr lang="en-US" sz="2800" b="0" i="0">
                <a:solidFill>
                  <a:srgbClr val="111111"/>
                </a:solidFill>
                <a:effectLst/>
                <a:latin typeface="Times New Roman" panose="02020603050405020304" pitchFamily="18" charset="0"/>
                <a:cs typeface="Times New Roman" panose="02020603050405020304" pitchFamily="18" charset="0"/>
              </a:rPr>
              <a:t>A coordinated set of activities designed to help students with IEPs prepare for life after high school. </a:t>
            </a:r>
            <a:r>
              <a:rPr lang="en-US" sz="2800" b="0" i="0">
                <a:solidFill>
                  <a:srgbClr val="002938"/>
                </a:solidFill>
                <a:effectLst/>
                <a:latin typeface="Times New Roman" panose="02020603050405020304" pitchFamily="18" charset="0"/>
                <a:cs typeface="Times New Roman" panose="02020603050405020304" pitchFamily="18" charset="0"/>
              </a:rPr>
              <a:t>Planning is about more than just college — it covers jobs and daily life skills too.</a:t>
            </a:r>
          </a:p>
          <a:p>
            <a:r>
              <a:rPr lang="en-US" sz="2800">
                <a:latin typeface="Times New Roman" panose="02020603050405020304" pitchFamily="18" charset="0"/>
                <a:cs typeface="Times New Roman" panose="02020603050405020304" pitchFamily="18" charset="0"/>
              </a:rPr>
              <a:t>Collecting </a:t>
            </a:r>
            <a:r>
              <a:rPr lang="en-US" sz="2800" b="1">
                <a:latin typeface="Times New Roman" panose="02020603050405020304" pitchFamily="18" charset="0"/>
                <a:cs typeface="Times New Roman" panose="02020603050405020304" pitchFamily="18" charset="0"/>
              </a:rPr>
              <a:t>data</a:t>
            </a:r>
            <a:r>
              <a:rPr lang="en-US" sz="2800">
                <a:latin typeface="Times New Roman" panose="02020603050405020304" pitchFamily="18" charset="0"/>
                <a:cs typeface="Times New Roman" panose="02020603050405020304" pitchFamily="18" charset="0"/>
              </a:rPr>
              <a:t> serves as the common thread in the transition process and forms the basis for defining goals and services to be included in the IEP </a:t>
            </a:r>
          </a:p>
          <a:p>
            <a:pPr marL="76200" indent="0">
              <a:buNone/>
            </a:pPr>
            <a:endParaRPr lang="en-US" sz="3600">
              <a:latin typeface="Times New Roman" panose="02020603050405020304" pitchFamily="18" charset="0"/>
              <a:cs typeface="Times New Roman" panose="02020603050405020304" pitchFamily="18" charset="0"/>
            </a:endParaRPr>
          </a:p>
          <a:p>
            <a:pPr marL="76200" indent="0">
              <a:buNone/>
            </a:pPr>
            <a:endParaRPr lang="en-US"/>
          </a:p>
          <a:p>
            <a:pPr marL="76200" indent="0">
              <a:buNone/>
            </a:pPr>
            <a:endParaRPr lang="en-US"/>
          </a:p>
          <a:p>
            <a:pPr marL="76200" indent="0">
              <a:buNone/>
            </a:pPr>
            <a:endParaRPr lang="en-US"/>
          </a:p>
          <a:p>
            <a:pPr marL="533400" indent="-457200">
              <a:buAutoNum type="arabicPeriod" startAt="6"/>
            </a:pPr>
            <a:endParaRPr lang="en-US"/>
          </a:p>
        </p:txBody>
      </p:sp>
      <p:sp>
        <p:nvSpPr>
          <p:cNvPr id="4" name="Slide Number Placeholder 3">
            <a:extLst>
              <a:ext uri="{FF2B5EF4-FFF2-40B4-BE49-F238E27FC236}">
                <a16:creationId xmlns:a16="http://schemas.microsoft.com/office/drawing/2014/main" id="{7887EE06-9E8E-FE23-BC4C-A8CEC0EFE2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9218" name="Picture 2" descr="Halloween Pumpkin 3D Icon - Free Download Festival &amp; Days 3D Icons |  IconScout">
            <a:extLst>
              <a:ext uri="{FF2B5EF4-FFF2-40B4-BE49-F238E27FC236}">
                <a16:creationId xmlns:a16="http://schemas.microsoft.com/office/drawing/2014/main" id="{38C50F32-48C8-C0A4-F9C7-0E95BE337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5795" y="266131"/>
            <a:ext cx="2901079" cy="2901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06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F3EA9-F486-4F4D-8F68-B81D8FD9B129}"/>
              </a:ext>
            </a:extLst>
          </p:cNvPr>
          <p:cNvSpPr>
            <a:spLocks noGrp="1"/>
          </p:cNvSpPr>
          <p:nvPr>
            <p:ph type="title"/>
          </p:nvPr>
        </p:nvSpPr>
        <p:spPr>
          <a:xfrm>
            <a:off x="1580853" y="390467"/>
            <a:ext cx="11360700" cy="1068000"/>
          </a:xfrm>
        </p:spPr>
        <p:txBody>
          <a:bodyPr/>
          <a:lstStyle/>
          <a:p>
            <a:r>
              <a:rPr lang="en-US"/>
              <a:t>		Question 5 from OSEP</a:t>
            </a:r>
          </a:p>
        </p:txBody>
      </p:sp>
      <p:sp>
        <p:nvSpPr>
          <p:cNvPr id="3" name="Text Placeholder 2">
            <a:extLst>
              <a:ext uri="{FF2B5EF4-FFF2-40B4-BE49-F238E27FC236}">
                <a16:creationId xmlns:a16="http://schemas.microsoft.com/office/drawing/2014/main" id="{2D496635-4258-7B0F-928D-F5858E1C78D5}"/>
              </a:ext>
            </a:extLst>
          </p:cNvPr>
          <p:cNvSpPr>
            <a:spLocks noGrp="1"/>
          </p:cNvSpPr>
          <p:nvPr>
            <p:ph type="body" idx="1"/>
          </p:nvPr>
        </p:nvSpPr>
        <p:spPr>
          <a:xfrm>
            <a:off x="415600" y="1458467"/>
            <a:ext cx="11360700" cy="5611073"/>
          </a:xfrm>
        </p:spPr>
        <p:txBody>
          <a:bodyPr>
            <a:normAutofit fontScale="40000" lnSpcReduction="20000"/>
          </a:bodyPr>
          <a:lstStyle/>
          <a:p>
            <a:pPr marL="76200" indent="0">
              <a:buNone/>
            </a:pPr>
            <a:r>
              <a:rPr lang="en-US" sz="5100" b="1">
                <a:latin typeface="Times New Roman" panose="02020603050405020304" pitchFamily="18" charset="0"/>
                <a:cs typeface="Times New Roman" panose="02020603050405020304" pitchFamily="18" charset="0"/>
              </a:rPr>
              <a:t>5.  Does the plan include courses of study?</a:t>
            </a:r>
          </a:p>
          <a:p>
            <a:endParaRPr lang="en-US" sz="5100">
              <a:latin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5100" kern="100">
                <a:effectLst/>
                <a:latin typeface="Times New Roman" panose="02020603050405020304" pitchFamily="18" charset="0"/>
                <a:ea typeface="Aptos" panose="020B0004020202020204" pitchFamily="34" charset="0"/>
                <a:cs typeface="Times New Roman" panose="02020603050405020304" pitchFamily="18" charset="0"/>
              </a:rPr>
              <a:t>The Course of Study should identify the specific courses that a student will take, whether in special education or general education, that directly support progress toward postsecondary and annual goals.</a:t>
            </a:r>
          </a:p>
          <a:p>
            <a:pPr marL="0" marR="0" indent="0">
              <a:lnSpc>
                <a:spcPct val="107000"/>
              </a:lnSpc>
              <a:spcBef>
                <a:spcPts val="0"/>
              </a:spcBef>
              <a:spcAft>
                <a:spcPts val="800"/>
              </a:spcAft>
              <a:buNone/>
            </a:pPr>
            <a:r>
              <a:rPr lang="en-US" sz="5100" b="1" kern="100">
                <a:effectLst/>
                <a:latin typeface="Times New Roman" panose="02020603050405020304" pitchFamily="18" charset="0"/>
                <a:ea typeface="Aptos" panose="020B0004020202020204" pitchFamily="34" charset="0"/>
                <a:cs typeface="Times New Roman" panose="02020603050405020304" pitchFamily="18" charset="0"/>
              </a:rPr>
              <a:t>Example:</a:t>
            </a:r>
            <a:endParaRPr lang="en-US" sz="5100" kern="10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5100" kern="100">
                <a:effectLst/>
                <a:latin typeface="Times New Roman" panose="02020603050405020304" pitchFamily="18" charset="0"/>
                <a:ea typeface="Aptos" panose="020B0004020202020204" pitchFamily="34" charset="0"/>
                <a:cs typeface="Times New Roman" panose="02020603050405020304" pitchFamily="18" charset="0"/>
              </a:rPr>
              <a:t>If a student wants to become a Graphic Designer.</a:t>
            </a:r>
          </a:p>
          <a:p>
            <a:pPr marL="0" marR="0" indent="0">
              <a:lnSpc>
                <a:spcPct val="107000"/>
              </a:lnSpc>
              <a:spcBef>
                <a:spcPts val="0"/>
              </a:spcBef>
              <a:spcAft>
                <a:spcPts val="800"/>
              </a:spcAft>
              <a:buNone/>
            </a:pPr>
            <a:r>
              <a:rPr lang="en-US" sz="5100" kern="100">
                <a:effectLst/>
                <a:latin typeface="Times New Roman" panose="02020603050405020304" pitchFamily="18" charset="0"/>
                <a:ea typeface="Aptos" panose="020B0004020202020204" pitchFamily="34" charset="0"/>
                <a:cs typeface="Times New Roman" panose="02020603050405020304" pitchFamily="18" charset="0"/>
              </a:rPr>
              <a:t>Course of study should list core classes in addition to classes related to the  postsecondary goals.</a:t>
            </a:r>
          </a:p>
          <a:p>
            <a:pPr marL="0" marR="0">
              <a:lnSpc>
                <a:spcPct val="107000"/>
              </a:lnSpc>
              <a:spcBef>
                <a:spcPts val="0"/>
              </a:spcBef>
              <a:spcAft>
                <a:spcPts val="800"/>
              </a:spcAft>
            </a:pPr>
            <a:endParaRPr lang="en-US" sz="5100" kern="10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5100" kern="100">
                <a:effectLst/>
                <a:latin typeface="Times New Roman" panose="02020603050405020304" pitchFamily="18" charset="0"/>
                <a:ea typeface="Aptos" panose="020B0004020202020204" pitchFamily="34" charset="0"/>
                <a:cs typeface="Times New Roman" panose="02020603050405020304" pitchFamily="18" charset="0"/>
              </a:rPr>
              <a:t> </a:t>
            </a:r>
            <a:r>
              <a:rPr lang="en-US" sz="5100" b="1" kern="100">
                <a:effectLst/>
                <a:latin typeface="Times New Roman" panose="02020603050405020304" pitchFamily="18" charset="0"/>
                <a:ea typeface="Aptos" panose="020B0004020202020204" pitchFamily="34" charset="0"/>
                <a:cs typeface="Times New Roman" panose="02020603050405020304" pitchFamily="18" charset="0"/>
              </a:rPr>
              <a:t>Creating the course of Study, the student needs to answer the following questions</a:t>
            </a:r>
            <a:endParaRPr lang="en-US" sz="5100" kern="100">
              <a:effectLst/>
              <a:latin typeface="Times New Roman" panose="02020603050405020304" pitchFamily="18" charset="0"/>
              <a:ea typeface="Aptos" panose="020B0004020202020204" pitchFamily="34" charset="0"/>
              <a:cs typeface="Times New Roman" panose="02020603050405020304" pitchFamily="18" charset="0"/>
            </a:endParaRPr>
          </a:p>
          <a:p>
            <a:pPr marL="76200" marR="0" indent="0">
              <a:lnSpc>
                <a:spcPct val="107000"/>
              </a:lnSpc>
              <a:spcBef>
                <a:spcPts val="0"/>
              </a:spcBef>
              <a:spcAft>
                <a:spcPts val="800"/>
              </a:spcAft>
              <a:buNone/>
            </a:pPr>
            <a:r>
              <a:rPr lang="en-US" sz="5100" kern="100">
                <a:effectLst/>
                <a:latin typeface="Times New Roman" panose="02020603050405020304" pitchFamily="18" charset="0"/>
                <a:ea typeface="Aptos" panose="020B0004020202020204" pitchFamily="34" charset="0"/>
                <a:cs typeface="Times New Roman" panose="02020603050405020304" pitchFamily="18" charset="0"/>
              </a:rPr>
              <a:t>What classes and activities do I need to prepare me to learn, work and live where I want after leaving school?</a:t>
            </a:r>
          </a:p>
          <a:p>
            <a:pPr marL="76200" marR="0" indent="0">
              <a:lnSpc>
                <a:spcPct val="107000"/>
              </a:lnSpc>
              <a:spcBef>
                <a:spcPts val="0"/>
              </a:spcBef>
              <a:spcAft>
                <a:spcPts val="800"/>
              </a:spcAft>
              <a:buNone/>
            </a:pPr>
            <a:r>
              <a:rPr lang="en-US" sz="5100" kern="100">
                <a:effectLst/>
                <a:latin typeface="Times New Roman" panose="02020603050405020304" pitchFamily="18" charset="0"/>
                <a:ea typeface="Aptos" panose="020B0004020202020204" pitchFamily="34" charset="0"/>
                <a:cs typeface="Times New Roman" panose="02020603050405020304" pitchFamily="18" charset="0"/>
              </a:rPr>
              <a:t>What extra activities do I need?</a:t>
            </a:r>
          </a:p>
          <a:p>
            <a:pPr marL="76200" marR="0" indent="0">
              <a:lnSpc>
                <a:spcPct val="107000"/>
              </a:lnSpc>
              <a:spcBef>
                <a:spcPts val="0"/>
              </a:spcBef>
              <a:spcAft>
                <a:spcPts val="800"/>
              </a:spcAft>
              <a:buNone/>
            </a:pPr>
            <a:endParaRPr lang="en-US" sz="5100" kern="10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9000" b="1" kern="100">
                <a:latin typeface="Times New Roman" panose="02020603050405020304" pitchFamily="18" charset="0"/>
                <a:ea typeface="Aptos" panose="020B0004020202020204" pitchFamily="34" charset="0"/>
                <a:cs typeface="Times New Roman" panose="02020603050405020304" pitchFamily="18" charset="0"/>
              </a:rPr>
              <a:t>The answer to this question becomes the course of study.</a:t>
            </a:r>
            <a:endParaRPr lang="en-US" sz="9000" b="1" kern="100">
              <a:effectLst/>
              <a:latin typeface="Times New Roman" panose="02020603050405020304" pitchFamily="18" charset="0"/>
              <a:ea typeface="Aptos" panose="020B0004020202020204" pitchFamily="34" charset="0"/>
              <a:cs typeface="Times New Roman" panose="02020603050405020304" pitchFamily="18" charset="0"/>
            </a:endParaRPr>
          </a:p>
          <a:p>
            <a:endParaRPr lang="en-US"/>
          </a:p>
          <a:p>
            <a:pPr marL="76200" indent="0">
              <a:buNone/>
            </a:pPr>
            <a:endParaRPr lang="en-US"/>
          </a:p>
        </p:txBody>
      </p:sp>
      <p:sp>
        <p:nvSpPr>
          <p:cNvPr id="4" name="Slide Number Placeholder 3">
            <a:extLst>
              <a:ext uri="{FF2B5EF4-FFF2-40B4-BE49-F238E27FC236}">
                <a16:creationId xmlns:a16="http://schemas.microsoft.com/office/drawing/2014/main" id="{92CF4568-98DD-892F-8A42-E46D1257E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10242" name="Picture 2" descr="Halloween Pumpkin 3D Icon - Free Download Festival &amp; Days 3D Icons |  IconScout">
            <a:extLst>
              <a:ext uri="{FF2B5EF4-FFF2-40B4-BE49-F238E27FC236}">
                <a16:creationId xmlns:a16="http://schemas.microsoft.com/office/drawing/2014/main" id="{329F2B70-876C-EAEB-A18D-370749E27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2009" y="-96795"/>
            <a:ext cx="2708189" cy="270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255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CD1C-D8BD-525C-7F22-CB005B6EF2B6}"/>
              </a:ext>
            </a:extLst>
          </p:cNvPr>
          <p:cNvSpPr>
            <a:spLocks noGrp="1"/>
          </p:cNvSpPr>
          <p:nvPr>
            <p:ph type="title"/>
          </p:nvPr>
        </p:nvSpPr>
        <p:spPr/>
        <p:txBody>
          <a:bodyPr/>
          <a:lstStyle/>
          <a:p>
            <a:pPr algn="ctr"/>
            <a:r>
              <a:rPr lang="en-US"/>
              <a:t>QUESTIONS</a:t>
            </a:r>
          </a:p>
        </p:txBody>
      </p:sp>
      <p:sp>
        <p:nvSpPr>
          <p:cNvPr id="4" name="Slide Number Placeholder 3">
            <a:extLst>
              <a:ext uri="{FF2B5EF4-FFF2-40B4-BE49-F238E27FC236}">
                <a16:creationId xmlns:a16="http://schemas.microsoft.com/office/drawing/2014/main" id="{C7F01CF8-BEAD-3D4B-FB10-F743D2B95D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12" name="Picture 11" descr="Logo, icon&#10;&#10;Description automatically generated">
            <a:extLst>
              <a:ext uri="{FF2B5EF4-FFF2-40B4-BE49-F238E27FC236}">
                <a16:creationId xmlns:a16="http://schemas.microsoft.com/office/drawing/2014/main" id="{BBFE035F-0F64-1362-57B8-5E2F4D78767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7885" y="1537487"/>
            <a:ext cx="4477135" cy="5320513"/>
          </a:xfrm>
          <a:prstGeom prst="rect">
            <a:avLst/>
          </a:prstGeom>
        </p:spPr>
      </p:pic>
      <p:sp>
        <p:nvSpPr>
          <p:cNvPr id="7" name="TextBox 6">
            <a:extLst>
              <a:ext uri="{FF2B5EF4-FFF2-40B4-BE49-F238E27FC236}">
                <a16:creationId xmlns:a16="http://schemas.microsoft.com/office/drawing/2014/main" id="{AFC607AA-A261-9131-C027-9E28750A8C02}"/>
              </a:ext>
            </a:extLst>
          </p:cNvPr>
          <p:cNvSpPr txBox="1"/>
          <p:nvPr/>
        </p:nvSpPr>
        <p:spPr>
          <a:xfrm>
            <a:off x="6168153" y="3075057"/>
            <a:ext cx="3356847" cy="707886"/>
          </a:xfrm>
          <a:prstGeom prst="rect">
            <a:avLst/>
          </a:prstGeom>
          <a:noFill/>
        </p:spPr>
        <p:txBody>
          <a:bodyPr wrap="square">
            <a:spAutoFit/>
          </a:bodyPr>
          <a:lstStyle/>
          <a:p>
            <a:r>
              <a:rPr lang="en-US" sz="4000" b="1">
                <a:solidFill>
                  <a:schemeClr val="bg2"/>
                </a:solidFill>
                <a:hlinkClick r:id="rId4">
                  <a:extLst>
                    <a:ext uri="{A12FA001-AC4F-418D-AE19-62706E023703}">
                      <ahyp:hlinkClr xmlns:ahyp="http://schemas.microsoft.com/office/drawing/2018/hyperlinkcolor" val="tx"/>
                    </a:ext>
                  </a:extLst>
                </a:hlinkClick>
              </a:rPr>
              <a:t>Q&amp;A Booklet</a:t>
            </a:r>
            <a:r>
              <a:rPr lang="en-US" sz="4000" b="1">
                <a:solidFill>
                  <a:schemeClr val="bg2"/>
                </a:solidFill>
              </a:rPr>
              <a:t> </a:t>
            </a:r>
          </a:p>
        </p:txBody>
      </p:sp>
      <p:pic>
        <p:nvPicPr>
          <p:cNvPr id="11272" name="Picture 8" descr="Free Halloween 3d illustrations">
            <a:extLst>
              <a:ext uri="{FF2B5EF4-FFF2-40B4-BE49-F238E27FC236}">
                <a16:creationId xmlns:a16="http://schemas.microsoft.com/office/drawing/2014/main" id="{17196FA7-CBD9-5C5F-A511-A652E0F4FF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8153" y="3997127"/>
            <a:ext cx="5154116" cy="193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0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DD96-6D86-9EB1-65CC-37B96C17ABF2}"/>
              </a:ext>
            </a:extLst>
          </p:cNvPr>
          <p:cNvSpPr>
            <a:spLocks noGrp="1"/>
          </p:cNvSpPr>
          <p:nvPr>
            <p:ph type="title"/>
          </p:nvPr>
        </p:nvSpPr>
        <p:spPr>
          <a:xfrm>
            <a:off x="1295400" y="673144"/>
            <a:ext cx="9601200" cy="1245675"/>
          </a:xfrm>
        </p:spPr>
        <p:txBody>
          <a:bodyPr>
            <a:normAutofit fontScale="90000"/>
          </a:bodyPr>
          <a:lstStyle/>
          <a:p>
            <a:pPr algn="ctr"/>
            <a:br>
              <a:rPr lang="en-US"/>
            </a:br>
            <a:br>
              <a:rPr lang="en-US"/>
            </a:br>
            <a:br>
              <a:rPr lang="en-US"/>
            </a:br>
            <a:r>
              <a:rPr lang="en-US"/>
              <a:t>Course of study</a:t>
            </a:r>
            <a:br>
              <a:rPr lang="en-US"/>
            </a:br>
            <a:endParaRPr lang="en-US"/>
          </a:p>
        </p:txBody>
      </p:sp>
      <p:sp>
        <p:nvSpPr>
          <p:cNvPr id="3" name="Text Placeholder 2">
            <a:extLst>
              <a:ext uri="{FF2B5EF4-FFF2-40B4-BE49-F238E27FC236}">
                <a16:creationId xmlns:a16="http://schemas.microsoft.com/office/drawing/2014/main" id="{F84593A2-7033-CAFB-A403-E878539308F8}"/>
              </a:ext>
            </a:extLst>
          </p:cNvPr>
          <p:cNvSpPr>
            <a:spLocks noGrp="1"/>
          </p:cNvSpPr>
          <p:nvPr>
            <p:ph type="body" idx="1"/>
          </p:nvPr>
        </p:nvSpPr>
        <p:spPr>
          <a:xfrm>
            <a:off x="1295400" y="1828799"/>
            <a:ext cx="9601200" cy="4949687"/>
          </a:xfrm>
        </p:spPr>
        <p:txBody>
          <a:bodyPr>
            <a:normAutofit fontScale="70000" lnSpcReduction="20000"/>
          </a:bodyPr>
          <a:lstStyle/>
          <a:p>
            <a:endParaRPr lang="en-US" sz="1800" b="0" i="0" u="none" strike="noStrike" baseline="0">
              <a:latin typeface="Calibri" panose="020F0502020204030204" pitchFamily="34" charset="0"/>
            </a:endParaRPr>
          </a:p>
          <a:p>
            <a:pPr marL="114300" indent="0">
              <a:buNone/>
            </a:pPr>
            <a:r>
              <a:rPr lang="en-US" sz="4100" b="0" i="0" u="none" strike="noStrike" baseline="0">
                <a:latin typeface="Times New Roman" panose="02020603050405020304" pitchFamily="18" charset="0"/>
                <a:cs typeface="Times New Roman" panose="02020603050405020304" pitchFamily="18" charset="0"/>
              </a:rPr>
              <a:t>	Course of Study</a:t>
            </a:r>
          </a:p>
          <a:p>
            <a:endParaRPr lang="en-US" sz="4100" b="0" i="0" u="none" strike="noStrike" baseline="0">
              <a:latin typeface="Times New Roman" panose="02020603050405020304" pitchFamily="18" charset="0"/>
              <a:cs typeface="Times New Roman" panose="02020603050405020304" pitchFamily="18" charset="0"/>
            </a:endParaRPr>
          </a:p>
          <a:p>
            <a:r>
              <a:rPr lang="en-US" sz="4100" b="0" i="0" u="none" strike="noStrike" baseline="0">
                <a:solidFill>
                  <a:srgbClr val="585858"/>
                </a:solidFill>
                <a:latin typeface="Times New Roman" panose="02020603050405020304" pitchFamily="18" charset="0"/>
                <a:cs typeface="Times New Roman" panose="02020603050405020304" pitchFamily="18" charset="0"/>
              </a:rPr>
              <a:t>Courses and other educational experiences to help students reach postsecondary goals.</a:t>
            </a:r>
          </a:p>
          <a:p>
            <a:r>
              <a:rPr lang="en-US" sz="4100" b="0" i="0" u="none" strike="noStrike" baseline="0">
                <a:solidFill>
                  <a:srgbClr val="585858"/>
                </a:solidFill>
                <a:latin typeface="Times New Roman" panose="02020603050405020304" pitchFamily="18" charset="0"/>
                <a:cs typeface="Times New Roman" panose="02020603050405020304" pitchFamily="18" charset="0"/>
              </a:rPr>
              <a:t>Developed for 4years of a student’s education.</a:t>
            </a:r>
          </a:p>
          <a:p>
            <a:r>
              <a:rPr lang="en-US" sz="4100" b="0" i="0" u="none" strike="noStrike" baseline="0">
                <a:solidFill>
                  <a:srgbClr val="585858"/>
                </a:solidFill>
                <a:latin typeface="Times New Roman" panose="02020603050405020304" pitchFamily="18" charset="0"/>
                <a:cs typeface="Times New Roman" panose="02020603050405020304" pitchFamily="18" charset="0"/>
              </a:rPr>
              <a:t>Appropriate electives listed by course name.</a:t>
            </a:r>
          </a:p>
          <a:p>
            <a:r>
              <a:rPr lang="en-US" sz="4100" b="0" i="0" u="none" strike="noStrike" baseline="0">
                <a:solidFill>
                  <a:srgbClr val="585858"/>
                </a:solidFill>
                <a:latin typeface="Times New Roman" panose="02020603050405020304" pitchFamily="18" charset="0"/>
                <a:cs typeface="Times New Roman" panose="02020603050405020304" pitchFamily="18" charset="0"/>
              </a:rPr>
              <a:t>Individualized and linked to the student’s post school goals.</a:t>
            </a:r>
          </a:p>
          <a:p>
            <a:pPr marL="114300" indent="0">
              <a:buNone/>
            </a:pPr>
            <a:r>
              <a:rPr lang="en-US" sz="1800" b="0" i="0" u="none" strike="noStrike" baseline="0">
                <a:solidFill>
                  <a:srgbClr val="FFFFFF"/>
                </a:solidFill>
                <a:latin typeface="Century Gothic" panose="020B0502020202020204" pitchFamily="34" charset="0"/>
              </a:rPr>
              <a:t>Course of Study</a:t>
            </a:r>
            <a:endParaRPr lang="en-US"/>
          </a:p>
        </p:txBody>
      </p:sp>
      <p:sp>
        <p:nvSpPr>
          <p:cNvPr id="4" name="Slide Number Placeholder 3">
            <a:extLst>
              <a:ext uri="{FF2B5EF4-FFF2-40B4-BE49-F238E27FC236}">
                <a16:creationId xmlns:a16="http://schemas.microsoft.com/office/drawing/2014/main" id="{90907D86-9D9C-F408-F0EB-B6C2ADFF57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12290" name="Picture 2" descr="Premium Photo | Witch character - 3D Illustration">
            <a:extLst>
              <a:ext uri="{FF2B5EF4-FFF2-40B4-BE49-F238E27FC236}">
                <a16:creationId xmlns:a16="http://schemas.microsoft.com/office/drawing/2014/main" id="{E6B2426B-F5EB-145C-E938-7BFD09CAC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767" y="1631091"/>
            <a:ext cx="1956985" cy="1947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7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7BF33-CD11-1336-E529-0AF12D6B27E6}"/>
              </a:ext>
            </a:extLst>
          </p:cNvPr>
          <p:cNvSpPr>
            <a:spLocks noGrp="1"/>
          </p:cNvSpPr>
          <p:nvPr>
            <p:ph type="title"/>
          </p:nvPr>
        </p:nvSpPr>
        <p:spPr>
          <a:xfrm>
            <a:off x="1547715" y="444344"/>
            <a:ext cx="11360700" cy="1068000"/>
          </a:xfrm>
        </p:spPr>
        <p:txBody>
          <a:bodyPr/>
          <a:lstStyle/>
          <a:p>
            <a:r>
              <a:rPr lang="en-US"/>
              <a:t>		Question 6 from OSEP</a:t>
            </a:r>
          </a:p>
        </p:txBody>
      </p:sp>
      <p:sp>
        <p:nvSpPr>
          <p:cNvPr id="3" name="Text Placeholder 2">
            <a:extLst>
              <a:ext uri="{FF2B5EF4-FFF2-40B4-BE49-F238E27FC236}">
                <a16:creationId xmlns:a16="http://schemas.microsoft.com/office/drawing/2014/main" id="{322DF644-67EA-D4D4-D715-E3E5F3BB28F9}"/>
              </a:ext>
            </a:extLst>
          </p:cNvPr>
          <p:cNvSpPr>
            <a:spLocks noGrp="1"/>
          </p:cNvSpPr>
          <p:nvPr>
            <p:ph type="body" idx="1"/>
          </p:nvPr>
        </p:nvSpPr>
        <p:spPr/>
        <p:txBody>
          <a:bodyPr>
            <a:normAutofit/>
          </a:bodyPr>
          <a:lstStyle/>
          <a:p>
            <a:pPr marL="76200" indent="0">
              <a:buNone/>
            </a:pPr>
            <a:r>
              <a:rPr lang="en-US" sz="3600" b="1">
                <a:latin typeface="Times New Roman" panose="02020603050405020304" pitchFamily="18" charset="0"/>
                <a:cs typeface="Times New Roman" panose="02020603050405020304" pitchFamily="18" charset="0"/>
              </a:rPr>
              <a:t>6</a:t>
            </a:r>
            <a:r>
              <a:rPr lang="en-US" sz="36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Are there annual IEP goals related to the students transition service needs?</a:t>
            </a:r>
          </a:p>
          <a:p>
            <a:pPr marL="0" marR="0">
              <a:lnSpc>
                <a:spcPct val="107000"/>
              </a:lnSpc>
              <a:spcBef>
                <a:spcPts val="0"/>
              </a:spcBef>
              <a:spcAft>
                <a:spcPts val="800"/>
              </a:spcAft>
            </a:pPr>
            <a:endParaRPr lang="en-US" sz="4500" kern="10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2200" b="0" i="0">
                <a:solidFill>
                  <a:srgbClr val="111111"/>
                </a:solidFill>
                <a:effectLst/>
                <a:latin typeface="Times New Roman" panose="02020603050405020304" pitchFamily="18" charset="0"/>
                <a:cs typeface="Times New Roman" panose="02020603050405020304" pitchFamily="18" charset="0"/>
              </a:rPr>
              <a:t>For Indicator 13 compliance, </a:t>
            </a:r>
            <a:r>
              <a:rPr lang="en-US" sz="2200" b="1" i="0">
                <a:solidFill>
                  <a:srgbClr val="111111"/>
                </a:solidFill>
                <a:effectLst/>
                <a:latin typeface="Times New Roman" panose="02020603050405020304" pitchFamily="18" charset="0"/>
                <a:cs typeface="Times New Roman" panose="02020603050405020304" pitchFamily="18" charset="0"/>
              </a:rPr>
              <a:t>at least one annual goal</a:t>
            </a:r>
            <a:r>
              <a:rPr lang="en-US" sz="2200" b="0" i="0">
                <a:solidFill>
                  <a:srgbClr val="111111"/>
                </a:solidFill>
                <a:effectLst/>
                <a:latin typeface="Times New Roman" panose="02020603050405020304" pitchFamily="18" charset="0"/>
                <a:cs typeface="Times New Roman" panose="02020603050405020304" pitchFamily="18" charset="0"/>
              </a:rPr>
              <a:t> must relate to the student’s transition service needs. Annual goals address transition needs when they state the present level of academic or functional skill or knowledge that needs to be improved in order for the student to achieve their postsecondary goals. </a:t>
            </a:r>
            <a:r>
              <a:rPr lang="en-US" sz="2200" kern="100">
                <a:effectLst/>
                <a:latin typeface="Times New Roman" panose="02020603050405020304" pitchFamily="18" charset="0"/>
                <a:ea typeface="Aptos" panose="020B0004020202020204" pitchFamily="34" charset="0"/>
                <a:cs typeface="Times New Roman" panose="02020603050405020304" pitchFamily="18" charset="0"/>
              </a:rPr>
              <a:t>Based on NEEDS Identified through </a:t>
            </a:r>
            <a:r>
              <a:rPr lang="en-US" sz="2200" b="1" kern="100">
                <a:effectLst/>
                <a:latin typeface="Times New Roman" panose="02020603050405020304" pitchFamily="18" charset="0"/>
                <a:ea typeface="Aptos" panose="020B0004020202020204" pitchFamily="34" charset="0"/>
                <a:cs typeface="Times New Roman" panose="02020603050405020304" pitchFamily="18" charset="0"/>
              </a:rPr>
              <a:t>transition assessments</a:t>
            </a:r>
            <a:r>
              <a:rPr lang="en-US" sz="2200" kern="100">
                <a:effectLst/>
                <a:latin typeface="Times New Roman" panose="02020603050405020304" pitchFamily="18" charset="0"/>
                <a:ea typeface="Aptos" panose="020B0004020202020204" pitchFamily="34" charset="0"/>
                <a:cs typeface="Times New Roman" panose="02020603050405020304" pitchFamily="18" charset="0"/>
              </a:rPr>
              <a:t>.</a:t>
            </a:r>
          </a:p>
          <a:p>
            <a:pPr marL="0" marR="0">
              <a:lnSpc>
                <a:spcPct val="107000"/>
              </a:lnSpc>
              <a:spcBef>
                <a:spcPts val="0"/>
              </a:spcBef>
              <a:spcAft>
                <a:spcPts val="80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B81B75FC-1099-63CB-8C21-BBA59FD88C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13316" name="Picture 4" descr="Premium Photo | Sexy witch - 3D Illustration">
            <a:extLst>
              <a:ext uri="{FF2B5EF4-FFF2-40B4-BE49-F238E27FC236}">
                <a16:creationId xmlns:a16="http://schemas.microsoft.com/office/drawing/2014/main" id="{A0B13AB1-9A64-9600-2BFB-8DB6EF57B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378" y="5361956"/>
            <a:ext cx="1421232" cy="1380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36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7BB8-40CF-0BFE-9F1E-F04EB013D88F}"/>
              </a:ext>
            </a:extLst>
          </p:cNvPr>
          <p:cNvSpPr>
            <a:spLocks noGrp="1"/>
          </p:cNvSpPr>
          <p:nvPr>
            <p:ph type="title"/>
          </p:nvPr>
        </p:nvSpPr>
        <p:spPr>
          <a:xfrm>
            <a:off x="4038600" y="455431"/>
            <a:ext cx="9601200" cy="1036850"/>
          </a:xfrm>
        </p:spPr>
        <p:txBody>
          <a:bodyPr/>
          <a:lstStyle/>
          <a:p>
            <a:r>
              <a:rPr lang="en-US"/>
              <a:t>Annual IEP Goals</a:t>
            </a:r>
          </a:p>
        </p:txBody>
      </p:sp>
      <p:sp>
        <p:nvSpPr>
          <p:cNvPr id="3" name="Text Placeholder 2">
            <a:extLst>
              <a:ext uri="{FF2B5EF4-FFF2-40B4-BE49-F238E27FC236}">
                <a16:creationId xmlns:a16="http://schemas.microsoft.com/office/drawing/2014/main" id="{4ACBFF20-7FC3-26CE-7125-CD26C13A25EA}"/>
              </a:ext>
            </a:extLst>
          </p:cNvPr>
          <p:cNvSpPr>
            <a:spLocks noGrp="1"/>
          </p:cNvSpPr>
          <p:nvPr>
            <p:ph type="body" idx="1"/>
          </p:nvPr>
        </p:nvSpPr>
        <p:spPr>
          <a:xfrm>
            <a:off x="1295400" y="1828800"/>
            <a:ext cx="9601200" cy="5029200"/>
          </a:xfrm>
        </p:spPr>
        <p:txBody>
          <a:bodyPr>
            <a:normAutofit fontScale="85000" lnSpcReduction="10000"/>
          </a:bodyPr>
          <a:lstStyle/>
          <a:p>
            <a:pPr algn="l"/>
            <a:endParaRPr lang="en-US" sz="1800" b="0" i="0" u="none" strike="noStrike" baseline="0">
              <a:solidFill>
                <a:srgbClr val="000000"/>
              </a:solidFill>
              <a:latin typeface="Century Gothic" panose="020B0502020202020204" pitchFamily="34" charset="0"/>
            </a:endParaRPr>
          </a:p>
          <a:p>
            <a:endParaRPr lang="en-US" sz="1800" b="0" i="0" u="none" strike="noStrike" baseline="0">
              <a:solidFill>
                <a:srgbClr val="A4C248"/>
              </a:solidFill>
              <a:latin typeface="Century Gothic" panose="020B0502020202020204" pitchFamily="34" charset="0"/>
            </a:endParaRPr>
          </a:p>
          <a:p>
            <a:r>
              <a:rPr lang="en-US" sz="3500" b="0" i="0" u="none" strike="noStrike" baseline="0">
                <a:solidFill>
                  <a:srgbClr val="000000"/>
                </a:solidFill>
                <a:latin typeface="Times New Roman" panose="02020603050405020304" pitchFamily="18" charset="0"/>
                <a:cs typeface="Times New Roman" panose="02020603050405020304" pitchFamily="18" charset="0"/>
              </a:rPr>
              <a:t>Post-secondary goals and transition needs drive the annual IEP goal development process.</a:t>
            </a:r>
          </a:p>
          <a:p>
            <a:r>
              <a:rPr lang="en-US" sz="3500" b="0" i="0" u="none" strike="noStrike" baseline="0">
                <a:solidFill>
                  <a:srgbClr val="000000"/>
                </a:solidFill>
                <a:latin typeface="Times New Roman" panose="02020603050405020304" pitchFamily="18" charset="0"/>
                <a:cs typeface="Times New Roman" panose="02020603050405020304" pitchFamily="18" charset="0"/>
              </a:rPr>
              <a:t>Transition IEPs must contain the following annual goals:</a:t>
            </a:r>
          </a:p>
          <a:p>
            <a:r>
              <a:rPr lang="en-US" sz="3500" b="0" i="0" u="none" strike="noStrike" baseline="0">
                <a:solidFill>
                  <a:srgbClr val="585858"/>
                </a:solidFill>
                <a:latin typeface="Times New Roman" panose="02020603050405020304" pitchFamily="18" charset="0"/>
                <a:cs typeface="Times New Roman" panose="02020603050405020304" pitchFamily="18" charset="0"/>
              </a:rPr>
              <a:t>One goal for each of the PS goals.</a:t>
            </a:r>
          </a:p>
          <a:p>
            <a:r>
              <a:rPr lang="en-US" sz="3500" b="0" i="0" u="none" strike="noStrike" baseline="0">
                <a:solidFill>
                  <a:srgbClr val="585858"/>
                </a:solidFill>
                <a:latin typeface="Times New Roman" panose="02020603050405020304" pitchFamily="18" charset="0"/>
                <a:cs typeface="Times New Roman" panose="02020603050405020304" pitchFamily="18" charset="0"/>
              </a:rPr>
              <a:t>Goals to address student’s soft skills needs.</a:t>
            </a:r>
          </a:p>
          <a:p>
            <a:endParaRPr lang="en-US" sz="1800" b="0" i="0" u="none" strike="noStrike" baseline="0">
              <a:solidFill>
                <a:srgbClr val="585858"/>
              </a:solidFill>
              <a:latin typeface="Calibri" panose="020F0502020204030204" pitchFamily="34" charset="0"/>
            </a:endParaRPr>
          </a:p>
          <a:p>
            <a:pPr marL="114300" indent="0">
              <a:buNone/>
            </a:pPr>
            <a:r>
              <a:rPr lang="en-US" sz="1800" b="0" i="0" u="none" strike="noStrike" baseline="0">
                <a:solidFill>
                  <a:srgbClr val="FFFFFF"/>
                </a:solidFill>
                <a:latin typeface="Century Gothic" panose="020B0502020202020204" pitchFamily="34" charset="0"/>
              </a:rPr>
              <a:t>Measurable Post -Secondary Goals</a:t>
            </a:r>
          </a:p>
          <a:p>
            <a:pPr marL="114300" indent="0">
              <a:buNone/>
            </a:pPr>
            <a:r>
              <a:rPr lang="en-US" sz="1800" b="0" i="0" u="none" strike="noStrike" baseline="0">
                <a:solidFill>
                  <a:srgbClr val="FFFFFF"/>
                </a:solidFill>
                <a:latin typeface="Century Gothic" panose="020B0502020202020204" pitchFamily="34" charset="0"/>
              </a:rPr>
              <a:t>Annual IEP Goals</a:t>
            </a:r>
            <a:endParaRPr lang="en-US"/>
          </a:p>
        </p:txBody>
      </p:sp>
      <p:sp>
        <p:nvSpPr>
          <p:cNvPr id="4" name="Slide Number Placeholder 3">
            <a:extLst>
              <a:ext uri="{FF2B5EF4-FFF2-40B4-BE49-F238E27FC236}">
                <a16:creationId xmlns:a16="http://schemas.microsoft.com/office/drawing/2014/main" id="{727206D2-1B86-1227-68C9-ED5AF4D9A1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14352" name="Picture 16" descr="3d Witch Vectors &amp; Illustrations for Free Download">
            <a:extLst>
              <a:ext uri="{FF2B5EF4-FFF2-40B4-BE49-F238E27FC236}">
                <a16:creationId xmlns:a16="http://schemas.microsoft.com/office/drawing/2014/main" id="{0C499EAA-EA0B-08B2-D5CC-937693E6D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37" y="1605368"/>
            <a:ext cx="1442631" cy="144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41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86AA2-9DDF-ACF3-F29F-98A7E83A3295}"/>
              </a:ext>
            </a:extLst>
          </p:cNvPr>
          <p:cNvSpPr>
            <a:spLocks noGrp="1"/>
          </p:cNvSpPr>
          <p:nvPr>
            <p:ph type="title"/>
          </p:nvPr>
        </p:nvSpPr>
        <p:spPr>
          <a:xfrm>
            <a:off x="831300" y="390467"/>
            <a:ext cx="11360700" cy="1068000"/>
          </a:xfrm>
        </p:spPr>
        <p:txBody>
          <a:bodyPr/>
          <a:lstStyle/>
          <a:p>
            <a:r>
              <a:rPr lang="en-US"/>
              <a:t>		Questions 7 and 8 from OSEP</a:t>
            </a:r>
          </a:p>
        </p:txBody>
      </p:sp>
      <p:sp>
        <p:nvSpPr>
          <p:cNvPr id="3" name="Text Placeholder 2">
            <a:extLst>
              <a:ext uri="{FF2B5EF4-FFF2-40B4-BE49-F238E27FC236}">
                <a16:creationId xmlns:a16="http://schemas.microsoft.com/office/drawing/2014/main" id="{3BCFC990-1AC7-7510-B106-9734D8AB4548}"/>
              </a:ext>
            </a:extLst>
          </p:cNvPr>
          <p:cNvSpPr>
            <a:spLocks noGrp="1"/>
          </p:cNvSpPr>
          <p:nvPr>
            <p:ph type="body" idx="1"/>
          </p:nvPr>
        </p:nvSpPr>
        <p:spPr>
          <a:xfrm>
            <a:off x="415600" y="1638232"/>
            <a:ext cx="11360700" cy="5219767"/>
          </a:xfrm>
        </p:spPr>
        <p:txBody>
          <a:bodyPr>
            <a:normAutofit/>
          </a:bodyPr>
          <a:lstStyle/>
          <a:p>
            <a:pPr marL="590550" indent="-514350">
              <a:buAutoNum type="arabicPeriod" startAt="7"/>
            </a:pPr>
            <a:r>
              <a:rPr lang="en-US" sz="2800" b="1">
                <a:latin typeface="Times New Roman" panose="02020603050405020304" pitchFamily="18" charset="0"/>
                <a:cs typeface="Times New Roman" panose="02020603050405020304" pitchFamily="18" charset="0"/>
              </a:rPr>
              <a:t>Is there evidence that the student was invited to the IEP team meeting?</a:t>
            </a:r>
          </a:p>
          <a:p>
            <a:pPr marL="76200" indent="0">
              <a:buNone/>
            </a:pP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Student and Parent/Guardian should both have a personal IEP invite                    	for the meeting.</a:t>
            </a:r>
          </a:p>
          <a:p>
            <a:pPr marL="590550" indent="-514350">
              <a:buAutoNum type="arabicPeriod" startAt="8"/>
            </a:pPr>
            <a:r>
              <a:rPr lang="en-US" sz="2800" b="1">
                <a:latin typeface="Times New Roman" panose="02020603050405020304" pitchFamily="18" charset="0"/>
                <a:cs typeface="Times New Roman" panose="02020603050405020304" pitchFamily="18" charset="0"/>
              </a:rPr>
              <a:t>Is there evidence that a representative of a participating agency was invited to the IEP meeting? Is there evidence parent or student consent was received? </a:t>
            </a:r>
          </a:p>
          <a:p>
            <a:pPr marL="76200" indent="0">
              <a:buNone/>
            </a:pP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Was DVR invited, who attended the meeting, what did they review 	with the IEP team. Was consent received?</a:t>
            </a:r>
          </a:p>
          <a:p>
            <a:pPr marL="76200" indent="0">
              <a:buNone/>
            </a:pPr>
            <a:r>
              <a:rPr lang="en-US" sz="2800" b="1">
                <a:latin typeface="Times New Roman" panose="02020603050405020304" pitchFamily="18" charset="0"/>
                <a:cs typeface="Times New Roman" panose="02020603050405020304" pitchFamily="18" charset="0"/>
              </a:rPr>
              <a:t>Reminder this process must be documented in the IEP.</a:t>
            </a:r>
          </a:p>
          <a:p>
            <a:pPr marL="76200" indent="0">
              <a:buNone/>
            </a:pPr>
            <a:endParaRPr lang="en-US" sz="2800" b="1">
              <a:latin typeface="Times New Roman" panose="02020603050405020304" pitchFamily="18" charset="0"/>
              <a:cs typeface="Times New Roman" panose="02020603050405020304" pitchFamily="18" charset="0"/>
            </a:endParaRPr>
          </a:p>
          <a:p>
            <a:pPr marL="76200" indent="0">
              <a:buNone/>
            </a:pPr>
            <a:endParaRPr lang="en-US" sz="2800" b="1">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D7301A8-F072-DF09-3DD5-97B0D29E52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15364" name="Picture 4" descr="3d Halloween witch isolated on white background | Premium AI-generated image">
            <a:extLst>
              <a:ext uri="{FF2B5EF4-FFF2-40B4-BE49-F238E27FC236}">
                <a16:creationId xmlns:a16="http://schemas.microsoft.com/office/drawing/2014/main" id="{C663D1BB-C339-B759-4EBE-FDFF6D046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7395" y="5806010"/>
            <a:ext cx="1579245" cy="105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52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6001117d3c_0_30"/>
          <p:cNvSpPr txBox="1">
            <a:spLocks noGrp="1"/>
          </p:cNvSpPr>
          <p:nvPr>
            <p:ph type="title"/>
          </p:nvPr>
        </p:nvSpPr>
        <p:spPr>
          <a:xfrm>
            <a:off x="222333" y="577412"/>
            <a:ext cx="11747334" cy="103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3600" b="1"/>
              <a:t>What is Secondary Transition</a:t>
            </a:r>
            <a:endParaRPr sz="3600" b="1"/>
          </a:p>
        </p:txBody>
      </p:sp>
      <p:sp>
        <p:nvSpPr>
          <p:cNvPr id="136" name="Google Shape;136;g16001117d3c_0_30"/>
          <p:cNvSpPr txBox="1">
            <a:spLocks noGrp="1"/>
          </p:cNvSpPr>
          <p:nvPr>
            <p:ph type="body" idx="1"/>
          </p:nvPr>
        </p:nvSpPr>
        <p:spPr>
          <a:xfrm>
            <a:off x="1056789" y="1717423"/>
            <a:ext cx="9651900" cy="4560300"/>
          </a:xfrm>
          <a:prstGeom prst="rect">
            <a:avLst/>
          </a:prstGeom>
        </p:spPr>
        <p:txBody>
          <a:bodyPr spcFirstLastPara="1" wrap="square" lIns="91425" tIns="45700" rIns="91425" bIns="45700" anchor="t" anchorCtr="0">
            <a:noAutofit/>
          </a:bodyPr>
          <a:lstStyle/>
          <a:p>
            <a:pPr marL="0" lvl="0" indent="0" algn="l" rtl="0">
              <a:spcBef>
                <a:spcPts val="1800"/>
              </a:spcBef>
              <a:spcAft>
                <a:spcPts val="0"/>
              </a:spcAft>
              <a:buNone/>
            </a:pPr>
            <a:r>
              <a:rPr lang="en-US" sz="2000">
                <a:latin typeface="Times New Roman" panose="02020603050405020304" pitchFamily="18" charset="0"/>
                <a:cs typeface="Times New Roman" panose="02020603050405020304" pitchFamily="18" charset="0"/>
              </a:rPr>
              <a:t>States are required to report data on the “percent of youth with IEPs aged 14 and above with an IEP that includes appropriate measurable postsecondary goals that are annually updated and based upon an age-appropriate transition assessment, transition services, including courses of study, that will reasonably enable the student to meet those postsecondary goals, and annual IEP goals related to the student’s transition service needs. There also must be evidence that the student was invited to the IEP Team meeting where transition services are to be discussed and evidence that, if appropriate, a representative of any participating agency was invited to the IEP Team meeting with the prior consent of the parent or student who has reached the age of majority.”(20 U.S.C. 1416(a)(3)(B)). </a:t>
            </a:r>
          </a:p>
          <a:p>
            <a:pPr marL="0" lvl="0" indent="0" algn="l" rtl="0">
              <a:spcBef>
                <a:spcPts val="1800"/>
              </a:spcBef>
              <a:spcAft>
                <a:spcPts val="0"/>
              </a:spcAft>
              <a:buNone/>
            </a:pPr>
            <a:r>
              <a:rPr lang="en-US" sz="2000" b="0" i="0">
                <a:solidFill>
                  <a:srgbClr val="111111"/>
                </a:solidFill>
                <a:effectLst/>
                <a:latin typeface="Times New Roman" panose="02020603050405020304" pitchFamily="18" charset="0"/>
                <a:cs typeface="Times New Roman" panose="02020603050405020304" pitchFamily="18" charset="0"/>
              </a:rPr>
              <a:t>Secondary Transition is the </a:t>
            </a:r>
            <a:r>
              <a:rPr lang="en-US" sz="2000" b="1" i="0">
                <a:solidFill>
                  <a:srgbClr val="111111"/>
                </a:solidFill>
                <a:effectLst/>
                <a:latin typeface="Times New Roman" panose="02020603050405020304" pitchFamily="18" charset="0"/>
                <a:cs typeface="Times New Roman" panose="02020603050405020304" pitchFamily="18" charset="0"/>
              </a:rPr>
              <a:t>process of preparing students for adult life after they leave high school</a:t>
            </a:r>
            <a:r>
              <a:rPr lang="en-US" sz="2000" b="0" i="0">
                <a:solidFill>
                  <a:srgbClr val="111111"/>
                </a:solidFill>
                <a:effectLst/>
                <a:latin typeface="Times New Roman" panose="02020603050405020304" pitchFamily="18" charset="0"/>
                <a:cs typeface="Times New Roman" panose="02020603050405020304" pitchFamily="18" charset="0"/>
              </a:rPr>
              <a:t>. (This is their game plan for a productive life after high school) Transition planning begins at age 14, or younger if determined appropriate by the IEP team, as students consider their goals for the time after graduation through career awareness exploration activities.</a:t>
            </a:r>
            <a:endParaRPr lang="en-US" sz="2600">
              <a:latin typeface="Times New Roman" panose="02020603050405020304" pitchFamily="18" charset="0"/>
              <a:cs typeface="Times New Roman" panose="02020603050405020304" pitchFamily="18" charset="0"/>
            </a:endParaRPr>
          </a:p>
        </p:txBody>
      </p:sp>
      <p:sp>
        <p:nvSpPr>
          <p:cNvPr id="138" name="Google Shape;138;g16001117d3c_0_30"/>
          <p:cNvSpPr txBox="1">
            <a:spLocks noGrp="1"/>
          </p:cNvSpPr>
          <p:nvPr>
            <p:ph type="sldNum" idx="12"/>
          </p:nvPr>
        </p:nvSpPr>
        <p:spPr>
          <a:xfrm>
            <a:off x="9525000" y="6374999"/>
            <a:ext cx="1371600" cy="274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2" name="Google Shape;125;g15be0ce96e7_1_100">
            <a:extLst>
              <a:ext uri="{FF2B5EF4-FFF2-40B4-BE49-F238E27FC236}">
                <a16:creationId xmlns:a16="http://schemas.microsoft.com/office/drawing/2014/main" id="{49AA1959-DD0F-23BB-2881-E05CCB6B8590}"/>
              </a:ext>
            </a:extLst>
          </p:cNvPr>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Investing for tomorrow, delivering today.</a:t>
            </a:r>
            <a:endParaRPr/>
          </a:p>
        </p:txBody>
      </p:sp>
      <p:pic>
        <p:nvPicPr>
          <p:cNvPr id="1026" name="Picture 2" descr="Pumpkinhead Stock Illustrations – 229 Pumpkinhead Stock Illustrations,  Vectors &amp; Clipart - Dreamstime">
            <a:extLst>
              <a:ext uri="{FF2B5EF4-FFF2-40B4-BE49-F238E27FC236}">
                <a16:creationId xmlns:a16="http://schemas.microsoft.com/office/drawing/2014/main" id="{CC551BA8-6C29-35F9-FB48-07B6892DF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027" y="4441276"/>
            <a:ext cx="1227292" cy="172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388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CD1C-D8BD-525C-7F22-CB005B6EF2B6}"/>
              </a:ext>
            </a:extLst>
          </p:cNvPr>
          <p:cNvSpPr>
            <a:spLocks noGrp="1"/>
          </p:cNvSpPr>
          <p:nvPr>
            <p:ph type="title"/>
          </p:nvPr>
        </p:nvSpPr>
        <p:spPr/>
        <p:txBody>
          <a:bodyPr/>
          <a:lstStyle/>
          <a:p>
            <a:pPr algn="ctr"/>
            <a:r>
              <a:rPr lang="en-US"/>
              <a:t>QUESTIONS</a:t>
            </a:r>
          </a:p>
        </p:txBody>
      </p:sp>
      <p:sp>
        <p:nvSpPr>
          <p:cNvPr id="4" name="Slide Number Placeholder 3">
            <a:extLst>
              <a:ext uri="{FF2B5EF4-FFF2-40B4-BE49-F238E27FC236}">
                <a16:creationId xmlns:a16="http://schemas.microsoft.com/office/drawing/2014/main" id="{C7F01CF8-BEAD-3D4B-FB10-F743D2B95D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pic>
        <p:nvPicPr>
          <p:cNvPr id="12" name="Picture 11" descr="Logo, icon&#10;&#10;Description automatically generated">
            <a:extLst>
              <a:ext uri="{FF2B5EF4-FFF2-40B4-BE49-F238E27FC236}">
                <a16:creationId xmlns:a16="http://schemas.microsoft.com/office/drawing/2014/main" id="{BBFE035F-0F64-1362-57B8-5E2F4D78767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7885" y="1537487"/>
            <a:ext cx="4477135" cy="5320513"/>
          </a:xfrm>
          <a:prstGeom prst="rect">
            <a:avLst/>
          </a:prstGeom>
        </p:spPr>
      </p:pic>
      <p:sp>
        <p:nvSpPr>
          <p:cNvPr id="7" name="TextBox 6">
            <a:extLst>
              <a:ext uri="{FF2B5EF4-FFF2-40B4-BE49-F238E27FC236}">
                <a16:creationId xmlns:a16="http://schemas.microsoft.com/office/drawing/2014/main" id="{AFC607AA-A261-9131-C027-9E28750A8C02}"/>
              </a:ext>
            </a:extLst>
          </p:cNvPr>
          <p:cNvSpPr txBox="1"/>
          <p:nvPr/>
        </p:nvSpPr>
        <p:spPr>
          <a:xfrm>
            <a:off x="6168153" y="3075057"/>
            <a:ext cx="3356847" cy="707886"/>
          </a:xfrm>
          <a:prstGeom prst="rect">
            <a:avLst/>
          </a:prstGeom>
          <a:noFill/>
        </p:spPr>
        <p:txBody>
          <a:bodyPr wrap="square">
            <a:spAutoFit/>
          </a:bodyPr>
          <a:lstStyle/>
          <a:p>
            <a:r>
              <a:rPr lang="en-US" sz="4000" b="1">
                <a:solidFill>
                  <a:srgbClr val="3A3D4B"/>
                </a:solidFill>
                <a:hlinkClick r:id="rId4">
                  <a:extLst>
                    <a:ext uri="{A12FA001-AC4F-418D-AE19-62706E023703}">
                      <ahyp:hlinkClr xmlns:ahyp="http://schemas.microsoft.com/office/drawing/2018/hyperlinkcolor" val="tx"/>
                    </a:ext>
                  </a:extLst>
                </a:hlinkClick>
              </a:rPr>
              <a:t>Q&amp;A Booklet</a:t>
            </a:r>
            <a:r>
              <a:rPr lang="en-US" sz="4000" b="1">
                <a:solidFill>
                  <a:srgbClr val="3A3D4B"/>
                </a:solidFill>
              </a:rPr>
              <a:t> </a:t>
            </a:r>
          </a:p>
        </p:txBody>
      </p:sp>
      <p:pic>
        <p:nvPicPr>
          <p:cNvPr id="3" name="Picture 8" descr="Free Halloween 3d illustrations">
            <a:extLst>
              <a:ext uri="{FF2B5EF4-FFF2-40B4-BE49-F238E27FC236}">
                <a16:creationId xmlns:a16="http://schemas.microsoft.com/office/drawing/2014/main" id="{C98048E5-90F3-D030-E82B-29FB155CD7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8153" y="3997127"/>
            <a:ext cx="5154116" cy="193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4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B514-612F-4B4A-C13A-187A91A97321}"/>
              </a:ext>
            </a:extLst>
          </p:cNvPr>
          <p:cNvSpPr>
            <a:spLocks noGrp="1"/>
          </p:cNvSpPr>
          <p:nvPr>
            <p:ph type="title"/>
          </p:nvPr>
        </p:nvSpPr>
        <p:spPr>
          <a:xfrm>
            <a:off x="301760" y="115678"/>
            <a:ext cx="11360700" cy="1797890"/>
          </a:xfrm>
        </p:spPr>
        <p:txBody>
          <a:bodyPr>
            <a:normAutofit fontScale="90000"/>
          </a:bodyPr>
          <a:lstStyle/>
          <a:p>
            <a:pPr algn="ctr"/>
            <a:br>
              <a:rPr lang="en-US"/>
            </a:br>
            <a:br>
              <a:rPr lang="en-US"/>
            </a:br>
            <a:br>
              <a:rPr lang="en-US"/>
            </a:br>
            <a:r>
              <a:rPr lang="en-US"/>
              <a:t>Providing the Student and Youth with Support to Make Their Decisions </a:t>
            </a:r>
            <a:br>
              <a:rPr lang="en-US"/>
            </a:br>
            <a:endParaRPr lang="en-US"/>
          </a:p>
        </p:txBody>
      </p:sp>
      <p:sp>
        <p:nvSpPr>
          <p:cNvPr id="3" name="Text Placeholder 2">
            <a:extLst>
              <a:ext uri="{FF2B5EF4-FFF2-40B4-BE49-F238E27FC236}">
                <a16:creationId xmlns:a16="http://schemas.microsoft.com/office/drawing/2014/main" id="{ECC579F4-C1D6-C527-AADC-E41B5D1BD7F1}"/>
              </a:ext>
            </a:extLst>
          </p:cNvPr>
          <p:cNvSpPr>
            <a:spLocks noGrp="1"/>
          </p:cNvSpPr>
          <p:nvPr>
            <p:ph type="body" idx="1"/>
          </p:nvPr>
        </p:nvSpPr>
        <p:spPr>
          <a:xfrm>
            <a:off x="415600" y="1638232"/>
            <a:ext cx="11360700" cy="5008227"/>
          </a:xfrm>
        </p:spPr>
        <p:txBody>
          <a:bodyPr>
            <a:normAutofit fontScale="92500" lnSpcReduction="10000"/>
          </a:bodyPr>
          <a:lstStyle/>
          <a:p>
            <a:r>
              <a:rPr lang="en-US">
                <a:latin typeface="Times New Roman" panose="02020603050405020304" pitchFamily="18" charset="0"/>
                <a:cs typeface="Times New Roman" panose="02020603050405020304" pitchFamily="18" charset="0"/>
              </a:rPr>
              <a:t>Beyond developing social skills, it is crucial for students with disabilities to understand and acquire the skills for self-determination during high school to ensure success in postsecondary education and the workplace. Students with strong self-advocacy skills who understand and fully participate in the development of their IEP have better transition outcomes. </a:t>
            </a:r>
          </a:p>
          <a:p>
            <a:pPr marL="76200" indent="0">
              <a:buNone/>
            </a:pPr>
            <a:r>
              <a:rPr lang="en-US" b="1">
                <a:latin typeface="Times New Roman" panose="02020603050405020304" pitchFamily="18" charset="0"/>
                <a:cs typeface="Times New Roman" panose="02020603050405020304" pitchFamily="18" charset="0"/>
              </a:rPr>
              <a:t>Key characteristics of self-determination are the ability to: </a:t>
            </a:r>
          </a:p>
          <a:p>
            <a:pPr marL="76200" indent="0">
              <a:buNone/>
            </a:pPr>
            <a:r>
              <a:rPr lang="en-US">
                <a:latin typeface="Times New Roman" panose="02020603050405020304" pitchFamily="18" charset="0"/>
                <a:cs typeface="Times New Roman" panose="02020603050405020304" pitchFamily="18" charset="0"/>
              </a:rPr>
              <a:t>• Speak for yourself (self-advocacy); </a:t>
            </a:r>
          </a:p>
          <a:p>
            <a:pPr marL="76200" indent="0">
              <a:buNone/>
            </a:pPr>
            <a:r>
              <a:rPr lang="en-US">
                <a:latin typeface="Times New Roman" panose="02020603050405020304" pitchFamily="18" charset="0"/>
                <a:cs typeface="Times New Roman" panose="02020603050405020304" pitchFamily="18" charset="0"/>
              </a:rPr>
              <a:t>• Solve problems;</a:t>
            </a:r>
          </a:p>
          <a:p>
            <a:pPr marL="76200" indent="0">
              <a:buNone/>
            </a:pPr>
            <a:r>
              <a:rPr lang="en-US">
                <a:latin typeface="Times New Roman" panose="02020603050405020304" pitchFamily="18" charset="0"/>
                <a:cs typeface="Times New Roman" panose="02020603050405020304" pitchFamily="18" charset="0"/>
              </a:rPr>
              <a:t>• Set goals</a:t>
            </a:r>
          </a:p>
          <a:p>
            <a:r>
              <a:rPr lang="en-US">
                <a:latin typeface="Times New Roman" panose="02020603050405020304" pitchFamily="18" charset="0"/>
                <a:cs typeface="Times New Roman" panose="02020603050405020304" pitchFamily="18" charset="0"/>
              </a:rPr>
              <a:t>Make decisions; </a:t>
            </a:r>
          </a:p>
          <a:p>
            <a:pPr marL="76200" indent="0">
              <a:buNone/>
            </a:pPr>
            <a:r>
              <a:rPr lang="en-US">
                <a:latin typeface="Times New Roman" panose="02020603050405020304" pitchFamily="18" charset="0"/>
                <a:cs typeface="Times New Roman" panose="02020603050405020304" pitchFamily="18" charset="0"/>
              </a:rPr>
              <a:t>• Possess self-awareness</a:t>
            </a:r>
          </a:p>
          <a:p>
            <a:r>
              <a:rPr lang="en-US">
                <a:latin typeface="Times New Roman" panose="02020603050405020304" pitchFamily="18" charset="0"/>
                <a:cs typeface="Times New Roman" panose="02020603050405020304" pitchFamily="18" charset="0"/>
              </a:rPr>
              <a:t>Exhibit independence</a:t>
            </a:r>
            <a:endParaRPr lang="en-US"/>
          </a:p>
        </p:txBody>
      </p:sp>
      <p:sp>
        <p:nvSpPr>
          <p:cNvPr id="4" name="Slide Number Placeholder 3">
            <a:extLst>
              <a:ext uri="{FF2B5EF4-FFF2-40B4-BE49-F238E27FC236}">
                <a16:creationId xmlns:a16="http://schemas.microsoft.com/office/drawing/2014/main" id="{2B7F4FDF-9461-5ABA-4368-C3139BCA2F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pic>
        <p:nvPicPr>
          <p:cNvPr id="18434" name="Picture 2" descr="3d halloween holiday party with pumpkin house, witch hat, carved pumpkin on  the stairs, wand isolated. 3d render illustration 28293287 PNG">
            <a:extLst>
              <a:ext uri="{FF2B5EF4-FFF2-40B4-BE49-F238E27FC236}">
                <a16:creationId xmlns:a16="http://schemas.microsoft.com/office/drawing/2014/main" id="{5413F746-FD73-4AD2-432D-3F1AEFF59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410" y="3048000"/>
            <a:ext cx="36861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141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F27C-6767-3C0E-CDB2-BD00A0439CB5}"/>
              </a:ext>
            </a:extLst>
          </p:cNvPr>
          <p:cNvSpPr>
            <a:spLocks noGrp="1"/>
          </p:cNvSpPr>
          <p:nvPr>
            <p:ph type="title"/>
          </p:nvPr>
        </p:nvSpPr>
        <p:spPr/>
        <p:txBody>
          <a:bodyPr>
            <a:normAutofit fontScale="90000"/>
          </a:bodyPr>
          <a:lstStyle/>
          <a:p>
            <a:pPr algn="ctr"/>
            <a:r>
              <a:rPr lang="en-US"/>
              <a:t>Educators can help students develop self-determination skills when they:</a:t>
            </a:r>
          </a:p>
        </p:txBody>
      </p:sp>
      <p:sp>
        <p:nvSpPr>
          <p:cNvPr id="3" name="Text Placeholder 2">
            <a:extLst>
              <a:ext uri="{FF2B5EF4-FFF2-40B4-BE49-F238E27FC236}">
                <a16:creationId xmlns:a16="http://schemas.microsoft.com/office/drawing/2014/main" id="{A7CF6E18-633B-14C4-1DA4-DEE6A7C15A86}"/>
              </a:ext>
            </a:extLst>
          </p:cNvPr>
          <p:cNvSpPr>
            <a:spLocks noGrp="1"/>
          </p:cNvSpPr>
          <p:nvPr>
            <p:ph type="body" idx="1"/>
          </p:nvPr>
        </p:nvSpPr>
        <p:spPr/>
        <p:txBody>
          <a:bodyPr>
            <a:normAutofit/>
          </a:bodyPr>
          <a:lstStyle/>
          <a:p>
            <a:pPr marL="76200" indent="0">
              <a:buNone/>
            </a:pPr>
            <a:r>
              <a:rPr lang="en-US"/>
              <a:t> </a:t>
            </a:r>
            <a:r>
              <a:rPr lang="en-US">
                <a:latin typeface="Times New Roman" panose="02020603050405020304" pitchFamily="18" charset="0"/>
                <a:cs typeface="Times New Roman" panose="02020603050405020304" pitchFamily="18" charset="0"/>
              </a:rPr>
              <a:t>• Support students in establishing their own transition goals, including postsecondary education, career, and independent living goals; </a:t>
            </a:r>
          </a:p>
          <a:p>
            <a:pPr marL="76200" indent="0">
              <a:buNone/>
            </a:pPr>
            <a:r>
              <a:rPr lang="en-US">
                <a:latin typeface="Times New Roman" panose="02020603050405020304" pitchFamily="18" charset="0"/>
                <a:cs typeface="Times New Roman" panose="02020603050405020304" pitchFamily="18" charset="0"/>
              </a:rPr>
              <a:t>• Ensure that students are actively involved in IEP meetings and understand their IEPs, including their specialized instruction and related services, the accommodations they receive for instruction and assessments, if applicable, and supplementary aids and services to facilitate their education in the least restrictive environment; </a:t>
            </a:r>
          </a:p>
          <a:p>
            <a:pPr marL="76200" indent="0">
              <a:buNone/>
            </a:pPr>
            <a:r>
              <a:rPr lang="en-US">
                <a:latin typeface="Times New Roman" panose="02020603050405020304" pitchFamily="18" charset="0"/>
                <a:cs typeface="Times New Roman" panose="02020603050405020304" pitchFamily="18" charset="0"/>
              </a:rPr>
              <a:t>• Help students develop skills to direct their own learning; </a:t>
            </a:r>
          </a:p>
          <a:p>
            <a:pPr marL="76200" indent="0">
              <a:buNone/>
            </a:pPr>
            <a:r>
              <a:rPr lang="en-US">
                <a:latin typeface="Times New Roman" panose="02020603050405020304" pitchFamily="18" charset="0"/>
                <a:cs typeface="Times New Roman" panose="02020603050405020304" pitchFamily="18" charset="0"/>
              </a:rPr>
              <a:t>• Create and maintain a system that supports family involvement and empowers families to support the self-determination of their sons and daughters.</a:t>
            </a:r>
          </a:p>
          <a:p>
            <a:pPr marL="76200" indent="0">
              <a:buNone/>
            </a:pPr>
            <a:endParaRPr lang="en-US"/>
          </a:p>
          <a:p>
            <a:pPr marL="76200" indent="0">
              <a:buNone/>
            </a:pPr>
            <a:endParaRPr lang="en-US"/>
          </a:p>
        </p:txBody>
      </p:sp>
      <p:sp>
        <p:nvSpPr>
          <p:cNvPr id="4" name="Slide Number Placeholder 3">
            <a:extLst>
              <a:ext uri="{FF2B5EF4-FFF2-40B4-BE49-F238E27FC236}">
                <a16:creationId xmlns:a16="http://schemas.microsoft.com/office/drawing/2014/main" id="{368CAD43-DB6D-E5CA-E1F9-B14D59FA94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998119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15B4-4467-B015-BBB1-E644F4076CEB}"/>
              </a:ext>
            </a:extLst>
          </p:cNvPr>
          <p:cNvSpPr>
            <a:spLocks noGrp="1"/>
          </p:cNvSpPr>
          <p:nvPr>
            <p:ph type="title"/>
          </p:nvPr>
        </p:nvSpPr>
        <p:spPr/>
        <p:txBody>
          <a:bodyPr/>
          <a:lstStyle/>
          <a:p>
            <a:pPr algn="ctr"/>
            <a:r>
              <a:rPr lang="en-US"/>
              <a:t>continued</a:t>
            </a:r>
          </a:p>
        </p:txBody>
      </p:sp>
      <p:sp>
        <p:nvSpPr>
          <p:cNvPr id="3" name="Text Placeholder 2">
            <a:extLst>
              <a:ext uri="{FF2B5EF4-FFF2-40B4-BE49-F238E27FC236}">
                <a16:creationId xmlns:a16="http://schemas.microsoft.com/office/drawing/2014/main" id="{895E1F01-EDA0-F0DC-70E0-4215DDF03D66}"/>
              </a:ext>
            </a:extLst>
          </p:cNvPr>
          <p:cNvSpPr>
            <a:spLocks noGrp="1"/>
          </p:cNvSpPr>
          <p:nvPr>
            <p:ph type="body" idx="1"/>
          </p:nvPr>
        </p:nvSpPr>
        <p:spPr/>
        <p:txBody>
          <a:bodyPr/>
          <a:lstStyle/>
          <a:p>
            <a:endParaRPr lang="en-US"/>
          </a:p>
          <a:p>
            <a:endParaRPr lang="en-US"/>
          </a:p>
          <a:p>
            <a:endParaRPr lang="en-US"/>
          </a:p>
          <a:p>
            <a:r>
              <a:rPr lang="en-US">
                <a:latin typeface="Times New Roman" panose="02020603050405020304" pitchFamily="18" charset="0"/>
                <a:cs typeface="Times New Roman" panose="02020603050405020304" pitchFamily="18" charset="0"/>
              </a:rPr>
              <a:t>Developing self-determination and making informed choices heighten students’ knowledge of the transition process and success in post-school settings   </a:t>
            </a:r>
          </a:p>
          <a:p>
            <a:endParaRPr lang="en-US"/>
          </a:p>
          <a:p>
            <a:pPr lvl="8"/>
            <a:endParaRPr lang="en-US"/>
          </a:p>
          <a:p>
            <a:pPr lvl="8"/>
            <a:endParaRPr lang="en-US"/>
          </a:p>
          <a:p>
            <a:pPr lvl="8"/>
            <a:endParaRPr lang="en-US"/>
          </a:p>
          <a:p>
            <a:pPr lvl="8"/>
            <a:endParaRPr lang="en-US"/>
          </a:p>
          <a:p>
            <a:pPr lvl="8"/>
            <a:endParaRPr lang="en-US"/>
          </a:p>
        </p:txBody>
      </p:sp>
      <p:sp>
        <p:nvSpPr>
          <p:cNvPr id="4" name="Slide Number Placeholder 3">
            <a:extLst>
              <a:ext uri="{FF2B5EF4-FFF2-40B4-BE49-F238E27FC236}">
                <a16:creationId xmlns:a16="http://schemas.microsoft.com/office/drawing/2014/main" id="{C14F6ED1-BB7F-7E29-AA2E-9822988158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pic>
        <p:nvPicPr>
          <p:cNvPr id="19462" name="Picture 6" descr="3d halloween holiday party with pumpkin house on tree, spider and spider  web, vine ladder, storm lantern, carved pumpkin isolated. 3d render  illustration 28293297 PNG">
            <a:extLst>
              <a:ext uri="{FF2B5EF4-FFF2-40B4-BE49-F238E27FC236}">
                <a16:creationId xmlns:a16="http://schemas.microsoft.com/office/drawing/2014/main" id="{0419300C-88A7-652D-AB0D-3F9066880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680" y="4221080"/>
            <a:ext cx="2727869" cy="263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1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6001117d3c_0_30"/>
          <p:cNvSpPr txBox="1">
            <a:spLocks noGrp="1"/>
          </p:cNvSpPr>
          <p:nvPr>
            <p:ph type="title"/>
          </p:nvPr>
        </p:nvSpPr>
        <p:spPr>
          <a:xfrm>
            <a:off x="130277" y="566943"/>
            <a:ext cx="11931445" cy="103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3600"/>
              <a:t>Guidance and Writing Tips </a:t>
            </a:r>
            <a:endParaRPr sz="3600" b="1"/>
          </a:p>
        </p:txBody>
      </p:sp>
      <p:sp>
        <p:nvSpPr>
          <p:cNvPr id="136" name="Google Shape;136;g16001117d3c_0_30"/>
          <p:cNvSpPr txBox="1">
            <a:spLocks noGrp="1"/>
          </p:cNvSpPr>
          <p:nvPr>
            <p:ph type="body" idx="1"/>
          </p:nvPr>
        </p:nvSpPr>
        <p:spPr>
          <a:xfrm>
            <a:off x="366124" y="1291925"/>
            <a:ext cx="11538525" cy="8657293"/>
          </a:xfrm>
          <a:prstGeom prst="rect">
            <a:avLst/>
          </a:prstGeom>
        </p:spPr>
        <p:txBody>
          <a:bodyPr spcFirstLastPara="1" wrap="square" lIns="91425" tIns="45700" rIns="91425" bIns="45700" anchor="t" anchorCtr="0">
            <a:noAutofit/>
          </a:bodyPr>
          <a:lstStyle/>
          <a:p>
            <a:pPr marL="0" lvl="0" indent="0" algn="l" rtl="0">
              <a:spcBef>
                <a:spcPts val="1800"/>
              </a:spcBef>
              <a:spcAft>
                <a:spcPts val="0"/>
              </a:spcAft>
              <a:buNone/>
            </a:pPr>
            <a:r>
              <a:rPr lang="en-US" sz="2000">
                <a:latin typeface="Times New Roman" panose="02020603050405020304" pitchFamily="18" charset="0"/>
                <a:cs typeface="Times New Roman" panose="02020603050405020304" pitchFamily="18" charset="0"/>
              </a:rPr>
              <a:t>• Postsecondary goals are what the student will do after exiting the public school system. Because students in 18-21 transition programs are still part of the public school system, postsecondary goals must address what the student will do after exiting the 18-21 program. </a:t>
            </a:r>
          </a:p>
          <a:p>
            <a:pPr marL="0" lvl="0" indent="0" algn="l" rtl="0">
              <a:spcBef>
                <a:spcPts val="1800"/>
              </a:spcBef>
              <a:spcAft>
                <a:spcPts val="0"/>
              </a:spcAft>
              <a:buNone/>
            </a:pPr>
            <a:r>
              <a:rPr lang="en-US" sz="200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The postsecondary goals should succinctly state what the student will do and must be written as measurable outcomes that take place after exiting the public school system. Postsecondary goals are not stating a process but rather a point in time after high school graduation. </a:t>
            </a:r>
          </a:p>
          <a:p>
            <a:pPr marL="0" lvl="0" indent="0" algn="l" rtl="0">
              <a:spcBef>
                <a:spcPts val="1800"/>
              </a:spcBef>
              <a:spcAft>
                <a:spcPts val="0"/>
              </a:spcAft>
              <a:buNone/>
            </a:pPr>
            <a:r>
              <a:rPr lang="en-US" sz="2000">
                <a:latin typeface="Times New Roman" panose="02020603050405020304" pitchFamily="18" charset="0"/>
                <a:cs typeface="Times New Roman" panose="02020603050405020304" pitchFamily="18" charset="0"/>
              </a:rPr>
              <a:t> Using the phrase “plans to” or “hopes to” is not an outcome and implies a process. Use definitive language like “</a:t>
            </a:r>
            <a:r>
              <a:rPr lang="en-US" sz="2000" b="1">
                <a:latin typeface="Times New Roman" panose="02020603050405020304" pitchFamily="18" charset="0"/>
                <a:cs typeface="Times New Roman" panose="02020603050405020304" pitchFamily="18" charset="0"/>
              </a:rPr>
              <a:t>will be enrolled</a:t>
            </a:r>
            <a:r>
              <a:rPr lang="en-US" sz="200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will be employed</a:t>
            </a:r>
            <a:r>
              <a:rPr lang="en-US" sz="200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will participate</a:t>
            </a:r>
            <a:r>
              <a:rPr lang="en-US" sz="2000">
                <a:latin typeface="Times New Roman" panose="02020603050405020304" pitchFamily="18" charset="0"/>
                <a:cs typeface="Times New Roman" panose="02020603050405020304" pitchFamily="18" charset="0"/>
              </a:rPr>
              <a:t>”. </a:t>
            </a:r>
          </a:p>
          <a:p>
            <a:pPr marL="0" lvl="0" indent="0" algn="l" rtl="0">
              <a:spcBef>
                <a:spcPts val="1800"/>
              </a:spcBef>
              <a:spcAft>
                <a:spcPts val="0"/>
              </a:spcAft>
              <a:buNone/>
            </a:pPr>
            <a:r>
              <a:rPr lang="en-US" sz="2000">
                <a:latin typeface="Times New Roman" panose="02020603050405020304" pitchFamily="18" charset="0"/>
                <a:cs typeface="Times New Roman" panose="02020603050405020304" pitchFamily="18" charset="0"/>
              </a:rPr>
              <a:t>• All postsecondary goals should be driven by </a:t>
            </a:r>
            <a:r>
              <a:rPr lang="en-US" sz="2000" b="1">
                <a:latin typeface="Times New Roman" panose="02020603050405020304" pitchFamily="18" charset="0"/>
                <a:cs typeface="Times New Roman" panose="02020603050405020304" pitchFamily="18" charset="0"/>
              </a:rPr>
              <a:t>data,</a:t>
            </a:r>
            <a:r>
              <a:rPr lang="en-US" sz="2000">
                <a:latin typeface="Times New Roman" panose="02020603050405020304" pitchFamily="18" charset="0"/>
                <a:cs typeface="Times New Roman" panose="02020603050405020304" pitchFamily="18" charset="0"/>
              </a:rPr>
              <a:t> including: </a:t>
            </a:r>
          </a:p>
          <a:p>
            <a:pPr marL="0" lvl="0" indent="0" algn="l" rtl="0">
              <a:spcBef>
                <a:spcPts val="1800"/>
              </a:spcBef>
              <a:spcAft>
                <a:spcPts val="0"/>
              </a:spcAft>
              <a:buNone/>
            </a:pPr>
            <a:r>
              <a:rPr lang="en-US" sz="2000">
                <a:latin typeface="Times New Roman" panose="02020603050405020304" pitchFamily="18" charset="0"/>
                <a:cs typeface="Times New Roman" panose="02020603050405020304" pitchFamily="18" charset="0"/>
              </a:rPr>
              <a:t> Transition assessments </a:t>
            </a:r>
          </a:p>
          <a:p>
            <a:pPr marL="0" lvl="0" indent="0" algn="l" rtl="0">
              <a:spcBef>
                <a:spcPts val="1800"/>
              </a:spcBef>
              <a:spcAft>
                <a:spcPts val="0"/>
              </a:spcAft>
              <a:buNone/>
            </a:pPr>
            <a:r>
              <a:rPr lang="en-US" sz="2000">
                <a:latin typeface="Times New Roman" panose="02020603050405020304" pitchFamily="18" charset="0"/>
                <a:cs typeface="Times New Roman" panose="02020603050405020304" pitchFamily="18" charset="0"/>
              </a:rPr>
              <a:t> Student interviews (formal and informal) </a:t>
            </a:r>
          </a:p>
          <a:p>
            <a:pPr marL="0" lvl="0" indent="0" algn="l" rtl="0">
              <a:spcBef>
                <a:spcPts val="1800"/>
              </a:spcBef>
              <a:spcAft>
                <a:spcPts val="0"/>
              </a:spcAft>
              <a:buNone/>
            </a:pPr>
            <a:r>
              <a:rPr lang="en-US" sz="2000">
                <a:latin typeface="Times New Roman" panose="02020603050405020304" pitchFamily="18" charset="0"/>
                <a:cs typeface="Times New Roman" panose="02020603050405020304" pitchFamily="18" charset="0"/>
              </a:rPr>
              <a:t> Additional data points (e.g., classroom data, on the job data)  Strengths, interests, preferences, and needs.</a:t>
            </a:r>
          </a:p>
        </p:txBody>
      </p:sp>
      <p:sp>
        <p:nvSpPr>
          <p:cNvPr id="138" name="Google Shape;138;g16001117d3c_0_30"/>
          <p:cNvSpPr txBox="1">
            <a:spLocks noGrp="1"/>
          </p:cNvSpPr>
          <p:nvPr>
            <p:ph type="sldNum" idx="12"/>
          </p:nvPr>
        </p:nvSpPr>
        <p:spPr>
          <a:xfrm>
            <a:off x="9525000" y="6374999"/>
            <a:ext cx="1371600" cy="274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2" name="Google Shape;125;g15be0ce96e7_1_100">
            <a:extLst>
              <a:ext uri="{FF2B5EF4-FFF2-40B4-BE49-F238E27FC236}">
                <a16:creationId xmlns:a16="http://schemas.microsoft.com/office/drawing/2014/main" id="{11BB8994-4DC0-5F9B-3831-B335032960F6}"/>
              </a:ext>
            </a:extLst>
          </p:cNvPr>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t>
            </a:r>
            <a:endParaRPr/>
          </a:p>
        </p:txBody>
      </p:sp>
      <p:pic>
        <p:nvPicPr>
          <p:cNvPr id="20482" name="Picture 2" descr="Halloween Tombstone Halloween Tombstone Yard Decoration for Halloween Party  Graveyard and Outdoor Lawn - Walmart.ca">
            <a:extLst>
              <a:ext uri="{FF2B5EF4-FFF2-40B4-BE49-F238E27FC236}">
                <a16:creationId xmlns:a16="http://schemas.microsoft.com/office/drawing/2014/main" id="{1A939C7A-4306-9591-7BEF-7B42E2B22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514" y="4145280"/>
            <a:ext cx="1576252" cy="168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363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84D51-3B8A-2C53-64B0-80EA4CBF6DBD}"/>
              </a:ext>
            </a:extLst>
          </p:cNvPr>
          <p:cNvSpPr>
            <a:spLocks noGrp="1"/>
          </p:cNvSpPr>
          <p:nvPr>
            <p:ph type="title"/>
          </p:nvPr>
        </p:nvSpPr>
        <p:spPr>
          <a:xfrm>
            <a:off x="903280" y="366117"/>
            <a:ext cx="11360700" cy="1068000"/>
          </a:xfrm>
        </p:spPr>
        <p:txBody>
          <a:bodyPr/>
          <a:lstStyle/>
          <a:p>
            <a:r>
              <a:rPr lang="en-US"/>
              <a:t>			Postsecondary Goals</a:t>
            </a:r>
          </a:p>
        </p:txBody>
      </p:sp>
      <p:sp>
        <p:nvSpPr>
          <p:cNvPr id="3" name="Text Placeholder 2">
            <a:extLst>
              <a:ext uri="{FF2B5EF4-FFF2-40B4-BE49-F238E27FC236}">
                <a16:creationId xmlns:a16="http://schemas.microsoft.com/office/drawing/2014/main" id="{C4FDD471-C19C-92C5-8D57-042CDB73DD09}"/>
              </a:ext>
            </a:extLst>
          </p:cNvPr>
          <p:cNvSpPr>
            <a:spLocks noGrp="1"/>
          </p:cNvSpPr>
          <p:nvPr>
            <p:ph type="body" idx="1"/>
          </p:nvPr>
        </p:nvSpPr>
        <p:spPr>
          <a:xfrm>
            <a:off x="415600" y="1638233"/>
            <a:ext cx="11360700" cy="4829300"/>
          </a:xfrm>
        </p:spPr>
        <p:txBody>
          <a:bodyPr>
            <a:normAutofit/>
          </a:bodyPr>
          <a:lstStyle/>
          <a:p>
            <a:pPr marL="342900" indent="-342900"/>
            <a:r>
              <a:rPr lang="en-US" sz="2400"/>
              <a:t> </a:t>
            </a:r>
            <a:r>
              <a:rPr lang="en-US" sz="2400">
                <a:latin typeface="Times New Roman" panose="02020603050405020304" pitchFamily="18" charset="0"/>
                <a:cs typeface="Times New Roman" panose="02020603050405020304" pitchFamily="18" charset="0"/>
              </a:rPr>
              <a:t>Postsecondary goals are required in training/education and career/employment, regardless of the severity of the student’s disability. </a:t>
            </a:r>
          </a:p>
          <a:p>
            <a:pPr marL="342900" indent="-342900"/>
            <a:r>
              <a:rPr lang="en-US" sz="2400">
                <a:latin typeface="Times New Roman" panose="02020603050405020304" pitchFamily="18" charset="0"/>
                <a:cs typeface="Times New Roman" panose="02020603050405020304" pitchFamily="18" charset="0"/>
              </a:rPr>
              <a:t> If the IEP team determines that a postsecondary goal is not needed for independent living skills, it is best practice to indicate/document.</a:t>
            </a:r>
          </a:p>
          <a:p>
            <a:pPr marL="342900" indent="-342900"/>
            <a:r>
              <a:rPr lang="en-US" sz="2400" b="1">
                <a:latin typeface="Times New Roman" panose="02020603050405020304" pitchFamily="18" charset="0"/>
                <a:cs typeface="Times New Roman" panose="02020603050405020304" pitchFamily="18" charset="0"/>
              </a:rPr>
              <a:t>“The IEP team has considered the independent living domain and at this time has decided it is not needed in this transition plan.” </a:t>
            </a:r>
          </a:p>
          <a:p>
            <a:pPr marL="0" indent="0">
              <a:buNone/>
            </a:pPr>
            <a:endParaRPr lang="en-US" sz="2400">
              <a:latin typeface="Times New Roman" panose="02020603050405020304" pitchFamily="18" charset="0"/>
              <a:cs typeface="Times New Roman" panose="02020603050405020304" pitchFamily="18" charset="0"/>
            </a:endParaRPr>
          </a:p>
          <a:p>
            <a:pPr marL="0" lvl="0" indent="0" algn="l" rtl="0">
              <a:spcBef>
                <a:spcPts val="1800"/>
              </a:spcBef>
              <a:spcAft>
                <a:spcPts val="0"/>
              </a:spcAft>
              <a:buNone/>
            </a:pPr>
            <a:r>
              <a:rPr lang="en-US" sz="2400">
                <a:latin typeface="Times New Roman" panose="02020603050405020304" pitchFamily="18" charset="0"/>
                <a:cs typeface="Times New Roman" panose="02020603050405020304" pitchFamily="18" charset="0"/>
              </a:rPr>
              <a:t>Postsecondary Goals for Education/Training (Required) </a:t>
            </a:r>
          </a:p>
          <a:p>
            <a:pPr marL="342900" indent="-342900"/>
            <a:r>
              <a:rPr lang="en-US" sz="2400">
                <a:latin typeface="Times New Roman" panose="02020603050405020304" pitchFamily="18" charset="0"/>
                <a:cs typeface="Times New Roman" panose="02020603050405020304" pitchFamily="18" charset="0"/>
              </a:rPr>
              <a:t>Within one year of graduation, Henry will be enrolled at the Institute of Animal Technology to become a Vet Tech. </a:t>
            </a:r>
          </a:p>
          <a:p>
            <a:endParaRPr lang="en-US"/>
          </a:p>
        </p:txBody>
      </p:sp>
      <p:sp>
        <p:nvSpPr>
          <p:cNvPr id="4" name="Slide Number Placeholder 3">
            <a:extLst>
              <a:ext uri="{FF2B5EF4-FFF2-40B4-BE49-F238E27FC236}">
                <a16:creationId xmlns:a16="http://schemas.microsoft.com/office/drawing/2014/main" id="{F87AF96A-848D-1543-32AF-D756C57695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pic>
        <p:nvPicPr>
          <p:cNvPr id="21508" name="Picture 4" descr="3d rendering of bat halloween icon 11665749 PNG">
            <a:extLst>
              <a:ext uri="{FF2B5EF4-FFF2-40B4-BE49-F238E27FC236}">
                <a16:creationId xmlns:a16="http://schemas.microsoft.com/office/drawing/2014/main" id="{E5801937-EDC6-8554-D58E-FB3E0DEE1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4805" y="405288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744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6001117d3c_0_30"/>
          <p:cNvSpPr txBox="1">
            <a:spLocks noGrp="1"/>
          </p:cNvSpPr>
          <p:nvPr>
            <p:ph type="title"/>
          </p:nvPr>
        </p:nvSpPr>
        <p:spPr>
          <a:xfrm>
            <a:off x="287350" y="856016"/>
            <a:ext cx="11762082" cy="103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3600" b="1"/>
              <a:t>Postsecondary Goals</a:t>
            </a:r>
            <a:br>
              <a:rPr lang="en-US" sz="3600" b="1"/>
            </a:br>
            <a:endParaRPr sz="3600" b="1"/>
          </a:p>
        </p:txBody>
      </p:sp>
      <p:sp>
        <p:nvSpPr>
          <p:cNvPr id="136" name="Google Shape;136;g16001117d3c_0_30"/>
          <p:cNvSpPr txBox="1">
            <a:spLocks noGrp="1"/>
          </p:cNvSpPr>
          <p:nvPr>
            <p:ph type="body" idx="1"/>
          </p:nvPr>
        </p:nvSpPr>
        <p:spPr>
          <a:xfrm>
            <a:off x="366124" y="1291925"/>
            <a:ext cx="11538525" cy="5566075"/>
          </a:xfrm>
          <a:prstGeom prst="rect">
            <a:avLst/>
          </a:prstGeom>
        </p:spPr>
        <p:txBody>
          <a:bodyPr spcFirstLastPara="1" wrap="square" lIns="91425" tIns="45700" rIns="91425" bIns="45700" anchor="t" anchorCtr="0">
            <a:noAutofit/>
          </a:bodyPr>
          <a:lstStyle/>
          <a:p>
            <a:pPr marL="0" lvl="0" indent="0" algn="l" rtl="0">
              <a:spcBef>
                <a:spcPts val="1800"/>
              </a:spcBef>
              <a:spcAft>
                <a:spcPts val="0"/>
              </a:spcAft>
              <a:buNone/>
            </a:pPr>
            <a:endParaRPr lang="en-US" sz="2000"/>
          </a:p>
          <a:p>
            <a:pPr marL="0" lvl="0" indent="0" algn="l" rtl="0">
              <a:spcBef>
                <a:spcPts val="1800"/>
              </a:spcBef>
              <a:spcAft>
                <a:spcPts val="0"/>
              </a:spcAft>
              <a:buNone/>
            </a:pPr>
            <a:r>
              <a:rPr lang="en-US" b="1">
                <a:latin typeface="Times New Roman" panose="02020603050405020304" pitchFamily="18" charset="0"/>
                <a:cs typeface="Times New Roman" panose="02020603050405020304" pitchFamily="18" charset="0"/>
              </a:rPr>
              <a:t>Postsecondary Goals for Independent Living (where appropriate) </a:t>
            </a:r>
          </a:p>
          <a:p>
            <a:pPr marL="0" lvl="0" indent="0" algn="l" rtl="0">
              <a:spcBef>
                <a:spcPts val="1800"/>
              </a:spcBef>
              <a:spcAft>
                <a:spcPts val="0"/>
              </a:spcAft>
              <a:buNone/>
            </a:pPr>
            <a:r>
              <a:rPr lang="en-US">
                <a:latin typeface="Times New Roman" panose="02020603050405020304" pitchFamily="18" charset="0"/>
                <a:cs typeface="Times New Roman" panose="02020603050405020304" pitchFamily="18" charset="0"/>
              </a:rPr>
              <a:t>• After graduation from high school, </a:t>
            </a:r>
            <a:r>
              <a:rPr lang="en-US" b="1">
                <a:latin typeface="Times New Roman" panose="02020603050405020304" pitchFamily="18" charset="0"/>
                <a:cs typeface="Times New Roman" panose="02020603050405020304" pitchFamily="18" charset="0"/>
              </a:rPr>
              <a:t>Bill will </a:t>
            </a:r>
            <a:r>
              <a:rPr lang="en-US">
                <a:latin typeface="Times New Roman" panose="02020603050405020304" pitchFamily="18" charset="0"/>
                <a:cs typeface="Times New Roman" panose="02020603050405020304" pitchFamily="18" charset="0"/>
              </a:rPr>
              <a:t>live at home and independently participate to the maximum extent possible in his daily routines (e.g., feeding, dressing, bathing, etc.).</a:t>
            </a:r>
          </a:p>
          <a:p>
            <a:pPr marL="0" lvl="0" indent="0" algn="l" rtl="0">
              <a:spcBef>
                <a:spcPts val="1800"/>
              </a:spcBef>
              <a:spcAft>
                <a:spcPts val="0"/>
              </a:spcAft>
              <a:buNone/>
            </a:pPr>
            <a:r>
              <a:rPr lang="en-US">
                <a:latin typeface="Times New Roman" panose="02020603050405020304" pitchFamily="18" charset="0"/>
                <a:cs typeface="Times New Roman" panose="02020603050405020304" pitchFamily="18" charset="0"/>
              </a:rPr>
              <a:t> • After graduation from high school, </a:t>
            </a:r>
            <a:r>
              <a:rPr lang="en-US" b="1">
                <a:latin typeface="Times New Roman" panose="02020603050405020304" pitchFamily="18" charset="0"/>
                <a:cs typeface="Times New Roman" panose="02020603050405020304" pitchFamily="18" charset="0"/>
              </a:rPr>
              <a:t>Jackie will </a:t>
            </a:r>
            <a:r>
              <a:rPr lang="en-US">
                <a:latin typeface="Times New Roman" panose="02020603050405020304" pitchFamily="18" charset="0"/>
                <a:cs typeface="Times New Roman" panose="02020603050405020304" pitchFamily="18" charset="0"/>
              </a:rPr>
              <a:t>dress and feed herself with assistance. </a:t>
            </a:r>
          </a:p>
          <a:p>
            <a:pPr marL="0" lvl="0" indent="0" algn="l" rtl="0">
              <a:spcBef>
                <a:spcPts val="1800"/>
              </a:spcBef>
              <a:spcAft>
                <a:spcPts val="0"/>
              </a:spcAft>
              <a:buNone/>
            </a:pPr>
            <a:r>
              <a:rPr lang="en-US">
                <a:latin typeface="Times New Roman" panose="02020603050405020304" pitchFamily="18" charset="0"/>
                <a:cs typeface="Times New Roman" panose="02020603050405020304" pitchFamily="18" charset="0"/>
              </a:rPr>
              <a:t>• After graduation, </a:t>
            </a:r>
            <a:r>
              <a:rPr lang="en-US" b="1">
                <a:latin typeface="Times New Roman" panose="02020603050405020304" pitchFamily="18" charset="0"/>
                <a:cs typeface="Times New Roman" panose="02020603050405020304" pitchFamily="18" charset="0"/>
              </a:rPr>
              <a:t>Barry will </a:t>
            </a:r>
            <a:r>
              <a:rPr lang="en-US">
                <a:latin typeface="Times New Roman" panose="02020603050405020304" pitchFamily="18" charset="0"/>
                <a:cs typeface="Times New Roman" panose="02020603050405020304" pitchFamily="18" charset="0"/>
              </a:rPr>
              <a:t>live independently in his own home/apartment, schedule appointments, pay his own bills, and access services in his community by using the city bus. </a:t>
            </a:r>
          </a:p>
          <a:p>
            <a:pPr marL="0" lvl="0" indent="0" algn="l" rtl="0">
              <a:spcBef>
                <a:spcPts val="1800"/>
              </a:spcBef>
              <a:spcAft>
                <a:spcPts val="0"/>
              </a:spcAft>
              <a:buNone/>
            </a:pPr>
            <a:r>
              <a:rPr lang="en-US" b="1">
                <a:latin typeface="Times New Roman" panose="02020603050405020304" pitchFamily="18" charset="0"/>
                <a:cs typeface="Times New Roman" panose="02020603050405020304" pitchFamily="18" charset="0"/>
              </a:rPr>
              <a:t>• N/A- The IEP team determined that a goal for Independent Living is not needed for Ethan at this time as a result of the data from his transition assessments again please document in the IEP.</a:t>
            </a:r>
          </a:p>
        </p:txBody>
      </p:sp>
      <p:sp>
        <p:nvSpPr>
          <p:cNvPr id="138" name="Google Shape;138;g16001117d3c_0_30"/>
          <p:cNvSpPr txBox="1">
            <a:spLocks noGrp="1"/>
          </p:cNvSpPr>
          <p:nvPr>
            <p:ph type="sldNum" idx="12"/>
          </p:nvPr>
        </p:nvSpPr>
        <p:spPr>
          <a:xfrm>
            <a:off x="9525000" y="6374999"/>
            <a:ext cx="1371600" cy="274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2" name="Google Shape;125;g15be0ce96e7_1_100">
            <a:extLst>
              <a:ext uri="{FF2B5EF4-FFF2-40B4-BE49-F238E27FC236}">
                <a16:creationId xmlns:a16="http://schemas.microsoft.com/office/drawing/2014/main" id="{90DF9A77-787D-FB94-AAF6-50441FAE3CF9}"/>
              </a:ext>
            </a:extLst>
          </p:cNvPr>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Investing for tomorrow, delivering today.</a:t>
            </a:r>
            <a:endParaRPr/>
          </a:p>
        </p:txBody>
      </p:sp>
      <p:pic>
        <p:nvPicPr>
          <p:cNvPr id="22530" name="Picture 2" descr="Halloween bat cute 25211256 PNG">
            <a:extLst>
              <a:ext uri="{FF2B5EF4-FFF2-40B4-BE49-F238E27FC236}">
                <a16:creationId xmlns:a16="http://schemas.microsoft.com/office/drawing/2014/main" id="{0D191F26-1809-FF64-6DE8-1CD26FC0A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2960" y="931817"/>
            <a:ext cx="2402916" cy="240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414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CBD1-0352-B194-485E-334E82E0F679}"/>
              </a:ext>
            </a:extLst>
          </p:cNvPr>
          <p:cNvSpPr>
            <a:spLocks noGrp="1"/>
          </p:cNvSpPr>
          <p:nvPr>
            <p:ph type="title"/>
          </p:nvPr>
        </p:nvSpPr>
        <p:spPr>
          <a:xfrm>
            <a:off x="1295400" y="940201"/>
            <a:ext cx="9601200" cy="1036850"/>
          </a:xfrm>
        </p:spPr>
        <p:txBody>
          <a:bodyPr>
            <a:normAutofit fontScale="90000"/>
          </a:bodyPr>
          <a:lstStyle/>
          <a:p>
            <a:pPr algn="ctr"/>
            <a:r>
              <a:rPr lang="en-US"/>
              <a:t>OSE Process for Indicator 13 Review</a:t>
            </a:r>
            <a:br>
              <a:rPr lang="en-US"/>
            </a:br>
            <a:endParaRPr lang="en-US"/>
          </a:p>
        </p:txBody>
      </p:sp>
      <p:sp>
        <p:nvSpPr>
          <p:cNvPr id="3" name="Text Placeholder 2">
            <a:extLst>
              <a:ext uri="{FF2B5EF4-FFF2-40B4-BE49-F238E27FC236}">
                <a16:creationId xmlns:a16="http://schemas.microsoft.com/office/drawing/2014/main" id="{AEA858FA-3E34-E746-B2FE-5ED6BD1060CE}"/>
              </a:ext>
            </a:extLst>
          </p:cNvPr>
          <p:cNvSpPr>
            <a:spLocks noGrp="1"/>
          </p:cNvSpPr>
          <p:nvPr>
            <p:ph type="body" idx="1"/>
          </p:nvPr>
        </p:nvSpPr>
        <p:spPr>
          <a:xfrm>
            <a:off x="1295400" y="1828800"/>
            <a:ext cx="9601200" cy="5029200"/>
          </a:xfrm>
        </p:spPr>
        <p:txBody>
          <a:bodyPr>
            <a:noAutofit/>
          </a:bodyPr>
          <a:lstStyle/>
          <a:p>
            <a:r>
              <a:rPr lang="en-US">
                <a:latin typeface="Times New Roman" panose="02020603050405020304" pitchFamily="18" charset="0"/>
                <a:cs typeface="Times New Roman" panose="02020603050405020304" pitchFamily="18" charset="0"/>
              </a:rPr>
              <a:t>Where to find the Special Education program go to:</a:t>
            </a:r>
          </a:p>
          <a:p>
            <a:pPr lvl="1"/>
            <a:r>
              <a:rPr lang="en-US" sz="2400">
                <a:latin typeface="Times New Roman" panose="02020603050405020304" pitchFamily="18" charset="0"/>
                <a:cs typeface="Times New Roman" panose="02020603050405020304" pitchFamily="18" charset="0"/>
              </a:rPr>
              <a:t>PED Website</a:t>
            </a:r>
          </a:p>
          <a:p>
            <a:pPr lvl="1"/>
            <a:r>
              <a:rPr lang="en-US" sz="2400">
                <a:latin typeface="Times New Roman" panose="02020603050405020304" pitchFamily="18" charset="0"/>
                <a:cs typeface="Times New Roman" panose="02020603050405020304" pitchFamily="18" charset="0"/>
              </a:rPr>
              <a:t>PED Apps (IT)</a:t>
            </a:r>
          </a:p>
          <a:p>
            <a:pPr lvl="1"/>
            <a:r>
              <a:rPr lang="en-US" sz="2400">
                <a:latin typeface="Times New Roman" panose="02020603050405020304" pitchFamily="18" charset="0"/>
                <a:cs typeface="Times New Roman" panose="02020603050405020304" pitchFamily="18" charset="0"/>
              </a:rPr>
              <a:t>(IT) Applicator</a:t>
            </a:r>
          </a:p>
          <a:p>
            <a:r>
              <a:rPr lang="en-US">
                <a:latin typeface="Times New Roman" panose="02020603050405020304" pitchFamily="18" charset="0"/>
                <a:cs typeface="Times New Roman" panose="02020603050405020304" pitchFamily="18" charset="0"/>
              </a:rPr>
              <a:t>Early </a:t>
            </a:r>
            <a:r>
              <a:rPr lang="en-US" b="1">
                <a:latin typeface="Times New Roman" panose="02020603050405020304" pitchFamily="18" charset="0"/>
                <a:cs typeface="Times New Roman" panose="02020603050405020304" pitchFamily="18" charset="0"/>
              </a:rPr>
              <a:t>December 2024 </a:t>
            </a:r>
            <a:r>
              <a:rPr lang="en-US">
                <a:latin typeface="Times New Roman" panose="02020603050405020304" pitchFamily="18" charset="0"/>
                <a:cs typeface="Times New Roman" panose="02020603050405020304" pitchFamily="18" charset="0"/>
              </a:rPr>
              <a:t>you will have </a:t>
            </a:r>
            <a:r>
              <a:rPr lang="en-US" b="1">
                <a:latin typeface="Times New Roman" panose="02020603050405020304" pitchFamily="18" charset="0"/>
                <a:cs typeface="Times New Roman" panose="02020603050405020304" pitchFamily="18" charset="0"/>
              </a:rPr>
              <a:t>2 weeks </a:t>
            </a:r>
            <a:r>
              <a:rPr lang="en-US">
                <a:latin typeface="Times New Roman" panose="02020603050405020304" pitchFamily="18" charset="0"/>
                <a:cs typeface="Times New Roman" panose="02020603050405020304" pitchFamily="18" charset="0"/>
              </a:rPr>
              <a:t>to submit your randomly chosen IEP(s) into the </a:t>
            </a:r>
            <a:r>
              <a:rPr lang="en-US" b="1">
                <a:latin typeface="Times New Roman" panose="02020603050405020304" pitchFamily="18" charset="0"/>
                <a:cs typeface="Times New Roman" panose="02020603050405020304" pitchFamily="18" charset="0"/>
              </a:rPr>
              <a:t>Special Education Monitoring site/2024-2025/Indicator 13 Post Secondary Transition/Student 14-15 or Student 16+</a:t>
            </a:r>
          </a:p>
          <a:p>
            <a:r>
              <a:rPr lang="en-US" b="1">
                <a:solidFill>
                  <a:srgbClr val="FF0000"/>
                </a:solidFill>
                <a:latin typeface="Times New Roman" panose="02020603050405020304" pitchFamily="18" charset="0"/>
                <a:cs typeface="Times New Roman" panose="02020603050405020304" pitchFamily="18" charset="0"/>
              </a:rPr>
              <a:t>NOTE: If you do not submit your IEP within the 2-week time notification your IEPs will be identified as not submitting timely data which will impact your determination.</a:t>
            </a:r>
          </a:p>
        </p:txBody>
      </p:sp>
      <p:sp>
        <p:nvSpPr>
          <p:cNvPr id="4" name="Slide Number Placeholder 3">
            <a:extLst>
              <a:ext uri="{FF2B5EF4-FFF2-40B4-BE49-F238E27FC236}">
                <a16:creationId xmlns:a16="http://schemas.microsoft.com/office/drawing/2014/main" id="{8C72FA80-D055-0C83-A38C-844C24873F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pic>
        <p:nvPicPr>
          <p:cNvPr id="23554" name="Picture 2" descr="Illustration of cute cartoon Halloween bat flying 11148871 PNG">
            <a:extLst>
              <a:ext uri="{FF2B5EF4-FFF2-40B4-BE49-F238E27FC236}">
                <a16:creationId xmlns:a16="http://schemas.microsoft.com/office/drawing/2014/main" id="{2E015FB4-7CC0-D69B-6337-909412ABF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360" y="957943"/>
            <a:ext cx="3722914" cy="372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51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2536B-FAC0-71B0-E037-D1A6BABB200E}"/>
              </a:ext>
            </a:extLst>
          </p:cNvPr>
          <p:cNvSpPr>
            <a:spLocks noGrp="1"/>
          </p:cNvSpPr>
          <p:nvPr>
            <p:ph type="title"/>
          </p:nvPr>
        </p:nvSpPr>
        <p:spPr/>
        <p:txBody>
          <a:bodyPr/>
          <a:lstStyle/>
          <a:p>
            <a:pPr algn="ctr"/>
            <a:r>
              <a:rPr lang="en-US"/>
              <a:t>IEP Upload</a:t>
            </a:r>
          </a:p>
        </p:txBody>
      </p:sp>
      <p:sp>
        <p:nvSpPr>
          <p:cNvPr id="3" name="Text Placeholder 2">
            <a:extLst>
              <a:ext uri="{FF2B5EF4-FFF2-40B4-BE49-F238E27FC236}">
                <a16:creationId xmlns:a16="http://schemas.microsoft.com/office/drawing/2014/main" id="{E89C5DA2-4854-A20C-3EBA-C0CF4F12564B}"/>
              </a:ext>
            </a:extLst>
          </p:cNvPr>
          <p:cNvSpPr>
            <a:spLocks noGrp="1"/>
          </p:cNvSpPr>
          <p:nvPr>
            <p:ph type="body" idx="1"/>
          </p:nvPr>
        </p:nvSpPr>
        <p:spPr>
          <a:xfrm>
            <a:off x="1295400" y="1461051"/>
            <a:ext cx="9601200" cy="5396949"/>
          </a:xfrm>
        </p:spPr>
        <p:txBody>
          <a:bodyPr>
            <a:normAutofit fontScale="92500" lnSpcReduction="10000"/>
          </a:bodyPr>
          <a:lstStyle/>
          <a:p>
            <a:r>
              <a:rPr lang="en-US" b="1" i="0" u="none" strike="noStrike" baseline="0">
                <a:latin typeface="Times New Roman" panose="02020603050405020304" pitchFamily="18" charset="0"/>
                <a:cs typeface="Times New Roman" panose="02020603050405020304" pitchFamily="18" charset="0"/>
              </a:rPr>
              <a:t>IEPs must be in </a:t>
            </a:r>
            <a:r>
              <a:rPr lang="en-US" b="1" i="1" u="none" strike="noStrike" baseline="0">
                <a:solidFill>
                  <a:srgbClr val="7D9531"/>
                </a:solidFill>
                <a:latin typeface="Times New Roman" panose="02020603050405020304" pitchFamily="18" charset="0"/>
                <a:cs typeface="Times New Roman" panose="02020603050405020304" pitchFamily="18" charset="0"/>
              </a:rPr>
              <a:t>PDF format</a:t>
            </a:r>
            <a:endParaRPr lang="en-US" b="1" i="0" u="none" strike="noStrike" baseline="0">
              <a:solidFill>
                <a:srgbClr val="000000"/>
              </a:solidFill>
              <a:latin typeface="Times New Roman" panose="02020603050405020304" pitchFamily="18" charset="0"/>
              <a:cs typeface="Times New Roman" panose="02020603050405020304" pitchFamily="18" charset="0"/>
            </a:endParaRPr>
          </a:p>
          <a:p>
            <a:r>
              <a:rPr lang="en-US" b="1" i="0" u="none" strike="noStrike" baseline="0">
                <a:solidFill>
                  <a:srgbClr val="000000"/>
                </a:solidFill>
                <a:latin typeface="Times New Roman" panose="02020603050405020304" pitchFamily="18" charset="0"/>
                <a:cs typeface="Times New Roman" panose="02020603050405020304" pitchFamily="18" charset="0"/>
              </a:rPr>
              <a:t>Upload the </a:t>
            </a:r>
            <a:r>
              <a:rPr lang="en-US" b="1" i="1" u="none" strike="noStrike" baseline="0">
                <a:solidFill>
                  <a:srgbClr val="000000"/>
                </a:solidFill>
                <a:latin typeface="Times New Roman" panose="02020603050405020304" pitchFamily="18" charset="0"/>
                <a:cs typeface="Times New Roman" panose="02020603050405020304" pitchFamily="18" charset="0"/>
              </a:rPr>
              <a:t>entire </a:t>
            </a:r>
            <a:r>
              <a:rPr lang="en-US" b="1" i="1" u="none" strike="noStrike" baseline="0">
                <a:solidFill>
                  <a:srgbClr val="7D9531"/>
                </a:solidFill>
                <a:latin typeface="Times New Roman" panose="02020603050405020304" pitchFamily="18" charset="0"/>
                <a:cs typeface="Times New Roman" panose="02020603050405020304" pitchFamily="18" charset="0"/>
              </a:rPr>
              <a:t>IEP</a:t>
            </a:r>
            <a:endParaRPr lang="en-US" b="1" i="0" u="none" strike="noStrike" baseline="0">
              <a:solidFill>
                <a:srgbClr val="000000"/>
              </a:solidFill>
              <a:latin typeface="Times New Roman" panose="02020603050405020304" pitchFamily="18" charset="0"/>
              <a:cs typeface="Times New Roman" panose="02020603050405020304" pitchFamily="18" charset="0"/>
            </a:endParaRPr>
          </a:p>
          <a:p>
            <a:pPr lvl="1"/>
            <a:r>
              <a:rPr lang="en-US" sz="2400" b="0" i="0" u="none" strike="noStrike" baseline="0">
                <a:solidFill>
                  <a:srgbClr val="000000"/>
                </a:solidFill>
                <a:latin typeface="Times New Roman" panose="02020603050405020304" pitchFamily="18" charset="0"/>
                <a:cs typeface="Times New Roman" panose="02020603050405020304" pitchFamily="18" charset="0"/>
              </a:rPr>
              <a:t>•</a:t>
            </a:r>
            <a:r>
              <a:rPr lang="en-US" sz="2400" b="0" i="0" u="none" strike="noStrike" baseline="0">
                <a:solidFill>
                  <a:srgbClr val="585858"/>
                </a:solidFill>
                <a:latin typeface="Times New Roman" panose="02020603050405020304" pitchFamily="18" charset="0"/>
                <a:cs typeface="Times New Roman" panose="02020603050405020304" pitchFamily="18" charset="0"/>
              </a:rPr>
              <a:t>Parent invitation </a:t>
            </a:r>
          </a:p>
          <a:p>
            <a:pPr lvl="1"/>
            <a:r>
              <a:rPr lang="en-US" sz="2400" b="0" i="0" u="none" strike="noStrike" baseline="0">
                <a:solidFill>
                  <a:srgbClr val="000000"/>
                </a:solidFill>
                <a:latin typeface="Times New Roman" panose="02020603050405020304" pitchFamily="18" charset="0"/>
                <a:cs typeface="Times New Roman" panose="02020603050405020304" pitchFamily="18" charset="0"/>
              </a:rPr>
              <a:t>•</a:t>
            </a:r>
            <a:r>
              <a:rPr lang="en-US" sz="2400" b="0" i="0" u="none" strike="noStrike" baseline="0">
                <a:solidFill>
                  <a:srgbClr val="585858"/>
                </a:solidFill>
                <a:latin typeface="Times New Roman" panose="02020603050405020304" pitchFamily="18" charset="0"/>
                <a:cs typeface="Times New Roman" panose="02020603050405020304" pitchFamily="18" charset="0"/>
              </a:rPr>
              <a:t>Student invitation</a:t>
            </a:r>
          </a:p>
          <a:p>
            <a:pPr lvl="1"/>
            <a:r>
              <a:rPr lang="en-US" sz="2400" b="0" i="0" u="none" strike="noStrike" baseline="0">
                <a:solidFill>
                  <a:srgbClr val="000000"/>
                </a:solidFill>
                <a:latin typeface="Times New Roman" panose="02020603050405020304" pitchFamily="18" charset="0"/>
                <a:cs typeface="Times New Roman" panose="02020603050405020304" pitchFamily="18" charset="0"/>
              </a:rPr>
              <a:t>•</a:t>
            </a:r>
            <a:r>
              <a:rPr lang="en-US" sz="2400" b="0" i="0" u="none" strike="noStrike" baseline="0">
                <a:solidFill>
                  <a:srgbClr val="585858"/>
                </a:solidFill>
                <a:latin typeface="Times New Roman" panose="02020603050405020304" pitchFamily="18" charset="0"/>
                <a:cs typeface="Times New Roman" panose="02020603050405020304" pitchFamily="18" charset="0"/>
              </a:rPr>
              <a:t>Signature page </a:t>
            </a:r>
            <a:r>
              <a:rPr lang="en-US" sz="2400" b="1" i="1" u="none" strike="noStrike" baseline="0">
                <a:solidFill>
                  <a:srgbClr val="7D9531"/>
                </a:solidFill>
                <a:latin typeface="Times New Roman" panose="02020603050405020304" pitchFamily="18" charset="0"/>
                <a:cs typeface="Times New Roman" panose="02020603050405020304" pitchFamily="18" charset="0"/>
              </a:rPr>
              <a:t>(Required)</a:t>
            </a:r>
            <a:endParaRPr lang="en-US" sz="2400" b="0" i="0" u="none" strike="noStrike" baseline="0">
              <a:solidFill>
                <a:srgbClr val="7D9531"/>
              </a:solidFill>
              <a:latin typeface="Times New Roman" panose="02020603050405020304" pitchFamily="18" charset="0"/>
              <a:cs typeface="Times New Roman" panose="02020603050405020304" pitchFamily="18" charset="0"/>
            </a:endParaRPr>
          </a:p>
          <a:p>
            <a:pPr marL="114300" indent="0">
              <a:buNone/>
            </a:pPr>
            <a:r>
              <a:rPr lang="en-US" b="1" i="0" u="none" strike="noStrike" baseline="0">
                <a:solidFill>
                  <a:srgbClr val="000000"/>
                </a:solidFill>
                <a:latin typeface="Times New Roman" panose="02020603050405020304" pitchFamily="18" charset="0"/>
                <a:cs typeface="Times New Roman" panose="02020603050405020304" pitchFamily="18" charset="0"/>
              </a:rPr>
              <a:t>Name IEP files as follows</a:t>
            </a:r>
            <a:r>
              <a:rPr lang="en-US" b="0" i="0" u="none" strike="noStrike" baseline="0">
                <a:solidFill>
                  <a:srgbClr val="000000"/>
                </a:solidFill>
                <a:latin typeface="Times New Roman" panose="02020603050405020304" pitchFamily="18" charset="0"/>
                <a:cs typeface="Times New Roman" panose="02020603050405020304" pitchFamily="18" charset="0"/>
              </a:rPr>
              <a:t>:</a:t>
            </a:r>
          </a:p>
          <a:p>
            <a:pPr marL="114300" indent="0">
              <a:buNone/>
            </a:pPr>
            <a:r>
              <a:rPr lang="en-US" b="0" i="0" u="none" strike="noStrike" baseline="0">
                <a:solidFill>
                  <a:srgbClr val="000000"/>
                </a:solidFill>
                <a:latin typeface="Times New Roman" panose="02020603050405020304" pitchFamily="18" charset="0"/>
                <a:cs typeface="Times New Roman" panose="02020603050405020304" pitchFamily="18" charset="0"/>
              </a:rPr>
              <a:t>•</a:t>
            </a:r>
            <a:r>
              <a:rPr lang="en-US" b="0" i="0" u="none" strike="noStrike" baseline="0">
                <a:solidFill>
                  <a:srgbClr val="585858"/>
                </a:solidFill>
                <a:latin typeface="Times New Roman" panose="02020603050405020304" pitchFamily="18" charset="0"/>
                <a:cs typeface="Times New Roman" panose="02020603050405020304" pitchFamily="18" charset="0"/>
              </a:rPr>
              <a:t>Last 4 digits of the student ID number, underscore, then type of document.</a:t>
            </a:r>
          </a:p>
          <a:p>
            <a:pPr marL="114300" indent="0">
              <a:buNone/>
            </a:pPr>
            <a:r>
              <a:rPr lang="en-US" b="0" i="0" u="none" strike="noStrike" baseline="0">
                <a:solidFill>
                  <a:srgbClr val="000000"/>
                </a:solidFill>
                <a:latin typeface="Times New Roman" panose="02020603050405020304" pitchFamily="18" charset="0"/>
                <a:cs typeface="Times New Roman" panose="02020603050405020304" pitchFamily="18" charset="0"/>
              </a:rPr>
              <a:t>•</a:t>
            </a:r>
            <a:r>
              <a:rPr lang="en-US" b="0" i="1" u="none" strike="noStrike" baseline="0">
                <a:solidFill>
                  <a:srgbClr val="585858"/>
                </a:solidFill>
                <a:latin typeface="Times New Roman" panose="02020603050405020304" pitchFamily="18" charset="0"/>
                <a:cs typeface="Times New Roman" panose="02020603050405020304" pitchFamily="18" charset="0"/>
              </a:rPr>
              <a:t>Do not use student names</a:t>
            </a:r>
            <a:r>
              <a:rPr lang="en-US" b="0" i="0" u="none" strike="noStrike" baseline="0">
                <a:solidFill>
                  <a:srgbClr val="585858"/>
                </a:solidFill>
                <a:latin typeface="Times New Roman" panose="02020603050405020304" pitchFamily="18" charset="0"/>
                <a:cs typeface="Times New Roman" panose="02020603050405020304" pitchFamily="18" charset="0"/>
              </a:rPr>
              <a:t>.</a:t>
            </a:r>
          </a:p>
          <a:p>
            <a:pPr marL="114300" indent="0">
              <a:buNone/>
            </a:pPr>
            <a:r>
              <a:rPr lang="en-US" b="0" i="0" u="none" strike="noStrike" baseline="0">
                <a:solidFill>
                  <a:srgbClr val="000000"/>
                </a:solidFill>
                <a:latin typeface="Times New Roman" panose="02020603050405020304" pitchFamily="18" charset="0"/>
                <a:cs typeface="Times New Roman" panose="02020603050405020304" pitchFamily="18" charset="0"/>
              </a:rPr>
              <a:t>•</a:t>
            </a:r>
            <a:r>
              <a:rPr lang="en-US" b="0" i="0" u="none" strike="noStrike" baseline="0">
                <a:solidFill>
                  <a:srgbClr val="585858"/>
                </a:solidFill>
                <a:latin typeface="Times New Roman" panose="02020603050405020304" pitchFamily="18" charset="0"/>
                <a:cs typeface="Times New Roman" panose="02020603050405020304" pitchFamily="18" charset="0"/>
              </a:rPr>
              <a:t>Examples:</a:t>
            </a:r>
          </a:p>
          <a:p>
            <a:pPr marL="114300" indent="0">
              <a:buNone/>
            </a:pPr>
            <a:r>
              <a:rPr lang="en-US" b="0" i="0" u="none" strike="noStrike" baseline="0">
                <a:solidFill>
                  <a:srgbClr val="000000"/>
                </a:solidFill>
                <a:latin typeface="Times New Roman" panose="02020603050405020304" pitchFamily="18" charset="0"/>
                <a:cs typeface="Times New Roman" panose="02020603050405020304" pitchFamily="18" charset="0"/>
              </a:rPr>
              <a:t>•</a:t>
            </a:r>
            <a:r>
              <a:rPr lang="en-US" b="0" i="0" u="none" strike="noStrike" baseline="0">
                <a:solidFill>
                  <a:srgbClr val="009DD9"/>
                </a:solidFill>
                <a:latin typeface="Times New Roman" panose="02020603050405020304" pitchFamily="18" charset="0"/>
                <a:cs typeface="Times New Roman" panose="02020603050405020304" pitchFamily="18" charset="0"/>
              </a:rPr>
              <a:t>1234_invitation </a:t>
            </a:r>
          </a:p>
          <a:p>
            <a:pPr marL="114300" indent="0">
              <a:buNone/>
            </a:pPr>
            <a:r>
              <a:rPr lang="en-US" b="0" i="0" u="none" strike="noStrike" baseline="0">
                <a:solidFill>
                  <a:srgbClr val="000000"/>
                </a:solidFill>
                <a:latin typeface="Times New Roman" panose="02020603050405020304" pitchFamily="18" charset="0"/>
                <a:cs typeface="Times New Roman" panose="02020603050405020304" pitchFamily="18" charset="0"/>
              </a:rPr>
              <a:t>•</a:t>
            </a:r>
            <a:r>
              <a:rPr lang="en-US" b="0" i="0" u="none" strike="noStrike" baseline="0">
                <a:solidFill>
                  <a:srgbClr val="FF0000"/>
                </a:solidFill>
                <a:latin typeface="Times New Roman" panose="02020603050405020304" pitchFamily="18" charset="0"/>
                <a:cs typeface="Times New Roman" panose="02020603050405020304" pitchFamily="18" charset="0"/>
              </a:rPr>
              <a:t>1234_correction </a:t>
            </a:r>
          </a:p>
          <a:p>
            <a:endParaRPr lang="en-US"/>
          </a:p>
        </p:txBody>
      </p:sp>
      <p:sp>
        <p:nvSpPr>
          <p:cNvPr id="4" name="Slide Number Placeholder 3">
            <a:extLst>
              <a:ext uri="{FF2B5EF4-FFF2-40B4-BE49-F238E27FC236}">
                <a16:creationId xmlns:a16="http://schemas.microsoft.com/office/drawing/2014/main" id="{D19C7D6A-C9C0-3AA9-8C8A-D5B41D7666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pic>
        <p:nvPicPr>
          <p:cNvPr id="24582" name="Picture 6" descr="7,159 Animal Bat 3D Illustrations - Free Download in PNG, BLEND, glTF |  IconScout">
            <a:extLst>
              <a:ext uri="{FF2B5EF4-FFF2-40B4-BE49-F238E27FC236}">
                <a16:creationId xmlns:a16="http://schemas.microsoft.com/office/drawing/2014/main" id="{C2CBC596-EDDF-F771-B8E9-360669354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652" y="318692"/>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30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1B232-817F-E9EC-A732-3EC0BF3CAB54}"/>
              </a:ext>
            </a:extLst>
          </p:cNvPr>
          <p:cNvSpPr>
            <a:spLocks noGrp="1"/>
          </p:cNvSpPr>
          <p:nvPr>
            <p:ph type="title"/>
          </p:nvPr>
        </p:nvSpPr>
        <p:spPr/>
        <p:txBody>
          <a:bodyPr/>
          <a:lstStyle/>
          <a:p>
            <a:pPr algn="ctr"/>
            <a:r>
              <a:rPr lang="en-US"/>
              <a:t>OSE Process for Indicator 13 Review</a:t>
            </a:r>
          </a:p>
        </p:txBody>
      </p:sp>
      <p:sp>
        <p:nvSpPr>
          <p:cNvPr id="3" name="Text Placeholder 2">
            <a:extLst>
              <a:ext uri="{FF2B5EF4-FFF2-40B4-BE49-F238E27FC236}">
                <a16:creationId xmlns:a16="http://schemas.microsoft.com/office/drawing/2014/main" id="{4242B080-0C27-BB5D-495B-F714FE039599}"/>
              </a:ext>
            </a:extLst>
          </p:cNvPr>
          <p:cNvSpPr>
            <a:spLocks noGrp="1"/>
          </p:cNvSpPr>
          <p:nvPr>
            <p:ph type="body" idx="1"/>
          </p:nvPr>
        </p:nvSpPr>
        <p:spPr/>
        <p:txBody>
          <a:bodyPr/>
          <a:lstStyle/>
          <a:p>
            <a:endParaRPr lang="en-US"/>
          </a:p>
          <a:p>
            <a:r>
              <a:rPr lang="en-US">
                <a:latin typeface="Times New Roman" panose="02020603050405020304" pitchFamily="18" charset="0"/>
                <a:cs typeface="Times New Roman" panose="02020603050405020304" pitchFamily="18" charset="0"/>
              </a:rPr>
              <a:t>OSE will start reviewing IEP in early </a:t>
            </a:r>
            <a:r>
              <a:rPr lang="en-US" b="1">
                <a:latin typeface="Times New Roman" panose="02020603050405020304" pitchFamily="18" charset="0"/>
                <a:cs typeface="Times New Roman" panose="02020603050405020304" pitchFamily="18" charset="0"/>
              </a:rPr>
              <a:t>January 2025</a:t>
            </a:r>
          </a:p>
          <a:p>
            <a:r>
              <a:rPr lang="en-US">
                <a:latin typeface="Times New Roman" panose="02020603050405020304" pitchFamily="18" charset="0"/>
                <a:cs typeface="Times New Roman" panose="02020603050405020304" pitchFamily="18" charset="0"/>
              </a:rPr>
              <a:t>Your score will be provided to you once all the reviews are complete in early </a:t>
            </a:r>
            <a:r>
              <a:rPr lang="en-US" b="1">
                <a:latin typeface="Times New Roman" panose="02020603050405020304" pitchFamily="18" charset="0"/>
                <a:cs typeface="Times New Roman" panose="02020603050405020304" pitchFamily="18" charset="0"/>
              </a:rPr>
              <a:t>February 2025 check the</a:t>
            </a:r>
            <a:r>
              <a:rPr lang="en-US">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Special Education Monitoring Site </a:t>
            </a:r>
            <a:r>
              <a:rPr lang="en-US">
                <a:latin typeface="Times New Roman" panose="02020603050405020304" pitchFamily="18" charset="0"/>
                <a:cs typeface="Times New Roman" panose="02020603050405020304" pitchFamily="18" charset="0"/>
              </a:rPr>
              <a:t>for your score. You will not get an email from OSE about your score you must check the Special Education Monitoring Site for your score.</a:t>
            </a:r>
          </a:p>
          <a:p>
            <a:endParaRPr lang="en-US"/>
          </a:p>
        </p:txBody>
      </p:sp>
      <p:sp>
        <p:nvSpPr>
          <p:cNvPr id="4" name="Slide Number Placeholder 3">
            <a:extLst>
              <a:ext uri="{FF2B5EF4-FFF2-40B4-BE49-F238E27FC236}">
                <a16:creationId xmlns:a16="http://schemas.microsoft.com/office/drawing/2014/main" id="{405CEA0C-E6EB-7C64-40D4-545B9E2CE5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pic>
        <p:nvPicPr>
          <p:cNvPr id="25602" name="Picture 2" descr="HD 3d monster wallpapers | Peakpx">
            <a:extLst>
              <a:ext uri="{FF2B5EF4-FFF2-40B4-BE49-F238E27FC236}">
                <a16:creationId xmlns:a16="http://schemas.microsoft.com/office/drawing/2014/main" id="{5312F694-567E-1182-298E-82FB35B65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006" y="4696369"/>
            <a:ext cx="2147987" cy="190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22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487DB-0C7D-1DEF-BDC8-0F7634F0891C}"/>
              </a:ext>
            </a:extLst>
          </p:cNvPr>
          <p:cNvSpPr>
            <a:spLocks noGrp="1"/>
          </p:cNvSpPr>
          <p:nvPr>
            <p:ph type="title"/>
          </p:nvPr>
        </p:nvSpPr>
        <p:spPr/>
        <p:txBody>
          <a:bodyPr/>
          <a:lstStyle/>
          <a:p>
            <a:r>
              <a:rPr lang="en-US"/>
              <a:t>                   What is SPP Indicator 13</a:t>
            </a:r>
          </a:p>
        </p:txBody>
      </p:sp>
      <p:sp>
        <p:nvSpPr>
          <p:cNvPr id="3" name="Text Placeholder 2">
            <a:extLst>
              <a:ext uri="{FF2B5EF4-FFF2-40B4-BE49-F238E27FC236}">
                <a16:creationId xmlns:a16="http://schemas.microsoft.com/office/drawing/2014/main" id="{A349EFB2-2012-9585-EDF7-A9D19A1BE282}"/>
              </a:ext>
            </a:extLst>
          </p:cNvPr>
          <p:cNvSpPr>
            <a:spLocks noGrp="1"/>
          </p:cNvSpPr>
          <p:nvPr>
            <p:ph type="body" idx="1"/>
          </p:nvPr>
        </p:nvSpPr>
        <p:spPr/>
        <p:txBody>
          <a:bodyPr>
            <a:normAutofit/>
          </a:bodyPr>
          <a:lstStyle/>
          <a:p>
            <a:pPr marL="114300" indent="0">
              <a:buNone/>
            </a:pPr>
            <a:r>
              <a:rPr lang="en-US">
                <a:latin typeface="Times New Roman" panose="02020603050405020304" pitchFamily="18" charset="0"/>
                <a:cs typeface="Times New Roman" panose="02020603050405020304" pitchFamily="18" charset="0"/>
              </a:rPr>
              <a:t> A </a:t>
            </a:r>
            <a:r>
              <a:rPr lang="en-US" b="1">
                <a:latin typeface="Times New Roman" panose="02020603050405020304" pitchFamily="18" charset="0"/>
                <a:cs typeface="Times New Roman" panose="02020603050405020304" pitchFamily="18" charset="0"/>
              </a:rPr>
              <a:t>S</a:t>
            </a:r>
            <a:r>
              <a:rPr lang="en-US">
                <a:latin typeface="Times New Roman" panose="02020603050405020304" pitchFamily="18" charset="0"/>
                <a:cs typeface="Times New Roman" panose="02020603050405020304" pitchFamily="18" charset="0"/>
              </a:rPr>
              <a:t>tate </a:t>
            </a:r>
            <a:r>
              <a:rPr lang="en-US" b="1">
                <a:latin typeface="Times New Roman" panose="02020603050405020304" pitchFamily="18" charset="0"/>
                <a:cs typeface="Times New Roman" panose="02020603050405020304" pitchFamily="18" charset="0"/>
              </a:rPr>
              <a:t>P</a:t>
            </a:r>
            <a:r>
              <a:rPr lang="en-US">
                <a:latin typeface="Times New Roman" panose="02020603050405020304" pitchFamily="18" charset="0"/>
                <a:cs typeface="Times New Roman" panose="02020603050405020304" pitchFamily="18" charset="0"/>
              </a:rPr>
              <a:t>erformance </a:t>
            </a:r>
            <a:r>
              <a:rPr lang="en-US" b="1">
                <a:latin typeface="Times New Roman" panose="02020603050405020304" pitchFamily="18" charset="0"/>
                <a:cs typeface="Times New Roman" panose="02020603050405020304" pitchFamily="18" charset="0"/>
              </a:rPr>
              <a:t>P</a:t>
            </a:r>
            <a:r>
              <a:rPr lang="en-US">
                <a:latin typeface="Times New Roman" panose="02020603050405020304" pitchFamily="18" charset="0"/>
                <a:cs typeface="Times New Roman" panose="02020603050405020304" pitchFamily="18" charset="0"/>
              </a:rPr>
              <a:t>lan (</a:t>
            </a:r>
            <a:r>
              <a:rPr lang="en-US" b="1">
                <a:latin typeface="Times New Roman" panose="02020603050405020304" pitchFamily="18" charset="0"/>
                <a:cs typeface="Times New Roman" panose="02020603050405020304" pitchFamily="18" charset="0"/>
              </a:rPr>
              <a:t>SPP</a:t>
            </a:r>
            <a:r>
              <a:rPr lang="en-US">
                <a:latin typeface="Times New Roman" panose="02020603050405020304" pitchFamily="18" charset="0"/>
                <a:cs typeface="Times New Roman" panose="02020603050405020304" pitchFamily="18" charset="0"/>
              </a:rPr>
              <a:t>) is a plan developed by each state in the United States to evaluate its efforts to implement the requirements and purposes of the </a:t>
            </a:r>
            <a:r>
              <a:rPr lang="en-US" b="1">
                <a:latin typeface="Times New Roman" panose="02020603050405020304" pitchFamily="18" charset="0"/>
                <a:cs typeface="Times New Roman" panose="02020603050405020304" pitchFamily="18" charset="0"/>
              </a:rPr>
              <a:t>I</a:t>
            </a:r>
            <a:r>
              <a:rPr lang="en-US">
                <a:latin typeface="Times New Roman" panose="02020603050405020304" pitchFamily="18" charset="0"/>
                <a:cs typeface="Times New Roman" panose="02020603050405020304" pitchFamily="18" charset="0"/>
              </a:rPr>
              <a:t>ndividuals with </a:t>
            </a:r>
            <a:r>
              <a:rPr lang="en-US" b="1">
                <a:latin typeface="Times New Roman" panose="02020603050405020304" pitchFamily="18" charset="0"/>
                <a:cs typeface="Times New Roman" panose="02020603050405020304" pitchFamily="18" charset="0"/>
              </a:rPr>
              <a:t>D</a:t>
            </a:r>
            <a:r>
              <a:rPr lang="en-US">
                <a:latin typeface="Times New Roman" panose="02020603050405020304" pitchFamily="18" charset="0"/>
                <a:cs typeface="Times New Roman" panose="02020603050405020304" pitchFamily="18" charset="0"/>
              </a:rPr>
              <a:t>isabilities </a:t>
            </a:r>
            <a:r>
              <a:rPr lang="en-US" b="1">
                <a:latin typeface="Times New Roman" panose="02020603050405020304" pitchFamily="18" charset="0"/>
                <a:cs typeface="Times New Roman" panose="02020603050405020304" pitchFamily="18" charset="0"/>
              </a:rPr>
              <a:t>E</a:t>
            </a:r>
            <a:r>
              <a:rPr lang="en-US">
                <a:latin typeface="Times New Roman" panose="02020603050405020304" pitchFamily="18" charset="0"/>
                <a:cs typeface="Times New Roman" panose="02020603050405020304" pitchFamily="18" charset="0"/>
              </a:rPr>
              <a:t>ducation </a:t>
            </a:r>
            <a:r>
              <a:rPr lang="en-US" b="1">
                <a:latin typeface="Times New Roman" panose="02020603050405020304" pitchFamily="18" charset="0"/>
                <a:cs typeface="Times New Roman" panose="02020603050405020304" pitchFamily="18" charset="0"/>
              </a:rPr>
              <a:t>A</a:t>
            </a:r>
            <a:r>
              <a:rPr lang="en-US">
                <a:latin typeface="Times New Roman" panose="02020603050405020304" pitchFamily="18" charset="0"/>
                <a:cs typeface="Times New Roman" panose="02020603050405020304" pitchFamily="18" charset="0"/>
              </a:rPr>
              <a:t>ct (</a:t>
            </a:r>
            <a:r>
              <a:rPr lang="en-US" b="1">
                <a:latin typeface="Times New Roman" panose="02020603050405020304" pitchFamily="18" charset="0"/>
                <a:cs typeface="Times New Roman" panose="02020603050405020304" pitchFamily="18" charset="0"/>
              </a:rPr>
              <a:t>IDEA</a:t>
            </a:r>
            <a:r>
              <a:rPr lang="en-US">
                <a:latin typeface="Times New Roman" panose="02020603050405020304" pitchFamily="18" charset="0"/>
                <a:cs typeface="Times New Roman" panose="02020603050405020304" pitchFamily="18" charset="0"/>
              </a:rPr>
              <a:t>) and to describe how the state will improve its implementation. Indicator 13 or </a:t>
            </a:r>
            <a:r>
              <a:rPr lang="en-US" b="1">
                <a:latin typeface="Times New Roman" panose="02020603050405020304" pitchFamily="18" charset="0"/>
                <a:cs typeface="Times New Roman" panose="02020603050405020304" pitchFamily="18" charset="0"/>
              </a:rPr>
              <a:t>S</a:t>
            </a:r>
            <a:r>
              <a:rPr lang="en-US">
                <a:latin typeface="Times New Roman" panose="02020603050405020304" pitchFamily="18" charset="0"/>
                <a:cs typeface="Times New Roman" panose="02020603050405020304" pitchFamily="18" charset="0"/>
              </a:rPr>
              <a:t>econdary </a:t>
            </a:r>
            <a:r>
              <a:rPr lang="en-US" b="1">
                <a:latin typeface="Times New Roman" panose="02020603050405020304" pitchFamily="18" charset="0"/>
                <a:cs typeface="Times New Roman" panose="02020603050405020304" pitchFamily="18" charset="0"/>
              </a:rPr>
              <a:t>T</a:t>
            </a:r>
            <a:r>
              <a:rPr lang="en-US">
                <a:latin typeface="Times New Roman" panose="02020603050405020304" pitchFamily="18" charset="0"/>
                <a:cs typeface="Times New Roman" panose="02020603050405020304" pitchFamily="18" charset="0"/>
              </a:rPr>
              <a:t>ransition is a </a:t>
            </a:r>
            <a:r>
              <a:rPr lang="en-US" b="1">
                <a:latin typeface="Times New Roman" panose="02020603050405020304" pitchFamily="18" charset="0"/>
                <a:cs typeface="Times New Roman" panose="02020603050405020304" pitchFamily="18" charset="0"/>
              </a:rPr>
              <a:t>Compliance Indicator </a:t>
            </a:r>
            <a:r>
              <a:rPr lang="en-US">
                <a:latin typeface="Times New Roman" panose="02020603050405020304" pitchFamily="18" charset="0"/>
                <a:cs typeface="Times New Roman" panose="02020603050405020304" pitchFamily="18" charset="0"/>
              </a:rPr>
              <a:t>that measures compliance with the requirements of the IDEA</a:t>
            </a:r>
          </a:p>
          <a:p>
            <a:r>
              <a:rPr lang="en-US">
                <a:latin typeface="Times New Roman" panose="02020603050405020304" pitchFamily="18" charset="0"/>
                <a:cs typeface="Times New Roman" panose="02020603050405020304" pitchFamily="18" charset="0"/>
              </a:rPr>
              <a:t>New Mexico as a state reports to OSEP each year on Indicator 13 to annually determine if New Mexico meets the requirements and purposes of the IDEA.</a:t>
            </a:r>
          </a:p>
          <a:p>
            <a:pPr marL="114300" indent="0">
              <a:buNone/>
            </a:pPr>
            <a:endParaRPr lang="en-US"/>
          </a:p>
        </p:txBody>
      </p:sp>
      <p:sp>
        <p:nvSpPr>
          <p:cNvPr id="4" name="Slide Number Placeholder 3">
            <a:extLst>
              <a:ext uri="{FF2B5EF4-FFF2-40B4-BE49-F238E27FC236}">
                <a16:creationId xmlns:a16="http://schemas.microsoft.com/office/drawing/2014/main" id="{312823DF-2437-6266-332F-EC077E3BE3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2054" name="Picture 6" descr="Happy Halloween 3d Model, Halloween, Pumpkin, 3d PNG Transparent Clipart  Image and PSD File for Free Download">
            <a:extLst>
              <a:ext uri="{FF2B5EF4-FFF2-40B4-BE49-F238E27FC236}">
                <a16:creationId xmlns:a16="http://schemas.microsoft.com/office/drawing/2014/main" id="{51519759-B627-4468-CE58-C585F5D3F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196" y="112277"/>
            <a:ext cx="1878364" cy="187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41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A7CB-2A5F-C1F1-54E7-05A8BDF22613}"/>
              </a:ext>
            </a:extLst>
          </p:cNvPr>
          <p:cNvSpPr>
            <a:spLocks noGrp="1"/>
          </p:cNvSpPr>
          <p:nvPr>
            <p:ph type="title"/>
          </p:nvPr>
        </p:nvSpPr>
        <p:spPr>
          <a:xfrm>
            <a:off x="1295400" y="856026"/>
            <a:ext cx="9601200" cy="1036850"/>
          </a:xfrm>
        </p:spPr>
        <p:txBody>
          <a:bodyPr>
            <a:normAutofit fontScale="90000"/>
          </a:bodyPr>
          <a:lstStyle/>
          <a:p>
            <a:pPr algn="ctr"/>
            <a:r>
              <a:rPr lang="en-US"/>
              <a:t>OSE Process for Indicator 13 Review</a:t>
            </a:r>
            <a:br>
              <a:rPr lang="en-US"/>
            </a:br>
            <a:endParaRPr lang="en-US"/>
          </a:p>
        </p:txBody>
      </p:sp>
      <p:sp>
        <p:nvSpPr>
          <p:cNvPr id="3" name="Text Placeholder 2">
            <a:extLst>
              <a:ext uri="{FF2B5EF4-FFF2-40B4-BE49-F238E27FC236}">
                <a16:creationId xmlns:a16="http://schemas.microsoft.com/office/drawing/2014/main" id="{112F04D5-A81A-47B5-97DF-72D7E8BEB7D9}"/>
              </a:ext>
            </a:extLst>
          </p:cNvPr>
          <p:cNvSpPr>
            <a:spLocks noGrp="1"/>
          </p:cNvSpPr>
          <p:nvPr>
            <p:ph type="body" idx="1"/>
          </p:nvPr>
        </p:nvSpPr>
        <p:spPr/>
        <p:txBody>
          <a:bodyPr/>
          <a:lstStyle/>
          <a:p>
            <a:r>
              <a:rPr lang="en-US" b="1">
                <a:latin typeface="Times New Roman" panose="02020603050405020304" pitchFamily="18" charset="0"/>
                <a:cs typeface="Times New Roman" panose="02020603050405020304" pitchFamily="18" charset="0"/>
              </a:rPr>
              <a:t>You will only get an email from me if you did not score 100% on your review</a:t>
            </a:r>
          </a:p>
          <a:p>
            <a:r>
              <a:rPr lang="en-US">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Prong II</a:t>
            </a:r>
          </a:p>
          <a:p>
            <a:r>
              <a:rPr lang="en-US" b="1">
                <a:latin typeface="Times New Roman" panose="02020603050405020304" pitchFamily="18" charset="0"/>
                <a:cs typeface="Times New Roman" panose="02020603050405020304" pitchFamily="18" charset="0"/>
              </a:rPr>
              <a:t>Prong II, </a:t>
            </a:r>
            <a:r>
              <a:rPr lang="en-US">
                <a:latin typeface="Times New Roman" panose="02020603050405020304" pitchFamily="18" charset="0"/>
                <a:cs typeface="Times New Roman" panose="02020603050405020304" pitchFamily="18" charset="0"/>
              </a:rPr>
              <a:t>you will be asked to make whole the IEP(s) you did not score 100% and provide another randomly selected group of IEP for review (Special Education Monitoring Site) This must be completed within 10 days of notification.</a:t>
            </a:r>
          </a:p>
          <a:p>
            <a:r>
              <a:rPr lang="en-US">
                <a:latin typeface="Times New Roman" panose="02020603050405020304" pitchFamily="18" charset="0"/>
                <a:cs typeface="Times New Roman" panose="02020603050405020304" pitchFamily="18" charset="0"/>
              </a:rPr>
              <a:t>Please check </a:t>
            </a:r>
            <a:r>
              <a:rPr lang="en-US" b="1">
                <a:latin typeface="Times New Roman" panose="02020603050405020304" pitchFamily="18" charset="0"/>
                <a:cs typeface="Times New Roman" panose="02020603050405020304" pitchFamily="18" charset="0"/>
              </a:rPr>
              <a:t>NOW</a:t>
            </a:r>
            <a:r>
              <a:rPr lang="en-US">
                <a:latin typeface="Times New Roman" panose="02020603050405020304" pitchFamily="18" charset="0"/>
                <a:cs typeface="Times New Roman" panose="02020603050405020304" pitchFamily="18" charset="0"/>
              </a:rPr>
              <a:t> to make sure you have access to the Special Education Monitoring Site if not who do you notify? </a:t>
            </a:r>
          </a:p>
          <a:p>
            <a:endParaRPr lang="en-US"/>
          </a:p>
        </p:txBody>
      </p:sp>
      <p:sp>
        <p:nvSpPr>
          <p:cNvPr id="4" name="Slide Number Placeholder 3">
            <a:extLst>
              <a:ext uri="{FF2B5EF4-FFF2-40B4-BE49-F238E27FC236}">
                <a16:creationId xmlns:a16="http://schemas.microsoft.com/office/drawing/2014/main" id="{BEE25321-EC8E-E462-1DF8-9135B7CE06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pic>
        <p:nvPicPr>
          <p:cNvPr id="26628" name="Picture 4" descr="3D Monster, cute, 3d, green, fluffy, smile, monster, happy, HD wallpaper |  Peakpx">
            <a:extLst>
              <a:ext uri="{FF2B5EF4-FFF2-40B4-BE49-F238E27FC236}">
                <a16:creationId xmlns:a16="http://schemas.microsoft.com/office/drawing/2014/main" id="{893B8FD2-FF05-90C0-A49F-ABCD0C56F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10800" y="1828800"/>
            <a:ext cx="1963718" cy="130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45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CD1C-D8BD-525C-7F22-CB005B6EF2B6}"/>
              </a:ext>
            </a:extLst>
          </p:cNvPr>
          <p:cNvSpPr>
            <a:spLocks noGrp="1"/>
          </p:cNvSpPr>
          <p:nvPr>
            <p:ph type="title"/>
          </p:nvPr>
        </p:nvSpPr>
        <p:spPr/>
        <p:txBody>
          <a:bodyPr/>
          <a:lstStyle/>
          <a:p>
            <a:pPr algn="ctr"/>
            <a:r>
              <a:rPr lang="en-US"/>
              <a:t>QUESTIONS</a:t>
            </a:r>
          </a:p>
        </p:txBody>
      </p:sp>
      <p:sp>
        <p:nvSpPr>
          <p:cNvPr id="4" name="Slide Number Placeholder 3">
            <a:extLst>
              <a:ext uri="{FF2B5EF4-FFF2-40B4-BE49-F238E27FC236}">
                <a16:creationId xmlns:a16="http://schemas.microsoft.com/office/drawing/2014/main" id="{C7F01CF8-BEAD-3D4B-FB10-F743D2B95D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pic>
        <p:nvPicPr>
          <p:cNvPr id="12" name="Picture 11" descr="Logo, icon&#10;&#10;Description automatically generated">
            <a:extLst>
              <a:ext uri="{FF2B5EF4-FFF2-40B4-BE49-F238E27FC236}">
                <a16:creationId xmlns:a16="http://schemas.microsoft.com/office/drawing/2014/main" id="{BBFE035F-0F64-1362-57B8-5E2F4D78767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7885" y="1537487"/>
            <a:ext cx="4477135" cy="5320513"/>
          </a:xfrm>
          <a:prstGeom prst="rect">
            <a:avLst/>
          </a:prstGeom>
        </p:spPr>
      </p:pic>
      <p:sp>
        <p:nvSpPr>
          <p:cNvPr id="7" name="TextBox 6">
            <a:extLst>
              <a:ext uri="{FF2B5EF4-FFF2-40B4-BE49-F238E27FC236}">
                <a16:creationId xmlns:a16="http://schemas.microsoft.com/office/drawing/2014/main" id="{AFC607AA-A261-9131-C027-9E28750A8C02}"/>
              </a:ext>
            </a:extLst>
          </p:cNvPr>
          <p:cNvSpPr txBox="1"/>
          <p:nvPr/>
        </p:nvSpPr>
        <p:spPr>
          <a:xfrm>
            <a:off x="6168153" y="3075057"/>
            <a:ext cx="3356847" cy="707886"/>
          </a:xfrm>
          <a:prstGeom prst="rect">
            <a:avLst/>
          </a:prstGeom>
          <a:noFill/>
        </p:spPr>
        <p:txBody>
          <a:bodyPr wrap="square">
            <a:spAutoFit/>
          </a:bodyPr>
          <a:lstStyle/>
          <a:p>
            <a:r>
              <a:rPr lang="en-US" sz="4000" b="1">
                <a:solidFill>
                  <a:srgbClr val="3A3D4B"/>
                </a:solidFill>
                <a:hlinkClick r:id="rId4">
                  <a:extLst>
                    <a:ext uri="{A12FA001-AC4F-418D-AE19-62706E023703}">
                      <ahyp:hlinkClr xmlns:ahyp="http://schemas.microsoft.com/office/drawing/2018/hyperlinkcolor" val="tx"/>
                    </a:ext>
                  </a:extLst>
                </a:hlinkClick>
              </a:rPr>
              <a:t>Q&amp;A Booklet</a:t>
            </a:r>
            <a:r>
              <a:rPr lang="en-US" sz="4000" b="1">
                <a:solidFill>
                  <a:srgbClr val="3A3D4B"/>
                </a:solidFill>
              </a:rPr>
              <a:t> </a:t>
            </a:r>
          </a:p>
        </p:txBody>
      </p:sp>
      <p:pic>
        <p:nvPicPr>
          <p:cNvPr id="3" name="Picture 8" descr="Free Halloween 3d illustrations">
            <a:extLst>
              <a:ext uri="{FF2B5EF4-FFF2-40B4-BE49-F238E27FC236}">
                <a16:creationId xmlns:a16="http://schemas.microsoft.com/office/drawing/2014/main" id="{01B7259E-BE5A-9DC4-03BE-F198AA67F5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8153" y="3997127"/>
            <a:ext cx="5154116" cy="193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17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3F8F-9BB8-D8B6-3EC1-6AEDD3F6CAF8}"/>
              </a:ext>
            </a:extLst>
          </p:cNvPr>
          <p:cNvSpPr>
            <a:spLocks noGrp="1"/>
          </p:cNvSpPr>
          <p:nvPr>
            <p:ph type="title"/>
          </p:nvPr>
        </p:nvSpPr>
        <p:spPr/>
        <p:txBody>
          <a:bodyPr/>
          <a:lstStyle/>
          <a:p>
            <a:r>
              <a:rPr lang="en-US"/>
              <a:t>Access to Special Education Monitoring Site</a:t>
            </a:r>
          </a:p>
        </p:txBody>
      </p:sp>
      <p:sp>
        <p:nvSpPr>
          <p:cNvPr id="3" name="Text Placeholder 2">
            <a:extLst>
              <a:ext uri="{FF2B5EF4-FFF2-40B4-BE49-F238E27FC236}">
                <a16:creationId xmlns:a16="http://schemas.microsoft.com/office/drawing/2014/main" id="{0B939374-38E1-10E1-2500-564E1F505D4D}"/>
              </a:ext>
            </a:extLst>
          </p:cNvPr>
          <p:cNvSpPr>
            <a:spLocks noGrp="1"/>
          </p:cNvSpPr>
          <p:nvPr>
            <p:ph type="body" idx="1"/>
          </p:nvPr>
        </p:nvSpPr>
        <p:spPr/>
        <p:txBody>
          <a:bodyPr/>
          <a:lstStyle/>
          <a:p>
            <a:pPr algn="ctr"/>
            <a:endParaRPr lang="en-US" sz="4800" b="1"/>
          </a:p>
          <a:p>
            <a:pPr algn="ctr"/>
            <a:r>
              <a:rPr lang="en-US" sz="4800" b="1"/>
              <a:t>Mahesh</a:t>
            </a:r>
          </a:p>
          <a:p>
            <a:pPr algn="ctr"/>
            <a:r>
              <a:rPr lang="en-US" sz="4800" b="1">
                <a:hlinkClick r:id="rId2"/>
              </a:rPr>
              <a:t>Mahesh.Reddy-Erri@ped.nm.gov</a:t>
            </a:r>
            <a:r>
              <a:rPr lang="en-US" sz="4800" b="1"/>
              <a:t> </a:t>
            </a:r>
          </a:p>
          <a:p>
            <a:endParaRPr lang="en-US"/>
          </a:p>
        </p:txBody>
      </p:sp>
      <p:sp>
        <p:nvSpPr>
          <p:cNvPr id="4" name="Slide Number Placeholder 3">
            <a:extLst>
              <a:ext uri="{FF2B5EF4-FFF2-40B4-BE49-F238E27FC236}">
                <a16:creationId xmlns:a16="http://schemas.microsoft.com/office/drawing/2014/main" id="{41A627E0-2EB4-E09B-3B88-192EBB5C9D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18644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5f9dcab8b2_0_14"/>
          <p:cNvSpPr txBox="1">
            <a:spLocks noGrp="1"/>
          </p:cNvSpPr>
          <p:nvPr>
            <p:ph type="title"/>
          </p:nvPr>
        </p:nvSpPr>
        <p:spPr>
          <a:xfrm>
            <a:off x="162232" y="243609"/>
            <a:ext cx="11901949" cy="103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b="1"/>
              <a:t>Questions</a:t>
            </a:r>
            <a:endParaRPr sz="3600" b="1"/>
          </a:p>
        </p:txBody>
      </p:sp>
      <p:sp>
        <p:nvSpPr>
          <p:cNvPr id="260" name="Google Shape;260;g15f9dcab8b2_0_14"/>
          <p:cNvSpPr txBox="1">
            <a:spLocks noGrp="1"/>
          </p:cNvSpPr>
          <p:nvPr>
            <p:ph type="sldNum" idx="12"/>
          </p:nvPr>
        </p:nvSpPr>
        <p:spPr>
          <a:xfrm>
            <a:off x="9525000" y="6374999"/>
            <a:ext cx="1371600" cy="274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2" name="Google Shape;125;g15be0ce96e7_1_100">
            <a:extLst>
              <a:ext uri="{FF2B5EF4-FFF2-40B4-BE49-F238E27FC236}">
                <a16:creationId xmlns:a16="http://schemas.microsoft.com/office/drawing/2014/main" id="{46EA68F4-D2BC-D925-7A7A-C6B28808A0B9}"/>
              </a:ext>
            </a:extLst>
          </p:cNvPr>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Investing for tomorrow, delivering today.</a:t>
            </a:r>
            <a:endParaRPr/>
          </a:p>
        </p:txBody>
      </p:sp>
      <p:pic>
        <p:nvPicPr>
          <p:cNvPr id="4" name="Picture 3" descr="A picture containing cake, indoor, birthday, decorated&#10;&#10;Description automatically generated">
            <a:extLst>
              <a:ext uri="{FF2B5EF4-FFF2-40B4-BE49-F238E27FC236}">
                <a16:creationId xmlns:a16="http://schemas.microsoft.com/office/drawing/2014/main" id="{C839C36D-FA7C-F417-46EF-048838A9CC3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685592" y="2022348"/>
            <a:ext cx="4627984" cy="4079872"/>
          </a:xfrm>
          <a:prstGeom prst="rect">
            <a:avLst/>
          </a:prstGeom>
        </p:spPr>
      </p:pic>
      <p:sp>
        <p:nvSpPr>
          <p:cNvPr id="5" name="TextBox 4">
            <a:extLst>
              <a:ext uri="{FF2B5EF4-FFF2-40B4-BE49-F238E27FC236}">
                <a16:creationId xmlns:a16="http://schemas.microsoft.com/office/drawing/2014/main" id="{701F4AF5-73C8-9747-AB26-02B86F1CCDA5}"/>
              </a:ext>
            </a:extLst>
          </p:cNvPr>
          <p:cNvSpPr txBox="1"/>
          <p:nvPr/>
        </p:nvSpPr>
        <p:spPr>
          <a:xfrm>
            <a:off x="4572000" y="4835652"/>
            <a:ext cx="3048000" cy="230832"/>
          </a:xfrm>
          <a:prstGeom prst="rect">
            <a:avLst/>
          </a:prstGeom>
          <a:noFill/>
        </p:spPr>
        <p:txBody>
          <a:bodyPr wrap="square" rtlCol="0">
            <a:spAutoFit/>
          </a:bodyPr>
          <a:lstStyle/>
          <a:p>
            <a:r>
              <a:rPr lang="en-US" sz="900">
                <a:hlinkClick r:id="rId4" tooltip="http://phoenixajournal.wordpress.com/2012/02/23/thank-you/"/>
              </a:rPr>
              <a:t>This Photo</a:t>
            </a:r>
            <a:r>
              <a:rPr lang="en-US" sz="900"/>
              <a:t> by Unknown Author is licensed under </a:t>
            </a:r>
            <a:r>
              <a:rPr lang="en-US" sz="900">
                <a:hlinkClick r:id="rId5" tooltip="https://creativecommons.org/licenses/by/3.0/"/>
              </a:rPr>
              <a:t>CC BY</a:t>
            </a:r>
            <a:endParaRPr lang="en-US" sz="9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4C6192-9BB8-C0CF-85C7-B7E3A8C6FA30}"/>
              </a:ext>
            </a:extLst>
          </p:cNvPr>
          <p:cNvSpPr>
            <a:spLocks noGrp="1"/>
          </p:cNvSpPr>
          <p:nvPr>
            <p:ph type="body" idx="1"/>
          </p:nvPr>
        </p:nvSpPr>
        <p:spPr>
          <a:xfrm>
            <a:off x="415600" y="1638232"/>
            <a:ext cx="11360700" cy="5341065"/>
          </a:xfrm>
        </p:spPr>
        <p:txBody>
          <a:bodyPr>
            <a:normAutofit/>
          </a:bodyPr>
          <a:lstStyle/>
          <a:p>
            <a:pPr marL="1028700" lvl="2" indent="0">
              <a:buNone/>
            </a:pPr>
            <a:r>
              <a:rPr lang="en-US"/>
              <a:t>	</a:t>
            </a:r>
          </a:p>
          <a:p>
            <a:pPr marL="76200" indent="0">
              <a:buNone/>
            </a:pPr>
            <a:r>
              <a:rPr lang="en-US" sz="4800">
                <a:latin typeface="Times New Roman" panose="02020603050405020304" pitchFamily="18" charset="0"/>
                <a:cs typeface="Times New Roman" panose="02020603050405020304" pitchFamily="18" charset="0"/>
              </a:rPr>
              <a:t>	Lizana Schweiger you can call me Liz  	</a:t>
            </a:r>
            <a:r>
              <a:rPr lang="en-US" sz="480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Liz.Schweiger@ped.nm.gov</a:t>
            </a:r>
            <a:r>
              <a:rPr lang="en-US" sz="4800">
                <a:solidFill>
                  <a:srgbClr val="0070C0"/>
                </a:solidFill>
                <a:latin typeface="Times New Roman" panose="02020603050405020304" pitchFamily="18" charset="0"/>
                <a:cs typeface="Times New Roman" panose="02020603050405020304" pitchFamily="18" charset="0"/>
              </a:rPr>
              <a:t>  </a:t>
            </a:r>
          </a:p>
          <a:p>
            <a:pPr marL="76200" indent="0">
              <a:buNone/>
            </a:pPr>
            <a:r>
              <a:rPr lang="en-US" sz="4800">
                <a:latin typeface="Times New Roman" panose="02020603050405020304" pitchFamily="18" charset="0"/>
                <a:cs typeface="Times New Roman" panose="02020603050405020304" pitchFamily="18" charset="0"/>
              </a:rPr>
              <a:t>	505 500 7450 </a:t>
            </a:r>
          </a:p>
          <a:p>
            <a:pPr marL="76200" indent="0">
              <a:buNone/>
            </a:pPr>
            <a:r>
              <a:rPr lang="en-US" sz="4800">
                <a:latin typeface="Times New Roman" panose="02020603050405020304" pitchFamily="18" charset="0"/>
                <a:cs typeface="Times New Roman" panose="02020603050405020304" pitchFamily="18" charset="0"/>
              </a:rPr>
              <a:t> 	Don’t forget to enter your questions I want to help you to help our students be successful 	after high school.</a:t>
            </a:r>
          </a:p>
          <a:p>
            <a:pPr marL="76200" indent="0">
              <a:buNone/>
            </a:pPr>
            <a:endParaRPr lang="en-US" sz="4800"/>
          </a:p>
          <a:p>
            <a:endParaRPr lang="en-US"/>
          </a:p>
          <a:p>
            <a:endParaRPr lang="en-US"/>
          </a:p>
        </p:txBody>
      </p:sp>
      <p:sp>
        <p:nvSpPr>
          <p:cNvPr id="4" name="Slide Number Placeholder 3">
            <a:extLst>
              <a:ext uri="{FF2B5EF4-FFF2-40B4-BE49-F238E27FC236}">
                <a16:creationId xmlns:a16="http://schemas.microsoft.com/office/drawing/2014/main" id="{06C7DFE7-2AB5-FDA6-2143-4C00C6B9DD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495111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6913-A18B-FDE9-F49D-3F1D353C72D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4D4EC20-7FE1-05EB-55C6-A93CE338ACC0}"/>
              </a:ext>
            </a:extLst>
          </p:cNvPr>
          <p:cNvSpPr>
            <a:spLocks noGrp="1"/>
          </p:cNvSpPr>
          <p:nvPr>
            <p:ph type="subTitle" idx="1"/>
          </p:nvPr>
        </p:nvSpPr>
        <p:spPr/>
        <p:txBody>
          <a:bodyPr>
            <a:normAutofit/>
          </a:bodyPr>
          <a:lstStyle/>
          <a:p>
            <a:r>
              <a:rPr lang="en-US" sz="4800"/>
              <a:t>Process for Annual IEP review</a:t>
            </a:r>
          </a:p>
          <a:p>
            <a:endParaRPr lang="en-US" sz="4800"/>
          </a:p>
        </p:txBody>
      </p:sp>
      <p:sp>
        <p:nvSpPr>
          <p:cNvPr id="4" name="Slide Number Placeholder 3">
            <a:extLst>
              <a:ext uri="{FF2B5EF4-FFF2-40B4-BE49-F238E27FC236}">
                <a16:creationId xmlns:a16="http://schemas.microsoft.com/office/drawing/2014/main" id="{9B537A65-DC08-B445-81A1-54FAAC20AF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pic>
        <p:nvPicPr>
          <p:cNvPr id="6" name="Picture 5">
            <a:extLst>
              <a:ext uri="{FF2B5EF4-FFF2-40B4-BE49-F238E27FC236}">
                <a16:creationId xmlns:a16="http://schemas.microsoft.com/office/drawing/2014/main" id="{BCCD2C67-8714-002A-DCAF-C428707F0F2F}"/>
              </a:ext>
            </a:extLst>
          </p:cNvPr>
          <p:cNvPicPr>
            <a:picLocks noChangeAspect="1"/>
          </p:cNvPicPr>
          <p:nvPr/>
        </p:nvPicPr>
        <p:blipFill>
          <a:blip r:embed="rId3"/>
          <a:stretch>
            <a:fillRect/>
          </a:stretch>
        </p:blipFill>
        <p:spPr>
          <a:xfrm>
            <a:off x="1295400" y="2002428"/>
            <a:ext cx="6400800" cy="2302631"/>
          </a:xfrm>
          <a:prstGeom prst="rect">
            <a:avLst/>
          </a:prstGeom>
        </p:spPr>
      </p:pic>
    </p:spTree>
    <p:extLst>
      <p:ext uri="{BB962C8B-B14F-4D97-AF65-F5344CB8AC3E}">
        <p14:creationId xmlns:p14="http://schemas.microsoft.com/office/powerpoint/2010/main" val="54242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EB52-0FB0-0E15-C785-0ECAAA512E33}"/>
              </a:ext>
            </a:extLst>
          </p:cNvPr>
          <p:cNvSpPr>
            <a:spLocks noGrp="1"/>
          </p:cNvSpPr>
          <p:nvPr>
            <p:ph type="title"/>
          </p:nvPr>
        </p:nvSpPr>
        <p:spPr>
          <a:xfrm>
            <a:off x="667610" y="766267"/>
            <a:ext cx="11360700" cy="1068000"/>
          </a:xfrm>
        </p:spPr>
        <p:txBody>
          <a:bodyPr>
            <a:normAutofit fontScale="90000"/>
          </a:bodyPr>
          <a:lstStyle/>
          <a:p>
            <a:br>
              <a:rPr lang="en-US" sz="6700"/>
            </a:br>
            <a:br>
              <a:rPr lang="en-US" sz="6700"/>
            </a:br>
            <a:br>
              <a:rPr lang="en-US" sz="6700"/>
            </a:br>
            <a:r>
              <a:rPr lang="en-US" sz="4400">
                <a:latin typeface="Times New Roman" panose="02020603050405020304" pitchFamily="18" charset="0"/>
                <a:cs typeface="Times New Roman" panose="02020603050405020304" pitchFamily="18" charset="0"/>
              </a:rPr>
              <a:t>2023-2024 Annual IEP Review</a:t>
            </a:r>
            <a:br>
              <a:rPr lang="en-US" sz="4400"/>
            </a:br>
            <a:endParaRPr lang="en-US" sz="4400"/>
          </a:p>
        </p:txBody>
      </p:sp>
      <p:sp>
        <p:nvSpPr>
          <p:cNvPr id="3" name="Text Placeholder 2">
            <a:extLst>
              <a:ext uri="{FF2B5EF4-FFF2-40B4-BE49-F238E27FC236}">
                <a16:creationId xmlns:a16="http://schemas.microsoft.com/office/drawing/2014/main" id="{DDD2D7F6-40B4-C2F7-870C-83E8185F8F07}"/>
              </a:ext>
            </a:extLst>
          </p:cNvPr>
          <p:cNvSpPr>
            <a:spLocks noGrp="1"/>
          </p:cNvSpPr>
          <p:nvPr>
            <p:ph type="body" idx="1"/>
          </p:nvPr>
        </p:nvSpPr>
        <p:spPr/>
        <p:txBody>
          <a:bodyPr>
            <a:normAutofit lnSpcReduction="10000"/>
          </a:bodyPr>
          <a:lstStyle/>
          <a:p>
            <a:pPr marL="76200" indent="0">
              <a:buNone/>
            </a:pPr>
            <a:r>
              <a:rPr lang="en-US" sz="3200">
                <a:effectLst/>
                <a:latin typeface="Times New Roman" panose="02020603050405020304" pitchFamily="18" charset="0"/>
                <a:ea typeface="Calibri" panose="020F0502020204030204" pitchFamily="34" charset="0"/>
                <a:cs typeface="Times New Roman" panose="02020603050405020304" pitchFamily="18" charset="0"/>
              </a:rPr>
              <a:t>Each Local Education Agency (LEA) with students with disabilities</a:t>
            </a:r>
            <a:r>
              <a:rPr lang="en-US" sz="3200" spc="-5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effectLst/>
                <a:latin typeface="Times New Roman" panose="02020603050405020304" pitchFamily="18" charset="0"/>
                <a:ea typeface="Calibri" panose="020F0502020204030204" pitchFamily="34" charset="0"/>
                <a:cs typeface="Times New Roman" panose="02020603050405020304" pitchFamily="18" charset="0"/>
              </a:rPr>
              <a:t>(SWDs),</a:t>
            </a:r>
            <a:r>
              <a:rPr lang="en-US" sz="2800" spc="-6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a:effectLst/>
                <a:latin typeface="Times New Roman" panose="02020603050405020304" pitchFamily="18" charset="0"/>
                <a:ea typeface="Calibri" panose="020F0502020204030204" pitchFamily="34" charset="0"/>
                <a:cs typeface="Times New Roman" panose="02020603050405020304" pitchFamily="18" charset="0"/>
              </a:rPr>
              <a:t>age</a:t>
            </a:r>
            <a:r>
              <a:rPr lang="en-US" sz="3200" spc="-35">
                <a:effectLst/>
                <a:latin typeface="Times New Roman" panose="02020603050405020304" pitchFamily="18" charset="0"/>
                <a:ea typeface="Calibri" panose="020F0502020204030204" pitchFamily="34" charset="0"/>
                <a:cs typeface="Times New Roman" panose="02020603050405020304" pitchFamily="18" charset="0"/>
              </a:rPr>
              <a:t> </a:t>
            </a:r>
            <a:r>
              <a:rPr lang="en-US" sz="3200">
                <a:effectLst/>
                <a:latin typeface="Times New Roman" panose="02020603050405020304" pitchFamily="18" charset="0"/>
                <a:ea typeface="Calibri" panose="020F0502020204030204" pitchFamily="34" charset="0"/>
                <a:cs typeface="Times New Roman" panose="02020603050405020304" pitchFamily="18" charset="0"/>
              </a:rPr>
              <a:t>14</a:t>
            </a:r>
            <a:r>
              <a:rPr lang="en-US" sz="3200" spc="-45">
                <a:effectLst/>
                <a:latin typeface="Times New Roman" panose="02020603050405020304" pitchFamily="18" charset="0"/>
                <a:ea typeface="Calibri" panose="020F0502020204030204" pitchFamily="34" charset="0"/>
                <a:cs typeface="Times New Roman" panose="02020603050405020304" pitchFamily="18" charset="0"/>
              </a:rPr>
              <a:t> </a:t>
            </a:r>
            <a:r>
              <a:rPr lang="en-US" sz="3200">
                <a:effectLst/>
                <a:latin typeface="Times New Roman" panose="02020603050405020304" pitchFamily="18" charset="0"/>
                <a:ea typeface="Calibri" panose="020F0502020204030204" pitchFamily="34" charset="0"/>
                <a:cs typeface="Times New Roman" panose="02020603050405020304" pitchFamily="18" charset="0"/>
              </a:rPr>
              <a:t>and</a:t>
            </a:r>
            <a:r>
              <a:rPr lang="en-US" sz="3200" spc="-4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a:effectLst/>
                <a:latin typeface="Times New Roman" panose="02020603050405020304" pitchFamily="18" charset="0"/>
                <a:ea typeface="Calibri" panose="020F0502020204030204" pitchFamily="34" charset="0"/>
                <a:cs typeface="Times New Roman" panose="02020603050405020304" pitchFamily="18" charset="0"/>
              </a:rPr>
              <a:t>above,</a:t>
            </a:r>
            <a:r>
              <a:rPr lang="en-US" sz="32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3200">
                <a:effectLst/>
                <a:latin typeface="Times New Roman" panose="02020603050405020304" pitchFamily="18" charset="0"/>
                <a:ea typeface="Calibri" panose="020F0502020204030204" pitchFamily="34" charset="0"/>
                <a:cs typeface="Times New Roman" panose="02020603050405020304" pitchFamily="18" charset="0"/>
              </a:rPr>
              <a:t>must</a:t>
            </a:r>
            <a:r>
              <a:rPr lang="en-US" sz="3200" spc="-35">
                <a:effectLst/>
                <a:latin typeface="Times New Roman" panose="02020603050405020304" pitchFamily="18" charset="0"/>
                <a:ea typeface="Calibri" panose="020F0502020204030204" pitchFamily="34" charset="0"/>
                <a:cs typeface="Times New Roman" panose="02020603050405020304" pitchFamily="18" charset="0"/>
              </a:rPr>
              <a:t> </a:t>
            </a:r>
            <a:r>
              <a:rPr lang="en-US" sz="3200">
                <a:effectLst/>
                <a:latin typeface="Times New Roman" panose="02020603050405020304" pitchFamily="18" charset="0"/>
                <a:ea typeface="Calibri" panose="020F0502020204030204" pitchFamily="34" charset="0"/>
                <a:cs typeface="Times New Roman" panose="02020603050405020304" pitchFamily="18" charset="0"/>
              </a:rPr>
              <a:t>participate</a:t>
            </a:r>
            <a:r>
              <a:rPr lang="en-US" sz="3200" spc="-6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a:effectLst/>
                <a:latin typeface="Times New Roman" panose="02020603050405020304" pitchFamily="18" charset="0"/>
                <a:ea typeface="Calibri" panose="020F0502020204030204" pitchFamily="34" charset="0"/>
                <a:cs typeface="Times New Roman" panose="02020603050405020304" pitchFamily="18" charset="0"/>
              </a:rPr>
              <a:t>in</a:t>
            </a:r>
            <a:r>
              <a:rPr lang="en-US" sz="3200" spc="-55">
                <a:effectLst/>
                <a:latin typeface="Times New Roman" panose="02020603050405020304" pitchFamily="18" charset="0"/>
                <a:ea typeface="Calibri" panose="020F0502020204030204" pitchFamily="34" charset="0"/>
                <a:cs typeface="Times New Roman" panose="02020603050405020304" pitchFamily="18" charset="0"/>
              </a:rPr>
              <a:t> </a:t>
            </a:r>
            <a:r>
              <a:rPr lang="en-US" sz="3200">
                <a:effectLst/>
                <a:latin typeface="Times New Roman" panose="02020603050405020304" pitchFamily="18" charset="0"/>
                <a:ea typeface="Calibri" panose="020F0502020204030204" pitchFamily="34" charset="0"/>
                <a:cs typeface="Times New Roman" panose="02020603050405020304" pitchFamily="18" charset="0"/>
              </a:rPr>
              <a:t>the annual review</a:t>
            </a:r>
          </a:p>
          <a:p>
            <a:pPr marL="0" marR="0" lvl="0" indent="0">
              <a:lnSpc>
                <a:spcPts val="2905"/>
              </a:lnSpc>
              <a:spcBef>
                <a:spcPts val="1990"/>
              </a:spcBef>
              <a:spcAft>
                <a:spcPts val="0"/>
              </a:spcAft>
              <a:buNone/>
              <a:tabLst>
                <a:tab pos="937260" algn="l"/>
              </a:tabLst>
            </a:pPr>
            <a:r>
              <a:rPr lang="en-US" sz="3200" spc="0">
                <a:effectLst/>
                <a:latin typeface="Times New Roman" panose="02020603050405020304" pitchFamily="18" charset="0"/>
                <a:ea typeface="Wingdings" panose="05000000000000000000" pitchFamily="2" charset="2"/>
                <a:cs typeface="Times New Roman" panose="02020603050405020304" pitchFamily="18" charset="0"/>
              </a:rPr>
              <a:t>All</a:t>
            </a:r>
            <a:r>
              <a:rPr lang="en-US" sz="3200" spc="-30">
                <a:effectLst/>
                <a:latin typeface="Times New Roman" panose="02020603050405020304" pitchFamily="18" charset="0"/>
                <a:ea typeface="Wingdings" panose="05000000000000000000" pitchFamily="2" charset="2"/>
                <a:cs typeface="Times New Roman" panose="02020603050405020304" pitchFamily="18" charset="0"/>
              </a:rPr>
              <a:t> </a:t>
            </a:r>
            <a:r>
              <a:rPr lang="en-US" sz="3200" spc="0">
                <a:effectLst/>
                <a:latin typeface="Times New Roman" panose="02020603050405020304" pitchFamily="18" charset="0"/>
                <a:ea typeface="Wingdings" panose="05000000000000000000" pitchFamily="2" charset="2"/>
                <a:cs typeface="Times New Roman" panose="02020603050405020304" pitchFamily="18" charset="0"/>
              </a:rPr>
              <a:t>SWDs,</a:t>
            </a:r>
            <a:r>
              <a:rPr lang="en-US" sz="3200" spc="-40">
                <a:effectLst/>
                <a:latin typeface="Times New Roman" panose="02020603050405020304" pitchFamily="18" charset="0"/>
                <a:ea typeface="Wingdings" panose="05000000000000000000" pitchFamily="2" charset="2"/>
                <a:cs typeface="Times New Roman" panose="02020603050405020304" pitchFamily="18" charset="0"/>
              </a:rPr>
              <a:t> enrolled at 40</a:t>
            </a:r>
            <a:r>
              <a:rPr lang="en-US" sz="3200" spc="-40" baseline="30000">
                <a:effectLst/>
                <a:latin typeface="Times New Roman" panose="02020603050405020304" pitchFamily="18" charset="0"/>
                <a:ea typeface="Wingdings" panose="05000000000000000000" pitchFamily="2" charset="2"/>
                <a:cs typeface="Times New Roman" panose="02020603050405020304" pitchFamily="18" charset="0"/>
              </a:rPr>
              <a:t>th</a:t>
            </a:r>
            <a:r>
              <a:rPr lang="en-US" sz="3200" spc="-40">
                <a:effectLst/>
                <a:latin typeface="Times New Roman" panose="02020603050405020304" pitchFamily="18" charset="0"/>
                <a:ea typeface="Wingdings" panose="05000000000000000000" pitchFamily="2" charset="2"/>
                <a:cs typeface="Times New Roman" panose="02020603050405020304" pitchFamily="18" charset="0"/>
              </a:rPr>
              <a:t> day are eligible for review.</a:t>
            </a:r>
            <a:endParaRPr lang="en-US" sz="3200" spc="0">
              <a:effectLst/>
              <a:latin typeface="Times New Roman" panose="02020603050405020304" pitchFamily="18" charset="0"/>
              <a:ea typeface="Wingdings" panose="05000000000000000000" pitchFamily="2" charset="2"/>
              <a:cs typeface="Times New Roman" panose="02020603050405020304" pitchFamily="18" charset="0"/>
            </a:endParaRPr>
          </a:p>
          <a:p>
            <a:pPr marL="556260" marR="0" indent="0">
              <a:lnSpc>
                <a:spcPts val="2905"/>
              </a:lnSpc>
              <a:spcBef>
                <a:spcPts val="0"/>
              </a:spcBef>
              <a:spcAft>
                <a:spcPts val="0"/>
              </a:spcAft>
              <a:buNone/>
            </a:pP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spcBef>
                <a:spcPts val="550"/>
              </a:spcBef>
              <a:spcAft>
                <a:spcPts val="0"/>
              </a:spcAft>
              <a:buNone/>
              <a:tabLst>
                <a:tab pos="1280160" algn="l"/>
              </a:tabLst>
            </a:pPr>
            <a:r>
              <a:rPr lang="en-US" sz="3200" spc="0">
                <a:effectLst/>
                <a:latin typeface="Times New Roman" panose="02020603050405020304" pitchFamily="18" charset="0"/>
                <a:ea typeface="Wingdings" panose="05000000000000000000" pitchFamily="2" charset="2"/>
                <a:cs typeface="Times New Roman" panose="02020603050405020304" pitchFamily="18" charset="0"/>
              </a:rPr>
              <a:t>This</a:t>
            </a:r>
            <a:r>
              <a:rPr lang="en-US" sz="3200" spc="-70">
                <a:effectLst/>
                <a:latin typeface="Times New Roman" panose="02020603050405020304" pitchFamily="18" charset="0"/>
                <a:ea typeface="Wingdings" panose="05000000000000000000" pitchFamily="2" charset="2"/>
                <a:cs typeface="Times New Roman" panose="02020603050405020304" pitchFamily="18" charset="0"/>
              </a:rPr>
              <a:t> </a:t>
            </a:r>
            <a:r>
              <a:rPr lang="en-US" sz="3200" spc="0">
                <a:effectLst/>
                <a:latin typeface="Times New Roman" panose="02020603050405020304" pitchFamily="18" charset="0"/>
                <a:ea typeface="Wingdings" panose="05000000000000000000" pitchFamily="2" charset="2"/>
                <a:cs typeface="Times New Roman" panose="02020603050405020304" pitchFamily="18" charset="0"/>
              </a:rPr>
              <a:t>includes</a:t>
            </a:r>
            <a:r>
              <a:rPr lang="en-US" sz="3200" spc="-70">
                <a:effectLst/>
                <a:latin typeface="Times New Roman" panose="02020603050405020304" pitchFamily="18" charset="0"/>
                <a:ea typeface="Wingdings" panose="05000000000000000000" pitchFamily="2" charset="2"/>
                <a:cs typeface="Times New Roman" panose="02020603050405020304" pitchFamily="18" charset="0"/>
              </a:rPr>
              <a:t> </a:t>
            </a:r>
            <a:r>
              <a:rPr lang="en-US" sz="3200" spc="0">
                <a:effectLst/>
                <a:latin typeface="Times New Roman" panose="02020603050405020304" pitchFamily="18" charset="0"/>
                <a:ea typeface="Wingdings" panose="05000000000000000000" pitchFamily="2" charset="2"/>
                <a:cs typeface="Times New Roman" panose="02020603050405020304" pitchFamily="18" charset="0"/>
              </a:rPr>
              <a:t>SWDs</a:t>
            </a:r>
            <a:r>
              <a:rPr lang="en-US" sz="3200" spc="-75">
                <a:effectLst/>
                <a:latin typeface="Times New Roman" panose="02020603050405020304" pitchFamily="18" charset="0"/>
                <a:ea typeface="Wingdings" panose="05000000000000000000" pitchFamily="2" charset="2"/>
                <a:cs typeface="Times New Roman" panose="02020603050405020304" pitchFamily="18" charset="0"/>
              </a:rPr>
              <a:t> </a:t>
            </a:r>
            <a:r>
              <a:rPr lang="en-US" sz="3200" spc="0">
                <a:effectLst/>
                <a:latin typeface="Times New Roman" panose="02020603050405020304" pitchFamily="18" charset="0"/>
                <a:ea typeface="Wingdings" panose="05000000000000000000" pitchFamily="2" charset="2"/>
                <a:cs typeface="Times New Roman" panose="02020603050405020304" pitchFamily="18" charset="0"/>
              </a:rPr>
              <a:t>in</a:t>
            </a:r>
            <a:r>
              <a:rPr lang="en-US" sz="3200" spc="-70">
                <a:effectLst/>
                <a:latin typeface="Times New Roman" panose="02020603050405020304" pitchFamily="18" charset="0"/>
                <a:ea typeface="Wingdings" panose="05000000000000000000" pitchFamily="2" charset="2"/>
                <a:cs typeface="Times New Roman" panose="02020603050405020304" pitchFamily="18" charset="0"/>
              </a:rPr>
              <a:t> </a:t>
            </a:r>
            <a:r>
              <a:rPr lang="en-US" sz="3200" spc="0">
                <a:effectLst/>
                <a:latin typeface="Times New Roman" panose="02020603050405020304" pitchFamily="18" charset="0"/>
                <a:ea typeface="Wingdings" panose="05000000000000000000" pitchFamily="2" charset="2"/>
                <a:cs typeface="Times New Roman" panose="02020603050405020304" pitchFamily="18" charset="0"/>
              </a:rPr>
              <a:t>local</a:t>
            </a:r>
            <a:r>
              <a:rPr lang="en-US" sz="3200" spc="-80">
                <a:effectLst/>
                <a:latin typeface="Times New Roman" panose="02020603050405020304" pitchFamily="18" charset="0"/>
                <a:ea typeface="Wingdings" panose="05000000000000000000" pitchFamily="2" charset="2"/>
                <a:cs typeface="Times New Roman" panose="02020603050405020304" pitchFamily="18" charset="0"/>
              </a:rPr>
              <a:t> </a:t>
            </a:r>
            <a:r>
              <a:rPr lang="en-US" sz="3200" spc="0">
                <a:effectLst/>
                <a:latin typeface="Times New Roman" panose="02020603050405020304" pitchFamily="18" charset="0"/>
                <a:ea typeface="Wingdings" panose="05000000000000000000" pitchFamily="2" charset="2"/>
                <a:cs typeface="Times New Roman" panose="02020603050405020304" pitchFamily="18" charset="0"/>
              </a:rPr>
              <a:t>charter</a:t>
            </a:r>
            <a:r>
              <a:rPr lang="en-US" sz="3200" spc="-65">
                <a:effectLst/>
                <a:latin typeface="Times New Roman" panose="02020603050405020304" pitchFamily="18" charset="0"/>
                <a:ea typeface="Wingdings" panose="05000000000000000000" pitchFamily="2" charset="2"/>
                <a:cs typeface="Times New Roman" panose="02020603050405020304" pitchFamily="18" charset="0"/>
              </a:rPr>
              <a:t> </a:t>
            </a:r>
            <a:r>
              <a:rPr lang="en-US" sz="3200" spc="-10">
                <a:effectLst/>
                <a:latin typeface="Times New Roman" panose="02020603050405020304" pitchFamily="18" charset="0"/>
                <a:ea typeface="Wingdings" panose="05000000000000000000" pitchFamily="2" charset="2"/>
                <a:cs typeface="Times New Roman" panose="02020603050405020304" pitchFamily="18" charset="0"/>
              </a:rPr>
              <a:t>schools</a:t>
            </a:r>
            <a:endParaRPr lang="en-US" sz="3200" spc="0">
              <a:effectLst/>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r>
              <a:rPr lang="en-US" sz="3200" b="1" spc="-1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rPr>
              <a:t>LEA will select the student ID for review </a:t>
            </a:r>
            <a:r>
              <a:rPr lang="en-US" sz="3200" b="1" u="sng" spc="-1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rPr>
              <a:t>only this year</a:t>
            </a:r>
            <a:r>
              <a:rPr lang="en-US" sz="3200" b="1" spc="-1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rPr>
              <a:t>.  You should have received an email that we will review next.</a:t>
            </a:r>
          </a:p>
          <a:p>
            <a:pPr marL="76200" indent="0">
              <a:buNone/>
            </a:pPr>
            <a:endParaRPr lang="en-US" sz="3200" b="1" spc="-10">
              <a:solidFill>
                <a:srgbClr val="FF0000"/>
              </a:solidFill>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b="1" spc="-1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3200" spc="0">
              <a:effectLst/>
              <a:latin typeface="Times New Roman" panose="02020603050405020304" pitchFamily="18" charset="0"/>
              <a:ea typeface="Wingdings" panose="05000000000000000000" pitchFamily="2" charset="2"/>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CE4AB46B-0E92-E12A-03E9-67D4DADFAA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2891638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3558-E662-6620-A725-28817281282C}"/>
              </a:ext>
            </a:extLst>
          </p:cNvPr>
          <p:cNvSpPr>
            <a:spLocks noGrp="1"/>
          </p:cNvSpPr>
          <p:nvPr>
            <p:ph type="title"/>
          </p:nvPr>
        </p:nvSpPr>
        <p:spPr/>
        <p:txBody>
          <a:bodyPr/>
          <a:lstStyle/>
          <a:p>
            <a:r>
              <a:rPr lang="en-US"/>
              <a:t> EMAIL from January 3, 2024</a:t>
            </a:r>
          </a:p>
        </p:txBody>
      </p:sp>
      <p:sp>
        <p:nvSpPr>
          <p:cNvPr id="3" name="Text Placeholder 2">
            <a:extLst>
              <a:ext uri="{FF2B5EF4-FFF2-40B4-BE49-F238E27FC236}">
                <a16:creationId xmlns:a16="http://schemas.microsoft.com/office/drawing/2014/main" id="{02E93EA7-D575-E009-6B72-99B1AF913A55}"/>
              </a:ext>
            </a:extLst>
          </p:cNvPr>
          <p:cNvSpPr>
            <a:spLocks noGrp="1"/>
          </p:cNvSpPr>
          <p:nvPr>
            <p:ph type="body" idx="1"/>
          </p:nvPr>
        </p:nvSpPr>
        <p:spPr>
          <a:xfrm>
            <a:off x="415600" y="1458466"/>
            <a:ext cx="11360700" cy="5399533"/>
          </a:xfrm>
        </p:spPr>
        <p:txBody>
          <a:bodyPr>
            <a:normAutofit lnSpcReduction="10000"/>
          </a:bodyPr>
          <a:lstStyle/>
          <a:p>
            <a:pPr marL="0" marR="0" indent="0">
              <a:spcBef>
                <a:spcPts val="0"/>
              </a:spcBef>
              <a:spcAft>
                <a:spcPts val="0"/>
              </a:spcAft>
              <a:buNone/>
            </a:pPr>
            <a:endParaRPr lang="en-US" sz="2000" kern="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2000" kern="0">
                <a:effectLst/>
                <a:latin typeface="Aptos" panose="020B0004020202020204" pitchFamily="34" charset="0"/>
                <a:ea typeface="Aptos" panose="020B0004020202020204" pitchFamily="34" charset="0"/>
                <a:cs typeface="Aptos" panose="020B0004020202020204" pitchFamily="34"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2000" kern="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2800">
                <a:effectLst/>
                <a:latin typeface="Times New Roman" panose="02020603050405020304" pitchFamily="18" charset="0"/>
                <a:ea typeface="Aptos" panose="020B0004020202020204" pitchFamily="34" charset="0"/>
                <a:cs typeface="Times New Roman" panose="02020603050405020304" pitchFamily="18" charset="0"/>
              </a:rPr>
              <a:t>This year, there will be changes in the process of selecting and submitting Individualized Education Programs (IEPs) for the Indicator 13 Annual Review.  The new process is outlined below:</a:t>
            </a:r>
          </a:p>
          <a:p>
            <a:pPr marL="0" marR="0">
              <a:spcBef>
                <a:spcPts val="0"/>
              </a:spcBef>
              <a:spcAft>
                <a:spcPts val="0"/>
              </a:spcAft>
            </a:pPr>
            <a:endParaRPr lang="en-US" sz="2800">
              <a:effectLst/>
              <a:latin typeface="Times New Roman" panose="02020603050405020304" pitchFamily="18" charset="0"/>
              <a:ea typeface="Aptos" panose="020B0004020202020204" pitchFamily="34" charset="0"/>
              <a:cs typeface="Times New Roman" panose="02020603050405020304" pitchFamily="18" charset="0"/>
            </a:endParaRPr>
          </a:p>
          <a:p>
            <a:pPr marL="0" marR="0">
              <a:spcBef>
                <a:spcPts val="0"/>
              </a:spcBef>
              <a:spcAft>
                <a:spcPts val="0"/>
              </a:spcAft>
            </a:pPr>
            <a:endParaRPr lang="en-US" sz="280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800" b="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Annual IEP Review 2023-2024 for Indicator 13 Secondary Transition Student ID’s</a:t>
            </a:r>
            <a:r>
              <a:rPr lang="en-US" sz="280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will not</a:t>
            </a:r>
            <a:r>
              <a:rPr lang="en-US" sz="2800" b="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be randomly selected by PED/Office of Special Education(OSE) this year.  </a:t>
            </a:r>
            <a:r>
              <a:rPr lang="en-US" sz="2800" b="1" u="sng">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LEAs will select</a:t>
            </a:r>
            <a:r>
              <a:rPr lang="en-US" sz="280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the sample of student IEPs to be reviewed.  To select the IEPs:</a:t>
            </a:r>
            <a:endParaRPr lang="en-US" sz="280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Go to the </a:t>
            </a:r>
            <a:r>
              <a:rPr lang="en-US" sz="2800" b="1" u="sng">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Annual IEP Review</a:t>
            </a:r>
            <a:r>
              <a:rPr lang="en-US" sz="280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spreadsheet to determine the number of student IEPs requested for review by group, ages 14-15 and 16+.</a:t>
            </a:r>
            <a:endParaRPr lang="en-US" sz="280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spcBef>
                <a:spcPts val="0"/>
              </a:spcBef>
              <a:spcAft>
                <a:spcPts val="0"/>
              </a:spcAft>
              <a:buNone/>
            </a:pPr>
            <a:endParaRPr lang="en-US" sz="2800" kern="10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0">
                <a:effectLst/>
                <a:latin typeface="Aptos" panose="020B0004020202020204" pitchFamily="34" charset="0"/>
                <a:ea typeface="Aptos" panose="020B0004020202020204" pitchFamily="34" charset="0"/>
                <a:cs typeface="Aptos" panose="020B0004020202020204" pitchFamily="34"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5CD0C6E2-8C8F-5B87-6CF2-C0ECD421D9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1837578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1B34-5A53-EA4F-32F5-B6367B25AA87}"/>
              </a:ext>
            </a:extLst>
          </p:cNvPr>
          <p:cNvSpPr>
            <a:spLocks noGrp="1"/>
          </p:cNvSpPr>
          <p:nvPr>
            <p:ph type="title"/>
          </p:nvPr>
        </p:nvSpPr>
        <p:spPr/>
        <p:txBody>
          <a:bodyPr>
            <a:normAutofit fontScale="90000"/>
          </a:bodyPr>
          <a:lstStyle/>
          <a:p>
            <a:r>
              <a:rPr lang="en-US"/>
              <a:t>Annual IEP Review Spreadsheet Attachment  Charter Schools will submit the same amount as last year.</a:t>
            </a:r>
          </a:p>
        </p:txBody>
      </p:sp>
      <p:sp>
        <p:nvSpPr>
          <p:cNvPr id="4" name="Slide Number Placeholder 3">
            <a:extLst>
              <a:ext uri="{FF2B5EF4-FFF2-40B4-BE49-F238E27FC236}">
                <a16:creationId xmlns:a16="http://schemas.microsoft.com/office/drawing/2014/main" id="{3E5E4A27-844F-8970-8A58-D439F841EB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graphicFrame>
        <p:nvGraphicFramePr>
          <p:cNvPr id="5" name="Table 4">
            <a:extLst>
              <a:ext uri="{FF2B5EF4-FFF2-40B4-BE49-F238E27FC236}">
                <a16:creationId xmlns:a16="http://schemas.microsoft.com/office/drawing/2014/main" id="{34F9E622-6EBB-4AD4-88D4-1375D88D42C8}"/>
              </a:ext>
            </a:extLst>
          </p:cNvPr>
          <p:cNvGraphicFramePr>
            <a:graphicFrameLocks noGrp="1"/>
          </p:cNvGraphicFramePr>
          <p:nvPr>
            <p:extLst>
              <p:ext uri="{D42A27DB-BD31-4B8C-83A1-F6EECF244321}">
                <p14:modId xmlns:p14="http://schemas.microsoft.com/office/powerpoint/2010/main" val="3708333366"/>
              </p:ext>
            </p:extLst>
          </p:nvPr>
        </p:nvGraphicFramePr>
        <p:xfrm>
          <a:off x="1228299" y="2129051"/>
          <a:ext cx="7970292" cy="4338483"/>
        </p:xfrm>
        <a:graphic>
          <a:graphicData uri="http://schemas.openxmlformats.org/drawingml/2006/table">
            <a:tbl>
              <a:tblPr>
                <a:tableStyleId>{687DB0A9-CE16-4CB7-BFC8-8B0256B82F2D}</a:tableStyleId>
              </a:tblPr>
              <a:tblGrid>
                <a:gridCol w="4095844">
                  <a:extLst>
                    <a:ext uri="{9D8B030D-6E8A-4147-A177-3AD203B41FA5}">
                      <a16:colId xmlns:a16="http://schemas.microsoft.com/office/drawing/2014/main" val="697924"/>
                    </a:ext>
                  </a:extLst>
                </a:gridCol>
                <a:gridCol w="1854200">
                  <a:extLst>
                    <a:ext uri="{9D8B030D-6E8A-4147-A177-3AD203B41FA5}">
                      <a16:colId xmlns:a16="http://schemas.microsoft.com/office/drawing/2014/main" val="4245471229"/>
                    </a:ext>
                  </a:extLst>
                </a:gridCol>
                <a:gridCol w="2020248">
                  <a:extLst>
                    <a:ext uri="{9D8B030D-6E8A-4147-A177-3AD203B41FA5}">
                      <a16:colId xmlns:a16="http://schemas.microsoft.com/office/drawing/2014/main" val="2714899929"/>
                    </a:ext>
                  </a:extLst>
                </a:gridCol>
              </a:tblGrid>
              <a:tr h="1030635">
                <a:tc>
                  <a:txBody>
                    <a:bodyPr/>
                    <a:lstStyle/>
                    <a:p>
                      <a:pPr algn="ctr" fontAlgn="b"/>
                      <a:r>
                        <a:rPr lang="en-US" sz="1600" u="none" strike="noStrike">
                          <a:effectLst/>
                        </a:rPr>
                        <a:t>District</a:t>
                      </a:r>
                      <a:endParaRPr lang="en-US" sz="1600" b="0" i="0" u="none" strike="noStrike">
                        <a:solidFill>
                          <a:srgbClr val="FFFFFF"/>
                        </a:solidFill>
                        <a:effectLst/>
                        <a:latin typeface="Aptos Narrow" panose="020B0004020202020204" pitchFamily="34" charset="0"/>
                      </a:endParaRPr>
                    </a:p>
                  </a:txBody>
                  <a:tcPr marL="7620" marR="7620" marT="7620" marB="0" anchor="b"/>
                </a:tc>
                <a:tc>
                  <a:txBody>
                    <a:bodyPr/>
                    <a:lstStyle/>
                    <a:p>
                      <a:pPr algn="ctr" fontAlgn="b"/>
                      <a:r>
                        <a:rPr lang="en-US" sz="1600" u="none" strike="noStrike">
                          <a:effectLst/>
                        </a:rPr>
                        <a:t>Prong I (State)   14-15</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u="none" strike="noStrike">
                          <a:effectLst/>
                        </a:rPr>
                        <a:t>Prong I 16+</a:t>
                      </a:r>
                      <a:endParaRPr lang="en-US" sz="16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678996937"/>
                  </a:ext>
                </a:extLst>
              </a:tr>
              <a:tr h="706721">
                <a:tc>
                  <a:txBody>
                    <a:bodyPr/>
                    <a:lstStyle/>
                    <a:p>
                      <a:pPr algn="l" fontAlgn="b"/>
                      <a:r>
                        <a:rPr lang="en-US" sz="1000" u="none" strike="noStrike">
                          <a:effectLst/>
                        </a:rPr>
                        <a:t>Aldo Leopold High School</a:t>
                      </a:r>
                      <a:endParaRPr lang="en-US" sz="10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a:effectLst/>
                        </a:rPr>
                        <a:t>10</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a:effectLst/>
                        </a:rPr>
                        <a:t>10</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369767241"/>
                  </a:ext>
                </a:extLst>
              </a:tr>
              <a:tr h="235574">
                <a:tc>
                  <a:txBody>
                    <a:bodyPr/>
                    <a:lstStyle/>
                    <a:p>
                      <a:pPr algn="l" fontAlgn="b"/>
                      <a:r>
                        <a:rPr lang="en-US" sz="1000" u="none" strike="noStrike">
                          <a:effectLst/>
                        </a:rPr>
                        <a:t>Amy Biehl Charter High School</a:t>
                      </a:r>
                      <a:endParaRPr lang="en-US" sz="10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a:effectLst/>
                        </a:rPr>
                        <a:t>10</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a:effectLst/>
                        </a:rPr>
                        <a:t>10</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708920263"/>
                  </a:ext>
                </a:extLst>
              </a:tr>
              <a:tr h="235574">
                <a:tc>
                  <a:txBody>
                    <a:bodyPr/>
                    <a:lstStyle/>
                    <a:p>
                      <a:pPr algn="l" fontAlgn="b"/>
                      <a:r>
                        <a:rPr lang="en-US" sz="1000" u="none" strike="noStrike">
                          <a:effectLst/>
                        </a:rPr>
                        <a:t>21st Century Public Academy</a:t>
                      </a:r>
                      <a:endParaRPr lang="en-US" sz="10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a:effectLst/>
                        </a:rPr>
                        <a:t>4</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a:effectLst/>
                        </a:rPr>
                        <a:t>0</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270424270"/>
                  </a:ext>
                </a:extLst>
              </a:tr>
              <a:tr h="1177869">
                <a:tc>
                  <a:txBody>
                    <a:bodyPr/>
                    <a:lstStyle/>
                    <a:p>
                      <a:pPr algn="l" fontAlgn="b"/>
                      <a:r>
                        <a:rPr lang="en-US" sz="1000" u="none" strike="noStrike">
                          <a:effectLst/>
                        </a:rPr>
                        <a:t>ACES Technical High School</a:t>
                      </a:r>
                      <a:endParaRPr lang="en-US" sz="10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a:effectLst/>
                        </a:rPr>
                        <a:t>0</a:t>
                      </a:r>
                      <a:endParaRPr lang="en-US" sz="1100" b="1"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a:effectLst/>
                        </a:rPr>
                        <a:t>0</a:t>
                      </a:r>
                      <a:endParaRPr lang="en-US" sz="11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322027363"/>
                  </a:ext>
                </a:extLst>
              </a:tr>
              <a:tr h="245389">
                <a:tc>
                  <a:txBody>
                    <a:bodyPr/>
                    <a:lstStyle/>
                    <a:p>
                      <a:pPr algn="l" fontAlgn="b"/>
                      <a:r>
                        <a:rPr lang="en-US" sz="1000" u="none" strike="noStrike">
                          <a:effectLst/>
                        </a:rPr>
                        <a:t>AIMS @ UNM</a:t>
                      </a:r>
                      <a:endParaRPr lang="en-US" sz="10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a:effectLst/>
                        </a:rPr>
                        <a:t>5</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156869206"/>
                  </a:ext>
                </a:extLst>
              </a:tr>
              <a:tr h="245389">
                <a:tc>
                  <a:txBody>
                    <a:bodyPr/>
                    <a:lstStyle/>
                    <a:p>
                      <a:pPr algn="l" fontAlgn="b"/>
                      <a:r>
                        <a:rPr lang="en-US" sz="1000" u="none" strike="noStrike">
                          <a:effectLst/>
                        </a:rPr>
                        <a:t>Alamogordo Public Schools</a:t>
                      </a:r>
                      <a:endParaRPr lang="en-US" sz="10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a:effectLst/>
                        </a:rPr>
                        <a:t>17</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a:effectLst/>
                        </a:rPr>
                        <a:t>15</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533090082"/>
                  </a:ext>
                </a:extLst>
              </a:tr>
              <a:tr h="461332">
                <a:tc>
                  <a:txBody>
                    <a:bodyPr/>
                    <a:lstStyle/>
                    <a:p>
                      <a:pPr algn="l" fontAlgn="b"/>
                      <a:r>
                        <a:rPr lang="en-US" sz="1000" u="none" strike="noStrike">
                          <a:effectLst/>
                        </a:rPr>
                        <a:t>Albuquerque Bilingual Academy/La Promesa</a:t>
                      </a:r>
                      <a:endParaRPr lang="en-US" sz="10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a:effectLst/>
                        </a:rPr>
                        <a:t>2</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a:effectLst/>
                        </a:rPr>
                        <a:t>0</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372439542"/>
                  </a:ext>
                </a:extLst>
              </a:tr>
            </a:tbl>
          </a:graphicData>
        </a:graphic>
      </p:graphicFrame>
    </p:spTree>
    <p:extLst>
      <p:ext uri="{BB962C8B-B14F-4D97-AF65-F5344CB8AC3E}">
        <p14:creationId xmlns:p14="http://schemas.microsoft.com/office/powerpoint/2010/main" val="3365617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3143-778E-3892-85A0-660873131D36}"/>
              </a:ext>
            </a:extLst>
          </p:cNvPr>
          <p:cNvSpPr>
            <a:spLocks noGrp="1"/>
          </p:cNvSpPr>
          <p:nvPr>
            <p:ph type="title"/>
          </p:nvPr>
        </p:nvSpPr>
        <p:spPr/>
        <p:txBody>
          <a:bodyPr/>
          <a:lstStyle/>
          <a:p>
            <a:r>
              <a:rPr lang="en-US"/>
              <a:t>Email Continued</a:t>
            </a:r>
          </a:p>
        </p:txBody>
      </p:sp>
      <p:sp>
        <p:nvSpPr>
          <p:cNvPr id="3" name="Text Placeholder 2">
            <a:extLst>
              <a:ext uri="{FF2B5EF4-FFF2-40B4-BE49-F238E27FC236}">
                <a16:creationId xmlns:a16="http://schemas.microsoft.com/office/drawing/2014/main" id="{5AB4AEA9-C205-048C-1F63-86D01A1CE130}"/>
              </a:ext>
            </a:extLst>
          </p:cNvPr>
          <p:cNvSpPr>
            <a:spLocks noGrp="1"/>
          </p:cNvSpPr>
          <p:nvPr>
            <p:ph type="body" idx="1"/>
          </p:nvPr>
        </p:nvSpPr>
        <p:spPr>
          <a:xfrm>
            <a:off x="415600" y="1638233"/>
            <a:ext cx="11360700" cy="4829300"/>
          </a:xfrm>
        </p:spPr>
        <p:txBody>
          <a:bodyPr>
            <a:normAutofit fontScale="85000" lnSpcReduction="10000"/>
          </a:bodyPr>
          <a:lstStyle/>
          <a:p>
            <a:pPr marL="342900" marR="0" lvl="0" indent="-342900">
              <a:spcBef>
                <a:spcPts val="0"/>
              </a:spcBef>
              <a:spcAft>
                <a:spcPts val="0"/>
              </a:spcAft>
              <a:buFont typeface="Symbol" panose="05050102010706020507" pitchFamily="18" charset="2"/>
              <a:buChar char=""/>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Use the attached template </a:t>
            </a:r>
            <a:r>
              <a:rPr lang="en-US" sz="3200" b="1" u="sng">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14-15 IEP Verification</a:t>
            </a:r>
            <a:r>
              <a:rPr lang="en-US" sz="320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3200" b="1" u="sng">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16+</a:t>
            </a:r>
            <a:r>
              <a:rPr lang="en-US" sz="3200" b="1" u="sng">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IEP Verification</a:t>
            </a:r>
            <a:r>
              <a:rPr lang="en-US" sz="320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to create a list with the student’s full State student identification number and name.</a:t>
            </a:r>
          </a:p>
          <a:p>
            <a:pPr marL="342900" marR="0" lvl="0" indent="-342900">
              <a:spcBef>
                <a:spcPts val="0"/>
              </a:spcBef>
              <a:spcAft>
                <a:spcPts val="0"/>
              </a:spcAft>
              <a:buFont typeface="Symbol" panose="05050102010706020507" pitchFamily="18" charset="2"/>
              <a:buChar char=""/>
            </a:pPr>
            <a:endParaRPr lang="en-US" sz="320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Upload the completed spreadsheet templates to the Special Education Monitoring site (</a:t>
            </a:r>
            <a:r>
              <a:rPr lang="en-US" sz="3200" u="sng">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https://eui.ped.state.nm.us/sites/SpecialEdMon/default.aspx</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by </a:t>
            </a:r>
            <a:r>
              <a:rPr lang="en-US" sz="3200" b="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Friday 1.12.24, close of business (COB).</a:t>
            </a:r>
          </a:p>
          <a:p>
            <a:pPr marL="742950" marR="0" lvl="1" indent="-285750">
              <a:spcBef>
                <a:spcPts val="0"/>
              </a:spcBef>
              <a:spcAft>
                <a:spcPts val="0"/>
              </a:spcAft>
              <a:buFont typeface="Courier New" panose="02070309020205020404" pitchFamily="49" charset="0"/>
              <a:buChar char="o"/>
            </a:pPr>
            <a:endParaRPr lang="en-US" sz="3200">
              <a:solidFill>
                <a:schemeClr val="accent1">
                  <a:lumMod val="75000"/>
                </a:schemeClr>
              </a:solidFill>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Deadline to submit student IEP into the Special Education Monitoring site is </a:t>
            </a:r>
            <a:r>
              <a:rPr lang="en-US" sz="3200" b="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Wednesday,1.31.24 COB.</a:t>
            </a:r>
          </a:p>
          <a:p>
            <a:pPr marL="742950" marR="0" lvl="1" indent="-285750">
              <a:spcBef>
                <a:spcPts val="0"/>
              </a:spcBef>
              <a:spcAft>
                <a:spcPts val="0"/>
              </a:spcAft>
              <a:buFont typeface="Courier New" panose="02070309020205020404" pitchFamily="49" charset="0"/>
              <a:buChar char="o"/>
            </a:pPr>
            <a:endParaRPr lang="en-US" sz="3200" b="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3200" b="1">
                <a:solidFill>
                  <a:schemeClr val="accent1">
                    <a:lumMod val="75000"/>
                  </a:schemeClr>
                </a:solidFill>
                <a:latin typeface="Times New Roman" panose="02020603050405020304" pitchFamily="18" charset="0"/>
                <a:ea typeface="Aptos" panose="020B0004020202020204" pitchFamily="34" charset="0"/>
                <a:cs typeface="Times New Roman" panose="02020603050405020304" pitchFamily="18" charset="0"/>
              </a:rPr>
              <a:t>The Sample size for the review is 10 or 10% which ever is greater.</a:t>
            </a:r>
          </a:p>
          <a:p>
            <a:pPr marL="742950" marR="0" lvl="1" indent="-285750">
              <a:spcBef>
                <a:spcPts val="0"/>
              </a:spcBef>
              <a:spcAft>
                <a:spcPts val="0"/>
              </a:spcAft>
              <a:buFont typeface="Courier New" panose="02070309020205020404" pitchFamily="49" charset="0"/>
              <a:buChar char="o"/>
            </a:pPr>
            <a:r>
              <a:rPr lang="en-US" sz="3200" b="1">
                <a:solidFill>
                  <a:schemeClr val="accent1">
                    <a:lumMod val="75000"/>
                  </a:schemeClr>
                </a:solidFill>
                <a:effectLst/>
                <a:latin typeface="Times New Roman" panose="02020603050405020304" pitchFamily="18" charset="0"/>
                <a:ea typeface="Aptos" panose="020B0004020202020204" pitchFamily="34" charset="0"/>
                <a:cs typeface="Times New Roman" panose="02020603050405020304" pitchFamily="18" charset="0"/>
              </a:rPr>
              <a:t>All IEPs will be requested from LEAs with a sam</a:t>
            </a:r>
            <a:r>
              <a:rPr lang="en-US" sz="3200" b="1">
                <a:solidFill>
                  <a:schemeClr val="accent1">
                    <a:lumMod val="75000"/>
                  </a:schemeClr>
                </a:solidFill>
                <a:latin typeface="Times New Roman" panose="02020603050405020304" pitchFamily="18" charset="0"/>
                <a:ea typeface="Aptos" panose="020B0004020202020204" pitchFamily="34" charset="0"/>
                <a:cs typeface="Times New Roman" panose="02020603050405020304" pitchFamily="18" charset="0"/>
              </a:rPr>
              <a:t>ple size of less than 10</a:t>
            </a:r>
            <a:endParaRPr lang="en-US" sz="3200">
              <a:solidFill>
                <a:schemeClr val="accent1">
                  <a:lumMod val="75000"/>
                </a:schemeClr>
              </a:solidFill>
              <a:effectLst/>
              <a:latin typeface="Times New Roman" panose="02020603050405020304" pitchFamily="18" charset="0"/>
              <a:ea typeface="Aptos" panose="020B0004020202020204" pitchFamily="34" charset="0"/>
              <a:cs typeface="Times New Roman" panose="02020603050405020304" pitchFamily="18" charset="0"/>
            </a:endParaRPr>
          </a:p>
          <a:p>
            <a:pPr marL="76200" indent="0">
              <a:buNone/>
            </a:pPr>
            <a:endParaRPr lang="en-US"/>
          </a:p>
        </p:txBody>
      </p:sp>
      <p:sp>
        <p:nvSpPr>
          <p:cNvPr id="4" name="Slide Number Placeholder 3">
            <a:extLst>
              <a:ext uri="{FF2B5EF4-FFF2-40B4-BE49-F238E27FC236}">
                <a16:creationId xmlns:a16="http://schemas.microsoft.com/office/drawing/2014/main" id="{EAD8F6DB-25E4-9C5E-99E7-B9D67182C1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62265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5be0ce96e7_1_100"/>
          <p:cNvSpPr txBox="1">
            <a:spLocks noGrp="1"/>
          </p:cNvSpPr>
          <p:nvPr>
            <p:ph type="title"/>
          </p:nvPr>
        </p:nvSpPr>
        <p:spPr>
          <a:xfrm>
            <a:off x="130276" y="630317"/>
            <a:ext cx="11931447"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Font typeface="Calibri"/>
              <a:buNone/>
            </a:pPr>
            <a:r>
              <a:rPr lang="en-US" sz="3600" b="1"/>
              <a:t> LEA must score 100% for Indicator 13</a:t>
            </a:r>
            <a:endParaRPr sz="3600" b="1"/>
          </a:p>
        </p:txBody>
      </p:sp>
      <p:sp>
        <p:nvSpPr>
          <p:cNvPr id="125" name="Google Shape;125;g15be0ce96e7_1_100"/>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Investing for tomorrow, delivering today.</a:t>
            </a:r>
            <a:endParaRPr/>
          </a:p>
        </p:txBody>
      </p:sp>
      <p:sp>
        <p:nvSpPr>
          <p:cNvPr id="126" name="Google Shape;126;g15be0ce96e7_1_100"/>
          <p:cNvSpPr txBox="1">
            <a:spLocks noGrp="1"/>
          </p:cNvSpPr>
          <p:nvPr>
            <p:ph type="body" idx="1"/>
          </p:nvPr>
        </p:nvSpPr>
        <p:spPr>
          <a:xfrm>
            <a:off x="287350" y="1702156"/>
            <a:ext cx="5930924" cy="4947043"/>
          </a:xfrm>
          <a:prstGeom prst="rect">
            <a:avLst/>
          </a:prstGeom>
        </p:spPr>
        <p:txBody>
          <a:bodyPr spcFirstLastPara="1" wrap="square" lIns="91425" tIns="45700" rIns="91425" bIns="45700" anchor="t" anchorCtr="0">
            <a:normAutofit fontScale="70000" lnSpcReduction="20000"/>
          </a:bodyPr>
          <a:lstStyle/>
          <a:p>
            <a:pPr marL="0" indent="0">
              <a:spcBef>
                <a:spcPts val="0"/>
              </a:spcBef>
              <a:buClr>
                <a:schemeClr val="dk2"/>
              </a:buClr>
              <a:buSzPts val="1100"/>
              <a:buNone/>
            </a:pPr>
            <a:r>
              <a:rPr lang="en-US" sz="2800" b="1">
                <a:solidFill>
                  <a:schemeClr val="bg2"/>
                </a:solidFill>
                <a:latin typeface="Times New Roman" panose="02020603050405020304" pitchFamily="18" charset="0"/>
                <a:cs typeface="Times New Roman" panose="02020603050405020304" pitchFamily="18" charset="0"/>
              </a:rPr>
              <a:t>How to score 100% on Indicator 13 the IEP must contain the following:</a:t>
            </a:r>
          </a:p>
          <a:p>
            <a:pPr marL="0" indent="0">
              <a:spcBef>
                <a:spcPts val="0"/>
              </a:spcBef>
              <a:buClr>
                <a:schemeClr val="dk2"/>
              </a:buClr>
              <a:buSzPts val="1100"/>
              <a:buNone/>
            </a:pPr>
            <a:endParaRPr lang="en-US" sz="2800" b="1">
              <a:solidFill>
                <a:schemeClr val="bg2"/>
              </a:solidFill>
              <a:latin typeface="Times New Roman" panose="02020603050405020304" pitchFamily="18" charset="0"/>
              <a:cs typeface="Times New Roman" panose="02020603050405020304" pitchFamily="18" charset="0"/>
            </a:endParaRPr>
          </a:p>
          <a:p>
            <a:pPr indent="-457200">
              <a:spcBef>
                <a:spcPts val="0"/>
              </a:spcBef>
              <a:buClr>
                <a:schemeClr val="dk2"/>
              </a:buClr>
              <a:buSzPts val="1100"/>
            </a:pPr>
            <a:r>
              <a:rPr lang="en-US" sz="2800">
                <a:solidFill>
                  <a:schemeClr val="bg2"/>
                </a:solidFill>
                <a:latin typeface="Times New Roman" panose="02020603050405020304" pitchFamily="18" charset="0"/>
                <a:cs typeface="Times New Roman" panose="02020603050405020304" pitchFamily="18" charset="0"/>
              </a:rPr>
              <a:t>Age-appropriate transition assessments starting at or before age 14</a:t>
            </a:r>
          </a:p>
          <a:p>
            <a:pPr indent="-457200">
              <a:spcBef>
                <a:spcPts val="0"/>
              </a:spcBef>
              <a:buClr>
                <a:schemeClr val="dk2"/>
              </a:buClr>
              <a:buSzPts val="1100"/>
            </a:pPr>
            <a:endParaRPr lang="en-US" sz="2800">
              <a:solidFill>
                <a:schemeClr val="bg2"/>
              </a:solidFill>
              <a:latin typeface="Times New Roman" panose="02020603050405020304" pitchFamily="18" charset="0"/>
              <a:cs typeface="Times New Roman" panose="02020603050405020304" pitchFamily="18" charset="0"/>
            </a:endParaRPr>
          </a:p>
          <a:p>
            <a:pPr indent="-457200">
              <a:spcBef>
                <a:spcPts val="0"/>
              </a:spcBef>
              <a:buClr>
                <a:schemeClr val="dk2"/>
              </a:buClr>
              <a:buSzPts val="1100"/>
            </a:pPr>
            <a:r>
              <a:rPr lang="en-US" sz="2800">
                <a:solidFill>
                  <a:schemeClr val="bg2"/>
                </a:solidFill>
                <a:latin typeface="Times New Roman" panose="02020603050405020304" pitchFamily="18" charset="0"/>
                <a:cs typeface="Times New Roman" panose="02020603050405020304" pitchFamily="18" charset="0"/>
              </a:rPr>
              <a:t>Postsecondary goals based upon transition assessments</a:t>
            </a:r>
          </a:p>
          <a:p>
            <a:pPr indent="-457200">
              <a:spcBef>
                <a:spcPts val="0"/>
              </a:spcBef>
              <a:buClr>
                <a:schemeClr val="dk2"/>
              </a:buClr>
              <a:buSzPts val="1100"/>
            </a:pPr>
            <a:endParaRPr lang="en-US" sz="2800">
              <a:solidFill>
                <a:schemeClr val="bg2"/>
              </a:solidFill>
              <a:latin typeface="Times New Roman" panose="02020603050405020304" pitchFamily="18" charset="0"/>
              <a:cs typeface="Times New Roman" panose="02020603050405020304" pitchFamily="18" charset="0"/>
            </a:endParaRPr>
          </a:p>
          <a:p>
            <a:pPr indent="-457200">
              <a:spcBef>
                <a:spcPts val="0"/>
              </a:spcBef>
              <a:buClr>
                <a:schemeClr val="dk2"/>
              </a:buClr>
              <a:buSzPts val="1100"/>
            </a:pPr>
            <a:r>
              <a:rPr lang="en-US" sz="2800">
                <a:solidFill>
                  <a:schemeClr val="bg2"/>
                </a:solidFill>
                <a:latin typeface="Times New Roman" panose="02020603050405020304" pitchFamily="18" charset="0"/>
                <a:cs typeface="Times New Roman" panose="02020603050405020304" pitchFamily="18" charset="0"/>
              </a:rPr>
              <a:t>Annual transition goals</a:t>
            </a:r>
          </a:p>
          <a:p>
            <a:pPr indent="-457200">
              <a:spcBef>
                <a:spcPts val="0"/>
              </a:spcBef>
              <a:buClr>
                <a:schemeClr val="dk2"/>
              </a:buClr>
              <a:buSzPts val="1100"/>
            </a:pPr>
            <a:endParaRPr lang="en-US" sz="2800">
              <a:solidFill>
                <a:schemeClr val="bg2"/>
              </a:solidFill>
              <a:latin typeface="Times New Roman" panose="02020603050405020304" pitchFamily="18" charset="0"/>
              <a:cs typeface="Times New Roman" panose="02020603050405020304" pitchFamily="18" charset="0"/>
            </a:endParaRPr>
          </a:p>
          <a:p>
            <a:pPr indent="-457200">
              <a:spcBef>
                <a:spcPts val="0"/>
              </a:spcBef>
              <a:buClr>
                <a:schemeClr val="dk2"/>
              </a:buClr>
              <a:buSzPts val="1100"/>
            </a:pPr>
            <a:r>
              <a:rPr lang="en-US" sz="2800">
                <a:solidFill>
                  <a:schemeClr val="bg2"/>
                </a:solidFill>
                <a:latin typeface="Times New Roman" panose="02020603050405020304" pitchFamily="18" charset="0"/>
                <a:cs typeface="Times New Roman" panose="02020603050405020304" pitchFamily="18" charset="0"/>
              </a:rPr>
              <a:t>Transition services/Coordinated activities</a:t>
            </a:r>
          </a:p>
          <a:p>
            <a:pPr indent="-457200">
              <a:spcBef>
                <a:spcPts val="0"/>
              </a:spcBef>
              <a:buClr>
                <a:schemeClr val="dk2"/>
              </a:buClr>
              <a:buSzPts val="1100"/>
            </a:pPr>
            <a:endParaRPr lang="en-US" sz="2800">
              <a:solidFill>
                <a:schemeClr val="bg2"/>
              </a:solidFill>
              <a:latin typeface="Times New Roman" panose="02020603050405020304" pitchFamily="18" charset="0"/>
              <a:cs typeface="Times New Roman" panose="02020603050405020304" pitchFamily="18" charset="0"/>
            </a:endParaRPr>
          </a:p>
          <a:p>
            <a:pPr indent="-457200">
              <a:spcBef>
                <a:spcPts val="0"/>
              </a:spcBef>
              <a:buClr>
                <a:schemeClr val="dk2"/>
              </a:buClr>
              <a:buSzPts val="1100"/>
            </a:pPr>
            <a:r>
              <a:rPr lang="en-US" sz="2800">
                <a:solidFill>
                  <a:schemeClr val="bg2"/>
                </a:solidFill>
                <a:latin typeface="Times New Roman" panose="02020603050405020304" pitchFamily="18" charset="0"/>
                <a:cs typeface="Times New Roman" panose="02020603050405020304" pitchFamily="18" charset="0"/>
              </a:rPr>
              <a:t>Courses of study</a:t>
            </a:r>
          </a:p>
          <a:p>
            <a:pPr indent="-457200">
              <a:spcBef>
                <a:spcPts val="0"/>
              </a:spcBef>
              <a:buClr>
                <a:schemeClr val="dk2"/>
              </a:buClr>
              <a:buSzPts val="1100"/>
            </a:pPr>
            <a:endParaRPr lang="en-US" sz="2800">
              <a:solidFill>
                <a:schemeClr val="bg2"/>
              </a:solidFill>
              <a:latin typeface="Times New Roman" panose="02020603050405020304" pitchFamily="18" charset="0"/>
              <a:cs typeface="Times New Roman" panose="02020603050405020304" pitchFamily="18" charset="0"/>
            </a:endParaRPr>
          </a:p>
          <a:p>
            <a:pPr indent="-457200">
              <a:spcBef>
                <a:spcPts val="0"/>
              </a:spcBef>
              <a:buClr>
                <a:schemeClr val="dk2"/>
              </a:buClr>
              <a:buSzPts val="1100"/>
            </a:pPr>
            <a:r>
              <a:rPr lang="en-US" sz="2800">
                <a:solidFill>
                  <a:schemeClr val="bg2"/>
                </a:solidFill>
                <a:latin typeface="Times New Roman" panose="02020603050405020304" pitchFamily="18" charset="0"/>
                <a:cs typeface="Times New Roman" panose="02020603050405020304" pitchFamily="18" charset="0"/>
              </a:rPr>
              <a:t>Student input (invited to meeting and preferences and interests considered)</a:t>
            </a:r>
          </a:p>
          <a:p>
            <a:pPr indent="-457200">
              <a:spcBef>
                <a:spcPts val="0"/>
              </a:spcBef>
              <a:buClr>
                <a:schemeClr val="dk2"/>
              </a:buClr>
              <a:buSzPts val="1100"/>
            </a:pPr>
            <a:endParaRPr lang="en-US" sz="2800">
              <a:solidFill>
                <a:schemeClr val="bg2"/>
              </a:solidFill>
              <a:latin typeface="Times New Roman" panose="02020603050405020304" pitchFamily="18" charset="0"/>
              <a:cs typeface="Times New Roman" panose="02020603050405020304" pitchFamily="18" charset="0"/>
            </a:endParaRPr>
          </a:p>
          <a:p>
            <a:pPr indent="-457200">
              <a:spcBef>
                <a:spcPts val="0"/>
              </a:spcBef>
              <a:buClr>
                <a:schemeClr val="dk2"/>
              </a:buClr>
              <a:buSzPts val="1100"/>
            </a:pPr>
            <a:r>
              <a:rPr lang="en-US" sz="2800">
                <a:solidFill>
                  <a:schemeClr val="bg2"/>
                </a:solidFill>
                <a:latin typeface="Times New Roman" panose="02020603050405020304" pitchFamily="18" charset="0"/>
                <a:cs typeface="Times New Roman" panose="02020603050405020304" pitchFamily="18" charset="0"/>
              </a:rPr>
              <a:t>Outside agency participation example DVR</a:t>
            </a:r>
          </a:p>
          <a:p>
            <a:pPr marL="0" indent="0">
              <a:spcBef>
                <a:spcPts val="0"/>
              </a:spcBef>
              <a:buClr>
                <a:schemeClr val="dk2"/>
              </a:buClr>
              <a:buSzPts val="1100"/>
              <a:buNone/>
            </a:pPr>
            <a:endParaRPr lang="en-US" sz="2800">
              <a:solidFill>
                <a:schemeClr val="bg2"/>
              </a:solidFill>
              <a:latin typeface="Times New Roman" panose="02020603050405020304" pitchFamily="18" charset="0"/>
              <a:cs typeface="Times New Roman" panose="02020603050405020304" pitchFamily="18" charset="0"/>
            </a:endParaRPr>
          </a:p>
          <a:p>
            <a:pPr marL="0" indent="0">
              <a:spcBef>
                <a:spcPts val="0"/>
              </a:spcBef>
              <a:buClr>
                <a:schemeClr val="dk2"/>
              </a:buClr>
              <a:buSzPts val="1100"/>
              <a:buNone/>
            </a:pPr>
            <a:r>
              <a:rPr lang="en-US" sz="2800" b="1">
                <a:solidFill>
                  <a:schemeClr val="bg2"/>
                </a:solidFill>
                <a:latin typeface="Times New Roman" panose="02020603050405020304" pitchFamily="18" charset="0"/>
                <a:cs typeface="Times New Roman" panose="02020603050405020304" pitchFamily="18" charset="0"/>
              </a:rPr>
              <a:t>	</a:t>
            </a:r>
          </a:p>
          <a:p>
            <a:pPr marL="0" indent="0">
              <a:spcBef>
                <a:spcPts val="0"/>
              </a:spcBef>
              <a:buClr>
                <a:schemeClr val="dk2"/>
              </a:buClr>
              <a:buSzPts val="1100"/>
              <a:buNone/>
            </a:pPr>
            <a:endParaRPr lang="en-US" sz="3300">
              <a:solidFill>
                <a:schemeClr val="bg2"/>
              </a:solidFill>
              <a:latin typeface="Times New Roman" panose="02020603050405020304" pitchFamily="18" charset="0"/>
              <a:cs typeface="Times New Roman" panose="02020603050405020304" pitchFamily="18" charset="0"/>
            </a:endParaRPr>
          </a:p>
          <a:p>
            <a:pPr marL="117475" indent="0">
              <a:lnSpc>
                <a:spcPct val="150000"/>
              </a:lnSpc>
              <a:spcBef>
                <a:spcPts val="0"/>
              </a:spcBef>
              <a:buClr>
                <a:schemeClr val="dk2"/>
              </a:buClr>
              <a:buSzPct val="90000"/>
              <a:buNone/>
            </a:pPr>
            <a:endParaRPr lang="en-US" sz="2600">
              <a:solidFill>
                <a:schemeClr val="bg2"/>
              </a:solidFill>
              <a:latin typeface="Times New Roman" panose="02020603050405020304" pitchFamily="18" charset="0"/>
              <a:cs typeface="Times New Roman" panose="02020603050405020304" pitchFamily="18" charset="0"/>
            </a:endParaRPr>
          </a:p>
          <a:p>
            <a:pPr marL="114300" lvl="0" indent="0" algn="l" rtl="0">
              <a:spcBef>
                <a:spcPts val="1800"/>
              </a:spcBef>
              <a:spcAft>
                <a:spcPts val="0"/>
              </a:spcAft>
              <a:buNone/>
            </a:pPr>
            <a:endParaRPr sz="4224" u="sng">
              <a:solidFill>
                <a:schemeClr val="dk2"/>
              </a:solidFill>
            </a:endParaRPr>
          </a:p>
        </p:txBody>
      </p:sp>
      <p:sp>
        <p:nvSpPr>
          <p:cNvPr id="129" name="Google Shape;129;g15be0ce96e7_1_100"/>
          <p:cNvSpPr txBox="1">
            <a:spLocks noGrp="1"/>
          </p:cNvSpPr>
          <p:nvPr>
            <p:ph type="sldNum" idx="12"/>
          </p:nvPr>
        </p:nvSpPr>
        <p:spPr>
          <a:xfrm>
            <a:off x="9525000" y="6374999"/>
            <a:ext cx="1371600" cy="274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030" name="Picture 6" descr="Secondary Transition: A Collaborative Process">
            <a:extLst>
              <a:ext uri="{FF2B5EF4-FFF2-40B4-BE49-F238E27FC236}">
                <a16:creationId xmlns:a16="http://schemas.microsoft.com/office/drawing/2014/main" id="{808195E3-B51F-AC1F-5ED7-6BFD953AA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812" y="1551962"/>
            <a:ext cx="4754658" cy="5306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AE6F-5C79-BD79-2452-17815C409F53}"/>
              </a:ext>
            </a:extLst>
          </p:cNvPr>
          <p:cNvSpPr>
            <a:spLocks noGrp="1"/>
          </p:cNvSpPr>
          <p:nvPr>
            <p:ph type="title"/>
          </p:nvPr>
        </p:nvSpPr>
        <p:spPr/>
        <p:txBody>
          <a:bodyPr/>
          <a:lstStyle/>
          <a:p>
            <a:r>
              <a:rPr lang="en-US"/>
              <a:t>14-15 IEP Verification Spreadsheet Attachment</a:t>
            </a:r>
          </a:p>
        </p:txBody>
      </p:sp>
      <p:sp>
        <p:nvSpPr>
          <p:cNvPr id="4" name="Slide Number Placeholder 3">
            <a:extLst>
              <a:ext uri="{FF2B5EF4-FFF2-40B4-BE49-F238E27FC236}">
                <a16:creationId xmlns:a16="http://schemas.microsoft.com/office/drawing/2014/main" id="{47A41326-AAF6-A37A-3A46-F65398869B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graphicFrame>
        <p:nvGraphicFramePr>
          <p:cNvPr id="5" name="Table 4">
            <a:extLst>
              <a:ext uri="{FF2B5EF4-FFF2-40B4-BE49-F238E27FC236}">
                <a16:creationId xmlns:a16="http://schemas.microsoft.com/office/drawing/2014/main" id="{A039EBAF-EF58-5DD6-5AF2-8C76A3CCAA29}"/>
              </a:ext>
            </a:extLst>
          </p:cNvPr>
          <p:cNvGraphicFramePr>
            <a:graphicFrameLocks noGrp="1"/>
          </p:cNvGraphicFramePr>
          <p:nvPr>
            <p:extLst>
              <p:ext uri="{D42A27DB-BD31-4B8C-83A1-F6EECF244321}">
                <p14:modId xmlns:p14="http://schemas.microsoft.com/office/powerpoint/2010/main" val="1911829416"/>
              </p:ext>
            </p:extLst>
          </p:nvPr>
        </p:nvGraphicFramePr>
        <p:xfrm>
          <a:off x="3452884" y="2579427"/>
          <a:ext cx="6168788" cy="3125342"/>
        </p:xfrm>
        <a:graphic>
          <a:graphicData uri="http://schemas.openxmlformats.org/drawingml/2006/table">
            <a:tbl>
              <a:tblPr>
                <a:tableStyleId>{687DB0A9-CE16-4CB7-BFC8-8B0256B82F2D}</a:tableStyleId>
              </a:tblPr>
              <a:tblGrid>
                <a:gridCol w="3185758">
                  <a:extLst>
                    <a:ext uri="{9D8B030D-6E8A-4147-A177-3AD203B41FA5}">
                      <a16:colId xmlns:a16="http://schemas.microsoft.com/office/drawing/2014/main" val="2510618062"/>
                    </a:ext>
                  </a:extLst>
                </a:gridCol>
                <a:gridCol w="2983030">
                  <a:extLst>
                    <a:ext uri="{9D8B030D-6E8A-4147-A177-3AD203B41FA5}">
                      <a16:colId xmlns:a16="http://schemas.microsoft.com/office/drawing/2014/main" val="2311408608"/>
                    </a:ext>
                  </a:extLst>
                </a:gridCol>
              </a:tblGrid>
              <a:tr h="284122">
                <a:tc>
                  <a:txBody>
                    <a:bodyPr/>
                    <a:lstStyle/>
                    <a:p>
                      <a:pPr algn="l" fontAlgn="b"/>
                      <a:r>
                        <a:rPr lang="en-US" sz="1100" u="none" strike="noStrike">
                          <a:effectLst/>
                        </a:rPr>
                        <a:t>Student ID </a:t>
                      </a:r>
                      <a:endParaRPr lang="en-US" sz="1100" b="1" i="0" u="none" strike="noStrike">
                        <a:solidFill>
                          <a:srgbClr val="FFFFFF"/>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Student Name</a:t>
                      </a:r>
                      <a:endParaRPr lang="en-US" sz="1100" b="1" i="0" u="none" strike="noStrike">
                        <a:solidFill>
                          <a:srgbClr val="FFFF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8303964"/>
                  </a:ext>
                </a:extLst>
              </a:tr>
              <a:tr h="28412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0203492"/>
                  </a:ext>
                </a:extLst>
              </a:tr>
              <a:tr h="28412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2754069"/>
                  </a:ext>
                </a:extLst>
              </a:tr>
              <a:tr h="28412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72825059"/>
                  </a:ext>
                </a:extLst>
              </a:tr>
              <a:tr h="28412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69143104"/>
                  </a:ext>
                </a:extLst>
              </a:tr>
              <a:tr h="28412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72660884"/>
                  </a:ext>
                </a:extLst>
              </a:tr>
              <a:tr h="28412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21786694"/>
                  </a:ext>
                </a:extLst>
              </a:tr>
              <a:tr h="28412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62054121"/>
                  </a:ext>
                </a:extLst>
              </a:tr>
              <a:tr h="28412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2444870"/>
                  </a:ext>
                </a:extLst>
              </a:tr>
              <a:tr h="28412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45789124"/>
                  </a:ext>
                </a:extLst>
              </a:tr>
              <a:tr h="28412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94131795"/>
                  </a:ext>
                </a:extLst>
              </a:tr>
            </a:tbl>
          </a:graphicData>
        </a:graphic>
      </p:graphicFrame>
    </p:spTree>
    <p:extLst>
      <p:ext uri="{BB962C8B-B14F-4D97-AF65-F5344CB8AC3E}">
        <p14:creationId xmlns:p14="http://schemas.microsoft.com/office/powerpoint/2010/main" val="2430988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69494E-4140-8B00-2EE9-2A7D616AE3EB}"/>
              </a:ext>
            </a:extLst>
          </p:cNvPr>
          <p:cNvSpPr>
            <a:spLocks noGrp="1"/>
          </p:cNvSpPr>
          <p:nvPr>
            <p:ph type="body" idx="1"/>
          </p:nvPr>
        </p:nvSpPr>
        <p:spPr/>
        <p:txBody>
          <a:bodyPr/>
          <a:lstStyle/>
          <a:p>
            <a:r>
              <a:rPr lang="en-US"/>
              <a:t> </a:t>
            </a:r>
            <a:r>
              <a:rPr lang="en-US" sz="6600" b="1">
                <a:solidFill>
                  <a:schemeClr val="accent1">
                    <a:lumMod val="75000"/>
                  </a:schemeClr>
                </a:solidFill>
                <a:latin typeface="Times New Roman" panose="02020603050405020304" pitchFamily="18" charset="0"/>
                <a:cs typeface="Times New Roman" panose="02020603050405020304" pitchFamily="18" charset="0"/>
              </a:rPr>
              <a:t>The following slides are consistent procedures followed last year but we will still review. </a:t>
            </a:r>
          </a:p>
        </p:txBody>
      </p:sp>
      <p:sp>
        <p:nvSpPr>
          <p:cNvPr id="4" name="Slide Number Placeholder 3">
            <a:extLst>
              <a:ext uri="{FF2B5EF4-FFF2-40B4-BE49-F238E27FC236}">
                <a16:creationId xmlns:a16="http://schemas.microsoft.com/office/drawing/2014/main" id="{4F336F93-C6D1-6505-844D-3C3D7E508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Tree>
    <p:extLst>
      <p:ext uri="{BB962C8B-B14F-4D97-AF65-F5344CB8AC3E}">
        <p14:creationId xmlns:p14="http://schemas.microsoft.com/office/powerpoint/2010/main" val="4012462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2D2D-D980-531B-0557-0493961CE8A3}"/>
              </a:ext>
            </a:extLst>
          </p:cNvPr>
          <p:cNvSpPr>
            <a:spLocks noGrp="1"/>
          </p:cNvSpPr>
          <p:nvPr>
            <p:ph type="title"/>
          </p:nvPr>
        </p:nvSpPr>
        <p:spPr/>
        <p:txBody>
          <a:bodyPr>
            <a:normAutofit fontScale="90000"/>
          </a:bodyPr>
          <a:lstStyle/>
          <a:p>
            <a:br>
              <a:rPr lang="en-US"/>
            </a:br>
            <a:r>
              <a:rPr lang="en-US">
                <a:latin typeface="Times New Roman" panose="02020603050405020304" pitchFamily="18" charset="0"/>
                <a:cs typeface="Times New Roman" panose="02020603050405020304" pitchFamily="18" charset="0"/>
              </a:rPr>
              <a:t>STEP 1 NOVA/STARS</a:t>
            </a:r>
          </a:p>
        </p:txBody>
      </p:sp>
      <p:sp>
        <p:nvSpPr>
          <p:cNvPr id="3" name="Text Placeholder 2">
            <a:extLst>
              <a:ext uri="{FF2B5EF4-FFF2-40B4-BE49-F238E27FC236}">
                <a16:creationId xmlns:a16="http://schemas.microsoft.com/office/drawing/2014/main" id="{D6D94517-1D6E-7CBE-BA2D-901DF623ECF4}"/>
              </a:ext>
            </a:extLst>
          </p:cNvPr>
          <p:cNvSpPr>
            <a:spLocks noGrp="1"/>
          </p:cNvSpPr>
          <p:nvPr>
            <p:ph type="body" idx="1"/>
          </p:nvPr>
        </p:nvSpPr>
        <p:spPr/>
        <p:txBody>
          <a:bodyPr>
            <a:normAutofit/>
          </a:bodyPr>
          <a:lstStyle/>
          <a:p>
            <a:r>
              <a:rPr lang="en-US"/>
              <a:t>NOVA/STARS Credentials required to access the Special Education Monitoring site.</a:t>
            </a:r>
          </a:p>
          <a:p>
            <a:r>
              <a:rPr lang="en-US"/>
              <a:t>Reminder your STARS credential will let you access the Special Education Monitoring site.</a:t>
            </a:r>
          </a:p>
          <a:p>
            <a:r>
              <a:rPr lang="en-US"/>
              <a:t>Log in and password</a:t>
            </a:r>
          </a:p>
          <a:p>
            <a:r>
              <a:rPr lang="en-US"/>
              <a:t>To obtain Nova Credentials:  </a:t>
            </a:r>
            <a:r>
              <a:rPr lang="en-US">
                <a:solidFill>
                  <a:schemeClr val="accent1">
                    <a:lumMod val="75000"/>
                  </a:schemeClr>
                </a:solidFill>
                <a:hlinkClick r:id="rId3">
                  <a:extLst>
                    <a:ext uri="{A12FA001-AC4F-418D-AE19-62706E023703}">
                      <ahyp:hlinkClr xmlns:ahyp="http://schemas.microsoft.com/office/drawing/2018/hyperlinkcolor" val="tx"/>
                    </a:ext>
                  </a:extLst>
                </a:hlinkClick>
              </a:rPr>
              <a:t>Nova – New Mexico Public Education Department (state.nm.us)</a:t>
            </a:r>
            <a:endParaRPr lang="en-US">
              <a:solidFill>
                <a:schemeClr val="accent1">
                  <a:lumMod val="75000"/>
                </a:schemeClr>
              </a:solidFill>
            </a:endParaRPr>
          </a:p>
          <a:p>
            <a:r>
              <a:rPr lang="en-US"/>
              <a:t>Complete and submit the online NOVA Authorization Form.</a:t>
            </a:r>
          </a:p>
          <a:p>
            <a:r>
              <a:rPr lang="en-US"/>
              <a:t>A username and password will be assigned.</a:t>
            </a:r>
          </a:p>
        </p:txBody>
      </p:sp>
      <p:sp>
        <p:nvSpPr>
          <p:cNvPr id="4" name="Slide Number Placeholder 3">
            <a:extLst>
              <a:ext uri="{FF2B5EF4-FFF2-40B4-BE49-F238E27FC236}">
                <a16:creationId xmlns:a16="http://schemas.microsoft.com/office/drawing/2014/main" id="{27ECA4D1-1CE8-1013-0224-F2B4BDF385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Tree>
    <p:extLst>
      <p:ext uri="{BB962C8B-B14F-4D97-AF65-F5344CB8AC3E}">
        <p14:creationId xmlns:p14="http://schemas.microsoft.com/office/powerpoint/2010/main" val="84739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C532-FF0C-1F87-4A4F-B71B2580C744}"/>
              </a:ext>
            </a:extLst>
          </p:cNvPr>
          <p:cNvSpPr>
            <a:spLocks noGrp="1"/>
          </p:cNvSpPr>
          <p:nvPr>
            <p:ph type="title"/>
          </p:nvPr>
        </p:nvSpPr>
        <p:spPr/>
        <p:txBody>
          <a:bodyPr>
            <a:normAutofit fontScale="90000"/>
          </a:bodyPr>
          <a:lstStyle/>
          <a:p>
            <a:r>
              <a:rPr lang="en-US">
                <a:latin typeface="Times New Roman" panose="02020603050405020304" pitchFamily="18" charset="0"/>
                <a:cs typeface="Times New Roman" panose="02020603050405020304" pitchFamily="18" charset="0"/>
              </a:rPr>
              <a:t>STEP 2 Access to the Special Education Monitoring Site</a:t>
            </a:r>
          </a:p>
        </p:txBody>
      </p:sp>
      <p:sp>
        <p:nvSpPr>
          <p:cNvPr id="3" name="Text Placeholder 2">
            <a:extLst>
              <a:ext uri="{FF2B5EF4-FFF2-40B4-BE49-F238E27FC236}">
                <a16:creationId xmlns:a16="http://schemas.microsoft.com/office/drawing/2014/main" id="{3C5C81BE-D4B2-9C6F-294B-D909BD388D2D}"/>
              </a:ext>
            </a:extLst>
          </p:cNvPr>
          <p:cNvSpPr>
            <a:spLocks noGrp="1"/>
          </p:cNvSpPr>
          <p:nvPr>
            <p:ph type="body" idx="1"/>
          </p:nvPr>
        </p:nvSpPr>
        <p:spPr/>
        <p:txBody>
          <a:bodyPr/>
          <a:lstStyle/>
          <a:p>
            <a:r>
              <a:rPr lang="en-US" sz="2800">
                <a:latin typeface="Times New Roman" panose="02020603050405020304" pitchFamily="18" charset="0"/>
                <a:cs typeface="Times New Roman" panose="02020603050405020304" pitchFamily="18" charset="0"/>
              </a:rPr>
              <a:t>Obtain access to the Special Education Monitoring Site from Mahesh Reddy-Erri</a:t>
            </a:r>
          </a:p>
          <a:p>
            <a:r>
              <a:rPr lang="en-US" sz="2800" b="1">
                <a:solidFill>
                  <a:schemeClr val="accent1">
                    <a:lumMod val="7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Mahesh.Reddy-Erri@ped.nm.gov</a:t>
            </a:r>
            <a:r>
              <a:rPr lang="en-US" sz="2800" b="1">
                <a:solidFill>
                  <a:schemeClr val="accent1">
                    <a:lumMod val="75000"/>
                  </a:schemeClr>
                </a:solidFill>
                <a:latin typeface="Times New Roman" panose="02020603050405020304" pitchFamily="18" charset="0"/>
                <a:cs typeface="Times New Roman" panose="02020603050405020304" pitchFamily="18" charset="0"/>
              </a:rPr>
              <a:t>  please CC Liz.Schweiger@ped.nm.gov</a:t>
            </a:r>
          </a:p>
          <a:p>
            <a:r>
              <a:rPr lang="en-US" sz="2800">
                <a:latin typeface="Times New Roman" panose="02020603050405020304" pitchFamily="18" charset="0"/>
                <a:cs typeface="Times New Roman" panose="02020603050405020304" pitchFamily="18" charset="0"/>
              </a:rPr>
              <a:t>Use NOVA credentials (login and password) to access the collection site.</a:t>
            </a:r>
          </a:p>
          <a:p>
            <a:endParaRPr lang="en-US" sz="2800">
              <a:latin typeface="Times New Roman" panose="02020603050405020304" pitchFamily="18" charset="0"/>
              <a:cs typeface="Times New Roman" panose="02020603050405020304" pitchFamily="18" charset="0"/>
            </a:endParaRPr>
          </a:p>
          <a:p>
            <a:r>
              <a:rPr lang="en-US" sz="2800" b="1">
                <a:solidFill>
                  <a:schemeClr val="accent1">
                    <a:lumMod val="75000"/>
                  </a:schemeClr>
                </a:solidFill>
                <a:latin typeface="Times New Roman" panose="02020603050405020304" pitchFamily="18" charset="0"/>
                <a:cs typeface="Times New Roman" panose="02020603050405020304" pitchFamily="18" charset="0"/>
              </a:rPr>
              <a:t>Please note this step is required.  NOVA access alone does not authorize access to the Special Education Monitoring site.</a:t>
            </a:r>
          </a:p>
          <a:p>
            <a:endParaRPr lang="en-US"/>
          </a:p>
        </p:txBody>
      </p:sp>
      <p:sp>
        <p:nvSpPr>
          <p:cNvPr id="4" name="Slide Number Placeholder 3">
            <a:extLst>
              <a:ext uri="{FF2B5EF4-FFF2-40B4-BE49-F238E27FC236}">
                <a16:creationId xmlns:a16="http://schemas.microsoft.com/office/drawing/2014/main" id="{7A6003B0-87E1-50C0-F7A7-9FDC9F5D36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523454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FDE0-B46A-2FBC-E58E-93FA2B60995F}"/>
              </a:ext>
            </a:extLst>
          </p:cNvPr>
          <p:cNvSpPr>
            <a:spLocks noGrp="1"/>
          </p:cNvSpPr>
          <p:nvPr>
            <p:ph type="title"/>
          </p:nvPr>
        </p:nvSpPr>
        <p:spPr/>
        <p:txBody>
          <a:bodyPr>
            <a:normAutofit fontScale="90000"/>
          </a:bodyPr>
          <a:lstStyle/>
          <a:p>
            <a:br>
              <a:rPr lang="en-US"/>
            </a:br>
            <a:br>
              <a:rPr lang="en-US"/>
            </a:br>
            <a:r>
              <a:rPr lang="en-US">
                <a:latin typeface="Times New Roman" panose="02020603050405020304" pitchFamily="18" charset="0"/>
                <a:cs typeface="Times New Roman" panose="02020603050405020304" pitchFamily="18" charset="0"/>
              </a:rPr>
              <a:t>STEP 3 Uploading IEPs for Review</a:t>
            </a:r>
          </a:p>
        </p:txBody>
      </p:sp>
      <p:sp>
        <p:nvSpPr>
          <p:cNvPr id="3" name="Text Placeholder 2">
            <a:extLst>
              <a:ext uri="{FF2B5EF4-FFF2-40B4-BE49-F238E27FC236}">
                <a16:creationId xmlns:a16="http://schemas.microsoft.com/office/drawing/2014/main" id="{C40BE095-0CA9-D2C8-4465-75ECA26DE2B5}"/>
              </a:ext>
            </a:extLst>
          </p:cNvPr>
          <p:cNvSpPr>
            <a:spLocks noGrp="1"/>
          </p:cNvSpPr>
          <p:nvPr>
            <p:ph type="body" idx="1"/>
          </p:nvPr>
        </p:nvSpPr>
        <p:spPr/>
        <p:txBody>
          <a:bodyPr>
            <a:normAutofit fontScale="85000" lnSpcReduction="20000"/>
          </a:bodyPr>
          <a:lstStyle/>
          <a:p>
            <a:pPr marL="76200" indent="0">
              <a:buNone/>
            </a:pPr>
            <a:r>
              <a:rPr lang="en-US" sz="2800" b="1">
                <a:solidFill>
                  <a:schemeClr val="accent1">
                    <a:lumMod val="75000"/>
                  </a:schemeClr>
                </a:solidFill>
                <a:latin typeface="Times New Roman" panose="02020603050405020304" pitchFamily="18" charset="0"/>
                <a:cs typeface="Times New Roman" panose="02020603050405020304" pitchFamily="18" charset="0"/>
              </a:rPr>
              <a:t>Friday 1.12.24 </a:t>
            </a:r>
            <a:r>
              <a:rPr lang="en-US" sz="2800">
                <a:latin typeface="Times New Roman" panose="02020603050405020304" pitchFamily="18" charset="0"/>
                <a:cs typeface="Times New Roman" panose="02020603050405020304" pitchFamily="18" charset="0"/>
              </a:rPr>
              <a:t>through </a:t>
            </a:r>
            <a:r>
              <a:rPr lang="en-US" sz="2800" b="1">
                <a:solidFill>
                  <a:schemeClr val="accent1">
                    <a:lumMod val="75000"/>
                  </a:schemeClr>
                </a:solidFill>
                <a:latin typeface="Times New Roman" panose="02020603050405020304" pitchFamily="18" charset="0"/>
                <a:cs typeface="Times New Roman" panose="02020603050405020304" pitchFamily="18" charset="0"/>
              </a:rPr>
              <a:t>Wednesday 1.31.24</a:t>
            </a:r>
            <a:r>
              <a:rPr lang="en-US" sz="2800">
                <a:solidFill>
                  <a:schemeClr val="accent1">
                    <a:lumMod val="75000"/>
                  </a:schemeClr>
                </a:solidFill>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upload the IEPs to the Special Education Monitoring Site</a:t>
            </a:r>
          </a:p>
          <a:p>
            <a:pPr marL="76200" indent="0">
              <a:buNone/>
            </a:pPr>
            <a:r>
              <a:rPr lang="en-US" sz="2800" b="1">
                <a:solidFill>
                  <a:schemeClr val="accent1">
                    <a:lumMod val="75000"/>
                  </a:schemeClr>
                </a:solidFill>
                <a:latin typeface="Times New Roman" panose="02020603050405020304" pitchFamily="18" charset="0"/>
                <a:cs typeface="Times New Roman" panose="02020603050405020304" pitchFamily="18" charset="0"/>
              </a:rPr>
              <a:t>Wednesday 1.31.24 </a:t>
            </a:r>
            <a:r>
              <a:rPr lang="en-US" sz="2800">
                <a:latin typeface="Times New Roman" panose="02020603050405020304" pitchFamily="18" charset="0"/>
                <a:cs typeface="Times New Roman" panose="02020603050405020304" pitchFamily="18" charset="0"/>
              </a:rPr>
              <a:t>is the absolute last day to upload IEPs to be reviewed no exceptions.</a:t>
            </a:r>
          </a:p>
          <a:p>
            <a:pPr marL="76200" indent="0">
              <a:buNone/>
            </a:pPr>
            <a:r>
              <a:rPr lang="en-US" sz="2800">
                <a:latin typeface="Times New Roman" panose="02020603050405020304" pitchFamily="18" charset="0"/>
                <a:cs typeface="Times New Roman" panose="02020603050405020304" pitchFamily="18" charset="0"/>
              </a:rPr>
              <a:t>How to upload IEPs:</a:t>
            </a:r>
          </a:p>
          <a:p>
            <a:pPr lvl="1"/>
            <a:r>
              <a:rPr lang="en-US" sz="2800">
                <a:latin typeface="Times New Roman" panose="02020603050405020304" pitchFamily="18" charset="0"/>
                <a:cs typeface="Times New Roman" panose="02020603050405020304" pitchFamily="18" charset="0"/>
              </a:rPr>
              <a:t>Monitoring site location</a:t>
            </a:r>
          </a:p>
          <a:p>
            <a:pPr lvl="1"/>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PED</a:t>
            </a:r>
            <a:r>
              <a:rPr lang="en-US" sz="2800" spc="-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website &gt;</a:t>
            </a:r>
            <a:r>
              <a:rPr lang="en-US" sz="2800" spc="-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PED</a:t>
            </a:r>
            <a:r>
              <a:rPr lang="en-US" sz="2800" spc="-1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APPS</a:t>
            </a:r>
            <a:r>
              <a:rPr lang="en-US" sz="2800" spc="-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(IT)</a:t>
            </a:r>
            <a:r>
              <a:rPr lang="en-US" sz="2800" spc="-1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&gt;</a:t>
            </a:r>
            <a:r>
              <a:rPr lang="en-US" sz="2800" spc="-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IT</a:t>
            </a:r>
            <a:r>
              <a:rPr lang="en-US" sz="2800" spc="-1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Applications</a:t>
            </a:r>
            <a:r>
              <a:rPr lang="en-US" sz="2800" spc="-1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&gt;</a:t>
            </a:r>
            <a:r>
              <a:rPr lang="en-US" sz="2800" spc="-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Click</a:t>
            </a:r>
            <a:r>
              <a:rPr lang="en-US" sz="2800" spc="-2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in</a:t>
            </a:r>
            <a:r>
              <a:rPr lang="en-US" sz="2800" spc="-1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Special Education</a:t>
            </a:r>
            <a:r>
              <a:rPr lang="en-US" sz="2800" spc="-5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Monitoring</a:t>
            </a:r>
            <a:r>
              <a:rPr lang="en-US" sz="2800" spc="-6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&gt;</a:t>
            </a:r>
            <a:r>
              <a:rPr lang="en-US" sz="2800" spc="-5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Click</a:t>
            </a:r>
            <a:r>
              <a:rPr lang="en-US" sz="2800" spc="-6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PROCEED</a:t>
            </a:r>
            <a:r>
              <a:rPr lang="en-US" sz="2800" spc="-2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to</a:t>
            </a:r>
            <a:r>
              <a:rPr lang="en-US" sz="2800" spc="2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leave</a:t>
            </a:r>
            <a:r>
              <a:rPr lang="en-US" sz="2800" spc="-6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PED</a:t>
            </a:r>
            <a:r>
              <a:rPr lang="en-US" sz="2800" spc="-5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website</a:t>
            </a:r>
            <a:r>
              <a:rPr lang="en-US" sz="2800" spc="-4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&gt; Enter STARS login and password</a:t>
            </a:r>
          </a:p>
          <a:p>
            <a:pPr marL="558800" lvl="1" indent="0">
              <a:buNone/>
            </a:pPr>
            <a:r>
              <a:rPr lang="en-US" sz="2800">
                <a:latin typeface="Times New Roman" panose="02020603050405020304" pitchFamily="18" charset="0"/>
                <a:cs typeface="Times New Roman" panose="02020603050405020304" pitchFamily="18" charset="0"/>
              </a:rPr>
              <a:t>     In SE Monitoring site, upload IEP’s</a:t>
            </a:r>
          </a:p>
          <a:p>
            <a:pPr lvl="1"/>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Click</a:t>
            </a:r>
            <a:r>
              <a:rPr lang="en-US" sz="2800" spc="-6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on</a:t>
            </a:r>
            <a:r>
              <a:rPr lang="en-US" sz="2800" spc="-4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Special_Ed_Monitoring</a:t>
            </a:r>
            <a:r>
              <a:rPr lang="en-US" sz="2800" spc="-3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&gt;</a:t>
            </a:r>
            <a:r>
              <a:rPr lang="en-US" sz="2800" spc="-5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Select</a:t>
            </a:r>
            <a:r>
              <a:rPr lang="en-US" sz="2800" spc="-3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LEA</a:t>
            </a:r>
            <a:r>
              <a:rPr lang="en-US" sz="2800" spc="-4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&gt;</a:t>
            </a:r>
            <a:r>
              <a:rPr lang="en-US" sz="2800" spc="-4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Select</a:t>
            </a:r>
            <a:r>
              <a:rPr lang="en-US" sz="2800" spc="-4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Indicator</a:t>
            </a:r>
            <a:r>
              <a:rPr lang="en-US" sz="2800" spc="-45">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13 Post Secondary Transition &gt; Select 2021-2022 &gt; Select Annual Review folder &gt; Upload IEPs</a:t>
            </a:r>
          </a:p>
          <a:p>
            <a:pPr lvl="1"/>
            <a:endParaRPr lang="en-US"/>
          </a:p>
        </p:txBody>
      </p:sp>
      <p:sp>
        <p:nvSpPr>
          <p:cNvPr id="4" name="Slide Number Placeholder 3">
            <a:extLst>
              <a:ext uri="{FF2B5EF4-FFF2-40B4-BE49-F238E27FC236}">
                <a16:creationId xmlns:a16="http://schemas.microsoft.com/office/drawing/2014/main" id="{21702BCC-D7DE-5504-A2F3-0F8E0E6D4F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a:p>
        </p:txBody>
      </p:sp>
    </p:spTree>
    <p:extLst>
      <p:ext uri="{BB962C8B-B14F-4D97-AF65-F5344CB8AC3E}">
        <p14:creationId xmlns:p14="http://schemas.microsoft.com/office/powerpoint/2010/main" val="293402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1C40-825F-176C-A36A-ACF7CD0D4D2E}"/>
              </a:ext>
            </a:extLst>
          </p:cNvPr>
          <p:cNvSpPr>
            <a:spLocks noGrp="1"/>
          </p:cNvSpPr>
          <p:nvPr>
            <p:ph type="title"/>
          </p:nvPr>
        </p:nvSpPr>
        <p:spPr/>
        <p:txBody>
          <a:bodyPr>
            <a:normAutofit/>
          </a:bodyPr>
          <a:lstStyle/>
          <a:p>
            <a:r>
              <a:rPr lang="en-US" sz="3600">
                <a:latin typeface="Times New Roman" panose="02020603050405020304" pitchFamily="18" charset="0"/>
                <a:cs typeface="Times New Roman" panose="02020603050405020304" pitchFamily="18" charset="0"/>
              </a:rPr>
              <a:t>STEP 4 IEP Upload Guidance</a:t>
            </a:r>
          </a:p>
        </p:txBody>
      </p:sp>
      <p:sp>
        <p:nvSpPr>
          <p:cNvPr id="3" name="Text Placeholder 2">
            <a:extLst>
              <a:ext uri="{FF2B5EF4-FFF2-40B4-BE49-F238E27FC236}">
                <a16:creationId xmlns:a16="http://schemas.microsoft.com/office/drawing/2014/main" id="{176C4804-E06C-D687-E0A7-FD77871D5215}"/>
              </a:ext>
            </a:extLst>
          </p:cNvPr>
          <p:cNvSpPr>
            <a:spLocks noGrp="1"/>
          </p:cNvSpPr>
          <p:nvPr>
            <p:ph type="body" idx="1"/>
          </p:nvPr>
        </p:nvSpPr>
        <p:spPr/>
        <p:txBody>
          <a:bodyPr/>
          <a:lstStyle/>
          <a:p>
            <a:endParaRPr lang="en-US"/>
          </a:p>
          <a:p>
            <a:r>
              <a:rPr lang="en-US"/>
              <a:t>LEAs that do not submit IEPs by </a:t>
            </a:r>
            <a:r>
              <a:rPr lang="en-US" b="1">
                <a:solidFill>
                  <a:schemeClr val="accent1">
                    <a:lumMod val="75000"/>
                  </a:schemeClr>
                </a:solidFill>
              </a:rPr>
              <a:t>Wednesday 1.31.24  </a:t>
            </a:r>
            <a:r>
              <a:rPr lang="en-US"/>
              <a:t>will be identified as not submitting timely data, which will impact the LEAs annual determination</a:t>
            </a:r>
          </a:p>
          <a:p>
            <a:r>
              <a:rPr lang="en-US"/>
              <a:t>LEAs have </a:t>
            </a:r>
            <a:r>
              <a:rPr lang="en-US" b="1">
                <a:solidFill>
                  <a:schemeClr val="accent1">
                    <a:lumMod val="75000"/>
                  </a:schemeClr>
                </a:solidFill>
              </a:rPr>
              <a:t>10 days </a:t>
            </a:r>
            <a:r>
              <a:rPr lang="en-US"/>
              <a:t>to correct upload notification of Indicator Non-compliance</a:t>
            </a:r>
          </a:p>
          <a:p>
            <a:r>
              <a:rPr lang="en-US"/>
              <a:t>IEPs must be in PDF format</a:t>
            </a:r>
          </a:p>
        </p:txBody>
      </p:sp>
      <p:sp>
        <p:nvSpPr>
          <p:cNvPr id="4" name="Slide Number Placeholder 3">
            <a:extLst>
              <a:ext uri="{FF2B5EF4-FFF2-40B4-BE49-F238E27FC236}">
                <a16:creationId xmlns:a16="http://schemas.microsoft.com/office/drawing/2014/main" id="{98F7D94B-B7A0-5769-A615-7FB8F48CDD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spTree>
    <p:extLst>
      <p:ext uri="{BB962C8B-B14F-4D97-AF65-F5344CB8AC3E}">
        <p14:creationId xmlns:p14="http://schemas.microsoft.com/office/powerpoint/2010/main" val="3770853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468F-DCEA-DA74-D2AB-0404E5ED9894}"/>
              </a:ext>
            </a:extLst>
          </p:cNvPr>
          <p:cNvSpPr>
            <a:spLocks noGrp="1"/>
          </p:cNvSpPr>
          <p:nvPr>
            <p:ph type="title"/>
          </p:nvPr>
        </p:nvSpPr>
        <p:spPr/>
        <p:txBody>
          <a:bodyPr>
            <a:normAutofit/>
          </a:bodyPr>
          <a:lstStyle/>
          <a:p>
            <a:r>
              <a:rPr lang="en-US" sz="3600">
                <a:latin typeface="Times New Roman" panose="02020603050405020304" pitchFamily="18" charset="0"/>
                <a:cs typeface="Times New Roman" panose="02020603050405020304" pitchFamily="18" charset="0"/>
              </a:rPr>
              <a:t>STEP 4 Continued</a:t>
            </a:r>
          </a:p>
        </p:txBody>
      </p:sp>
      <p:sp>
        <p:nvSpPr>
          <p:cNvPr id="3" name="Text Placeholder 2">
            <a:extLst>
              <a:ext uri="{FF2B5EF4-FFF2-40B4-BE49-F238E27FC236}">
                <a16:creationId xmlns:a16="http://schemas.microsoft.com/office/drawing/2014/main" id="{85E3BC29-9816-CA69-B841-52F14FAB78D0}"/>
              </a:ext>
            </a:extLst>
          </p:cNvPr>
          <p:cNvSpPr>
            <a:spLocks noGrp="1"/>
          </p:cNvSpPr>
          <p:nvPr>
            <p:ph type="body" idx="1"/>
          </p:nvPr>
        </p:nvSpPr>
        <p:spPr>
          <a:xfrm>
            <a:off x="415600" y="1638232"/>
            <a:ext cx="11360700" cy="5104089"/>
          </a:xfrm>
        </p:spPr>
        <p:txBody>
          <a:bodyPr>
            <a:noAutofit/>
          </a:bodyPr>
          <a:lstStyle/>
          <a:p>
            <a:r>
              <a:rPr lang="en-US" sz="2000" b="1">
                <a:latin typeface="Times New Roman" panose="02020603050405020304" pitchFamily="18" charset="0"/>
                <a:cs typeface="Times New Roman" panose="02020603050405020304" pitchFamily="18" charset="0"/>
              </a:rPr>
              <a:t>Upload the entire IEP</a:t>
            </a:r>
          </a:p>
          <a:p>
            <a:pPr lvl="1"/>
            <a:r>
              <a:rPr lang="en-US">
                <a:latin typeface="Times New Roman" panose="02020603050405020304" pitchFamily="18" charset="0"/>
                <a:cs typeface="Times New Roman" panose="02020603050405020304" pitchFamily="18" charset="0"/>
              </a:rPr>
              <a:t>Parent  invitation</a:t>
            </a:r>
          </a:p>
          <a:p>
            <a:pPr lvl="1"/>
            <a:r>
              <a:rPr lang="en-US">
                <a:latin typeface="Times New Roman" panose="02020603050405020304" pitchFamily="18" charset="0"/>
                <a:cs typeface="Times New Roman" panose="02020603050405020304" pitchFamily="18" charset="0"/>
              </a:rPr>
              <a:t>Student invitation</a:t>
            </a:r>
          </a:p>
          <a:p>
            <a:pPr lvl="1"/>
            <a:r>
              <a:rPr lang="en-US">
                <a:latin typeface="Times New Roman" panose="02020603050405020304" pitchFamily="18" charset="0"/>
                <a:cs typeface="Times New Roman" panose="02020603050405020304" pitchFamily="18" charset="0"/>
              </a:rPr>
              <a:t>Signature page</a:t>
            </a:r>
          </a:p>
          <a:p>
            <a:pPr lvl="1"/>
            <a:endParaRPr lang="en-US" b="1">
              <a:latin typeface="Times New Roman" panose="02020603050405020304" pitchFamily="18" charset="0"/>
              <a:cs typeface="Times New Roman" panose="02020603050405020304" pitchFamily="18" charset="0"/>
            </a:endParaRPr>
          </a:p>
          <a:p>
            <a:pPr marL="558800" lvl="1" indent="0">
              <a:buNone/>
            </a:pPr>
            <a:r>
              <a:rPr lang="en-US" b="1">
                <a:latin typeface="Times New Roman" panose="02020603050405020304" pitchFamily="18" charset="0"/>
                <a:cs typeface="Times New Roman" panose="02020603050405020304" pitchFamily="18" charset="0"/>
              </a:rPr>
              <a:t>Name IEP Files as listed below</a:t>
            </a:r>
          </a:p>
          <a:p>
            <a:pPr marL="558800" lvl="1" indent="0">
              <a:buNone/>
            </a:pPr>
            <a:r>
              <a:rPr lang="en-US" b="1">
                <a:latin typeface="Times New Roman" panose="02020603050405020304" pitchFamily="18" charset="0"/>
                <a:cs typeface="Times New Roman" panose="02020603050405020304" pitchFamily="18" charset="0"/>
              </a:rPr>
              <a:t>Last 4 digits of the student ID number, underscore, then type of document.</a:t>
            </a:r>
          </a:p>
          <a:p>
            <a:pPr marL="558800" lvl="1" indent="0">
              <a:buNone/>
            </a:pPr>
            <a:r>
              <a:rPr lang="en-US" sz="3600" b="1" i="1">
                <a:solidFill>
                  <a:srgbClr val="FF0000"/>
                </a:solidFill>
                <a:latin typeface="Times New Roman" panose="02020603050405020304" pitchFamily="18" charset="0"/>
                <a:cs typeface="Times New Roman" panose="02020603050405020304" pitchFamily="18" charset="0"/>
              </a:rPr>
              <a:t>Do not use student names</a:t>
            </a:r>
            <a:r>
              <a:rPr lang="en-US" sz="3600" i="1">
                <a:solidFill>
                  <a:srgbClr val="FF0000"/>
                </a:solidFill>
                <a:latin typeface="Times New Roman" panose="02020603050405020304" pitchFamily="18" charset="0"/>
                <a:cs typeface="Times New Roman" panose="02020603050405020304" pitchFamily="18" charset="0"/>
              </a:rPr>
              <a:t>.</a:t>
            </a:r>
          </a:p>
          <a:p>
            <a:pPr marL="558800" lvl="1" indent="0">
              <a:buNone/>
            </a:pPr>
            <a:r>
              <a:rPr lang="en-US" sz="2400" b="1">
                <a:solidFill>
                  <a:schemeClr val="accent1">
                    <a:lumMod val="75000"/>
                  </a:schemeClr>
                </a:solidFill>
                <a:latin typeface="Times New Roman" panose="02020603050405020304" pitchFamily="18" charset="0"/>
                <a:cs typeface="Times New Roman" panose="02020603050405020304" pitchFamily="18" charset="0"/>
              </a:rPr>
              <a:t>Examples</a:t>
            </a:r>
          </a:p>
          <a:p>
            <a:pPr marL="558800" lvl="1" indent="0">
              <a:buNone/>
            </a:pPr>
            <a:r>
              <a:rPr lang="en-US" sz="2400" b="1">
                <a:solidFill>
                  <a:schemeClr val="accent1">
                    <a:lumMod val="75000"/>
                  </a:schemeClr>
                </a:solidFill>
                <a:latin typeface="Times New Roman" panose="02020603050405020304" pitchFamily="18" charset="0"/>
                <a:cs typeface="Times New Roman" panose="02020603050405020304" pitchFamily="18" charset="0"/>
              </a:rPr>
              <a:t>1234_invitation</a:t>
            </a:r>
          </a:p>
          <a:p>
            <a:pPr marL="558800" lvl="1" indent="0">
              <a:buNone/>
            </a:pPr>
            <a:r>
              <a:rPr lang="en-US" sz="2400" b="1">
                <a:solidFill>
                  <a:schemeClr val="accent1">
                    <a:lumMod val="75000"/>
                  </a:schemeClr>
                </a:solidFill>
                <a:latin typeface="Times New Roman" panose="02020603050405020304" pitchFamily="18" charset="0"/>
                <a:cs typeface="Times New Roman" panose="02020603050405020304" pitchFamily="18" charset="0"/>
              </a:rPr>
              <a:t>1234_Correction</a:t>
            </a:r>
          </a:p>
        </p:txBody>
      </p:sp>
      <p:sp>
        <p:nvSpPr>
          <p:cNvPr id="4" name="Slide Number Placeholder 3">
            <a:extLst>
              <a:ext uri="{FF2B5EF4-FFF2-40B4-BE49-F238E27FC236}">
                <a16:creationId xmlns:a16="http://schemas.microsoft.com/office/drawing/2014/main" id="{056247A8-AF31-F755-5195-4F8127B3E4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spTree>
    <p:extLst>
      <p:ext uri="{BB962C8B-B14F-4D97-AF65-F5344CB8AC3E}">
        <p14:creationId xmlns:p14="http://schemas.microsoft.com/office/powerpoint/2010/main" val="2473569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FC65-EFF3-333D-A7C4-27B00C31E05D}"/>
              </a:ext>
            </a:extLst>
          </p:cNvPr>
          <p:cNvSpPr>
            <a:spLocks noGrp="1"/>
          </p:cNvSpPr>
          <p:nvPr>
            <p:ph type="title"/>
          </p:nvPr>
        </p:nvSpPr>
        <p:spPr/>
        <p:txBody>
          <a:bodyPr>
            <a:normAutofit/>
          </a:bodyPr>
          <a:lstStyle/>
          <a:p>
            <a:r>
              <a:rPr lang="en-US" sz="3600">
                <a:latin typeface="Times New Roman" panose="02020603050405020304" pitchFamily="18" charset="0"/>
                <a:cs typeface="Times New Roman" panose="02020603050405020304" pitchFamily="18" charset="0"/>
              </a:rPr>
              <a:t>STEP 5 Notification</a:t>
            </a:r>
          </a:p>
        </p:txBody>
      </p:sp>
      <p:sp>
        <p:nvSpPr>
          <p:cNvPr id="3" name="Text Placeholder 2">
            <a:extLst>
              <a:ext uri="{FF2B5EF4-FFF2-40B4-BE49-F238E27FC236}">
                <a16:creationId xmlns:a16="http://schemas.microsoft.com/office/drawing/2014/main" id="{FCB5DC86-59FB-8FC7-D476-7DA79F54EDFE}"/>
              </a:ext>
            </a:extLst>
          </p:cNvPr>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When all your IEP are uploaded into the Special Education Monitoring site</a:t>
            </a:r>
          </a:p>
          <a:p>
            <a:r>
              <a:rPr lang="en-US">
                <a:latin typeface="Times New Roman" panose="02020603050405020304" pitchFamily="18" charset="0"/>
                <a:cs typeface="Times New Roman" panose="02020603050405020304" pitchFamily="18" charset="0"/>
              </a:rPr>
              <a:t>Email:  </a:t>
            </a:r>
            <a:r>
              <a:rPr lang="en-US">
                <a:solidFill>
                  <a:schemeClr val="accent1">
                    <a:lumMod val="7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matthew.tomicek@ped.nm.gov</a:t>
            </a:r>
            <a:r>
              <a:rPr lang="en-US">
                <a:solidFill>
                  <a:schemeClr val="accent1">
                    <a:lumMod val="75000"/>
                  </a:schemeClr>
                </a:solidFill>
                <a:latin typeface="Times New Roman" panose="02020603050405020304" pitchFamily="18" charset="0"/>
                <a:cs typeface="Times New Roman" panose="02020603050405020304" pitchFamily="18" charset="0"/>
              </a:rPr>
              <a:t>  and cc  Liz.Schweiger@ped.nm.gov</a:t>
            </a:r>
          </a:p>
          <a:p>
            <a:r>
              <a:rPr lang="en-US">
                <a:solidFill>
                  <a:schemeClr val="accent1">
                    <a:lumMod val="75000"/>
                  </a:schemeClr>
                </a:solidFill>
                <a:latin typeface="Times New Roman" panose="02020603050405020304" pitchFamily="18" charset="0"/>
                <a:cs typeface="Times New Roman" panose="02020603050405020304" pitchFamily="18" charset="0"/>
              </a:rPr>
              <a:t> </a:t>
            </a:r>
            <a:r>
              <a:rPr lang="en-US" i="1">
                <a:solidFill>
                  <a:schemeClr val="accent1">
                    <a:lumMod val="75000"/>
                  </a:schemeClr>
                </a:solidFill>
                <a:latin typeface="Times New Roman" panose="02020603050405020304" pitchFamily="18" charset="0"/>
                <a:cs typeface="Times New Roman" panose="02020603050405020304" pitchFamily="18" charset="0"/>
              </a:rPr>
              <a:t>Please note, this step is required.  IEPs uploaded outside the upload timeframe may result in the IEP not being reviewed</a:t>
            </a:r>
            <a:r>
              <a:rPr lang="en-US" i="1">
                <a:latin typeface="Times New Roman" panose="02020603050405020304" pitchFamily="18" charset="0"/>
                <a:cs typeface="Times New Roman" panose="02020603050405020304" pitchFamily="18" charset="0"/>
              </a:rPr>
              <a:t>.</a:t>
            </a:r>
          </a:p>
          <a:p>
            <a:r>
              <a:rPr lang="en-US">
                <a:latin typeface="Times New Roman" panose="02020603050405020304" pitchFamily="18" charset="0"/>
                <a:cs typeface="Times New Roman" panose="02020603050405020304" pitchFamily="18" charset="0"/>
              </a:rPr>
              <a:t>With a score of 0% for Indicator 13 you will receive a Non-Timely and Non-Reliable, Needs Intervention determination letter.</a:t>
            </a:r>
          </a:p>
        </p:txBody>
      </p:sp>
      <p:sp>
        <p:nvSpPr>
          <p:cNvPr id="4" name="Slide Number Placeholder 3">
            <a:extLst>
              <a:ext uri="{FF2B5EF4-FFF2-40B4-BE49-F238E27FC236}">
                <a16:creationId xmlns:a16="http://schemas.microsoft.com/office/drawing/2014/main" id="{0F672AE8-A12F-CC8E-674A-537475EACD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a:p>
        </p:txBody>
      </p:sp>
    </p:spTree>
    <p:extLst>
      <p:ext uri="{BB962C8B-B14F-4D97-AF65-F5344CB8AC3E}">
        <p14:creationId xmlns:p14="http://schemas.microsoft.com/office/powerpoint/2010/main" val="3068794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7B316-DC1E-C7F5-B9B5-2DD5E2539FF4}"/>
              </a:ext>
            </a:extLst>
          </p:cNvPr>
          <p:cNvSpPr>
            <a:spLocks noGrp="1"/>
          </p:cNvSpPr>
          <p:nvPr>
            <p:ph type="title"/>
          </p:nvPr>
        </p:nvSpPr>
        <p:spPr/>
        <p:txBody>
          <a:bodyPr>
            <a:normAutofit/>
          </a:bodyPr>
          <a:lstStyle/>
          <a:p>
            <a:r>
              <a:rPr lang="en-US" sz="3600">
                <a:latin typeface="Times New Roman" panose="02020603050405020304" pitchFamily="18" charset="0"/>
                <a:cs typeface="Times New Roman" panose="02020603050405020304" pitchFamily="18" charset="0"/>
              </a:rPr>
              <a:t>Pre-Finding Corrections</a:t>
            </a:r>
          </a:p>
        </p:txBody>
      </p:sp>
      <p:sp>
        <p:nvSpPr>
          <p:cNvPr id="3" name="Text Placeholder 2">
            <a:extLst>
              <a:ext uri="{FF2B5EF4-FFF2-40B4-BE49-F238E27FC236}">
                <a16:creationId xmlns:a16="http://schemas.microsoft.com/office/drawing/2014/main" id="{13EAF533-9A98-96F3-7B09-9C6A6661596C}"/>
              </a:ext>
            </a:extLst>
          </p:cNvPr>
          <p:cNvSpPr>
            <a:spLocks noGrp="1"/>
          </p:cNvSpPr>
          <p:nvPr>
            <p:ph type="body" idx="1"/>
          </p:nvPr>
        </p:nvSpPr>
        <p:spPr/>
        <p:txBody>
          <a:bodyPr>
            <a:normAutofit/>
          </a:bodyPr>
          <a:lstStyle/>
          <a:p>
            <a:pPr marL="742950" marR="1111885" lvl="1" indent="-285750">
              <a:lnSpc>
                <a:spcPct val="97000"/>
              </a:lnSpc>
              <a:spcBef>
                <a:spcPts val="0"/>
              </a:spcBef>
              <a:spcAft>
                <a:spcPts val="0"/>
              </a:spcAft>
              <a:buFont typeface="Wingdings" panose="05000000000000000000" pitchFamily="2" charset="2"/>
              <a:buChar char=""/>
              <a:tabLst>
                <a:tab pos="828675" algn="l"/>
                <a:tab pos="891540" algn="l"/>
              </a:tabLst>
            </a:pPr>
            <a:r>
              <a:rPr lang="en-US" sz="2400" b="1" spc="0">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LEAs</a:t>
            </a:r>
            <a:r>
              <a:rPr lang="en-US" sz="2400" b="1" spc="-25">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b="1" spc="0">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have</a:t>
            </a:r>
            <a:r>
              <a:rPr lang="en-US" sz="2400" b="1" spc="-20">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b="1" spc="0">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10</a:t>
            </a:r>
            <a:r>
              <a:rPr lang="en-US" sz="2400" b="1" spc="-35">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b="1" spc="0">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days</a:t>
            </a:r>
            <a:r>
              <a:rPr lang="en-US" sz="2400" b="1" spc="-25">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b="1" spc="0">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from</a:t>
            </a:r>
            <a:r>
              <a:rPr lang="en-US" sz="2400" b="1" spc="-40">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b="1" spc="0">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notification</a:t>
            </a:r>
            <a:r>
              <a:rPr lang="en-US" sz="2400" b="1" spc="-25">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b="1" spc="0">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from</a:t>
            </a:r>
            <a:r>
              <a:rPr lang="en-US" sz="2400" b="1" spc="-20">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b="1" spc="0">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Liz</a:t>
            </a:r>
            <a:r>
              <a:rPr lang="en-US" sz="2400" b="1" spc="-25">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b="1" spc="0">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Schweiger</a:t>
            </a:r>
            <a:r>
              <a:rPr lang="en-US" sz="2400" b="1" spc="-25">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b="1" spc="0">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to correct non-compliance:</a:t>
            </a:r>
          </a:p>
          <a:p>
            <a:pPr marL="1143000" marR="0" lvl="2" indent="-228600">
              <a:spcBef>
                <a:spcPts val="575"/>
              </a:spcBef>
              <a:spcAft>
                <a:spcPts val="0"/>
              </a:spcAft>
              <a:buFont typeface="Wingdings" panose="05000000000000000000" pitchFamily="2" charset="2"/>
              <a:buChar char=""/>
              <a:tabLst>
                <a:tab pos="1246505" algn="l"/>
              </a:tabLst>
            </a:pPr>
            <a:r>
              <a:rPr lang="en-US" sz="2400" spc="0">
                <a:effectLst/>
                <a:latin typeface="Times New Roman" panose="02020603050405020304" pitchFamily="18" charset="0"/>
                <a:ea typeface="Wingdings" panose="05000000000000000000" pitchFamily="2" charset="2"/>
                <a:cs typeface="Times New Roman" panose="02020603050405020304" pitchFamily="18" charset="0"/>
              </a:rPr>
              <a:t>Upload</a:t>
            </a:r>
            <a:r>
              <a:rPr lang="en-US" sz="2400" spc="-10">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0">
                <a:effectLst/>
                <a:latin typeface="Times New Roman" panose="02020603050405020304" pitchFamily="18" charset="0"/>
                <a:ea typeface="Wingdings" panose="05000000000000000000" pitchFamily="2" charset="2"/>
                <a:cs typeface="Times New Roman" panose="02020603050405020304" pitchFamily="18" charset="0"/>
              </a:rPr>
              <a:t>missing</a:t>
            </a:r>
            <a:r>
              <a:rPr lang="en-US" sz="2400" spc="-30">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0">
                <a:effectLst/>
                <a:latin typeface="Times New Roman" panose="02020603050405020304" pitchFamily="18" charset="0"/>
                <a:ea typeface="Wingdings" panose="05000000000000000000" pitchFamily="2" charset="2"/>
                <a:cs typeface="Times New Roman" panose="02020603050405020304" pitchFamily="18" charset="0"/>
              </a:rPr>
              <a:t>documents;</a:t>
            </a:r>
            <a:r>
              <a:rPr lang="en-US" sz="2400" spc="230">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10">
                <a:effectLst/>
                <a:latin typeface="Times New Roman" panose="02020603050405020304" pitchFamily="18" charset="0"/>
                <a:ea typeface="Wingdings" panose="05000000000000000000" pitchFamily="2" charset="2"/>
                <a:cs typeface="Times New Roman" panose="02020603050405020304" pitchFamily="18" charset="0"/>
              </a:rPr>
              <a:t>and/or</a:t>
            </a:r>
            <a:endParaRPr lang="en-US" sz="2400" spc="0">
              <a:effectLst/>
              <a:latin typeface="Times New Roman" panose="02020603050405020304" pitchFamily="18" charset="0"/>
              <a:ea typeface="Wingdings" panose="05000000000000000000" pitchFamily="2" charset="2"/>
              <a:cs typeface="Times New Roman" panose="02020603050405020304" pitchFamily="18" charset="0"/>
            </a:endParaRPr>
          </a:p>
          <a:p>
            <a:pPr marL="1143000" marR="0" lvl="2" indent="-228600">
              <a:spcBef>
                <a:spcPts val="550"/>
              </a:spcBef>
              <a:spcAft>
                <a:spcPts val="0"/>
              </a:spcAft>
              <a:buFont typeface="Wingdings" panose="05000000000000000000" pitchFamily="2" charset="2"/>
              <a:buChar char=""/>
              <a:tabLst>
                <a:tab pos="1246505" algn="l"/>
              </a:tabLst>
            </a:pPr>
            <a:r>
              <a:rPr lang="en-US" sz="2400" spc="0">
                <a:effectLst/>
                <a:latin typeface="Times New Roman" panose="02020603050405020304" pitchFamily="18" charset="0"/>
                <a:ea typeface="Wingdings" panose="05000000000000000000" pitchFamily="2" charset="2"/>
                <a:cs typeface="Times New Roman" panose="02020603050405020304" pitchFamily="18" charset="0"/>
              </a:rPr>
              <a:t>Make</a:t>
            </a:r>
            <a:r>
              <a:rPr lang="en-US" sz="2400" spc="-65">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0">
                <a:effectLst/>
                <a:latin typeface="Times New Roman" panose="02020603050405020304" pitchFamily="18" charset="0"/>
                <a:ea typeface="Wingdings" panose="05000000000000000000" pitchFamily="2" charset="2"/>
                <a:cs typeface="Times New Roman" panose="02020603050405020304" pitchFamily="18" charset="0"/>
              </a:rPr>
              <a:t>corrections</a:t>
            </a:r>
            <a:r>
              <a:rPr lang="en-US" sz="2400" spc="-50">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0">
                <a:effectLst/>
                <a:latin typeface="Times New Roman" panose="02020603050405020304" pitchFamily="18" charset="0"/>
                <a:ea typeface="Wingdings" panose="05000000000000000000" pitchFamily="2" charset="2"/>
                <a:cs typeface="Times New Roman" panose="02020603050405020304" pitchFamily="18" charset="0"/>
              </a:rPr>
              <a:t>and</a:t>
            </a:r>
            <a:r>
              <a:rPr lang="en-US" sz="2400" spc="-45">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0">
                <a:effectLst/>
                <a:latin typeface="Times New Roman" panose="02020603050405020304" pitchFamily="18" charset="0"/>
                <a:ea typeface="Wingdings" panose="05000000000000000000" pitchFamily="2" charset="2"/>
                <a:cs typeface="Times New Roman" panose="02020603050405020304" pitchFamily="18" charset="0"/>
              </a:rPr>
              <a:t>upload</a:t>
            </a:r>
            <a:r>
              <a:rPr lang="en-US" sz="2400" spc="-45">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0">
                <a:effectLst/>
                <a:latin typeface="Times New Roman" panose="02020603050405020304" pitchFamily="18" charset="0"/>
                <a:ea typeface="Wingdings" panose="05000000000000000000" pitchFamily="2" charset="2"/>
                <a:cs typeface="Times New Roman" panose="02020603050405020304" pitchFamily="18" charset="0"/>
              </a:rPr>
              <a:t>corrected</a:t>
            </a:r>
            <a:r>
              <a:rPr lang="en-US" sz="2400" spc="-50">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10">
                <a:effectLst/>
                <a:latin typeface="Times New Roman" panose="02020603050405020304" pitchFamily="18" charset="0"/>
                <a:ea typeface="Wingdings" panose="05000000000000000000" pitchFamily="2" charset="2"/>
                <a:cs typeface="Times New Roman" panose="02020603050405020304" pitchFamily="18" charset="0"/>
              </a:rPr>
              <a:t>IEP/addendum</a:t>
            </a:r>
            <a:endParaRPr lang="en-US" sz="2400" spc="0">
              <a:effectLst/>
              <a:latin typeface="Times New Roman" panose="02020603050405020304" pitchFamily="18" charset="0"/>
              <a:ea typeface="Wingdings" panose="05000000000000000000" pitchFamily="2" charset="2"/>
              <a:cs typeface="Times New Roman" panose="02020603050405020304" pitchFamily="18" charset="0"/>
            </a:endParaRPr>
          </a:p>
          <a:p>
            <a:pPr marL="0" marR="0" indent="0">
              <a:spcBef>
                <a:spcPts val="380"/>
              </a:spcBef>
              <a:spcAft>
                <a:spcPts val="0"/>
              </a:spcAft>
              <a:buNone/>
            </a:pPr>
            <a:r>
              <a:rPr lang="en-US">
                <a:effectLst/>
                <a:latin typeface="Times New Roman" panose="02020603050405020304" pitchFamily="18" charset="0"/>
                <a:ea typeface="Calibri" panose="020F0502020204030204" pitchFamily="34" charset="0"/>
                <a:cs typeface="Times New Roman" panose="02020603050405020304" pitchFamily="18" charset="0"/>
              </a:rPr>
              <a:t> </a:t>
            </a:r>
          </a:p>
          <a:p>
            <a:pPr marL="742950" marR="0" lvl="1" indent="-285750">
              <a:lnSpc>
                <a:spcPts val="2905"/>
              </a:lnSpc>
              <a:spcBef>
                <a:spcPts val="0"/>
              </a:spcBef>
              <a:spcAft>
                <a:spcPts val="0"/>
              </a:spcAft>
              <a:buFont typeface="Wingdings" panose="05000000000000000000" pitchFamily="2" charset="2"/>
              <a:buChar char=""/>
              <a:tabLst>
                <a:tab pos="891540" algn="l"/>
              </a:tabLst>
            </a:pPr>
            <a:r>
              <a:rPr lang="en-US" sz="2400" spc="0">
                <a:effectLst/>
                <a:latin typeface="Times New Roman" panose="02020603050405020304" pitchFamily="18" charset="0"/>
                <a:ea typeface="Wingdings" panose="05000000000000000000" pitchFamily="2" charset="2"/>
                <a:cs typeface="Times New Roman" panose="02020603050405020304" pitchFamily="18" charset="0"/>
              </a:rPr>
              <a:t>IEPs</a:t>
            </a:r>
            <a:r>
              <a:rPr lang="en-US" sz="2400" spc="-20">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0">
                <a:effectLst/>
                <a:latin typeface="Times New Roman" panose="02020603050405020304" pitchFamily="18" charset="0"/>
                <a:ea typeface="Wingdings" panose="05000000000000000000" pitchFamily="2" charset="2"/>
                <a:cs typeface="Times New Roman" panose="02020603050405020304" pitchFamily="18" charset="0"/>
              </a:rPr>
              <a:t>missing</a:t>
            </a:r>
            <a:r>
              <a:rPr lang="en-US" sz="2400" spc="-35">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0">
                <a:effectLst/>
                <a:latin typeface="Times New Roman" panose="02020603050405020304" pitchFamily="18" charset="0"/>
                <a:ea typeface="Wingdings" panose="05000000000000000000" pitchFamily="2" charset="2"/>
                <a:cs typeface="Times New Roman" panose="02020603050405020304" pitchFamily="18" charset="0"/>
              </a:rPr>
              <a:t>an</a:t>
            </a:r>
            <a:r>
              <a:rPr lang="en-US" sz="2400" spc="-15">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0">
                <a:effectLst/>
                <a:latin typeface="Times New Roman" panose="02020603050405020304" pitchFamily="18" charset="0"/>
                <a:ea typeface="Wingdings" panose="05000000000000000000" pitchFamily="2" charset="2"/>
                <a:cs typeface="Times New Roman" panose="02020603050405020304" pitchFamily="18" charset="0"/>
              </a:rPr>
              <a:t>invitation</a:t>
            </a:r>
            <a:r>
              <a:rPr lang="en-US" sz="2400" spc="-20">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0">
                <a:effectLst/>
                <a:latin typeface="Times New Roman" panose="02020603050405020304" pitchFamily="18" charset="0"/>
                <a:ea typeface="Wingdings" panose="05000000000000000000" pitchFamily="2" charset="2"/>
                <a:cs typeface="Times New Roman" panose="02020603050405020304" pitchFamily="18" charset="0"/>
              </a:rPr>
              <a:t>which</a:t>
            </a:r>
            <a:r>
              <a:rPr lang="en-US" sz="2400" spc="-30">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0">
                <a:effectLst/>
                <a:latin typeface="Times New Roman" panose="02020603050405020304" pitchFamily="18" charset="0"/>
                <a:ea typeface="Wingdings" panose="05000000000000000000" pitchFamily="2" charset="2"/>
                <a:cs typeface="Times New Roman" panose="02020603050405020304" pitchFamily="18" charset="0"/>
              </a:rPr>
              <a:t>the</a:t>
            </a:r>
            <a:r>
              <a:rPr lang="en-US" sz="2400" spc="-10">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0">
                <a:effectLst/>
                <a:latin typeface="Times New Roman" panose="02020603050405020304" pitchFamily="18" charset="0"/>
                <a:ea typeface="Wingdings" panose="05000000000000000000" pitchFamily="2" charset="2"/>
                <a:cs typeface="Times New Roman" panose="02020603050405020304" pitchFamily="18" charset="0"/>
              </a:rPr>
              <a:t>LEA</a:t>
            </a:r>
            <a:r>
              <a:rPr lang="en-US" sz="2400" spc="-20">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rPr>
              <a:t>does</a:t>
            </a:r>
            <a:r>
              <a:rPr lang="en-US" sz="2400" spc="-1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rPr>
              <a:t>not</a:t>
            </a:r>
            <a:r>
              <a:rPr lang="en-US" sz="2400" spc="-10">
                <a:solidFill>
                  <a:srgbClr val="FF0000"/>
                </a:solidFill>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0">
                <a:effectLst/>
                <a:latin typeface="Times New Roman" panose="02020603050405020304" pitchFamily="18" charset="0"/>
                <a:ea typeface="Wingdings" panose="05000000000000000000" pitchFamily="2" charset="2"/>
                <a:cs typeface="Times New Roman" panose="02020603050405020304" pitchFamily="18" charset="0"/>
              </a:rPr>
              <a:t>have</a:t>
            </a:r>
            <a:r>
              <a:rPr lang="en-US" sz="2400" spc="-10">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0">
                <a:effectLst/>
                <a:latin typeface="Times New Roman" panose="02020603050405020304" pitchFamily="18" charset="0"/>
                <a:ea typeface="Wingdings" panose="05000000000000000000" pitchFamily="2" charset="2"/>
                <a:cs typeface="Times New Roman" panose="02020603050405020304" pitchFamily="18" charset="0"/>
              </a:rPr>
              <a:t>in</a:t>
            </a:r>
            <a:r>
              <a:rPr lang="en-US" sz="2400" spc="-10">
                <a:effectLst/>
                <a:latin typeface="Times New Roman" panose="02020603050405020304" pitchFamily="18" charset="0"/>
                <a:ea typeface="Wingdings" panose="05000000000000000000" pitchFamily="2" charset="2"/>
                <a:cs typeface="Times New Roman" panose="02020603050405020304" pitchFamily="18" charset="0"/>
              </a:rPr>
              <a:t> </a:t>
            </a:r>
            <a:r>
              <a:rPr lang="en-US" sz="2400" spc="-20">
                <a:effectLst/>
                <a:latin typeface="Times New Roman" panose="02020603050405020304" pitchFamily="18" charset="0"/>
                <a:ea typeface="Wingdings" panose="05000000000000000000" pitchFamily="2" charset="2"/>
                <a:cs typeface="Times New Roman" panose="02020603050405020304" pitchFamily="18" charset="0"/>
              </a:rPr>
              <a:t>it’s</a:t>
            </a:r>
            <a:endParaRPr lang="en-US" sz="2400" spc="0">
              <a:effectLst/>
              <a:latin typeface="Times New Roman" panose="02020603050405020304" pitchFamily="18" charset="0"/>
              <a:ea typeface="Wingdings" panose="05000000000000000000" pitchFamily="2" charset="2"/>
              <a:cs typeface="Times New Roman" panose="02020603050405020304" pitchFamily="18" charset="0"/>
            </a:endParaRPr>
          </a:p>
          <a:p>
            <a:pPr marL="447675" marR="0" indent="0">
              <a:lnSpc>
                <a:spcPts val="2905"/>
              </a:lnSpc>
              <a:spcBef>
                <a:spcPts val="0"/>
              </a:spcBef>
              <a:spcAft>
                <a:spcPts val="0"/>
              </a:spcAft>
              <a:buNone/>
            </a:pPr>
            <a:r>
              <a:rPr lang="en-US">
                <a:effectLst/>
                <a:latin typeface="Times New Roman" panose="02020603050405020304" pitchFamily="18" charset="0"/>
                <a:ea typeface="Calibri" panose="020F0502020204030204" pitchFamily="34" charset="0"/>
                <a:cs typeface="Times New Roman" panose="02020603050405020304" pitchFamily="18" charset="0"/>
              </a:rPr>
              <a:t>	possession</a:t>
            </a:r>
            <a:r>
              <a:rPr lang="en-US" spc="-25">
                <a:effectLst/>
                <a:latin typeface="Times New Roman" panose="02020603050405020304" pitchFamily="18" charset="0"/>
                <a:ea typeface="Calibri" panose="020F0502020204030204" pitchFamily="34" charset="0"/>
                <a:cs typeface="Times New Roman" panose="02020603050405020304" pitchFamily="18" charset="0"/>
              </a:rPr>
              <a:t> </a:t>
            </a:r>
            <a:r>
              <a:rPr lang="en-US">
                <a:effectLst/>
                <a:latin typeface="Times New Roman" panose="02020603050405020304" pitchFamily="18" charset="0"/>
                <a:ea typeface="Calibri" panose="020F0502020204030204" pitchFamily="34" charset="0"/>
                <a:cs typeface="Times New Roman" panose="02020603050405020304" pitchFamily="18" charset="0"/>
              </a:rPr>
              <a:t>are</a:t>
            </a:r>
            <a:r>
              <a:rPr lang="en-US" spc="-25">
                <a:effectLst/>
                <a:latin typeface="Times New Roman" panose="02020603050405020304" pitchFamily="18" charset="0"/>
                <a:ea typeface="Calibri" panose="020F0502020204030204" pitchFamily="34" charset="0"/>
                <a:cs typeface="Times New Roman" panose="02020603050405020304" pitchFamily="18" charset="0"/>
              </a:rPr>
              <a:t> </a:t>
            </a:r>
            <a:r>
              <a:rPr lang="en-US">
                <a:effectLst/>
                <a:latin typeface="Times New Roman" panose="02020603050405020304" pitchFamily="18" charset="0"/>
                <a:ea typeface="Calibri" panose="020F0502020204030204" pitchFamily="34" charset="0"/>
                <a:cs typeface="Times New Roman" panose="02020603050405020304" pitchFamily="18" charset="0"/>
              </a:rPr>
              <a:t>automatically</a:t>
            </a:r>
            <a:r>
              <a:rPr lang="en-US" spc="-100">
                <a:effectLst/>
                <a:latin typeface="Times New Roman" panose="02020603050405020304" pitchFamily="18" charset="0"/>
                <a:ea typeface="Calibri" panose="020F0502020204030204" pitchFamily="34" charset="0"/>
                <a:cs typeface="Times New Roman" panose="02020603050405020304" pitchFamily="18" charset="0"/>
              </a:rPr>
              <a:t> </a:t>
            </a:r>
            <a:r>
              <a:rPr lang="en-US">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non-</a:t>
            </a:r>
            <a:r>
              <a:rPr lang="en-US" spc="-1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compliant.</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1145"/>
              </a:spcBef>
              <a:spcAft>
                <a:spcPts val="0"/>
              </a:spcAft>
              <a:buNone/>
            </a:pPr>
            <a:r>
              <a:rPr lang="en-US">
                <a:effectLst/>
                <a:latin typeface="Times New Roman" panose="02020603050405020304" pitchFamily="18" charset="0"/>
                <a:ea typeface="Calibri" panose="020F0502020204030204" pitchFamily="34" charset="0"/>
                <a:cs typeface="Times New Roman" panose="02020603050405020304" pitchFamily="18" charset="0"/>
              </a:rPr>
              <a:t> </a:t>
            </a:r>
          </a:p>
          <a:p>
            <a:r>
              <a:rPr lang="en-US" spc="0">
                <a:effectLst/>
                <a:latin typeface="Times New Roman" panose="02020603050405020304" pitchFamily="18" charset="0"/>
                <a:ea typeface="Wingdings" panose="05000000000000000000" pitchFamily="2" charset="2"/>
                <a:cs typeface="Times New Roman" panose="02020603050405020304" pitchFamily="18" charset="0"/>
              </a:rPr>
              <a:t>IEPs</a:t>
            </a:r>
            <a:r>
              <a:rPr lang="en-US" spc="-60">
                <a:effectLst/>
                <a:latin typeface="Times New Roman" panose="02020603050405020304" pitchFamily="18" charset="0"/>
                <a:ea typeface="Wingdings" panose="05000000000000000000" pitchFamily="2" charset="2"/>
                <a:cs typeface="Times New Roman" panose="02020603050405020304" pitchFamily="18" charset="0"/>
              </a:rPr>
              <a:t> </a:t>
            </a:r>
            <a:r>
              <a:rPr lang="en-US" spc="0">
                <a:effectLst/>
                <a:latin typeface="Times New Roman" panose="02020603050405020304" pitchFamily="18" charset="0"/>
                <a:ea typeface="Wingdings" panose="05000000000000000000" pitchFamily="2" charset="2"/>
                <a:cs typeface="Times New Roman" panose="02020603050405020304" pitchFamily="18" charset="0"/>
              </a:rPr>
              <a:t>with</a:t>
            </a:r>
            <a:r>
              <a:rPr lang="en-US" spc="-70">
                <a:effectLst/>
                <a:latin typeface="Times New Roman" panose="02020603050405020304" pitchFamily="18" charset="0"/>
                <a:ea typeface="Wingdings" panose="05000000000000000000" pitchFamily="2" charset="2"/>
                <a:cs typeface="Times New Roman" panose="02020603050405020304" pitchFamily="18" charset="0"/>
              </a:rPr>
              <a:t> </a:t>
            </a:r>
            <a:r>
              <a:rPr lang="en-US" spc="0">
                <a:effectLst/>
                <a:latin typeface="Times New Roman" panose="02020603050405020304" pitchFamily="18" charset="0"/>
                <a:ea typeface="Wingdings" panose="05000000000000000000" pitchFamily="2" charset="2"/>
                <a:cs typeface="Times New Roman" panose="02020603050405020304" pitchFamily="18" charset="0"/>
              </a:rPr>
              <a:t>missing</a:t>
            </a:r>
            <a:r>
              <a:rPr lang="en-US" spc="-70">
                <a:effectLst/>
                <a:latin typeface="Times New Roman" panose="02020603050405020304" pitchFamily="18" charset="0"/>
                <a:ea typeface="Wingdings" panose="05000000000000000000" pitchFamily="2" charset="2"/>
                <a:cs typeface="Times New Roman" panose="02020603050405020304" pitchFamily="18" charset="0"/>
              </a:rPr>
              <a:t> </a:t>
            </a:r>
            <a:r>
              <a:rPr lang="en-US" spc="0">
                <a:effectLst/>
                <a:latin typeface="Times New Roman" panose="02020603050405020304" pitchFamily="18" charset="0"/>
                <a:ea typeface="Wingdings" panose="05000000000000000000" pitchFamily="2" charset="2"/>
                <a:cs typeface="Times New Roman" panose="02020603050405020304" pitchFamily="18" charset="0"/>
              </a:rPr>
              <a:t>documents</a:t>
            </a:r>
            <a:r>
              <a:rPr lang="en-US" spc="-70">
                <a:effectLst/>
                <a:latin typeface="Times New Roman" panose="02020603050405020304" pitchFamily="18" charset="0"/>
                <a:ea typeface="Wingdings" panose="05000000000000000000" pitchFamily="2" charset="2"/>
                <a:cs typeface="Times New Roman" panose="02020603050405020304" pitchFamily="18" charset="0"/>
              </a:rPr>
              <a:t> </a:t>
            </a:r>
            <a:r>
              <a:rPr lang="en-US" spc="0">
                <a:effectLst/>
                <a:latin typeface="Times New Roman" panose="02020603050405020304" pitchFamily="18" charset="0"/>
                <a:ea typeface="Wingdings" panose="05000000000000000000" pitchFamily="2" charset="2"/>
                <a:cs typeface="Times New Roman" panose="02020603050405020304" pitchFamily="18" charset="0"/>
              </a:rPr>
              <a:t>and/or</a:t>
            </a:r>
            <a:r>
              <a:rPr lang="en-US" spc="-60">
                <a:effectLst/>
                <a:latin typeface="Times New Roman" panose="02020603050405020304" pitchFamily="18" charset="0"/>
                <a:ea typeface="Wingdings" panose="05000000000000000000" pitchFamily="2" charset="2"/>
                <a:cs typeface="Times New Roman" panose="02020603050405020304" pitchFamily="18" charset="0"/>
              </a:rPr>
              <a:t> </a:t>
            </a:r>
            <a:r>
              <a:rPr lang="en-US" spc="0">
                <a:effectLst/>
                <a:latin typeface="Times New Roman" panose="02020603050405020304" pitchFamily="18" charset="0"/>
                <a:ea typeface="Wingdings" panose="05000000000000000000" pitchFamily="2" charset="2"/>
                <a:cs typeface="Times New Roman" panose="02020603050405020304" pitchFamily="18" charset="0"/>
              </a:rPr>
              <a:t>requiring</a:t>
            </a:r>
            <a:r>
              <a:rPr lang="en-US" spc="-50">
                <a:effectLst/>
                <a:latin typeface="Times New Roman" panose="02020603050405020304" pitchFamily="18" charset="0"/>
                <a:ea typeface="Wingdings" panose="05000000000000000000" pitchFamily="2" charset="2"/>
                <a:cs typeface="Times New Roman" panose="02020603050405020304" pitchFamily="18" charset="0"/>
              </a:rPr>
              <a:t> </a:t>
            </a:r>
            <a:r>
              <a:rPr lang="en-US" spc="0">
                <a:effectLst/>
                <a:latin typeface="Times New Roman" panose="02020603050405020304" pitchFamily="18" charset="0"/>
                <a:ea typeface="Wingdings" panose="05000000000000000000" pitchFamily="2" charset="2"/>
                <a:cs typeface="Times New Roman" panose="02020603050405020304" pitchFamily="18" charset="0"/>
              </a:rPr>
              <a:t>corrections,</a:t>
            </a:r>
            <a:r>
              <a:rPr lang="en-US" spc="-70">
                <a:effectLst/>
                <a:latin typeface="Times New Roman" panose="02020603050405020304" pitchFamily="18" charset="0"/>
                <a:ea typeface="Wingdings" panose="05000000000000000000" pitchFamily="2" charset="2"/>
                <a:cs typeface="Times New Roman" panose="02020603050405020304" pitchFamily="18" charset="0"/>
              </a:rPr>
              <a:t> </a:t>
            </a:r>
            <a:r>
              <a:rPr lang="en-US" spc="0">
                <a:effectLst/>
                <a:latin typeface="Times New Roman" panose="02020603050405020304" pitchFamily="18" charset="0"/>
                <a:ea typeface="Wingdings" panose="05000000000000000000" pitchFamily="2" charset="2"/>
                <a:cs typeface="Times New Roman" panose="02020603050405020304" pitchFamily="18" charset="0"/>
              </a:rPr>
              <a:t>not uploaded within </a:t>
            </a:r>
            <a:r>
              <a:rPr lang="en-US" b="1" spc="0">
                <a:solidFill>
                  <a:schemeClr val="accent1">
                    <a:lumMod val="75000"/>
                  </a:schemeClr>
                </a:solidFill>
                <a:effectLst/>
                <a:latin typeface="Times New Roman" panose="02020603050405020304" pitchFamily="18" charset="0"/>
                <a:ea typeface="Wingdings" panose="05000000000000000000" pitchFamily="2" charset="2"/>
                <a:cs typeface="Times New Roman" panose="02020603050405020304" pitchFamily="18" charset="0"/>
              </a:rPr>
              <a:t>10 days </a:t>
            </a:r>
            <a:r>
              <a:rPr lang="en-US" spc="0">
                <a:effectLst/>
                <a:latin typeface="Times New Roman" panose="02020603050405020304" pitchFamily="18" charset="0"/>
                <a:ea typeface="Wingdings" panose="05000000000000000000" pitchFamily="2" charset="2"/>
                <a:cs typeface="Times New Roman" panose="02020603050405020304" pitchFamily="18" charset="0"/>
              </a:rPr>
              <a:t>of notification, will be considered </a:t>
            </a:r>
            <a:r>
              <a:rPr lang="en-US" spc="-10">
                <a:effectLst/>
                <a:latin typeface="Times New Roman" panose="02020603050405020304" pitchFamily="18" charset="0"/>
                <a:ea typeface="Wingdings" panose="05000000000000000000" pitchFamily="2" charset="2"/>
                <a:cs typeface="Times New Roman" panose="02020603050405020304" pitchFamily="18" charset="0"/>
              </a:rPr>
              <a:t>non-compliant.</a:t>
            </a:r>
            <a:endParaRPr lang="en-US" spc="0">
              <a:effectLst/>
              <a:latin typeface="Times New Roman" panose="02020603050405020304" pitchFamily="18" charset="0"/>
              <a:ea typeface="Wingdings" panose="05000000000000000000" pitchFamily="2" charset="2"/>
              <a:cs typeface="Times New Roman" panose="02020603050405020304" pitchFamily="18" charset="0"/>
            </a:endParaRPr>
          </a:p>
          <a:p>
            <a:pPr marL="76200" indent="0">
              <a:buNone/>
            </a:pPr>
            <a:endParaRPr lang="en-US" sz="2000"/>
          </a:p>
        </p:txBody>
      </p:sp>
      <p:sp>
        <p:nvSpPr>
          <p:cNvPr id="4" name="Slide Number Placeholder 3">
            <a:extLst>
              <a:ext uri="{FF2B5EF4-FFF2-40B4-BE49-F238E27FC236}">
                <a16:creationId xmlns:a16="http://schemas.microsoft.com/office/drawing/2014/main" id="{328F3ACE-F337-60C5-6D16-C06333D33A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48</a:t>
            </a:fld>
            <a:endParaRPr lang="en-US"/>
          </a:p>
        </p:txBody>
      </p:sp>
    </p:spTree>
    <p:extLst>
      <p:ext uri="{BB962C8B-B14F-4D97-AF65-F5344CB8AC3E}">
        <p14:creationId xmlns:p14="http://schemas.microsoft.com/office/powerpoint/2010/main" val="2318623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A87A-05D8-08E9-7864-3D04F916D772}"/>
              </a:ext>
            </a:extLst>
          </p:cNvPr>
          <p:cNvSpPr>
            <a:spLocks noGrp="1"/>
          </p:cNvSpPr>
          <p:nvPr>
            <p:ph type="title"/>
          </p:nvPr>
        </p:nvSpPr>
        <p:spPr/>
        <p:txBody>
          <a:bodyPr>
            <a:normAutofit fontScale="90000"/>
          </a:bodyPr>
          <a:lstStyle/>
          <a:p>
            <a:br>
              <a:rPr lang="en-US"/>
            </a:br>
            <a:r>
              <a:rPr lang="en-US">
                <a:latin typeface="Times New Roman" panose="02020603050405020304" pitchFamily="18" charset="0"/>
                <a:cs typeface="Times New Roman" panose="02020603050405020304" pitchFamily="18" charset="0"/>
              </a:rPr>
              <a:t>Important Information</a:t>
            </a:r>
          </a:p>
        </p:txBody>
      </p:sp>
      <p:sp>
        <p:nvSpPr>
          <p:cNvPr id="4" name="Slide Number Placeholder 3">
            <a:extLst>
              <a:ext uri="{FF2B5EF4-FFF2-40B4-BE49-F238E27FC236}">
                <a16:creationId xmlns:a16="http://schemas.microsoft.com/office/drawing/2014/main" id="{A7448954-CD5D-07B6-C70B-9FC9273A7C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49</a:t>
            </a:fld>
            <a:endParaRPr lang="en-US"/>
          </a:p>
        </p:txBody>
      </p:sp>
      <p:sp>
        <p:nvSpPr>
          <p:cNvPr id="6" name="Text Placeholder 5">
            <a:extLst>
              <a:ext uri="{FF2B5EF4-FFF2-40B4-BE49-F238E27FC236}">
                <a16:creationId xmlns:a16="http://schemas.microsoft.com/office/drawing/2014/main" id="{0FC0D203-180B-9C55-3F20-D8DBDD83AC77}"/>
              </a:ext>
            </a:extLst>
          </p:cNvPr>
          <p:cNvSpPr>
            <a:spLocks noGrp="1"/>
          </p:cNvSpPr>
          <p:nvPr>
            <p:ph type="body" idx="1"/>
          </p:nvPr>
        </p:nvSpPr>
        <p:spPr>
          <a:xfrm>
            <a:off x="415600" y="1638232"/>
            <a:ext cx="11360700" cy="5219768"/>
          </a:xfrm>
        </p:spPr>
        <p:txBody>
          <a:bodyPr>
            <a:normAutofit lnSpcReduction="10000"/>
          </a:bodyPr>
          <a:lstStyle/>
          <a:p>
            <a:r>
              <a:rPr lang="en-US" sz="3000">
                <a:solidFill>
                  <a:schemeClr val="accent1">
                    <a:lumMod val="75000"/>
                  </a:schemeClr>
                </a:solidFill>
                <a:latin typeface="Times New Roman" panose="02020603050405020304" pitchFamily="18" charset="0"/>
                <a:cs typeface="Times New Roman" panose="02020603050405020304" pitchFamily="18" charset="0"/>
              </a:rPr>
              <a:t>Please review your submitted IEPs carefully take the time to ensure they are in compliance.</a:t>
            </a:r>
          </a:p>
          <a:p>
            <a:r>
              <a:rPr lang="en-US" sz="3000">
                <a:solidFill>
                  <a:schemeClr val="accent1">
                    <a:lumMod val="75000"/>
                  </a:schemeClr>
                </a:solidFill>
                <a:latin typeface="Times New Roman" panose="02020603050405020304" pitchFamily="18" charset="0"/>
                <a:cs typeface="Times New Roman" panose="02020603050405020304" pitchFamily="18" charset="0"/>
              </a:rPr>
              <a:t>Reminder IEP Review Sheets are always available in the Special Education Monitoring site for you to review.</a:t>
            </a:r>
          </a:p>
          <a:p>
            <a:r>
              <a:rPr lang="en-US" sz="3000">
                <a:solidFill>
                  <a:schemeClr val="accent1">
                    <a:lumMod val="75000"/>
                  </a:schemeClr>
                </a:solidFill>
                <a:latin typeface="Times New Roman" panose="02020603050405020304" pitchFamily="18" charset="0"/>
                <a:cs typeface="Times New Roman" panose="02020603050405020304" pitchFamily="18" charset="0"/>
              </a:rPr>
              <a:t>If you have personnel changes in Special Education Directors/LEA, please send me an email with the new contact information.</a:t>
            </a:r>
          </a:p>
          <a:p>
            <a:r>
              <a:rPr lang="en-US" sz="3000">
                <a:solidFill>
                  <a:schemeClr val="accent1">
                    <a:lumMod val="75000"/>
                  </a:schemeClr>
                </a:solidFill>
                <a:latin typeface="Times New Roman" panose="02020603050405020304" pitchFamily="18" charset="0"/>
                <a:cs typeface="Times New Roman" panose="02020603050405020304" pitchFamily="18" charset="0"/>
              </a:rPr>
              <a:t>Any questions during the review should be directed to me.  Please do not contact the REC reviewers.</a:t>
            </a:r>
          </a:p>
          <a:p>
            <a:r>
              <a:rPr lang="en-US" sz="3000">
                <a:solidFill>
                  <a:schemeClr val="accent1">
                    <a:lumMod val="75000"/>
                  </a:schemeClr>
                </a:solidFill>
                <a:latin typeface="Times New Roman" panose="02020603050405020304" pitchFamily="18" charset="0"/>
                <a:cs typeface="Times New Roman" panose="02020603050405020304" pitchFamily="18" charset="0"/>
              </a:rPr>
              <a:t>Any LEA that does not have a score of 100% after Pre-Finding will have to participate in a Prong II review.</a:t>
            </a:r>
          </a:p>
          <a:p>
            <a:endParaRPr lang="en-US" sz="3200">
              <a:solidFill>
                <a:schemeClr val="accent1">
                  <a:lumMod val="75000"/>
                </a:schemeClr>
              </a:solidFill>
              <a:latin typeface="Times New Roman" panose="02020603050405020304" pitchFamily="18" charset="0"/>
              <a:cs typeface="Times New Roman" panose="02020603050405020304" pitchFamily="18" charset="0"/>
            </a:endParaRPr>
          </a:p>
          <a:p>
            <a:endParaRPr lang="en-US" sz="320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81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2346-D835-188A-EC90-D3B03C83A80B}"/>
              </a:ext>
            </a:extLst>
          </p:cNvPr>
          <p:cNvSpPr>
            <a:spLocks noGrp="1"/>
          </p:cNvSpPr>
          <p:nvPr>
            <p:ph type="title"/>
          </p:nvPr>
        </p:nvSpPr>
        <p:spPr/>
        <p:txBody>
          <a:bodyPr/>
          <a:lstStyle/>
          <a:p>
            <a:r>
              <a:rPr lang="en-US"/>
              <a:t>    Students' role in their Secondary Transition IEP</a:t>
            </a:r>
          </a:p>
        </p:txBody>
      </p:sp>
      <p:sp>
        <p:nvSpPr>
          <p:cNvPr id="3" name="Text Placeholder 2">
            <a:extLst>
              <a:ext uri="{FF2B5EF4-FFF2-40B4-BE49-F238E27FC236}">
                <a16:creationId xmlns:a16="http://schemas.microsoft.com/office/drawing/2014/main" id="{6D1EDE11-42AA-246E-42B1-756922CF3EBE}"/>
              </a:ext>
            </a:extLst>
          </p:cNvPr>
          <p:cNvSpPr>
            <a:spLocks noGrp="1"/>
          </p:cNvSpPr>
          <p:nvPr>
            <p:ph type="body" idx="1"/>
          </p:nvPr>
        </p:nvSpPr>
        <p:spPr>
          <a:xfrm>
            <a:off x="163690" y="1638233"/>
            <a:ext cx="12028310" cy="5219768"/>
          </a:xfrm>
        </p:spPr>
        <p:txBody>
          <a:bodyPr/>
          <a:lstStyle/>
          <a:p>
            <a:r>
              <a:rPr lang="en-US">
                <a:latin typeface="Times New Roman" panose="02020603050405020304" pitchFamily="18" charset="0"/>
                <a:cs typeface="Times New Roman" panose="02020603050405020304" pitchFamily="18" charset="0"/>
              </a:rPr>
              <a:t>Our students have the most important role.  As educators we are creating their future with their input or game plan or life plan</a:t>
            </a:r>
          </a:p>
          <a:p>
            <a:r>
              <a:rPr lang="en-US">
                <a:latin typeface="Times New Roman" panose="02020603050405020304" pitchFamily="18" charset="0"/>
                <a:cs typeface="Times New Roman" panose="02020603050405020304" pitchFamily="18" charset="0"/>
              </a:rPr>
              <a:t>Our students need to set goals, make plans to achieve their goals</a:t>
            </a:r>
          </a:p>
          <a:p>
            <a:r>
              <a:rPr lang="en-US">
                <a:latin typeface="Times New Roman" panose="02020603050405020304" pitchFamily="18" charset="0"/>
                <a:cs typeface="Times New Roman" panose="02020603050405020304" pitchFamily="18" charset="0"/>
              </a:rPr>
              <a:t>Attend their IEP meeting</a:t>
            </a:r>
          </a:p>
          <a:p>
            <a:r>
              <a:rPr lang="en-US">
                <a:latin typeface="Times New Roman" panose="02020603050405020304" pitchFamily="18" charset="0"/>
                <a:cs typeface="Times New Roman" panose="02020603050405020304" pitchFamily="18" charset="0"/>
              </a:rPr>
              <a:t>Actively participate in the transition planning process</a:t>
            </a:r>
          </a:p>
          <a:p>
            <a:r>
              <a:rPr lang="en-US">
                <a:latin typeface="Times New Roman" panose="02020603050405020304" pitchFamily="18" charset="0"/>
                <a:cs typeface="Times New Roman" panose="02020603050405020304" pitchFamily="18" charset="0"/>
              </a:rPr>
              <a:t>Learn how to Help lead in their IEP meeting</a:t>
            </a:r>
          </a:p>
          <a:p>
            <a:r>
              <a:rPr lang="en-US">
                <a:latin typeface="Times New Roman" panose="02020603050405020304" pitchFamily="18" charset="0"/>
                <a:cs typeface="Times New Roman" panose="02020603050405020304" pitchFamily="18" charset="0"/>
              </a:rPr>
              <a:t>Learn and practice self-determination skills this will help them to deal with others in their future work environment.						</a:t>
            </a:r>
            <a:r>
              <a:rPr lang="en-US"/>
              <a:t>								</a:t>
            </a:r>
          </a:p>
        </p:txBody>
      </p:sp>
      <p:sp>
        <p:nvSpPr>
          <p:cNvPr id="4" name="Slide Number Placeholder 3">
            <a:extLst>
              <a:ext uri="{FF2B5EF4-FFF2-40B4-BE49-F238E27FC236}">
                <a16:creationId xmlns:a16="http://schemas.microsoft.com/office/drawing/2014/main" id="{2967338E-AED2-CBCA-41D6-03720DD48F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5" name="AutoShape 2" descr="Download Halloween Ghost Pumpkin In Hand 3D Model in PNG, GLB, GIF, MP4 -  Pixcap">
            <a:extLst>
              <a:ext uri="{FF2B5EF4-FFF2-40B4-BE49-F238E27FC236}">
                <a16:creationId xmlns:a16="http://schemas.microsoft.com/office/drawing/2014/main" id="{BE5EFD93-3F20-5AB4-6D0B-3E0635BF856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3d Pumpkin Model PNG Transparent Images Free Download | Vector Files |  Pngtree">
            <a:extLst>
              <a:ext uri="{FF2B5EF4-FFF2-40B4-BE49-F238E27FC236}">
                <a16:creationId xmlns:a16="http://schemas.microsoft.com/office/drawing/2014/main" id="{CA9E009C-185D-798B-1607-F1DEB5409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9993" y="2243685"/>
            <a:ext cx="2675429" cy="267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9861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AC53-36D1-3E9E-D708-11DF7B0B5623}"/>
              </a:ext>
            </a:extLst>
          </p:cNvPr>
          <p:cNvSpPr>
            <a:spLocks noGrp="1"/>
          </p:cNvSpPr>
          <p:nvPr>
            <p:ph type="title"/>
          </p:nvPr>
        </p:nvSpPr>
        <p:spPr/>
        <p:txBody>
          <a:bodyPr>
            <a:normAutofit/>
          </a:bodyPr>
          <a:lstStyle/>
          <a:p>
            <a:r>
              <a:rPr lang="en-US" sz="3600">
                <a:latin typeface="Times New Roman" panose="02020603050405020304" pitchFamily="18" charset="0"/>
                <a:cs typeface="Times New Roman" panose="02020603050405020304" pitchFamily="18" charset="0"/>
              </a:rPr>
              <a:t>Overdue IEPs</a:t>
            </a:r>
          </a:p>
        </p:txBody>
      </p:sp>
      <p:sp>
        <p:nvSpPr>
          <p:cNvPr id="3" name="Text Placeholder 2">
            <a:extLst>
              <a:ext uri="{FF2B5EF4-FFF2-40B4-BE49-F238E27FC236}">
                <a16:creationId xmlns:a16="http://schemas.microsoft.com/office/drawing/2014/main" id="{7E50BE08-E66E-CB32-76F5-93BA1737A265}"/>
              </a:ext>
            </a:extLst>
          </p:cNvPr>
          <p:cNvSpPr>
            <a:spLocks noGrp="1"/>
          </p:cNvSpPr>
          <p:nvPr>
            <p:ph type="body" idx="1"/>
          </p:nvPr>
        </p:nvSpPr>
        <p:spPr/>
        <p:txBody>
          <a:bodyPr/>
          <a:lstStyle/>
          <a:p>
            <a:endParaRPr lang="en-US"/>
          </a:p>
          <a:p>
            <a:r>
              <a:rPr lang="en-US" sz="3200" b="1">
                <a:solidFill>
                  <a:schemeClr val="accent1">
                    <a:lumMod val="75000"/>
                  </a:schemeClr>
                </a:solidFill>
                <a:latin typeface="Times New Roman" panose="02020603050405020304" pitchFamily="18" charset="0"/>
                <a:cs typeface="Times New Roman" panose="02020603050405020304" pitchFamily="18" charset="0"/>
              </a:rPr>
              <a:t>Overdue IEPs will:</a:t>
            </a:r>
          </a:p>
          <a:p>
            <a:pPr marL="558800" lvl="1" indent="0">
              <a:buNone/>
            </a:pPr>
            <a:r>
              <a:rPr lang="en-US" sz="3200">
                <a:latin typeface="Times New Roman" panose="02020603050405020304" pitchFamily="18" charset="0"/>
                <a:cs typeface="Times New Roman" panose="02020603050405020304" pitchFamily="18" charset="0"/>
              </a:rPr>
              <a:t>Automatically be considered non-compliant</a:t>
            </a:r>
          </a:p>
          <a:p>
            <a:pPr marL="558800" lvl="1" indent="0">
              <a:buNone/>
            </a:pPr>
            <a:r>
              <a:rPr lang="en-US" sz="3200">
                <a:latin typeface="Times New Roman" panose="02020603050405020304" pitchFamily="18" charset="0"/>
                <a:cs typeface="Times New Roman" panose="02020603050405020304" pitchFamily="18" charset="0"/>
              </a:rPr>
              <a:t>Not be reviewed</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LEAs who submit Overdue IEPs will be considered non-compliant with the indicator.</a:t>
            </a:r>
          </a:p>
          <a:p>
            <a:endParaRPr lang="en-US"/>
          </a:p>
        </p:txBody>
      </p:sp>
      <p:sp>
        <p:nvSpPr>
          <p:cNvPr id="4" name="Slide Number Placeholder 3">
            <a:extLst>
              <a:ext uri="{FF2B5EF4-FFF2-40B4-BE49-F238E27FC236}">
                <a16:creationId xmlns:a16="http://schemas.microsoft.com/office/drawing/2014/main" id="{F1464272-E8F8-FE0B-F5AA-A9143E1761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50</a:t>
            </a:fld>
            <a:endParaRPr lang="en-US"/>
          </a:p>
        </p:txBody>
      </p:sp>
    </p:spTree>
    <p:extLst>
      <p:ext uri="{BB962C8B-B14F-4D97-AF65-F5344CB8AC3E}">
        <p14:creationId xmlns:p14="http://schemas.microsoft.com/office/powerpoint/2010/main" val="3086446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23C11D-2070-E977-241B-3443AA071FD4}"/>
              </a:ext>
            </a:extLst>
          </p:cNvPr>
          <p:cNvSpPr>
            <a:spLocks noGrp="1"/>
          </p:cNvSpPr>
          <p:nvPr>
            <p:ph type="body" idx="1"/>
          </p:nvPr>
        </p:nvSpPr>
        <p:spPr/>
        <p:txBody>
          <a:bodyPr>
            <a:normAutofit fontScale="92500" lnSpcReduction="10000"/>
          </a:bodyPr>
          <a:lstStyle/>
          <a:p>
            <a:pPr marL="76200" indent="0">
              <a:buNone/>
            </a:pPr>
            <a:r>
              <a:rPr lang="en-US" sz="5400">
                <a:solidFill>
                  <a:schemeClr val="accent1">
                    <a:lumMod val="75000"/>
                  </a:schemeClr>
                </a:solidFill>
                <a:latin typeface="Times New Roman" panose="02020603050405020304" pitchFamily="18" charset="0"/>
                <a:cs typeface="Times New Roman" panose="02020603050405020304" pitchFamily="18" charset="0"/>
              </a:rPr>
              <a:t>     Thank you for your time today </a:t>
            </a:r>
          </a:p>
          <a:p>
            <a:pPr marL="76200" indent="0">
              <a:buNone/>
            </a:pPr>
            <a:r>
              <a:rPr lang="en-US" sz="5400">
                <a:solidFill>
                  <a:schemeClr val="accent1">
                    <a:lumMod val="75000"/>
                  </a:schemeClr>
                </a:solidFill>
                <a:latin typeface="Times New Roman" panose="02020603050405020304" pitchFamily="18" charset="0"/>
                <a:cs typeface="Times New Roman" panose="02020603050405020304" pitchFamily="18" charset="0"/>
              </a:rPr>
              <a:t>      </a:t>
            </a:r>
            <a:r>
              <a:rPr lang="en-US" sz="5400">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Liz.Schweiger@ped.nm.gov</a:t>
            </a:r>
            <a:endParaRPr lang="en-US" sz="5400">
              <a:solidFill>
                <a:schemeClr val="accent1">
                  <a:lumMod val="75000"/>
                </a:schemeClr>
              </a:solidFill>
              <a:latin typeface="Times New Roman" panose="02020603050405020304" pitchFamily="18" charset="0"/>
              <a:cs typeface="Times New Roman" panose="02020603050405020304" pitchFamily="18" charset="0"/>
            </a:endParaRPr>
          </a:p>
          <a:p>
            <a:pPr marL="76200" indent="0">
              <a:buNone/>
            </a:pPr>
            <a:r>
              <a:rPr lang="en-US" sz="5400">
                <a:solidFill>
                  <a:schemeClr val="accent1">
                    <a:lumMod val="75000"/>
                  </a:schemeClr>
                </a:solidFill>
                <a:latin typeface="Times New Roman" panose="02020603050405020304" pitchFamily="18" charset="0"/>
                <a:cs typeface="Times New Roman" panose="02020603050405020304" pitchFamily="18" charset="0"/>
              </a:rPr>
              <a:t>	</a:t>
            </a:r>
            <a:r>
              <a:rPr lang="en-US" sz="5400">
                <a:solidFill>
                  <a:schemeClr val="accent1">
                    <a:lumMod val="7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matthew.tomicek@ped.nm.gov</a:t>
            </a:r>
            <a:r>
              <a:rPr lang="en-US" sz="5400">
                <a:solidFill>
                  <a:schemeClr val="accent1">
                    <a:lumMod val="75000"/>
                  </a:schemeClr>
                </a:solidFill>
                <a:latin typeface="Times New Roman" panose="02020603050405020304" pitchFamily="18" charset="0"/>
                <a:cs typeface="Times New Roman" panose="02020603050405020304" pitchFamily="18" charset="0"/>
              </a:rPr>
              <a:t>   Data</a:t>
            </a:r>
          </a:p>
          <a:p>
            <a:endParaRPr lang="en-US" sz="5400">
              <a:solidFill>
                <a:schemeClr val="accent1">
                  <a:lumMod val="75000"/>
                </a:schemeClr>
              </a:solidFill>
              <a:latin typeface="Times New Roman" panose="02020603050405020304" pitchFamily="18" charset="0"/>
              <a:cs typeface="Times New Roman" panose="02020603050405020304" pitchFamily="18" charset="0"/>
            </a:endParaRPr>
          </a:p>
          <a:p>
            <a:pPr marL="76200" indent="0">
              <a:buNone/>
            </a:pPr>
            <a:r>
              <a:rPr lang="en-US" sz="5400">
                <a:solidFill>
                  <a:schemeClr val="accent1">
                    <a:lumMod val="75000"/>
                  </a:schemeClr>
                </a:solidFill>
                <a:latin typeface="Times New Roman" panose="02020603050405020304" pitchFamily="18" charset="0"/>
                <a:cs typeface="Times New Roman" panose="02020603050405020304" pitchFamily="18" charset="0"/>
              </a:rPr>
              <a:t>      QUESTIONS/COMMENTS</a:t>
            </a:r>
          </a:p>
        </p:txBody>
      </p:sp>
      <p:sp>
        <p:nvSpPr>
          <p:cNvPr id="4" name="Slide Number Placeholder 3">
            <a:extLst>
              <a:ext uri="{FF2B5EF4-FFF2-40B4-BE49-F238E27FC236}">
                <a16:creationId xmlns:a16="http://schemas.microsoft.com/office/drawing/2014/main" id="{8232B526-B84B-139A-F4C4-EF5D88F8A2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51</a:t>
            </a:fld>
            <a:endParaRPr lang="en-US"/>
          </a:p>
        </p:txBody>
      </p:sp>
    </p:spTree>
    <p:extLst>
      <p:ext uri="{BB962C8B-B14F-4D97-AF65-F5344CB8AC3E}">
        <p14:creationId xmlns:p14="http://schemas.microsoft.com/office/powerpoint/2010/main" val="55443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CD1C-D8BD-525C-7F22-CB005B6EF2B6}"/>
              </a:ext>
            </a:extLst>
          </p:cNvPr>
          <p:cNvSpPr>
            <a:spLocks noGrp="1"/>
          </p:cNvSpPr>
          <p:nvPr>
            <p:ph type="title"/>
          </p:nvPr>
        </p:nvSpPr>
        <p:spPr/>
        <p:txBody>
          <a:bodyPr/>
          <a:lstStyle/>
          <a:p>
            <a:pPr algn="ctr"/>
            <a:r>
              <a:rPr lang="en-US"/>
              <a:t>QUESTIONS</a:t>
            </a:r>
          </a:p>
        </p:txBody>
      </p:sp>
      <p:sp>
        <p:nvSpPr>
          <p:cNvPr id="4" name="Slide Number Placeholder 3">
            <a:extLst>
              <a:ext uri="{FF2B5EF4-FFF2-40B4-BE49-F238E27FC236}">
                <a16:creationId xmlns:a16="http://schemas.microsoft.com/office/drawing/2014/main" id="{C7F01CF8-BEAD-3D4B-FB10-F743D2B95D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12" name="Picture 11" descr="Logo, icon&#10;&#10;Description automatically generated">
            <a:extLst>
              <a:ext uri="{FF2B5EF4-FFF2-40B4-BE49-F238E27FC236}">
                <a16:creationId xmlns:a16="http://schemas.microsoft.com/office/drawing/2014/main" id="{BBFE035F-0F64-1362-57B8-5E2F4D78767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7885" y="1537487"/>
            <a:ext cx="4477135" cy="5320513"/>
          </a:xfrm>
          <a:prstGeom prst="rect">
            <a:avLst/>
          </a:prstGeom>
        </p:spPr>
      </p:pic>
      <p:sp>
        <p:nvSpPr>
          <p:cNvPr id="7" name="TextBox 6">
            <a:extLst>
              <a:ext uri="{FF2B5EF4-FFF2-40B4-BE49-F238E27FC236}">
                <a16:creationId xmlns:a16="http://schemas.microsoft.com/office/drawing/2014/main" id="{AFC607AA-A261-9131-C027-9E28750A8C02}"/>
              </a:ext>
            </a:extLst>
          </p:cNvPr>
          <p:cNvSpPr txBox="1"/>
          <p:nvPr/>
        </p:nvSpPr>
        <p:spPr>
          <a:xfrm>
            <a:off x="6168153" y="3075057"/>
            <a:ext cx="3356847" cy="707886"/>
          </a:xfrm>
          <a:prstGeom prst="rect">
            <a:avLst/>
          </a:prstGeom>
          <a:noFill/>
        </p:spPr>
        <p:txBody>
          <a:bodyPr wrap="square">
            <a:spAutoFit/>
          </a:bodyPr>
          <a:lstStyle/>
          <a:p>
            <a:r>
              <a:rPr lang="en-US" sz="4000" b="1">
                <a:solidFill>
                  <a:srgbClr val="3A3D4B"/>
                </a:solidFill>
                <a:hlinkClick r:id="rId4">
                  <a:extLst>
                    <a:ext uri="{A12FA001-AC4F-418D-AE19-62706E023703}">
                      <ahyp:hlinkClr xmlns:ahyp="http://schemas.microsoft.com/office/drawing/2018/hyperlinkcolor" val="tx"/>
                    </a:ext>
                  </a:extLst>
                </a:hlinkClick>
              </a:rPr>
              <a:t>Q&amp;A Booklet</a:t>
            </a:r>
            <a:r>
              <a:rPr lang="en-US" sz="4000" b="1">
                <a:solidFill>
                  <a:srgbClr val="3A3D4B"/>
                </a:solidFill>
              </a:rPr>
              <a:t> </a:t>
            </a:r>
          </a:p>
        </p:txBody>
      </p:sp>
      <p:pic>
        <p:nvPicPr>
          <p:cNvPr id="3" name="Picture 8" descr="Free Halloween 3d illustrations">
            <a:extLst>
              <a:ext uri="{FF2B5EF4-FFF2-40B4-BE49-F238E27FC236}">
                <a16:creationId xmlns:a16="http://schemas.microsoft.com/office/drawing/2014/main" id="{2827650D-4D1F-5B27-9B6B-328390330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8153" y="3997127"/>
            <a:ext cx="5154116" cy="193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6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B5AF-1A1A-177F-8259-F31C122D9E71}"/>
              </a:ext>
            </a:extLst>
          </p:cNvPr>
          <p:cNvSpPr>
            <a:spLocks noGrp="1"/>
          </p:cNvSpPr>
          <p:nvPr>
            <p:ph type="title"/>
          </p:nvPr>
        </p:nvSpPr>
        <p:spPr/>
        <p:txBody>
          <a:bodyPr/>
          <a:lstStyle/>
          <a:p>
            <a:pPr algn="ctr"/>
            <a:r>
              <a:rPr lang="en-US"/>
              <a:t>Evaluating your IEPs per OSEP</a:t>
            </a:r>
          </a:p>
        </p:txBody>
      </p:sp>
      <p:sp>
        <p:nvSpPr>
          <p:cNvPr id="3" name="Text Placeholder 2">
            <a:extLst>
              <a:ext uri="{FF2B5EF4-FFF2-40B4-BE49-F238E27FC236}">
                <a16:creationId xmlns:a16="http://schemas.microsoft.com/office/drawing/2014/main" id="{41E0546D-C282-C2F8-C728-8D5A9199D6EC}"/>
              </a:ext>
            </a:extLst>
          </p:cNvPr>
          <p:cNvSpPr>
            <a:spLocks noGrp="1"/>
          </p:cNvSpPr>
          <p:nvPr>
            <p:ph type="body" idx="1"/>
          </p:nvPr>
        </p:nvSpPr>
        <p:spPr/>
        <p:txBody>
          <a:bodyPr>
            <a:normAutofit/>
          </a:bodyPr>
          <a:lstStyle/>
          <a:p>
            <a:r>
              <a:rPr lang="en-US"/>
              <a:t>Now how do we evaluate these IEPs you send to us here at OSE</a:t>
            </a:r>
          </a:p>
          <a:p>
            <a:r>
              <a:rPr lang="en-US"/>
              <a:t>We created a Rubric for our reviewers to use to make sure we are all evaluating the IEP the same.</a:t>
            </a:r>
          </a:p>
          <a:p>
            <a:r>
              <a:rPr lang="en-US"/>
              <a:t>We have a team of Educators who look at and review each IEP in accordance with OSEP guidelines and the Rubric</a:t>
            </a:r>
          </a:p>
          <a:p>
            <a:r>
              <a:rPr lang="en-US"/>
              <a:t>When all IEPs are reviewed from each district we will share the results with you.</a:t>
            </a:r>
          </a:p>
          <a:p>
            <a:r>
              <a:rPr lang="en-US"/>
              <a:t>If you do not score 100% you will be asked to correct the IEPs that did not pass along with another random sample of IEPs for review.</a:t>
            </a:r>
          </a:p>
          <a:p>
            <a:endParaRPr lang="en-US"/>
          </a:p>
        </p:txBody>
      </p:sp>
      <p:sp>
        <p:nvSpPr>
          <p:cNvPr id="4" name="Slide Number Placeholder 3">
            <a:extLst>
              <a:ext uri="{FF2B5EF4-FFF2-40B4-BE49-F238E27FC236}">
                <a16:creationId xmlns:a16="http://schemas.microsoft.com/office/drawing/2014/main" id="{9DECB7AE-4698-4F36-02C0-E99D2DC8A8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1030" name="Picture 6" descr="A captivating 3D rendering of a enigmatic wizard standing alone in an  ethereal setting exuding an aura of mystery and power Perfect for magical  and fantasythemed projects | Premium AI-generated image">
            <a:extLst>
              <a:ext uri="{FF2B5EF4-FFF2-40B4-BE49-F238E27FC236}">
                <a16:creationId xmlns:a16="http://schemas.microsoft.com/office/drawing/2014/main" id="{711AE040-A860-34F4-C52B-D6D222484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9547"/>
            <a:ext cx="1762882" cy="988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55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19D0D-F009-A4DB-4D80-5E89F9140519}"/>
              </a:ext>
            </a:extLst>
          </p:cNvPr>
          <p:cNvSpPr>
            <a:spLocks noGrp="1"/>
          </p:cNvSpPr>
          <p:nvPr>
            <p:ph type="title"/>
          </p:nvPr>
        </p:nvSpPr>
        <p:spPr/>
        <p:txBody>
          <a:bodyPr/>
          <a:lstStyle/>
          <a:p>
            <a:pPr algn="ctr"/>
            <a:r>
              <a:rPr lang="en-US"/>
              <a:t>What are the 8 OSEP Questions??  </a:t>
            </a:r>
          </a:p>
        </p:txBody>
      </p:sp>
      <p:sp>
        <p:nvSpPr>
          <p:cNvPr id="3" name="Text Placeholder 2">
            <a:extLst>
              <a:ext uri="{FF2B5EF4-FFF2-40B4-BE49-F238E27FC236}">
                <a16:creationId xmlns:a16="http://schemas.microsoft.com/office/drawing/2014/main" id="{96487139-2636-ADE2-159D-0419FBB91A45}"/>
              </a:ext>
            </a:extLst>
          </p:cNvPr>
          <p:cNvSpPr>
            <a:spLocks noGrp="1"/>
          </p:cNvSpPr>
          <p:nvPr>
            <p:ph type="body" idx="1"/>
          </p:nvPr>
        </p:nvSpPr>
        <p:spPr/>
        <p:txBody>
          <a:bodyPr/>
          <a:lstStyle/>
          <a:p>
            <a:endParaRPr lang="en-US"/>
          </a:p>
          <a:p>
            <a:endParaRPr lang="en-US"/>
          </a:p>
          <a:p>
            <a:r>
              <a:rPr lang="en-US">
                <a:latin typeface="Times New Roman" panose="02020603050405020304" pitchFamily="18" charset="0"/>
                <a:cs typeface="Times New Roman" panose="02020603050405020304" pitchFamily="18" charset="0"/>
              </a:rPr>
              <a:t>Here we go the following pages will outline the 8 OSEP questions </a:t>
            </a:r>
            <a:r>
              <a:rPr lang="en-US" sz="2400" b="1">
                <a:latin typeface="Times New Roman" panose="02020603050405020304" pitchFamily="18" charset="0"/>
                <a:cs typeface="Times New Roman" panose="02020603050405020304" pitchFamily="18" charset="0"/>
              </a:rPr>
              <a:t>The reviewers use these questions to determine your score for Indicator 13, Secondary Transition.</a:t>
            </a:r>
          </a:p>
          <a:p>
            <a:r>
              <a:rPr lang="en-US">
                <a:latin typeface="Times New Roman" panose="02020603050405020304" pitchFamily="18" charset="0"/>
                <a:cs typeface="Times New Roman" panose="02020603050405020304" pitchFamily="18" charset="0"/>
              </a:rPr>
              <a:t>And these questions have not changed for years.</a:t>
            </a:r>
            <a:endParaRPr lang="en-US" sz="2400" b="1">
              <a:latin typeface="Times New Roman" panose="02020603050405020304" pitchFamily="18"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5683210D-B8A9-C5DB-510F-7F3BE9DDEC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4098" name="Picture 2" descr="Happy Halloween 3d Pumpkin With Different Balloons Vector Illustration,  Happy Halloween Elements, Happy Halloween PNG Transparent Image and Clipart  for Free Download">
            <a:extLst>
              <a:ext uri="{FF2B5EF4-FFF2-40B4-BE49-F238E27FC236}">
                <a16:creationId xmlns:a16="http://schemas.microsoft.com/office/drawing/2014/main" id="{BF9B45AA-D614-F693-1E2B-2EEE471A0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7834" y="4151214"/>
            <a:ext cx="2706786" cy="270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91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4D8E6-B013-CAFA-B398-AB52B72812CC}"/>
              </a:ext>
            </a:extLst>
          </p:cNvPr>
          <p:cNvSpPr>
            <a:spLocks noGrp="1"/>
          </p:cNvSpPr>
          <p:nvPr>
            <p:ph type="title"/>
          </p:nvPr>
        </p:nvSpPr>
        <p:spPr/>
        <p:txBody>
          <a:bodyPr/>
          <a:lstStyle/>
          <a:p>
            <a:r>
              <a:rPr lang="en-US"/>
              <a:t> 			Question 1 from OSEP</a:t>
            </a:r>
          </a:p>
        </p:txBody>
      </p:sp>
      <p:sp>
        <p:nvSpPr>
          <p:cNvPr id="3" name="Text Placeholder 2">
            <a:extLst>
              <a:ext uri="{FF2B5EF4-FFF2-40B4-BE49-F238E27FC236}">
                <a16:creationId xmlns:a16="http://schemas.microsoft.com/office/drawing/2014/main" id="{544062D5-3653-738A-1E25-CD5EE2D0ACCF}"/>
              </a:ext>
            </a:extLst>
          </p:cNvPr>
          <p:cNvSpPr>
            <a:spLocks noGrp="1"/>
          </p:cNvSpPr>
          <p:nvPr>
            <p:ph type="body" idx="1"/>
          </p:nvPr>
        </p:nvSpPr>
        <p:spPr>
          <a:xfrm>
            <a:off x="415600" y="1458467"/>
            <a:ext cx="11360700" cy="5283855"/>
          </a:xfrm>
        </p:spPr>
        <p:txBody>
          <a:bodyPr>
            <a:normAutofit fontScale="92500" lnSpcReduction="20000"/>
          </a:bodyPr>
          <a:lstStyle/>
          <a:p>
            <a:pPr marL="533400" indent="-457200">
              <a:buFont typeface="+mj-lt"/>
              <a:buAutoNum type="arabicPeriod"/>
            </a:pPr>
            <a:r>
              <a:rPr lang="en-US" sz="2500" b="1">
                <a:latin typeface="Times New Roman" panose="02020603050405020304" pitchFamily="18" charset="0"/>
                <a:cs typeface="Times New Roman" panose="02020603050405020304" pitchFamily="18" charset="0"/>
              </a:rPr>
              <a:t>Are there appropriate measurable post-secondary annual goals in the areas of training, secondary education, employment and where appropriate, independent living skills?</a:t>
            </a:r>
          </a:p>
          <a:p>
            <a:pPr marL="558800" lvl="1" indent="0">
              <a:buNone/>
            </a:pPr>
            <a:r>
              <a:rPr lang="en-US" sz="2500">
                <a:latin typeface="Times New Roman" panose="02020603050405020304" pitchFamily="18" charset="0"/>
                <a:cs typeface="Times New Roman" panose="02020603050405020304" pitchFamily="18" charset="0"/>
              </a:rPr>
              <a:t>Based upon results from transition assessments each student must have postsecondary goals in the areas of:</a:t>
            </a:r>
          </a:p>
          <a:p>
            <a:pPr lvl="1"/>
            <a:r>
              <a:rPr lang="en-US" sz="2500">
                <a:latin typeface="Times New Roman" panose="02020603050405020304" pitchFamily="18" charset="0"/>
                <a:cs typeface="Times New Roman" panose="02020603050405020304" pitchFamily="18" charset="0"/>
              </a:rPr>
              <a:t>Secondary Education/Training</a:t>
            </a:r>
          </a:p>
          <a:p>
            <a:pPr lvl="1"/>
            <a:r>
              <a:rPr lang="en-US" sz="2500">
                <a:latin typeface="Times New Roman" panose="02020603050405020304" pitchFamily="18" charset="0"/>
                <a:cs typeface="Times New Roman" panose="02020603050405020304" pitchFamily="18" charset="0"/>
              </a:rPr>
              <a:t>Employment Independent Living</a:t>
            </a:r>
          </a:p>
          <a:p>
            <a:pPr marL="558800" lvl="1" indent="0">
              <a:buNone/>
            </a:pPr>
            <a:r>
              <a:rPr lang="en-US" sz="2500" b="1">
                <a:latin typeface="Times New Roman" panose="02020603050405020304" pitchFamily="18" charset="0"/>
                <a:cs typeface="Times New Roman" panose="02020603050405020304" pitchFamily="18" charset="0"/>
              </a:rPr>
              <a:t>The IEP team may also address the following if determined appropriate</a:t>
            </a:r>
          </a:p>
          <a:p>
            <a:pPr lvl="1"/>
            <a:r>
              <a:rPr lang="en-US" sz="2500">
                <a:latin typeface="Times New Roman" panose="02020603050405020304" pitchFamily="18" charset="0"/>
                <a:cs typeface="Times New Roman" panose="02020603050405020304" pitchFamily="18" charset="0"/>
              </a:rPr>
              <a:t>Independent Living (Money management, Adult life etc.)</a:t>
            </a:r>
          </a:p>
          <a:p>
            <a:pPr lvl="1"/>
            <a:r>
              <a:rPr lang="en-US" sz="2500">
                <a:latin typeface="Times New Roman" panose="02020603050405020304" pitchFamily="18" charset="0"/>
                <a:cs typeface="Times New Roman" panose="02020603050405020304" pitchFamily="18" charset="0"/>
              </a:rPr>
              <a:t>Community Participation</a:t>
            </a:r>
          </a:p>
          <a:p>
            <a:pPr marL="558800" lvl="1" indent="0">
              <a:buNone/>
            </a:pPr>
            <a:r>
              <a:rPr lang="en-US" sz="2500" b="1">
                <a:latin typeface="Times New Roman" panose="02020603050405020304" pitchFamily="18" charset="0"/>
                <a:cs typeface="Times New Roman" panose="02020603050405020304" pitchFamily="18" charset="0"/>
              </a:rPr>
              <a:t>Postsecondary Goals are measurable if they answer the following questions:</a:t>
            </a:r>
          </a:p>
          <a:p>
            <a:pPr lvl="1"/>
            <a:r>
              <a:rPr lang="en-US" sz="2500">
                <a:latin typeface="Times New Roman" panose="02020603050405020304" pitchFamily="18" charset="0"/>
                <a:cs typeface="Times New Roman" panose="02020603050405020304" pitchFamily="18" charset="0"/>
              </a:rPr>
              <a:t>Where will the student </a:t>
            </a:r>
            <a:r>
              <a:rPr lang="en-US" sz="2500" b="1">
                <a:latin typeface="Times New Roman" panose="02020603050405020304" pitchFamily="18" charset="0"/>
                <a:cs typeface="Times New Roman" panose="02020603050405020304" pitchFamily="18" charset="0"/>
              </a:rPr>
              <a:t>LEARN</a:t>
            </a:r>
            <a:r>
              <a:rPr lang="en-US" sz="2500">
                <a:latin typeface="Times New Roman" panose="02020603050405020304" pitchFamily="18" charset="0"/>
                <a:cs typeface="Times New Roman" panose="02020603050405020304" pitchFamily="18" charset="0"/>
              </a:rPr>
              <a:t> after high school?</a:t>
            </a:r>
          </a:p>
          <a:p>
            <a:pPr lvl="1"/>
            <a:r>
              <a:rPr lang="en-US" sz="2500">
                <a:latin typeface="Times New Roman" panose="02020603050405020304" pitchFamily="18" charset="0"/>
                <a:cs typeface="Times New Roman" panose="02020603050405020304" pitchFamily="18" charset="0"/>
              </a:rPr>
              <a:t>Where will the student </a:t>
            </a:r>
            <a:r>
              <a:rPr lang="en-US" sz="2500" b="1">
                <a:latin typeface="Times New Roman" panose="02020603050405020304" pitchFamily="18" charset="0"/>
                <a:cs typeface="Times New Roman" panose="02020603050405020304" pitchFamily="18" charset="0"/>
              </a:rPr>
              <a:t>WORK</a:t>
            </a:r>
            <a:r>
              <a:rPr lang="en-US" sz="2500">
                <a:latin typeface="Times New Roman" panose="02020603050405020304" pitchFamily="18" charset="0"/>
                <a:cs typeface="Times New Roman" panose="02020603050405020304" pitchFamily="18" charset="0"/>
              </a:rPr>
              <a:t> after high school?</a:t>
            </a:r>
          </a:p>
          <a:p>
            <a:pPr lvl="1"/>
            <a:r>
              <a:rPr lang="en-US" sz="2500">
                <a:latin typeface="Times New Roman" panose="02020603050405020304" pitchFamily="18" charset="0"/>
                <a:cs typeface="Times New Roman" panose="02020603050405020304" pitchFamily="18" charset="0"/>
              </a:rPr>
              <a:t>Where will the student </a:t>
            </a:r>
            <a:r>
              <a:rPr lang="en-US" sz="2500" b="1">
                <a:latin typeface="Times New Roman" panose="02020603050405020304" pitchFamily="18" charset="0"/>
                <a:cs typeface="Times New Roman" panose="02020603050405020304" pitchFamily="18" charset="0"/>
              </a:rPr>
              <a:t>LIVE</a:t>
            </a:r>
            <a:r>
              <a:rPr lang="en-US" sz="2500">
                <a:latin typeface="Times New Roman" panose="02020603050405020304" pitchFamily="18" charset="0"/>
                <a:cs typeface="Times New Roman" panose="02020603050405020304" pitchFamily="18" charset="0"/>
              </a:rPr>
              <a:t> after high school?</a:t>
            </a:r>
          </a:p>
          <a:p>
            <a:pPr marL="533400" indent="-457200">
              <a:buFont typeface="+mj-lt"/>
              <a:buAutoNum type="arabicPeriod"/>
            </a:pPr>
            <a:endParaRPr lang="en-US"/>
          </a:p>
        </p:txBody>
      </p:sp>
      <p:sp>
        <p:nvSpPr>
          <p:cNvPr id="4" name="Slide Number Placeholder 3">
            <a:extLst>
              <a:ext uri="{FF2B5EF4-FFF2-40B4-BE49-F238E27FC236}">
                <a16:creationId xmlns:a16="http://schemas.microsoft.com/office/drawing/2014/main" id="{D53F2954-1F8E-B332-C446-BBFC101ADB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5122" name="Picture 2" descr="Halloween Pumpkin 3D Icon - Free Download Festival &amp; Days 3D Icons |  IconScout">
            <a:extLst>
              <a:ext uri="{FF2B5EF4-FFF2-40B4-BE49-F238E27FC236}">
                <a16:creationId xmlns:a16="http://schemas.microsoft.com/office/drawing/2014/main" id="{377C70C2-DBE6-CB1A-7FAA-B909959D5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6108" y="-191696"/>
            <a:ext cx="2232325" cy="223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07135"/>
      </p:ext>
    </p:extLst>
  </p:cSld>
  <p:clrMapOvr>
    <a:masterClrMapping/>
  </p:clrMapOvr>
</p:sld>
</file>

<file path=ppt/theme/theme1.xml><?xml version="1.0" encoding="utf-8"?>
<a:theme xmlns:a="http://schemas.openxmlformats.org/drawingml/2006/main" name="Sales Direction 16X9">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80e3316-a51b-4033-9533-e1aa7cf0eb7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7A19BDBCC86145BB45197ECD39214A" ma:contentTypeVersion="6" ma:contentTypeDescription="Create a new document." ma:contentTypeScope="" ma:versionID="69399b56733f67760b8f726adf79d21c">
  <xsd:schema xmlns:xsd="http://www.w3.org/2001/XMLSchema" xmlns:xs="http://www.w3.org/2001/XMLSchema" xmlns:p="http://schemas.microsoft.com/office/2006/metadata/properties" xmlns:ns3="a80e3316-a51b-4033-9533-e1aa7cf0eb77" targetNamespace="http://schemas.microsoft.com/office/2006/metadata/properties" ma:root="true" ma:fieldsID="5bf3a46a66eaad7c0856fb8ffddcdde6" ns3:_="">
    <xsd:import namespace="a80e3316-a51b-4033-9533-e1aa7cf0eb77"/>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e3316-a51b-4033-9533-e1aa7cf0eb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DDD6EE-8802-4295-8439-9664C03547FD}">
  <ds:schemaRefs>
    <ds:schemaRef ds:uri="http://schemas.microsoft.com/sharepoint/v3/contenttype/forms"/>
  </ds:schemaRefs>
</ds:datastoreItem>
</file>

<file path=customXml/itemProps2.xml><?xml version="1.0" encoding="utf-8"?>
<ds:datastoreItem xmlns:ds="http://schemas.openxmlformats.org/officeDocument/2006/customXml" ds:itemID="{D87FF40F-31CA-4267-8ED3-0AA8B6EC3FC2}">
  <ds:schemaRefs>
    <ds:schemaRef ds:uri="a80e3316-a51b-4033-9533-e1aa7cf0eb77"/>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26FB461-163D-454B-94DE-F9005AF9F0A3}">
  <ds:schemaRefs>
    <ds:schemaRef ds:uri="a80e3316-a51b-4033-9533-e1aa7cf0eb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otalTime>0</TotalTime>
  <Words>4005</Words>
  <Application>Microsoft Office PowerPoint</Application>
  <PresentationFormat>Widescreen</PresentationFormat>
  <Paragraphs>453</Paragraphs>
  <Slides>51</Slides>
  <Notes>21</Notes>
  <HiddenSlides>17</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Symbol</vt:lpstr>
      <vt:lpstr>Arial</vt:lpstr>
      <vt:lpstr>Courier New</vt:lpstr>
      <vt:lpstr>Book Antiqua</vt:lpstr>
      <vt:lpstr>Calibri</vt:lpstr>
      <vt:lpstr>Century Gothic</vt:lpstr>
      <vt:lpstr>Aptos</vt:lpstr>
      <vt:lpstr>Times New Roman</vt:lpstr>
      <vt:lpstr>Aptos Narrow</vt:lpstr>
      <vt:lpstr>Wingdings</vt:lpstr>
      <vt:lpstr>Sales Direction 16X9</vt:lpstr>
      <vt:lpstr>Indicator 13 Secondary Transition for Students  </vt:lpstr>
      <vt:lpstr>What is Secondary Transition</vt:lpstr>
      <vt:lpstr>                   What is SPP Indicator 13</vt:lpstr>
      <vt:lpstr> LEA must score 100% for Indicator 13</vt:lpstr>
      <vt:lpstr>    Students' role in their Secondary Transition IEP</vt:lpstr>
      <vt:lpstr>QUESTIONS</vt:lpstr>
      <vt:lpstr>Evaluating your IEPs per OSEP</vt:lpstr>
      <vt:lpstr>What are the 8 OSEP Questions??  </vt:lpstr>
      <vt:lpstr>    Question 1 from OSEP</vt:lpstr>
      <vt:lpstr>Do You know about IL?? Independent Living Center</vt:lpstr>
      <vt:lpstr>                        Question 2 from OSEP </vt:lpstr>
      <vt:lpstr>Question 3</vt:lpstr>
      <vt:lpstr>                 Questions 4 from OSEP </vt:lpstr>
      <vt:lpstr>  Question 5 from OSEP</vt:lpstr>
      <vt:lpstr>QUESTIONS</vt:lpstr>
      <vt:lpstr>   Course of study </vt:lpstr>
      <vt:lpstr>  Question 6 from OSEP</vt:lpstr>
      <vt:lpstr>Annual IEP Goals</vt:lpstr>
      <vt:lpstr>  Questions 7 and 8 from OSEP</vt:lpstr>
      <vt:lpstr>QUESTIONS</vt:lpstr>
      <vt:lpstr>   Providing the Student and Youth with Support to Make Their Decisions  </vt:lpstr>
      <vt:lpstr>Educators can help students develop self-determination skills when they:</vt:lpstr>
      <vt:lpstr>continued</vt:lpstr>
      <vt:lpstr>Guidance and Writing Tips </vt:lpstr>
      <vt:lpstr>   Postsecondary Goals</vt:lpstr>
      <vt:lpstr>Postsecondary Goals </vt:lpstr>
      <vt:lpstr>OSE Process for Indicator 13 Review </vt:lpstr>
      <vt:lpstr>IEP Upload</vt:lpstr>
      <vt:lpstr>OSE Process for Indicator 13 Review</vt:lpstr>
      <vt:lpstr>OSE Process for Indicator 13 Review </vt:lpstr>
      <vt:lpstr>QUESTIONS</vt:lpstr>
      <vt:lpstr>Access to Special Education Monitoring Site</vt:lpstr>
      <vt:lpstr>Questions</vt:lpstr>
      <vt:lpstr>PowerPoint Presentation</vt:lpstr>
      <vt:lpstr>PowerPoint Presentation</vt:lpstr>
      <vt:lpstr>   2023-2024 Annual IEP Review </vt:lpstr>
      <vt:lpstr> EMAIL from January 3, 2024</vt:lpstr>
      <vt:lpstr>Annual IEP Review Spreadsheet Attachment  Charter Schools will submit the same amount as last year.</vt:lpstr>
      <vt:lpstr>Email Continued</vt:lpstr>
      <vt:lpstr>14-15 IEP Verification Spreadsheet Attachment</vt:lpstr>
      <vt:lpstr>PowerPoint Presentation</vt:lpstr>
      <vt:lpstr> STEP 1 NOVA/STARS</vt:lpstr>
      <vt:lpstr>STEP 2 Access to the Special Education Monitoring Site</vt:lpstr>
      <vt:lpstr>  STEP 3 Uploading IEPs for Review</vt:lpstr>
      <vt:lpstr>STEP 4 IEP Upload Guidance</vt:lpstr>
      <vt:lpstr>STEP 4 Continued</vt:lpstr>
      <vt:lpstr>STEP 5 Notification</vt:lpstr>
      <vt:lpstr>Pre-Finding Corrections</vt:lpstr>
      <vt:lpstr> Important Information</vt:lpstr>
      <vt:lpstr>Overdue IEPs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Educator Workforce:  Supply and Demand in New Mexico</dc:title>
  <dc:creator>Nancy Martira</dc:creator>
  <cp:lastModifiedBy>Cordova, Trudy, PED</cp:lastModifiedBy>
  <cp:revision>1</cp:revision>
  <cp:lastPrinted>2024-09-30T21:00:14Z</cp:lastPrinted>
  <dcterms:created xsi:type="dcterms:W3CDTF">2020-01-22T19:18:44Z</dcterms:created>
  <dcterms:modified xsi:type="dcterms:W3CDTF">2024-10-15T17:15:50Z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0x0101002C7A19BDBCC86145BB45197ECD39214A</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