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5.jpg" ContentType="image/jpeg"/>
  <Override PartName="/ppt/notesSlides/notesSlide9.xml" ContentType="application/vnd.openxmlformats-officedocument.presentationml.notesSlide+xml"/>
  <Override PartName="/ppt/media/image27.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50.jpg" ContentType="image/jpeg"/>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7"/>
  </p:notesMasterIdLst>
  <p:sldIdLst>
    <p:sldId id="379" r:id="rId5"/>
    <p:sldId id="256" r:id="rId6"/>
    <p:sldId id="259" r:id="rId7"/>
    <p:sldId id="261" r:id="rId8"/>
    <p:sldId id="331" r:id="rId9"/>
    <p:sldId id="345" r:id="rId10"/>
    <p:sldId id="339" r:id="rId11"/>
    <p:sldId id="348" r:id="rId12"/>
    <p:sldId id="344" r:id="rId13"/>
    <p:sldId id="340" r:id="rId14"/>
    <p:sldId id="342" r:id="rId15"/>
    <p:sldId id="323" r:id="rId16"/>
    <p:sldId id="327" r:id="rId17"/>
    <p:sldId id="336" r:id="rId18"/>
    <p:sldId id="335" r:id="rId19"/>
    <p:sldId id="268" r:id="rId20"/>
    <p:sldId id="320" r:id="rId21"/>
    <p:sldId id="319" r:id="rId22"/>
    <p:sldId id="270" r:id="rId23"/>
    <p:sldId id="383" r:id="rId24"/>
    <p:sldId id="387" r:id="rId25"/>
    <p:sldId id="347" r:id="rId26"/>
    <p:sldId id="384" r:id="rId27"/>
    <p:sldId id="386" r:id="rId28"/>
    <p:sldId id="385" r:id="rId29"/>
    <p:sldId id="349" r:id="rId30"/>
    <p:sldId id="353" r:id="rId31"/>
    <p:sldId id="354" r:id="rId32"/>
    <p:sldId id="355" r:id="rId33"/>
    <p:sldId id="356" r:id="rId34"/>
    <p:sldId id="357" r:id="rId35"/>
    <p:sldId id="358" r:id="rId36"/>
    <p:sldId id="380" r:id="rId37"/>
    <p:sldId id="381" r:id="rId38"/>
    <p:sldId id="382" r:id="rId39"/>
    <p:sldId id="359" r:id="rId40"/>
    <p:sldId id="360" r:id="rId41"/>
    <p:sldId id="361" r:id="rId42"/>
    <p:sldId id="362" r:id="rId43"/>
    <p:sldId id="363" r:id="rId44"/>
    <p:sldId id="364" r:id="rId45"/>
    <p:sldId id="365" r:id="rId46"/>
    <p:sldId id="366" r:id="rId47"/>
    <p:sldId id="367" r:id="rId48"/>
    <p:sldId id="368" r:id="rId49"/>
    <p:sldId id="378" r:id="rId50"/>
    <p:sldId id="370" r:id="rId51"/>
    <p:sldId id="371" r:id="rId52"/>
    <p:sldId id="372" r:id="rId53"/>
    <p:sldId id="373" r:id="rId54"/>
    <p:sldId id="374" r:id="rId55"/>
    <p:sldId id="375" r:id="rId56"/>
    <p:sldId id="376" r:id="rId57"/>
    <p:sldId id="377" r:id="rId58"/>
    <p:sldId id="316" r:id="rId59"/>
    <p:sldId id="321" r:id="rId60"/>
    <p:sldId id="322" r:id="rId61"/>
    <p:sldId id="318" r:id="rId62"/>
    <p:sldId id="326" r:id="rId63"/>
    <p:sldId id="317" r:id="rId64"/>
    <p:sldId id="290" r:id="rId65"/>
    <p:sldId id="269" r:id="rId66"/>
  </p:sldIdLst>
  <p:sldSz cx="12192000" cy="6858000"/>
  <p:notesSz cx="6858000" cy="9144000"/>
  <p:embeddedFontLst>
    <p:embeddedFont>
      <p:font typeface="Arial Black" panose="020B0A04020102020204" pitchFamily="34" charset="0"/>
      <p:bold r:id="rId68"/>
    </p:embeddedFont>
    <p:embeddedFont>
      <p:font typeface="Book Antiqua" panose="02040602050305030304" pitchFamily="18" charset="0"/>
      <p:regular r:id="rId69"/>
      <p:bold r:id="rId70"/>
      <p:italic r:id="rId71"/>
      <p:boldItalic r:id="rId72"/>
    </p:embeddedFont>
    <p:embeddedFont>
      <p:font typeface="Century Gothic" panose="020B0502020202020204" pitchFamily="34" charset="0"/>
      <p:regular r:id="rId73"/>
      <p:bold r:id="rId74"/>
      <p:italic r:id="rId75"/>
      <p:boldItalic r:id="rId76"/>
    </p:embeddedFont>
    <p:embeddedFont>
      <p:font typeface="Georgia" panose="02040502050405020303" pitchFamily="18" charset="0"/>
      <p:regular r:id="rId77"/>
      <p:bold r:id="rId78"/>
      <p:italic r:id="rId79"/>
      <p:boldItalic r:id="rId80"/>
    </p:embeddedFont>
    <p:embeddedFont>
      <p:font typeface="Segoe UI Symbol" panose="020B0502040204020203" pitchFamily="34" charset="0"/>
      <p:regular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00"/>
    <a:srgbClr val="003685"/>
    <a:srgbClr val="7A2A3E"/>
    <a:srgbClr val="3A3D4B"/>
    <a:srgbClr val="000000"/>
    <a:srgbClr val="EF7920"/>
    <a:srgbClr val="009999"/>
    <a:srgbClr val="327D9A"/>
    <a:srgbClr val="61DFEA"/>
    <a:srgbClr val="D27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83CF9-3F1F-72F5-B330-39F8A6D94793}" v="6" dt="2024-10-15T19:00:07.292"/>
    <p1510:client id="{1AB16DDF-7970-662C-4603-F24F69FD6301}" v="187" dt="2024-10-15T19:07:28.382"/>
    <p1510:client id="{548038B3-D2F3-4355-F9BB-93FFAFB03199}" v="93" dt="2024-10-15T19:13:49.794"/>
    <p1510:client id="{BF23B5CB-08AB-44AD-9884-254466E8CE16}" v="2886" dt="2024-10-15T22:26:57.107"/>
    <p1510:client id="{D9FE440F-FB4F-6E7E-BDFE-79E6B399FFF1}" v="3416" dt="2024-10-15T21:33:20.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18" autoAdjust="0"/>
  </p:normalViewPr>
  <p:slideViewPr>
    <p:cSldViewPr snapToGrid="0">
      <p:cViewPr varScale="1">
        <p:scale>
          <a:sx n="118" d="100"/>
          <a:sy n="118" d="100"/>
        </p:scale>
        <p:origin x="2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9.fntdata"/><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customschemas.google.com/relationships/presentationmetadata" Target="metadata"/></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a:solidFill>
              <a:schemeClr val="bg2"/>
            </a:solidFill>
            <a:latin typeface="Arial Black" panose="020B0A04020102020204" pitchFamily="34" charset="0"/>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8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a:solidFill>
              <a:schemeClr val="bg2"/>
            </a:solidFill>
            <a:latin typeface="Arial Black" panose="020B0A04020102020204" pitchFamily="34" charset="0"/>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a:solidFill>
              <a:schemeClr val="bg2"/>
            </a:solidFill>
            <a:latin typeface="Arial Black" panose="020B0A04020102020204" pitchFamily="34" charset="0"/>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a:solidFill>
              <a:schemeClr val="bg2"/>
            </a:solidFill>
            <a:latin typeface="Arial Black" panose="020B0A04020102020204" pitchFamily="34" charset="0"/>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a:solidFill>
                <a:schemeClr val="bg2"/>
              </a:solidFill>
              <a:latin typeface="Arial Black" panose="020B0A04020102020204" pitchFamily="34" charset="0"/>
            </a:rPr>
            <a:t>Dr. Margaret Cage</a:t>
          </a:r>
          <a:endParaRPr lang="en-US" sz="1000">
            <a:solidFill>
              <a:schemeClr val="bg2"/>
            </a:solidFill>
            <a:latin typeface="Arial Black"/>
          </a:endParaRPr>
        </a:p>
        <a:p>
          <a:pPr rtl="0"/>
          <a:r>
            <a:rPr lang="en-US" sz="1000">
              <a:solidFill>
                <a:schemeClr val="bg2"/>
              </a:solidFill>
              <a:latin typeface="Arial Black"/>
            </a:rPr>
            <a:t>Deputy Secretary,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a:solidFill>
                <a:schemeClr val="bg2"/>
              </a:solidFill>
              <a:latin typeface="Arial Black"/>
            </a:rPr>
            <a:t>Dr. Tyre Jenkins</a:t>
          </a:r>
        </a:p>
        <a:p>
          <a:r>
            <a:rPr lang="en-US" sz="1000">
              <a:solidFill>
                <a:schemeClr val="bg2"/>
              </a:solidFill>
              <a:latin typeface="Arial Black"/>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a:solidFill>
                <a:schemeClr val="bg2"/>
              </a:solidFill>
              <a:latin typeface="Arial Black"/>
            </a:rPr>
            <a:t>Charlene Marcotte </a:t>
          </a:r>
        </a:p>
        <a:p>
          <a:r>
            <a:rPr lang="en-US" sz="1000">
              <a:solidFill>
                <a:schemeClr val="bg2"/>
              </a:solidFill>
              <a:latin typeface="Arial Black"/>
            </a:rPr>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pPr>
            <a:lnSpc>
              <a:spcPct val="0"/>
            </a:lnSpc>
          </a:pPr>
          <a:r>
            <a:rPr lang="en-US" sz="1200" b="1">
              <a:solidFill>
                <a:schemeClr val="bg2"/>
              </a:solidFill>
              <a:latin typeface="Arial Black"/>
            </a:rPr>
            <a:t>Ria Gill </a:t>
          </a:r>
        </a:p>
        <a:p>
          <a:pPr>
            <a:lnSpc>
              <a:spcPct val="90000"/>
            </a:lnSpc>
          </a:pPr>
          <a:r>
            <a:rPr lang="en-US" sz="1000">
              <a:solidFill>
                <a:schemeClr val="bg2"/>
              </a:solidFill>
              <a:latin typeface="Arial Black"/>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r>
            <a:rPr lang="en-US" sz="1200" b="1">
              <a:solidFill>
                <a:schemeClr val="bg2"/>
              </a:solidFill>
              <a:latin typeface="Arial Black"/>
            </a:rPr>
            <a:t>Lorenzo</a:t>
          </a:r>
          <a:r>
            <a:rPr lang="en-US" sz="1000" b="1">
              <a:solidFill>
                <a:schemeClr val="bg2"/>
              </a:solidFill>
              <a:latin typeface="Arial Black"/>
            </a:rPr>
            <a:t> </a:t>
          </a:r>
          <a:r>
            <a:rPr lang="en-US" sz="1200" b="1">
              <a:solidFill>
                <a:schemeClr val="bg2"/>
              </a:solidFill>
              <a:latin typeface="Arial Black"/>
            </a:rPr>
            <a:t>Dominguez</a:t>
          </a:r>
        </a:p>
        <a:p>
          <a:r>
            <a:rPr lang="en-US" sz="900">
              <a:solidFill>
                <a:schemeClr val="bg2"/>
              </a:solidFill>
              <a:latin typeface="Arial Black"/>
            </a:rPr>
            <a:t>Assistant Deputy Director of Data &amp;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effectLst>
          <a:outerShdw blurRad="50800" dist="38100" dir="2700000" algn="tl" rotWithShape="0">
            <a:prstClr val="black">
              <a:alpha val="40000"/>
            </a:prstClr>
          </a:outerShdw>
        </a:effectLst>
      </dgm:spPr>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1687" custLinFactNeighborY="2023"/>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78617"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956" custLinFactNeighborY="-1109"/>
      <dgm:spPr>
        <a:blipFill>
          <a:blip xmlns:r="http://schemas.openxmlformats.org/officeDocument/2006/relationships" r:embed="rId5"/>
          <a:srcRect/>
          <a:stretch>
            <a:fillRect l="-37000" r="-37000"/>
          </a:stretch>
        </a:blipFill>
        <a:effectLst>
          <a:outerShdw blurRad="50800" dist="38100" dir="2700000" algn="tl" rotWithShape="0">
            <a:prstClr val="black">
              <a:alpha val="40000"/>
            </a:prstClr>
          </a:outerShdw>
        </a:effectLst>
      </dgm:spPr>
    </dgm:pt>
    <dgm:pt modelId="{372A7C94-5FDE-445C-9AAC-3378700FCA9C}" type="pres">
      <dgm:prSet presAssocID="{81C27A94-6ED2-4846-9B88-4A757FDE7F0A}" presName="rect2" presStyleLbl="trBgShp" presStyleIdx="4" presStyleCnt="5" custScaleX="113938" custScaleY="180390" custLinFactY="54822" custLinFactNeighborX="1801"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3CA376-5607-41BD-A55D-5D38A54D9D96}"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7AA5EFD-0BA4-4272-A61D-69CCFD60DD9B}">
      <dgm:prSet phldrT="[Text]" phldr="0"/>
      <dgm:spPr/>
      <dgm:t>
        <a:bodyPr/>
        <a:lstStyle/>
        <a:p>
          <a:pPr rtl="0"/>
          <a:r>
            <a:rPr lang="en-US">
              <a:latin typeface="Arial"/>
            </a:rPr>
            <a:t> Overdue Item Identified</a:t>
          </a:r>
          <a:endParaRPr lang="en-US"/>
        </a:p>
      </dgm:t>
    </dgm:pt>
    <dgm:pt modelId="{3F56D7F9-2AB9-4127-9CC8-34BBCC172AEE}" type="parTrans" cxnId="{1DFFDA1A-0061-428D-9938-5E4DE6D469D5}">
      <dgm:prSet/>
      <dgm:spPr/>
      <dgm:t>
        <a:bodyPr/>
        <a:lstStyle/>
        <a:p>
          <a:endParaRPr lang="en-US"/>
        </a:p>
      </dgm:t>
    </dgm:pt>
    <dgm:pt modelId="{56D10F01-DF44-42CA-ACB9-048B3ECFE0B3}" type="sibTrans" cxnId="{1DFFDA1A-0061-428D-9938-5E4DE6D469D5}">
      <dgm:prSet/>
      <dgm:spPr/>
      <dgm:t>
        <a:bodyPr/>
        <a:lstStyle/>
        <a:p>
          <a:endParaRPr lang="en-US"/>
        </a:p>
      </dgm:t>
    </dgm:pt>
    <dgm:pt modelId="{6B9B3F00-6BB4-4302-AFBF-59E3EF37FB4F}">
      <dgm:prSet phldrT="[Text]" phldr="0"/>
      <dgm:spPr/>
      <dgm:t>
        <a:bodyPr/>
        <a:lstStyle/>
        <a:p>
          <a:pPr rtl="0"/>
          <a:r>
            <a:rPr lang="en-US">
              <a:latin typeface="Arial"/>
            </a:rPr>
            <a:t> Notification Sent to LEA</a:t>
          </a:r>
          <a:endParaRPr lang="en-US"/>
        </a:p>
      </dgm:t>
    </dgm:pt>
    <dgm:pt modelId="{3FE8FC02-0000-4E85-996D-CF91A8FE3FC8}" type="parTrans" cxnId="{DD956E02-5F4A-4E55-ADF8-DDA57C2B9480}">
      <dgm:prSet/>
      <dgm:spPr/>
      <dgm:t>
        <a:bodyPr/>
        <a:lstStyle/>
        <a:p>
          <a:endParaRPr lang="en-US"/>
        </a:p>
      </dgm:t>
    </dgm:pt>
    <dgm:pt modelId="{29FB0A7C-86EB-4FD5-BCFE-9247B26C7AEE}" type="sibTrans" cxnId="{DD956E02-5F4A-4E55-ADF8-DDA57C2B9480}">
      <dgm:prSet/>
      <dgm:spPr/>
      <dgm:t>
        <a:bodyPr/>
        <a:lstStyle/>
        <a:p>
          <a:endParaRPr lang="en-US"/>
        </a:p>
      </dgm:t>
    </dgm:pt>
    <dgm:pt modelId="{87AD42A2-37D6-4CE4-8253-DCD0B62ABBC7}">
      <dgm:prSet phldrT="[Text]" phldr="0"/>
      <dgm:spPr/>
      <dgm:t>
        <a:bodyPr/>
        <a:lstStyle/>
        <a:p>
          <a:pPr rtl="0"/>
          <a:r>
            <a:rPr lang="en-US">
              <a:latin typeface="Arial"/>
            </a:rPr>
            <a:t> LEA corrects prong 1 and 2</a:t>
          </a:r>
          <a:endParaRPr lang="en-US"/>
        </a:p>
      </dgm:t>
    </dgm:pt>
    <dgm:pt modelId="{9A75978A-34A9-456A-844C-A9548ED560A3}" type="parTrans" cxnId="{271949ED-E2CE-402A-8FBF-72981BFCD05E}">
      <dgm:prSet/>
      <dgm:spPr/>
      <dgm:t>
        <a:bodyPr/>
        <a:lstStyle/>
        <a:p>
          <a:endParaRPr lang="en-US"/>
        </a:p>
      </dgm:t>
    </dgm:pt>
    <dgm:pt modelId="{7334A7EC-1BA7-4CD7-9CA5-927B23EED3F3}" type="sibTrans" cxnId="{271949ED-E2CE-402A-8FBF-72981BFCD05E}">
      <dgm:prSet/>
      <dgm:spPr/>
      <dgm:t>
        <a:bodyPr/>
        <a:lstStyle/>
        <a:p>
          <a:endParaRPr lang="en-US"/>
        </a:p>
      </dgm:t>
    </dgm:pt>
    <dgm:pt modelId="{C304278C-C854-4F6A-830F-D7F18A36B7D0}">
      <dgm:prSet phldrT="[Text]"/>
      <dgm:spPr/>
      <dgm:t>
        <a:bodyPr/>
        <a:lstStyle/>
        <a:p>
          <a:pPr rtl="0"/>
          <a:r>
            <a:rPr lang="en-US">
              <a:latin typeface="Arial"/>
            </a:rPr>
            <a:t> OSE reviews corrections</a:t>
          </a:r>
          <a:endParaRPr lang="en-US"/>
        </a:p>
      </dgm:t>
    </dgm:pt>
    <dgm:pt modelId="{9E1D7177-EF73-4AF1-B44B-4EDD72ADC047}" type="parTrans" cxnId="{6B2FF6A2-6086-4363-B632-9F5A3DA465D9}">
      <dgm:prSet/>
      <dgm:spPr/>
      <dgm:t>
        <a:bodyPr/>
        <a:lstStyle/>
        <a:p>
          <a:endParaRPr lang="en-US"/>
        </a:p>
      </dgm:t>
    </dgm:pt>
    <dgm:pt modelId="{79518D28-F8B9-41A8-9DCC-946372CD3777}" type="sibTrans" cxnId="{6B2FF6A2-6086-4363-B632-9F5A3DA465D9}">
      <dgm:prSet/>
      <dgm:spPr/>
      <dgm:t>
        <a:bodyPr/>
        <a:lstStyle/>
        <a:p>
          <a:endParaRPr lang="en-US"/>
        </a:p>
      </dgm:t>
    </dgm:pt>
    <dgm:pt modelId="{F97FABA2-98C7-4F6F-9C27-2C1EFE0F3D5B}">
      <dgm:prSet phldrT="[Text]" phldr="0"/>
      <dgm:spPr/>
      <dgm:t>
        <a:bodyPr/>
        <a:lstStyle/>
        <a:p>
          <a:pPr rtl="0"/>
          <a:r>
            <a:rPr lang="en-US">
              <a:latin typeface="Arial"/>
            </a:rPr>
            <a:t> Determination of official finding or correction made by OSE</a:t>
          </a:r>
          <a:endParaRPr lang="en-US"/>
        </a:p>
      </dgm:t>
    </dgm:pt>
    <dgm:pt modelId="{885B45CB-82E6-4F78-8FE4-571AB4B4852F}" type="parTrans" cxnId="{0E86F70B-E043-435C-BE53-F55CED88C2BF}">
      <dgm:prSet/>
      <dgm:spPr/>
      <dgm:t>
        <a:bodyPr/>
        <a:lstStyle/>
        <a:p>
          <a:endParaRPr lang="en-US"/>
        </a:p>
      </dgm:t>
    </dgm:pt>
    <dgm:pt modelId="{C634EB3E-2F81-47B1-9BCF-110C70382E1B}" type="sibTrans" cxnId="{0E86F70B-E043-435C-BE53-F55CED88C2BF}">
      <dgm:prSet/>
      <dgm:spPr/>
      <dgm:t>
        <a:bodyPr/>
        <a:lstStyle/>
        <a:p>
          <a:endParaRPr lang="en-US"/>
        </a:p>
      </dgm:t>
    </dgm:pt>
    <dgm:pt modelId="{74C67D6B-50BA-4010-9A7F-619E35B349F7}" type="pres">
      <dgm:prSet presAssocID="{B33CA376-5607-41BD-A55D-5D38A54D9D96}" presName="cycle" presStyleCnt="0">
        <dgm:presLayoutVars>
          <dgm:dir/>
          <dgm:resizeHandles val="exact"/>
        </dgm:presLayoutVars>
      </dgm:prSet>
      <dgm:spPr/>
    </dgm:pt>
    <dgm:pt modelId="{663562FF-0DF8-4B2B-B778-C19A8554B269}" type="pres">
      <dgm:prSet presAssocID="{A7AA5EFD-0BA4-4272-A61D-69CCFD60DD9B}" presName="node" presStyleLbl="node1" presStyleIdx="0" presStyleCnt="5">
        <dgm:presLayoutVars>
          <dgm:bulletEnabled val="1"/>
        </dgm:presLayoutVars>
      </dgm:prSet>
      <dgm:spPr/>
    </dgm:pt>
    <dgm:pt modelId="{CE498DF8-FA41-4612-8551-00FDC34FB05A}" type="pres">
      <dgm:prSet presAssocID="{56D10F01-DF44-42CA-ACB9-048B3ECFE0B3}" presName="sibTrans" presStyleLbl="sibTrans2D1" presStyleIdx="0" presStyleCnt="5"/>
      <dgm:spPr/>
    </dgm:pt>
    <dgm:pt modelId="{65955C3A-F588-4EA3-91D6-0A2B1EF4F32C}" type="pres">
      <dgm:prSet presAssocID="{56D10F01-DF44-42CA-ACB9-048B3ECFE0B3}" presName="connectorText" presStyleLbl="sibTrans2D1" presStyleIdx="0" presStyleCnt="5"/>
      <dgm:spPr/>
    </dgm:pt>
    <dgm:pt modelId="{D8C322CF-F2B3-4F5A-9FAC-C4FA6706A7F7}" type="pres">
      <dgm:prSet presAssocID="{6B9B3F00-6BB4-4302-AFBF-59E3EF37FB4F}" presName="node" presStyleLbl="node1" presStyleIdx="1" presStyleCnt="5">
        <dgm:presLayoutVars>
          <dgm:bulletEnabled val="1"/>
        </dgm:presLayoutVars>
      </dgm:prSet>
      <dgm:spPr/>
    </dgm:pt>
    <dgm:pt modelId="{B194F2D1-A38B-4C5C-9C11-92A8D0EEE575}" type="pres">
      <dgm:prSet presAssocID="{29FB0A7C-86EB-4FD5-BCFE-9247B26C7AEE}" presName="sibTrans" presStyleLbl="sibTrans2D1" presStyleIdx="1" presStyleCnt="5"/>
      <dgm:spPr/>
    </dgm:pt>
    <dgm:pt modelId="{3A740A14-C59C-46CF-BA92-22AA789EAAE3}" type="pres">
      <dgm:prSet presAssocID="{29FB0A7C-86EB-4FD5-BCFE-9247B26C7AEE}" presName="connectorText" presStyleLbl="sibTrans2D1" presStyleIdx="1" presStyleCnt="5"/>
      <dgm:spPr/>
    </dgm:pt>
    <dgm:pt modelId="{3574813F-8C3E-47BF-AE39-DC3FBD92A22D}" type="pres">
      <dgm:prSet presAssocID="{87AD42A2-37D6-4CE4-8253-DCD0B62ABBC7}" presName="node" presStyleLbl="node1" presStyleIdx="2" presStyleCnt="5">
        <dgm:presLayoutVars>
          <dgm:bulletEnabled val="1"/>
        </dgm:presLayoutVars>
      </dgm:prSet>
      <dgm:spPr/>
    </dgm:pt>
    <dgm:pt modelId="{CA655D9B-9B9B-4B0A-ADFD-2638A3BE6966}" type="pres">
      <dgm:prSet presAssocID="{7334A7EC-1BA7-4CD7-9CA5-927B23EED3F3}" presName="sibTrans" presStyleLbl="sibTrans2D1" presStyleIdx="2" presStyleCnt="5"/>
      <dgm:spPr/>
    </dgm:pt>
    <dgm:pt modelId="{3BC869E2-0DA9-464A-A800-7E3650192F53}" type="pres">
      <dgm:prSet presAssocID="{7334A7EC-1BA7-4CD7-9CA5-927B23EED3F3}" presName="connectorText" presStyleLbl="sibTrans2D1" presStyleIdx="2" presStyleCnt="5"/>
      <dgm:spPr/>
    </dgm:pt>
    <dgm:pt modelId="{8322FC74-A2D7-43A7-A720-B70E31B16351}" type="pres">
      <dgm:prSet presAssocID="{C304278C-C854-4F6A-830F-D7F18A36B7D0}" presName="node" presStyleLbl="node1" presStyleIdx="3" presStyleCnt="5">
        <dgm:presLayoutVars>
          <dgm:bulletEnabled val="1"/>
        </dgm:presLayoutVars>
      </dgm:prSet>
      <dgm:spPr/>
    </dgm:pt>
    <dgm:pt modelId="{34A84DC7-8793-4FB4-B6C3-B36496F38702}" type="pres">
      <dgm:prSet presAssocID="{79518D28-F8B9-41A8-9DCC-946372CD3777}" presName="sibTrans" presStyleLbl="sibTrans2D1" presStyleIdx="3" presStyleCnt="5"/>
      <dgm:spPr/>
    </dgm:pt>
    <dgm:pt modelId="{39E52D56-04CC-4D14-9302-2ED956DFD6A2}" type="pres">
      <dgm:prSet presAssocID="{79518D28-F8B9-41A8-9DCC-946372CD3777}" presName="connectorText" presStyleLbl="sibTrans2D1" presStyleIdx="3" presStyleCnt="5"/>
      <dgm:spPr/>
    </dgm:pt>
    <dgm:pt modelId="{8251FF86-5F85-4067-8652-E58981710200}" type="pres">
      <dgm:prSet presAssocID="{F97FABA2-98C7-4F6F-9C27-2C1EFE0F3D5B}" presName="node" presStyleLbl="node1" presStyleIdx="4" presStyleCnt="5">
        <dgm:presLayoutVars>
          <dgm:bulletEnabled val="1"/>
        </dgm:presLayoutVars>
      </dgm:prSet>
      <dgm:spPr/>
    </dgm:pt>
    <dgm:pt modelId="{4A9C2455-B234-48A9-8767-7762890CF75F}" type="pres">
      <dgm:prSet presAssocID="{C634EB3E-2F81-47B1-9BCF-110C70382E1B}" presName="sibTrans" presStyleLbl="sibTrans2D1" presStyleIdx="4" presStyleCnt="5"/>
      <dgm:spPr/>
    </dgm:pt>
    <dgm:pt modelId="{A0050C16-F522-451B-A918-99DAF383BFCF}" type="pres">
      <dgm:prSet presAssocID="{C634EB3E-2F81-47B1-9BCF-110C70382E1B}" presName="connectorText" presStyleLbl="sibTrans2D1" presStyleIdx="4" presStyleCnt="5"/>
      <dgm:spPr/>
    </dgm:pt>
  </dgm:ptLst>
  <dgm:cxnLst>
    <dgm:cxn modelId="{EDF8D000-368C-4234-B06E-D771909F87A4}" type="presOf" srcId="{C304278C-C854-4F6A-830F-D7F18A36B7D0}" destId="{8322FC74-A2D7-43A7-A720-B70E31B16351}" srcOrd="0" destOrd="0" presId="urn:microsoft.com/office/officeart/2005/8/layout/cycle2"/>
    <dgm:cxn modelId="{DD956E02-5F4A-4E55-ADF8-DDA57C2B9480}" srcId="{B33CA376-5607-41BD-A55D-5D38A54D9D96}" destId="{6B9B3F00-6BB4-4302-AFBF-59E3EF37FB4F}" srcOrd="1" destOrd="0" parTransId="{3FE8FC02-0000-4E85-996D-CF91A8FE3FC8}" sibTransId="{29FB0A7C-86EB-4FD5-BCFE-9247B26C7AEE}"/>
    <dgm:cxn modelId="{07501607-D875-4579-A03A-01CD6B93D12F}" type="presOf" srcId="{F97FABA2-98C7-4F6F-9C27-2C1EFE0F3D5B}" destId="{8251FF86-5F85-4067-8652-E58981710200}" srcOrd="0" destOrd="0" presId="urn:microsoft.com/office/officeart/2005/8/layout/cycle2"/>
    <dgm:cxn modelId="{0E86F70B-E043-435C-BE53-F55CED88C2BF}" srcId="{B33CA376-5607-41BD-A55D-5D38A54D9D96}" destId="{F97FABA2-98C7-4F6F-9C27-2C1EFE0F3D5B}" srcOrd="4" destOrd="0" parTransId="{885B45CB-82E6-4F78-8FE4-571AB4B4852F}" sibTransId="{C634EB3E-2F81-47B1-9BCF-110C70382E1B}"/>
    <dgm:cxn modelId="{BC1F2A0D-392E-47F8-8F2B-BA81FDE9B3F1}" type="presOf" srcId="{7334A7EC-1BA7-4CD7-9CA5-927B23EED3F3}" destId="{3BC869E2-0DA9-464A-A800-7E3650192F53}" srcOrd="1" destOrd="0" presId="urn:microsoft.com/office/officeart/2005/8/layout/cycle2"/>
    <dgm:cxn modelId="{1DFFDA1A-0061-428D-9938-5E4DE6D469D5}" srcId="{B33CA376-5607-41BD-A55D-5D38A54D9D96}" destId="{A7AA5EFD-0BA4-4272-A61D-69CCFD60DD9B}" srcOrd="0" destOrd="0" parTransId="{3F56D7F9-2AB9-4127-9CC8-34BBCC172AEE}" sibTransId="{56D10F01-DF44-42CA-ACB9-048B3ECFE0B3}"/>
    <dgm:cxn modelId="{6F84D933-2110-4397-BD56-1C4BE612BA8B}" type="presOf" srcId="{56D10F01-DF44-42CA-ACB9-048B3ECFE0B3}" destId="{65955C3A-F588-4EA3-91D6-0A2B1EF4F32C}" srcOrd="1" destOrd="0" presId="urn:microsoft.com/office/officeart/2005/8/layout/cycle2"/>
    <dgm:cxn modelId="{69D06B6E-6E59-44FB-BAEE-4E7779329113}" type="presOf" srcId="{B33CA376-5607-41BD-A55D-5D38A54D9D96}" destId="{74C67D6B-50BA-4010-9A7F-619E35B349F7}" srcOrd="0" destOrd="0" presId="urn:microsoft.com/office/officeart/2005/8/layout/cycle2"/>
    <dgm:cxn modelId="{509EE082-4DF2-49AD-9A10-C16E05B6C0A1}" type="presOf" srcId="{79518D28-F8B9-41A8-9DCC-946372CD3777}" destId="{39E52D56-04CC-4D14-9302-2ED956DFD6A2}" srcOrd="1" destOrd="0" presId="urn:microsoft.com/office/officeart/2005/8/layout/cycle2"/>
    <dgm:cxn modelId="{7E357C89-7FC0-499A-9763-CC7C91551BDF}" type="presOf" srcId="{29FB0A7C-86EB-4FD5-BCFE-9247B26C7AEE}" destId="{B194F2D1-A38B-4C5C-9C11-92A8D0EEE575}" srcOrd="0" destOrd="0" presId="urn:microsoft.com/office/officeart/2005/8/layout/cycle2"/>
    <dgm:cxn modelId="{FE0A3E8A-4F32-440A-B5D4-21D1F4353FDF}" type="presOf" srcId="{79518D28-F8B9-41A8-9DCC-946372CD3777}" destId="{34A84DC7-8793-4FB4-B6C3-B36496F38702}" srcOrd="0" destOrd="0" presId="urn:microsoft.com/office/officeart/2005/8/layout/cycle2"/>
    <dgm:cxn modelId="{C23FBC9B-9EB3-4893-B336-CB30E2EF4E53}" type="presOf" srcId="{7334A7EC-1BA7-4CD7-9CA5-927B23EED3F3}" destId="{CA655D9B-9B9B-4B0A-ADFD-2638A3BE6966}" srcOrd="0" destOrd="0" presId="urn:microsoft.com/office/officeart/2005/8/layout/cycle2"/>
    <dgm:cxn modelId="{6B2FF6A2-6086-4363-B632-9F5A3DA465D9}" srcId="{B33CA376-5607-41BD-A55D-5D38A54D9D96}" destId="{C304278C-C854-4F6A-830F-D7F18A36B7D0}" srcOrd="3" destOrd="0" parTransId="{9E1D7177-EF73-4AF1-B44B-4EDD72ADC047}" sibTransId="{79518D28-F8B9-41A8-9DCC-946372CD3777}"/>
    <dgm:cxn modelId="{6EC49CA5-3D6D-4FB6-94AF-CBA2A7D6D4FE}" type="presOf" srcId="{87AD42A2-37D6-4CE4-8253-DCD0B62ABBC7}" destId="{3574813F-8C3E-47BF-AE39-DC3FBD92A22D}" srcOrd="0" destOrd="0" presId="urn:microsoft.com/office/officeart/2005/8/layout/cycle2"/>
    <dgm:cxn modelId="{716A90B8-5307-4531-A2C1-A79061C29017}" type="presOf" srcId="{A7AA5EFD-0BA4-4272-A61D-69CCFD60DD9B}" destId="{663562FF-0DF8-4B2B-B778-C19A8554B269}" srcOrd="0" destOrd="0" presId="urn:microsoft.com/office/officeart/2005/8/layout/cycle2"/>
    <dgm:cxn modelId="{1C8529E3-914D-4506-9271-FD76F8796EAB}" type="presOf" srcId="{29FB0A7C-86EB-4FD5-BCFE-9247B26C7AEE}" destId="{3A740A14-C59C-46CF-BA92-22AA789EAAE3}" srcOrd="1" destOrd="0" presId="urn:microsoft.com/office/officeart/2005/8/layout/cycle2"/>
    <dgm:cxn modelId="{9BE4B8E4-2009-4800-870A-FB41C7DCA7F5}" type="presOf" srcId="{56D10F01-DF44-42CA-ACB9-048B3ECFE0B3}" destId="{CE498DF8-FA41-4612-8551-00FDC34FB05A}" srcOrd="0" destOrd="0" presId="urn:microsoft.com/office/officeart/2005/8/layout/cycle2"/>
    <dgm:cxn modelId="{A5CA89EA-CCCD-4E43-96EA-F2B831B66B78}" type="presOf" srcId="{C634EB3E-2F81-47B1-9BCF-110C70382E1B}" destId="{A0050C16-F522-451B-A918-99DAF383BFCF}" srcOrd="1" destOrd="0" presId="urn:microsoft.com/office/officeart/2005/8/layout/cycle2"/>
    <dgm:cxn modelId="{271949ED-E2CE-402A-8FBF-72981BFCD05E}" srcId="{B33CA376-5607-41BD-A55D-5D38A54D9D96}" destId="{87AD42A2-37D6-4CE4-8253-DCD0B62ABBC7}" srcOrd="2" destOrd="0" parTransId="{9A75978A-34A9-456A-844C-A9548ED560A3}" sibTransId="{7334A7EC-1BA7-4CD7-9CA5-927B23EED3F3}"/>
    <dgm:cxn modelId="{DAC5A2F0-BB23-4197-A64F-5548022F7962}" type="presOf" srcId="{C634EB3E-2F81-47B1-9BCF-110C70382E1B}" destId="{4A9C2455-B234-48A9-8767-7762890CF75F}" srcOrd="0" destOrd="0" presId="urn:microsoft.com/office/officeart/2005/8/layout/cycle2"/>
    <dgm:cxn modelId="{AFE2ADF6-4809-43AD-AB5A-A0FF3DF87E16}" type="presOf" srcId="{6B9B3F00-6BB4-4302-AFBF-59E3EF37FB4F}" destId="{D8C322CF-F2B3-4F5A-9FAC-C4FA6706A7F7}" srcOrd="0" destOrd="0" presId="urn:microsoft.com/office/officeart/2005/8/layout/cycle2"/>
    <dgm:cxn modelId="{B7840A67-17F7-4EF1-A797-65FD1D30262A}" type="presParOf" srcId="{74C67D6B-50BA-4010-9A7F-619E35B349F7}" destId="{663562FF-0DF8-4B2B-B778-C19A8554B269}" srcOrd="0" destOrd="0" presId="urn:microsoft.com/office/officeart/2005/8/layout/cycle2"/>
    <dgm:cxn modelId="{0ECB2DDB-E9B3-4FFF-9547-02D335B33DFB}" type="presParOf" srcId="{74C67D6B-50BA-4010-9A7F-619E35B349F7}" destId="{CE498DF8-FA41-4612-8551-00FDC34FB05A}" srcOrd="1" destOrd="0" presId="urn:microsoft.com/office/officeart/2005/8/layout/cycle2"/>
    <dgm:cxn modelId="{4B3A30B7-F3EC-4116-B820-2B23A13C87B7}" type="presParOf" srcId="{CE498DF8-FA41-4612-8551-00FDC34FB05A}" destId="{65955C3A-F588-4EA3-91D6-0A2B1EF4F32C}" srcOrd="0" destOrd="0" presId="urn:microsoft.com/office/officeart/2005/8/layout/cycle2"/>
    <dgm:cxn modelId="{BE29EA6D-FD43-4643-B898-A2F42607D838}" type="presParOf" srcId="{74C67D6B-50BA-4010-9A7F-619E35B349F7}" destId="{D8C322CF-F2B3-4F5A-9FAC-C4FA6706A7F7}" srcOrd="2" destOrd="0" presId="urn:microsoft.com/office/officeart/2005/8/layout/cycle2"/>
    <dgm:cxn modelId="{1F9438FF-138F-4A44-AFD1-1376E012C32F}" type="presParOf" srcId="{74C67D6B-50BA-4010-9A7F-619E35B349F7}" destId="{B194F2D1-A38B-4C5C-9C11-92A8D0EEE575}" srcOrd="3" destOrd="0" presId="urn:microsoft.com/office/officeart/2005/8/layout/cycle2"/>
    <dgm:cxn modelId="{0A8C2F8B-895D-49F8-B68D-33CCB78B9F03}" type="presParOf" srcId="{B194F2D1-A38B-4C5C-9C11-92A8D0EEE575}" destId="{3A740A14-C59C-46CF-BA92-22AA789EAAE3}" srcOrd="0" destOrd="0" presId="urn:microsoft.com/office/officeart/2005/8/layout/cycle2"/>
    <dgm:cxn modelId="{AB32A398-0148-4448-8F80-537D1B6EFFF9}" type="presParOf" srcId="{74C67D6B-50BA-4010-9A7F-619E35B349F7}" destId="{3574813F-8C3E-47BF-AE39-DC3FBD92A22D}" srcOrd="4" destOrd="0" presId="urn:microsoft.com/office/officeart/2005/8/layout/cycle2"/>
    <dgm:cxn modelId="{D340B28B-CCD7-4293-B81A-55DE01261CF6}" type="presParOf" srcId="{74C67D6B-50BA-4010-9A7F-619E35B349F7}" destId="{CA655D9B-9B9B-4B0A-ADFD-2638A3BE6966}" srcOrd="5" destOrd="0" presId="urn:microsoft.com/office/officeart/2005/8/layout/cycle2"/>
    <dgm:cxn modelId="{6A80FB95-98B4-4168-B90E-4CD1EFDC927D}" type="presParOf" srcId="{CA655D9B-9B9B-4B0A-ADFD-2638A3BE6966}" destId="{3BC869E2-0DA9-464A-A800-7E3650192F53}" srcOrd="0" destOrd="0" presId="urn:microsoft.com/office/officeart/2005/8/layout/cycle2"/>
    <dgm:cxn modelId="{F962EA5F-DF30-4B88-A27E-1A17F9958A3E}" type="presParOf" srcId="{74C67D6B-50BA-4010-9A7F-619E35B349F7}" destId="{8322FC74-A2D7-43A7-A720-B70E31B16351}" srcOrd="6" destOrd="0" presId="urn:microsoft.com/office/officeart/2005/8/layout/cycle2"/>
    <dgm:cxn modelId="{20355E78-87C6-4976-82B3-634AFE0D159C}" type="presParOf" srcId="{74C67D6B-50BA-4010-9A7F-619E35B349F7}" destId="{34A84DC7-8793-4FB4-B6C3-B36496F38702}" srcOrd="7" destOrd="0" presId="urn:microsoft.com/office/officeart/2005/8/layout/cycle2"/>
    <dgm:cxn modelId="{5EEBCFD8-010C-49FC-8ABD-1EF623DFD20C}" type="presParOf" srcId="{34A84DC7-8793-4FB4-B6C3-B36496F38702}" destId="{39E52D56-04CC-4D14-9302-2ED956DFD6A2}" srcOrd="0" destOrd="0" presId="urn:microsoft.com/office/officeart/2005/8/layout/cycle2"/>
    <dgm:cxn modelId="{0C17423A-E795-4833-8BD6-5028DE124440}" type="presParOf" srcId="{74C67D6B-50BA-4010-9A7F-619E35B349F7}" destId="{8251FF86-5F85-4067-8652-E58981710200}" srcOrd="8" destOrd="0" presId="urn:microsoft.com/office/officeart/2005/8/layout/cycle2"/>
    <dgm:cxn modelId="{7AC0FDF6-F91C-482F-A287-770D0A4F381D}" type="presParOf" srcId="{74C67D6B-50BA-4010-9A7F-619E35B349F7}" destId="{4A9C2455-B234-48A9-8767-7762890CF75F}" srcOrd="9" destOrd="0" presId="urn:microsoft.com/office/officeart/2005/8/layout/cycle2"/>
    <dgm:cxn modelId="{B1EEF068-DD67-4E11-A22C-069FCBD95513}" type="presParOf" srcId="{4A9C2455-B234-48A9-8767-7762890CF75F}" destId="{A0050C16-F522-451B-A918-99DAF383BFC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a:solidFill>
              <a:schemeClr val="bg2"/>
            </a:solidFill>
            <a:latin typeface="Arial Black" panose="020B0A04020102020204" pitchFamily="34" charset="0"/>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a:solidFill>
              <a:schemeClr val="bg2"/>
            </a:solidFill>
            <a:latin typeface="Arial Black" panose="020B0A04020102020204" pitchFamily="34" charset="0"/>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a:solidFill>
              <a:schemeClr val="bg2"/>
            </a:solidFill>
            <a:latin typeface="Arial Black" panose="020B0A04020102020204" pitchFamily="34" charset="0"/>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a:solidFill>
              <a:schemeClr val="bg2"/>
            </a:solidFill>
            <a:latin typeface="Arial Black" panose="020B0A04020102020204" pitchFamily="34" charset="0"/>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24035"/>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1997396"/>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panose="020B0A04020102020204" pitchFamily="34" charset="0"/>
            </a:rPr>
            <a:t>Dr. Margaret Cage</a:t>
          </a:r>
          <a:endParaRPr lang="en-US" sz="1000" kern="1200">
            <a:solidFill>
              <a:schemeClr val="bg2"/>
            </a:solidFill>
            <a:latin typeface="Arial Black"/>
          </a:endParaRPr>
        </a:p>
        <a:p>
          <a:pPr marL="0" lvl="0" indent="0" algn="ctr" defTabSz="533400" rtl="0">
            <a:lnSpc>
              <a:spcPct val="90000"/>
            </a:lnSpc>
            <a:spcBef>
              <a:spcPct val="0"/>
            </a:spcBef>
            <a:spcAft>
              <a:spcPct val="35000"/>
            </a:spcAft>
            <a:buNone/>
          </a:pPr>
          <a:r>
            <a:rPr lang="en-US" sz="1000" kern="1200">
              <a:solidFill>
                <a:schemeClr val="bg2"/>
              </a:solidFill>
              <a:latin typeface="Arial Black"/>
            </a:rPr>
            <a:t>Deputy Secretary, OSE</a:t>
          </a:r>
        </a:p>
      </dsp:txBody>
      <dsp:txXfrm>
        <a:off x="8" y="1997396"/>
        <a:ext cx="1902168" cy="534082"/>
      </dsp:txXfrm>
    </dsp:sp>
    <dsp:sp modelId="{6EB19F96-E106-48A2-86F2-533FDF383253}">
      <dsp:nvSpPr>
        <dsp:cNvPr id="0" name=""/>
        <dsp:cNvSpPr/>
      </dsp:nvSpPr>
      <dsp:spPr>
        <a:xfrm>
          <a:off x="2385303" y="315932"/>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1970655"/>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Dr. Tyre Jenkins</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OSE</a:t>
          </a:r>
        </a:p>
      </dsp:txBody>
      <dsp:txXfrm>
        <a:off x="2095070" y="1970655"/>
        <a:ext cx="1902168" cy="558068"/>
      </dsp:txXfrm>
    </dsp:sp>
    <dsp:sp modelId="{3935E69B-5C5E-4849-BF02-5AB35A0D9261}">
      <dsp:nvSpPr>
        <dsp:cNvPr id="0" name=""/>
        <dsp:cNvSpPr/>
      </dsp:nvSpPr>
      <dsp:spPr>
        <a:xfrm>
          <a:off x="4515355" y="323962"/>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1972848"/>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Charlene Marcotte </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of Data &amp; Finance</a:t>
          </a:r>
        </a:p>
      </dsp:txBody>
      <dsp:txXfrm>
        <a:off x="4123993" y="1972848"/>
        <a:ext cx="1902168" cy="558628"/>
      </dsp:txXfrm>
    </dsp:sp>
    <dsp:sp modelId="{7C691F25-EF4C-4834-86B5-EECE873C09A2}">
      <dsp:nvSpPr>
        <dsp:cNvPr id="0" name=""/>
        <dsp:cNvSpPr/>
      </dsp:nvSpPr>
      <dsp:spPr>
        <a:xfrm>
          <a:off x="1326073" y="2656778"/>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224720"/>
          <a:ext cx="1902168" cy="6989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0"/>
            </a:lnSpc>
            <a:spcBef>
              <a:spcPct val="0"/>
            </a:spcBef>
            <a:spcAft>
              <a:spcPct val="35000"/>
            </a:spcAft>
            <a:buNone/>
          </a:pPr>
          <a:r>
            <a:rPr lang="en-US" sz="1200" b="1" kern="1200">
              <a:solidFill>
                <a:schemeClr val="bg2"/>
              </a:solidFill>
              <a:latin typeface="Arial Black"/>
            </a:rPr>
            <a:t>Ria Gill </a:t>
          </a:r>
        </a:p>
        <a:p>
          <a:pPr marL="0" lvl="0" indent="0" algn="ctr" defTabSz="533400">
            <a:lnSpc>
              <a:spcPct val="90000"/>
            </a:lnSpc>
            <a:spcBef>
              <a:spcPct val="0"/>
            </a:spcBef>
            <a:spcAft>
              <a:spcPct val="35000"/>
            </a:spcAft>
            <a:buNone/>
          </a:pPr>
          <a:r>
            <a:rPr lang="en-US" sz="1000" kern="1200">
              <a:solidFill>
                <a:schemeClr val="bg2"/>
              </a:solidFill>
              <a:latin typeface="Arial Black"/>
            </a:rPr>
            <a:t>Assistant Deputy Director, OSE</a:t>
          </a:r>
        </a:p>
      </dsp:txBody>
      <dsp:txXfrm>
        <a:off x="924345" y="4224720"/>
        <a:ext cx="1902168" cy="698914"/>
      </dsp:txXfrm>
    </dsp:sp>
    <dsp:sp modelId="{E4202F57-8BC5-40F0-9AB7-685E9029BBF0}">
      <dsp:nvSpPr>
        <dsp:cNvPr id="0" name=""/>
        <dsp:cNvSpPr/>
      </dsp:nvSpPr>
      <dsp:spPr>
        <a:xfrm rot="5400000">
          <a:off x="3527714" y="2603980"/>
          <a:ext cx="1249211" cy="1630383"/>
        </a:xfrm>
        <a:prstGeom prst="rect">
          <a:avLst/>
        </a:prstGeom>
        <a:blipFill>
          <a:blip xmlns:r="http://schemas.openxmlformats.org/officeDocument/2006/relationships" r:embed="rId5"/>
          <a:srcRect/>
          <a:stretch>
            <a:fillRect l="-37000" r="-3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46703" y="4211855"/>
          <a:ext cx="2167292" cy="70585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Lorenzo</a:t>
          </a:r>
          <a:r>
            <a:rPr lang="en-US" sz="1000" b="1" kern="1200">
              <a:solidFill>
                <a:schemeClr val="bg2"/>
              </a:solidFill>
              <a:latin typeface="Arial Black"/>
            </a:rPr>
            <a:t> </a:t>
          </a:r>
          <a:r>
            <a:rPr lang="en-US" sz="1200" b="1" kern="1200">
              <a:solidFill>
                <a:schemeClr val="bg2"/>
              </a:solidFill>
              <a:latin typeface="Arial Black"/>
            </a:rPr>
            <a:t>Dominguez</a:t>
          </a:r>
        </a:p>
        <a:p>
          <a:pPr marL="0" lvl="0" indent="0" algn="ctr" defTabSz="533400">
            <a:lnSpc>
              <a:spcPct val="90000"/>
            </a:lnSpc>
            <a:spcBef>
              <a:spcPct val="0"/>
            </a:spcBef>
            <a:spcAft>
              <a:spcPct val="35000"/>
            </a:spcAft>
            <a:buNone/>
          </a:pPr>
          <a:r>
            <a:rPr lang="en-US" sz="900" kern="1200">
              <a:solidFill>
                <a:schemeClr val="bg2"/>
              </a:solidFill>
              <a:latin typeface="Arial Black"/>
            </a:rPr>
            <a:t>Assistant Deputy Director of Data &amp; Finance</a:t>
          </a:r>
        </a:p>
      </dsp:txBody>
      <dsp:txXfrm>
        <a:off x="3046703" y="4211855"/>
        <a:ext cx="2167292" cy="7058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562FF-0DF8-4B2B-B778-C19A8554B269}">
      <dsp:nvSpPr>
        <dsp:cNvPr id="0" name=""/>
        <dsp:cNvSpPr/>
      </dsp:nvSpPr>
      <dsp:spPr>
        <a:xfrm>
          <a:off x="2205816" y="638"/>
          <a:ext cx="1413656" cy="14136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 Overdue Item Identified</a:t>
          </a:r>
          <a:endParaRPr lang="en-US" sz="1400" kern="1200"/>
        </a:p>
      </dsp:txBody>
      <dsp:txXfrm>
        <a:off x="2412841" y="207663"/>
        <a:ext cx="999606" cy="999606"/>
      </dsp:txXfrm>
    </dsp:sp>
    <dsp:sp modelId="{CE498DF8-FA41-4612-8551-00FDC34FB05A}">
      <dsp:nvSpPr>
        <dsp:cNvPr id="0" name=""/>
        <dsp:cNvSpPr/>
      </dsp:nvSpPr>
      <dsp:spPr>
        <a:xfrm rot="2160000">
          <a:off x="3574698" y="1086293"/>
          <a:ext cx="375397" cy="4771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585452" y="1148617"/>
        <a:ext cx="262778" cy="286265"/>
      </dsp:txXfrm>
    </dsp:sp>
    <dsp:sp modelId="{D8C322CF-F2B3-4F5A-9FAC-C4FA6706A7F7}">
      <dsp:nvSpPr>
        <dsp:cNvPr id="0" name=""/>
        <dsp:cNvSpPr/>
      </dsp:nvSpPr>
      <dsp:spPr>
        <a:xfrm>
          <a:off x="3922512" y="1247891"/>
          <a:ext cx="1413656" cy="14136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 Notification Sent to LEA</a:t>
          </a:r>
          <a:endParaRPr lang="en-US" sz="1400" kern="1200"/>
        </a:p>
      </dsp:txBody>
      <dsp:txXfrm>
        <a:off x="4129537" y="1454916"/>
        <a:ext cx="999606" cy="999606"/>
      </dsp:txXfrm>
    </dsp:sp>
    <dsp:sp modelId="{B194F2D1-A38B-4C5C-9C11-92A8D0EEE575}">
      <dsp:nvSpPr>
        <dsp:cNvPr id="0" name=""/>
        <dsp:cNvSpPr/>
      </dsp:nvSpPr>
      <dsp:spPr>
        <a:xfrm rot="6480000">
          <a:off x="4117065" y="2715109"/>
          <a:ext cx="375397" cy="4771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4190775" y="2756977"/>
        <a:ext cx="262778" cy="286265"/>
      </dsp:txXfrm>
    </dsp:sp>
    <dsp:sp modelId="{3574813F-8C3E-47BF-AE39-DC3FBD92A22D}">
      <dsp:nvSpPr>
        <dsp:cNvPr id="0" name=""/>
        <dsp:cNvSpPr/>
      </dsp:nvSpPr>
      <dsp:spPr>
        <a:xfrm>
          <a:off x="3266793" y="3265989"/>
          <a:ext cx="1413656" cy="14136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 LEA corrects prong 1 and 2</a:t>
          </a:r>
          <a:endParaRPr lang="en-US" sz="1400" kern="1200"/>
        </a:p>
      </dsp:txBody>
      <dsp:txXfrm>
        <a:off x="3473818" y="3473014"/>
        <a:ext cx="999606" cy="999606"/>
      </dsp:txXfrm>
    </dsp:sp>
    <dsp:sp modelId="{CA655D9B-9B9B-4B0A-ADFD-2638A3BE6966}">
      <dsp:nvSpPr>
        <dsp:cNvPr id="0" name=""/>
        <dsp:cNvSpPr/>
      </dsp:nvSpPr>
      <dsp:spPr>
        <a:xfrm rot="10800000">
          <a:off x="2735570" y="3734262"/>
          <a:ext cx="375397" cy="4771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848189" y="3829684"/>
        <a:ext cx="262778" cy="286265"/>
      </dsp:txXfrm>
    </dsp:sp>
    <dsp:sp modelId="{8322FC74-A2D7-43A7-A720-B70E31B16351}">
      <dsp:nvSpPr>
        <dsp:cNvPr id="0" name=""/>
        <dsp:cNvSpPr/>
      </dsp:nvSpPr>
      <dsp:spPr>
        <a:xfrm>
          <a:off x="1144839" y="3265989"/>
          <a:ext cx="1413656" cy="14136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 OSE reviews corrections</a:t>
          </a:r>
          <a:endParaRPr lang="en-US" sz="1400" kern="1200"/>
        </a:p>
      </dsp:txBody>
      <dsp:txXfrm>
        <a:off x="1351864" y="3473014"/>
        <a:ext cx="999606" cy="999606"/>
      </dsp:txXfrm>
    </dsp:sp>
    <dsp:sp modelId="{34A84DC7-8793-4FB4-B6C3-B36496F38702}">
      <dsp:nvSpPr>
        <dsp:cNvPr id="0" name=""/>
        <dsp:cNvSpPr/>
      </dsp:nvSpPr>
      <dsp:spPr>
        <a:xfrm rot="15120000">
          <a:off x="1339392" y="2735318"/>
          <a:ext cx="375397" cy="4771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413102" y="2884294"/>
        <a:ext cx="262778" cy="286265"/>
      </dsp:txXfrm>
    </dsp:sp>
    <dsp:sp modelId="{8251FF86-5F85-4067-8652-E58981710200}">
      <dsp:nvSpPr>
        <dsp:cNvPr id="0" name=""/>
        <dsp:cNvSpPr/>
      </dsp:nvSpPr>
      <dsp:spPr>
        <a:xfrm>
          <a:off x="489119" y="1247891"/>
          <a:ext cx="1413656" cy="14136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 Determination of official finding or correction made by OSE</a:t>
          </a:r>
          <a:endParaRPr lang="en-US" sz="1400" kern="1200"/>
        </a:p>
      </dsp:txBody>
      <dsp:txXfrm>
        <a:off x="696144" y="1454916"/>
        <a:ext cx="999606" cy="999606"/>
      </dsp:txXfrm>
    </dsp:sp>
    <dsp:sp modelId="{4A9C2455-B234-48A9-8767-7762890CF75F}">
      <dsp:nvSpPr>
        <dsp:cNvPr id="0" name=""/>
        <dsp:cNvSpPr/>
      </dsp:nvSpPr>
      <dsp:spPr>
        <a:xfrm rot="19440000">
          <a:off x="1858002" y="1098783"/>
          <a:ext cx="375397" cy="4771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868756" y="1227303"/>
        <a:ext cx="262778" cy="286265"/>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 minute to ensure you are muted and any AI notetakers are turned off. Thank you!</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04792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337941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43976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Charlene! Next up, Liz Schweiger, Liz?</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85250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Next up, Kaity Ellis. Kaity?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4419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Kaity! Next up, we are excited to have Gwenna presenting on behalf of the Special Education Ombud. Gwenna?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969093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kern="0">
                <a:solidFill>
                  <a:srgbClr val="3A3D4B"/>
                </a:solidFill>
                <a:effectLst/>
                <a:latin typeface="Times New Roman" panose="02020603050405020304" pitchFamily="18" charset="0"/>
                <a:ea typeface="Times New Roman" panose="02020603050405020304" pitchFamily="18" charset="0"/>
                <a:cs typeface="Times New Roman" panose="02020603050405020304" pitchFamily="18" charset="0"/>
              </a:rPr>
              <a:t>Switching gears to the updated OSE Contact list. </a:t>
            </a:r>
            <a:endParaRPr lang="en-US" b="1">
              <a:solidFill>
                <a:srgbClr val="3A3D4B"/>
              </a:solidFil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continued contact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0670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Please find links to the OSE Parent portal, Newsletter, Resources, LEA Managed Booklet or if you have questions for OSE. Just a reminder, you can find Office Hours recordings and slide decks on the PED website, navigate to special education, under the resources tab.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55038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Times New Roman" panose="02020603050405020304" pitchFamily="18" charset="0"/>
              </a:rPr>
              <a:t>Now we will open it up for questions. Please remember to raise your hand or type in chat.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115603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gears into the training portion of Office Hour Sessions. Please ensure all questions are asked in the Q&amp; A Training booklet. The link will be in the chat. Just a reminder, today’s presentation and slide deck will be on Ped’s website under, OSE, on the resources link to your right.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777881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Good afternoon and welcome to Office Hour Sessions!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Today’s Office Hours will be providing updates, technical assistance, professional development, and question answer sessions.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presentation preceding the training portion of todays session. Training questions will be answered on The Office of Special Education’s Q&amp; A Booklet that is a living document, link will be in the chat. The Office Hour Sessions Slide deck will be accessible on the PED website, in special education, under resources or may be found in the LEA Managed Booklet, under the resources tab. </a:t>
            </a: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lnSpc>
                <a:spcPct val="115000"/>
              </a:lnSpc>
              <a:buClr>
                <a:schemeClr val="dk2"/>
              </a:buClr>
              <a:buSzPts val="1100"/>
            </a:pPr>
            <a:endParaRPr dirty="0"/>
          </a:p>
        </p:txBody>
      </p:sp>
      <p:sp>
        <p:nvSpPr>
          <p:cNvPr id="112" name="Google Shape;112;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buSzPts val="1400"/>
            </a:pPr>
            <a:fld id="{00000000-1234-1234-1234-123412341234}" type="slidenum">
              <a:rPr lang="en-US"/>
              <a:pPr algn="r">
                <a:buSzPts val="1400"/>
              </a:pPr>
              <a:t>21</a:t>
            </a:fld>
            <a:endParaRPr/>
          </a:p>
        </p:txBody>
      </p:sp>
    </p:spTree>
    <p:extLst>
      <p:ext uri="{BB962C8B-B14F-4D97-AF65-F5344CB8AC3E}">
        <p14:creationId xmlns:p14="http://schemas.microsoft.com/office/powerpoint/2010/main" val="145940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lnSpc>
                <a:spcPct val="115000"/>
              </a:lnSpc>
              <a:buClr>
                <a:schemeClr val="dk2"/>
              </a:buClr>
              <a:buSzPts val="1100"/>
            </a:pPr>
            <a:endParaRPr dirty="0"/>
          </a:p>
        </p:txBody>
      </p:sp>
      <p:sp>
        <p:nvSpPr>
          <p:cNvPr id="112" name="Google Shape;112;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buSzPts val="1400"/>
            </a:pPr>
            <a:fld id="{00000000-1234-1234-1234-123412341234}" type="slidenum">
              <a:rPr lang="en-US"/>
              <a:pPr algn="r">
                <a:buSzPts val="1400"/>
              </a:pPr>
              <a:t>26</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6001117d3c_0_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6001117d3c_0_30: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marL="0" indent="0"/>
            <a:r>
              <a:rPr lang="en-US"/>
              <a:t>Reminder Secondary Transition is a game plan for a productive adult life for our students after high school</a:t>
            </a:r>
            <a:endParaRPr/>
          </a:p>
        </p:txBody>
      </p:sp>
      <p:sp>
        <p:nvSpPr>
          <p:cNvPr id="133" name="Google Shape;133;g16001117d3c_0_30:notes"/>
          <p:cNvSpPr txBox="1">
            <a:spLocks noGrp="1"/>
          </p:cNvSpPr>
          <p:nvPr>
            <p:ph type="sldNum" idx="12"/>
          </p:nvPr>
        </p:nvSpPr>
        <p:spPr>
          <a:xfrm>
            <a:off x="3978132" y="8842029"/>
            <a:ext cx="3043343" cy="466982"/>
          </a:xfrm>
          <a:prstGeom prst="rect">
            <a:avLst/>
          </a:prstGeom>
        </p:spPr>
        <p:txBody>
          <a:bodyPr spcFirstLastPara="1" wrap="square" lIns="93308" tIns="46641" rIns="93308" bIns="46641" anchor="b" anchorCtr="0">
            <a:noAutofit/>
          </a:bodyPr>
          <a:lstStyle/>
          <a:p>
            <a:pPr algn="r">
              <a:buSzPts val="1200"/>
            </a:pPr>
            <a:fld id="{00000000-1234-1234-1234-123412341234}" type="slidenum">
              <a:rPr lang="en-US"/>
              <a:pPr algn="r">
                <a:buSzPts val="1200"/>
              </a:pPr>
              <a:t>27</a:t>
            </a:fld>
            <a:endParaRPr/>
          </a:p>
        </p:txBody>
      </p:sp>
    </p:spTree>
    <p:extLst>
      <p:ext uri="{BB962C8B-B14F-4D97-AF65-F5344CB8AC3E}">
        <p14:creationId xmlns:p14="http://schemas.microsoft.com/office/powerpoint/2010/main" val="3622645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process NM uses to report to OSEP our results that’s why it is important that we get this process correct for our students.  Reminder if you do not score 100% this is required by OSEP you will have to do another draw of student ID and correct the student IEP you did not get correct the first time.  I will go over this process again later in this presentation.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Book Antiqua"/>
                <a:ea typeface="Book Antiqua"/>
                <a:cs typeface="Book Antiqua"/>
                <a:sym typeface="Book Antiqua"/>
              </a:rPr>
              <a:pPr algn="r">
                <a:buSzPts val="1200"/>
              </a:pPr>
              <a:t>28</a:t>
            </a:fld>
            <a:endParaRPr lang="en-US" sz="1200">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662943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5be0ce96e7_1_100: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marL="0" indent="0"/>
            <a:r>
              <a:rPr lang="en-US">
                <a:solidFill>
                  <a:schemeClr val="dk2"/>
                </a:solidFill>
                <a:latin typeface="Calibri"/>
                <a:ea typeface="Calibri"/>
                <a:cs typeface="Calibri"/>
                <a:sym typeface="Calibri"/>
              </a:rPr>
              <a:t>Please note all the members sitting around the table they all can help with the secondary transition process for our students.   One Key and most important application in this process is the students themselves they need to participate advocate for themselves  if they do not start at these meetings when will they start to advocate for themselves.</a:t>
            </a:r>
          </a:p>
          <a:p>
            <a:pPr marL="0" indent="0"/>
            <a:endParaRPr>
              <a:solidFill>
                <a:schemeClr val="dk2"/>
              </a:solidFill>
              <a:latin typeface="Calibri"/>
              <a:ea typeface="Calibri"/>
              <a:cs typeface="Calibri"/>
              <a:sym typeface="Calibri"/>
            </a:endParaRPr>
          </a:p>
        </p:txBody>
      </p:sp>
      <p:sp>
        <p:nvSpPr>
          <p:cNvPr id="122" name="Google Shape;122;g15be0ce96e7_1_10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collect the </a:t>
            </a:r>
            <a:r>
              <a:rPr lang="en-US" err="1"/>
              <a:t>assement</a:t>
            </a:r>
            <a:r>
              <a:rPr lang="en-US"/>
              <a:t> on each student use this data to help define the students strengths this will be mentioned several times in this presentation the Data is the most important aspect of developing a well-rounded Transition plan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Book Antiqua"/>
                <a:ea typeface="Book Antiqua"/>
                <a:cs typeface="Book Antiqua"/>
                <a:sym typeface="Book Antiqua"/>
              </a:rPr>
              <a:pPr algn="r">
                <a:buSzPts val="1200"/>
              </a:pPr>
              <a:t>41</a:t>
            </a:fld>
            <a:endParaRPr lang="en-US" sz="1200">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585651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Book Antiqua"/>
                <a:ea typeface="Book Antiqua"/>
                <a:cs typeface="Book Antiqua"/>
                <a:sym typeface="Book Antiqua"/>
              </a:rPr>
              <a:pPr algn="r">
                <a:buSzPts val="1200"/>
              </a:pPr>
              <a:t>42</a:t>
            </a:fld>
            <a:endParaRPr lang="en-US" sz="1200">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89336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Book Antiqua"/>
                <a:ea typeface="Book Antiqua"/>
                <a:cs typeface="Book Antiqua"/>
                <a:sym typeface="Book Antiqua"/>
              </a:rPr>
              <a:pPr algn="r">
                <a:buSzPts val="1200"/>
              </a:pPr>
              <a:t>45</a:t>
            </a:fld>
            <a:endParaRPr lang="en-US" sz="1200">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42677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before self-determination/self advocacy skills are vital for our students to have. Getting used to attending IEP meetings and participating will help them in the long run for a successful life after high school.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Book Antiqua"/>
                <a:ea typeface="Book Antiqua"/>
                <a:cs typeface="Book Antiqua"/>
                <a:sym typeface="Book Antiqua"/>
              </a:rPr>
              <a:pPr algn="r">
                <a:buSzPts val="1200"/>
              </a:pPr>
              <a:t>49</a:t>
            </a:fld>
            <a:endParaRPr lang="en-US" sz="1200">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912247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 Determination is a big part of the students development I know I keep mentioning this but it is very important.</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Book Antiqua"/>
                <a:ea typeface="Book Antiqua"/>
                <a:cs typeface="Book Antiqua"/>
                <a:sym typeface="Book Antiqua"/>
              </a:rPr>
              <a:pPr algn="r">
                <a:buSzPts val="1200"/>
              </a:pPr>
              <a:t>51</a:t>
            </a:fld>
            <a:endParaRPr lang="en-US" sz="1200">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99672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 the right, please find The Office of Special Education priorities that align with the executive order per Governor Lujan-Grisham. To your left, you will find The Office of Special Education Leadership team. </a:t>
            </a:r>
          </a:p>
          <a:p>
            <a:pPr marL="0" lvl="0" indent="0" algn="l" rtl="0">
              <a:lnSpc>
                <a:spcPct val="100000"/>
              </a:lnSpc>
              <a:spcBef>
                <a:spcPts val="0"/>
              </a:spcBef>
              <a:spcAft>
                <a:spcPts val="0"/>
              </a:spcAft>
              <a:buSzPts val="1400"/>
              <a:buNone/>
            </a:pPr>
            <a:endParaRPr/>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6001117d3c_0_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6001117d3c_0_30: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marL="0" indent="0"/>
            <a:endParaRPr/>
          </a:p>
        </p:txBody>
      </p:sp>
      <p:sp>
        <p:nvSpPr>
          <p:cNvPr id="133" name="Google Shape;133;g16001117d3c_0_30:notes"/>
          <p:cNvSpPr txBox="1">
            <a:spLocks noGrp="1"/>
          </p:cNvSpPr>
          <p:nvPr>
            <p:ph type="sldNum" idx="12"/>
          </p:nvPr>
        </p:nvSpPr>
        <p:spPr>
          <a:xfrm>
            <a:off x="3978132" y="8842029"/>
            <a:ext cx="3043343" cy="466982"/>
          </a:xfrm>
          <a:prstGeom prst="rect">
            <a:avLst/>
          </a:prstGeom>
        </p:spPr>
        <p:txBody>
          <a:bodyPr spcFirstLastPara="1" wrap="square" lIns="93308" tIns="46641" rIns="93308" bIns="46641" anchor="b" anchorCtr="0">
            <a:noAutofit/>
          </a:bodyPr>
          <a:lstStyle/>
          <a:p>
            <a:pPr algn="r">
              <a:buSzPts val="1200"/>
            </a:pPr>
            <a:fld id="{00000000-1234-1234-1234-123412341234}" type="slidenum">
              <a:rPr lang="en-US"/>
              <a:pPr algn="r">
                <a:buSzPts val="1200"/>
              </a:pPr>
              <a:t>52</a:t>
            </a:fld>
            <a:endParaRPr/>
          </a:p>
        </p:txBody>
      </p:sp>
    </p:spTree>
    <p:extLst>
      <p:ext uri="{BB962C8B-B14F-4D97-AF65-F5344CB8AC3E}">
        <p14:creationId xmlns:p14="http://schemas.microsoft.com/office/powerpoint/2010/main" val="2955145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6001117d3c_0_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6001117d3c_0_30: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marL="0" indent="0"/>
            <a:endParaRPr/>
          </a:p>
        </p:txBody>
      </p:sp>
      <p:sp>
        <p:nvSpPr>
          <p:cNvPr id="133" name="Google Shape;133;g16001117d3c_0_30:notes"/>
          <p:cNvSpPr txBox="1">
            <a:spLocks noGrp="1"/>
          </p:cNvSpPr>
          <p:nvPr>
            <p:ph type="sldNum" idx="12"/>
          </p:nvPr>
        </p:nvSpPr>
        <p:spPr>
          <a:xfrm>
            <a:off x="3978132" y="8842029"/>
            <a:ext cx="3043343" cy="466982"/>
          </a:xfrm>
          <a:prstGeom prst="rect">
            <a:avLst/>
          </a:prstGeom>
        </p:spPr>
        <p:txBody>
          <a:bodyPr spcFirstLastPara="1" wrap="square" lIns="93308" tIns="46641" rIns="93308" bIns="46641" anchor="b" anchorCtr="0">
            <a:noAutofit/>
          </a:bodyPr>
          <a:lstStyle/>
          <a:p>
            <a:pPr algn="r">
              <a:buSzPts val="1200"/>
            </a:pPr>
            <a:fld id="{00000000-1234-1234-1234-123412341234}" type="slidenum">
              <a:rPr lang="en-US"/>
              <a:pPr algn="r">
                <a:buSzPts val="1200"/>
              </a:pPr>
              <a:t>54</a:t>
            </a:fld>
            <a:endParaRPr/>
          </a:p>
        </p:txBody>
      </p:sp>
    </p:spTree>
    <p:extLst>
      <p:ext uri="{BB962C8B-B14F-4D97-AF65-F5344CB8AC3E}">
        <p14:creationId xmlns:p14="http://schemas.microsoft.com/office/powerpoint/2010/main" val="3928129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effectLst/>
                <a:latin typeface="Times New Roman" panose="02020603050405020304" pitchFamily="18" charset="0"/>
                <a:ea typeface="Times New Roman" panose="02020603050405020304" pitchFamily="18" charset="0"/>
              </a:rPr>
              <a:t>Office Hour Sessions will be held every third Tuesday of the month @ 3:30 pm. Our next Office hours will be November 19</a:t>
            </a:r>
            <a:r>
              <a:rPr lang="en-US" sz="1800" kern="0" baseline="30000" dirty="0">
                <a:solidFill>
                  <a:srgbClr val="000000"/>
                </a:solidFill>
                <a:effectLst/>
                <a:latin typeface="Times New Roman" panose="02020603050405020304" pitchFamily="18" charset="0"/>
                <a:ea typeface="Times New Roman" panose="02020603050405020304" pitchFamily="18" charset="0"/>
              </a:rPr>
              <a:t>th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62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98589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OSE is steadily increasing capacity and staff to better serve you. Just a reminder, we are hiring! Please check the state personal office website for job openings. </a:t>
            </a:r>
            <a:endParaRPr dirty="0"/>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Cage will now present on pay differentials. Dr. Cage?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017656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sessions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35323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Dr. Cage! Jessica Dinsmore from the Professional Development team is next. Jessica?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93599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670189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Jessica! Next up, Deputy Director of Data &amp; Finance Charlene Marcotte. Charlene?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294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1295400" y="2314843"/>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9FBB-C6B1-4B0C-BEAE-8EFDBC5E6932}" type="datetime4">
              <a:rPr lang="en-US" smtClean="0"/>
              <a:t>October 15,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18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5"/>
        <p:cNvGrpSpPr/>
        <p:nvPr/>
      </p:nvGrpSpPr>
      <p:grpSpPr>
        <a:xfrm>
          <a:off x="0" y="0"/>
          <a:ext cx="0" cy="0"/>
          <a:chOff x="0" y="0"/>
          <a:chExt cx="0" cy="0"/>
        </a:xfrm>
      </p:grpSpPr>
      <p:sp>
        <p:nvSpPr>
          <p:cNvPr id="106" name="Google Shape;106;g15be0ce96e7_1_96"/>
          <p:cNvSpPr txBox="1">
            <a:spLocks noGrp="1"/>
          </p:cNvSpPr>
          <p:nvPr>
            <p:ph type="title"/>
          </p:nvPr>
        </p:nvSpPr>
        <p:spPr>
          <a:xfrm>
            <a:off x="415600" y="390467"/>
            <a:ext cx="11360700" cy="1068000"/>
          </a:xfrm>
          <a:prstGeom prst="rect">
            <a:avLst/>
          </a:prstGeom>
        </p:spPr>
        <p:txBody>
          <a:bodyPr spcFirstLastPara="1" wrap="square" lIns="91425" tIns="45700" rIns="91425" bIns="45700" anchor="b" anchorCtr="0">
            <a:norm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7" name="Google Shape;107;g15be0ce96e7_1_96"/>
          <p:cNvSpPr txBox="1">
            <a:spLocks noGrp="1"/>
          </p:cNvSpPr>
          <p:nvPr>
            <p:ph type="body" idx="1"/>
          </p:nvPr>
        </p:nvSpPr>
        <p:spPr>
          <a:xfrm>
            <a:off x="415600" y="1638233"/>
            <a:ext cx="11360700" cy="4453500"/>
          </a:xfrm>
          <a:prstGeom prst="rect">
            <a:avLst/>
          </a:prstGeom>
        </p:spPr>
        <p:txBody>
          <a:bodyPr spcFirstLastPara="1" wrap="square" lIns="91425" tIns="45700" rIns="91425" bIns="45700" anchor="t" anchorCtr="0">
            <a:normAutofit/>
          </a:bodyPr>
          <a:lstStyle>
            <a:lvl1pPr marL="457200" lvl="0" indent="-381000" rtl="0">
              <a:spcBef>
                <a:spcPts val="1800"/>
              </a:spcBef>
              <a:spcAft>
                <a:spcPts val="0"/>
              </a:spcAft>
              <a:buSzPts val="2400"/>
              <a:buChar char="•"/>
              <a:defRPr/>
            </a:lvl1pPr>
            <a:lvl2pPr marL="914400" lvl="1" indent="-355600" rtl="0">
              <a:spcBef>
                <a:spcPts val="1000"/>
              </a:spcBef>
              <a:spcAft>
                <a:spcPts val="0"/>
              </a:spcAft>
              <a:buSzPts val="20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0"/>
              </a:spcAft>
              <a:buSzPts val="1600"/>
              <a:buChar char="•"/>
              <a:defRPr/>
            </a:lvl9pPr>
          </a:lstStyle>
          <a:p>
            <a:endParaRPr/>
          </a:p>
        </p:txBody>
      </p:sp>
      <p:sp>
        <p:nvSpPr>
          <p:cNvPr id="108" name="Google Shape;108;g15be0ce96e7_1_9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708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6" r:id="rId5"/>
    <p:sldLayoutId id="2147483657" r:id="rId6"/>
    <p:sldLayoutId id="2147483658" r:id="rId7"/>
    <p:sldLayoutId id="2147483659" r:id="rId8"/>
    <p:sldLayoutId id="21474836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hyperlink" Target="https://www.pngall.com/mute-png/download/65204"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commons.wikimedia.org/wiki/File:Autumn_trees_in_Dresden.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hyperlink" Target="mailto:jingchao.jiang@ped.nm.gov" TargetMode="External"/><Relationship Id="rId13" Type="http://schemas.openxmlformats.org/officeDocument/2006/relationships/image" Target="../media/image35.png"/><Relationship Id="rId18" Type="http://schemas.openxmlformats.org/officeDocument/2006/relationships/image" Target="../media/image40.jpeg"/><Relationship Id="rId3" Type="http://schemas.openxmlformats.org/officeDocument/2006/relationships/hyperlink" Target="mailto:charlene.marcotte@ped.nm.gov" TargetMode="External"/><Relationship Id="rId7" Type="http://schemas.openxmlformats.org/officeDocument/2006/relationships/hyperlink" Target="mailto:kaylock.sellers@ped.nm.gov" TargetMode="External"/><Relationship Id="rId12" Type="http://schemas.openxmlformats.org/officeDocument/2006/relationships/image" Target="../media/image34.png"/><Relationship Id="rId17" Type="http://schemas.openxmlformats.org/officeDocument/2006/relationships/image" Target="../media/image39.jpeg"/><Relationship Id="rId2" Type="http://schemas.openxmlformats.org/officeDocument/2006/relationships/notesSlide" Target="../notesSlides/notesSlide11.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mailto:katalina.gallegos@ped.nm.gov" TargetMode="External"/><Relationship Id="rId11" Type="http://schemas.openxmlformats.org/officeDocument/2006/relationships/image" Target="../media/image33.jpeg"/><Relationship Id="rId5" Type="http://schemas.openxmlformats.org/officeDocument/2006/relationships/hyperlink" Target="mailto:tamara.burkett@ped.nm.gov" TargetMode="External"/><Relationship Id="rId15" Type="http://schemas.openxmlformats.org/officeDocument/2006/relationships/image" Target="../media/image37.png"/><Relationship Id="rId10" Type="http://schemas.openxmlformats.org/officeDocument/2006/relationships/hyperlink" Target="mailto:nicolas.keyes@ped.nm.gov" TargetMode="External"/><Relationship Id="rId4" Type="http://schemas.openxmlformats.org/officeDocument/2006/relationships/hyperlink" Target="mailto:lizana.schweiger@ped.nm.gov" TargetMode="External"/><Relationship Id="rId9" Type="http://schemas.openxmlformats.org/officeDocument/2006/relationships/hyperlink" Target="mailto:gdamian@nmhu.ed" TargetMode="External"/><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mailto:special.ednews@ped.nm.gov" TargetMode="External"/><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acrobat.adobe.com/link/track?uri=urn:aaid:scds:US:1f3eada5-211a-3b40-9e07-a4a6d8181a27" TargetMode="External"/><Relationship Id="rId4" Type="http://schemas.openxmlformats.org/officeDocument/2006/relationships/hyperlink" Target="https://forms.gle/9VgywVTmRKeJWYab7"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kaitlin.ellis@ped.nm.gov" TargetMode="External"/><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pngall.com/check-mark-png/"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hyperlink" Target="mailto:Sharyn.Perea@ped.nm.gov" TargetMode="External"/><Relationship Id="rId3" Type="http://schemas.openxmlformats.org/officeDocument/2006/relationships/hyperlink" Target="mailto:margaret.cage@ped.nm.gov" TargetMode="External"/><Relationship Id="rId7" Type="http://schemas.openxmlformats.org/officeDocument/2006/relationships/hyperlink" Target="mailto:ria.gill@ped.nm.gov" TargetMode="External"/><Relationship Id="rId12" Type="http://schemas.openxmlformats.org/officeDocument/2006/relationships/hyperlink" Target="mailto:Catherine.Quick@ped.nm.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Charlene.Marcotte@ped.nm.gov" TargetMode="External"/><Relationship Id="rId11" Type="http://schemas.openxmlformats.org/officeDocument/2006/relationships/hyperlink" Target="mailto:Liz.Schweiger@ped.nm.gov" TargetMode="External"/><Relationship Id="rId5" Type="http://schemas.openxmlformats.org/officeDocument/2006/relationships/hyperlink" Target="mailto:Miguel.Lozano@ped.nm.gov" TargetMode="External"/><Relationship Id="rId10" Type="http://schemas.openxmlformats.org/officeDocument/2006/relationships/hyperlink" Target="mailto:Lorie.Pacheco@ped.nm.gov" TargetMode="External"/><Relationship Id="rId4" Type="http://schemas.openxmlformats.org/officeDocument/2006/relationships/hyperlink" Target="mailto:Tyre.Jenkins@ped.nm.gov" TargetMode="External"/><Relationship Id="rId9" Type="http://schemas.openxmlformats.org/officeDocument/2006/relationships/hyperlink" Target="mailto:elizabeth.Cassel@ped.nm.go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Katalina.Gallegos@ped.nm.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mailto:jennifer.rodriguez1@ped.nm.gov" TargetMode="External"/><Relationship Id="rId4" Type="http://schemas.openxmlformats.org/officeDocument/2006/relationships/hyperlink" Target="mailto:jingchao.jiang@ped.nm.gov"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us19.campaign-archive.com/?u=fe07174c30216027e5fab1fde&amp;id=5d25b54a94" TargetMode="External"/><Relationship Id="rId3" Type="http://schemas.openxmlformats.org/officeDocument/2006/relationships/image" Target="../media/image49.jpeg"/><Relationship Id="rId7" Type="http://schemas.openxmlformats.org/officeDocument/2006/relationships/hyperlink" Target="https://webnew.ped.state.nm.us/bureaus/special-education/resourc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ebnew.ped.state.nm.us/bureaus/special-education/parent-portal/" TargetMode="External"/><Relationship Id="rId5" Type="http://schemas.openxmlformats.org/officeDocument/2006/relationships/hyperlink" Target="https://docs.google.com/spreadsheets/d/1blsI4UJgPTpHUBUtn01L5rVrpNpVmb_25cB2wZjORic/edit?gid=0#gid=0" TargetMode="External"/><Relationship Id="rId4" Type="http://schemas.openxmlformats.org/officeDocument/2006/relationships/hyperlink" Target="mailto:ose.support@ped.nm.gov"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s://picpedia.org/handwriting/t/training.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2.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freepngimg.com/png/85229-text-photography-question-interrogation-communication-stock"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docs.google.com/spreadsheets/d/13y_p0OKSFu1bWdG3HzGbkORE0pvC8rALNygSLQS0JG8/edit?gid=1242279628#gid=124227962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spo.state.nm.u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s://freepngimg.com/png/85229-text-photography-question-interrogation-communication-stock"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docs.google.com/spreadsheets/d/13y_p0OKSFu1bWdG3HzGbkORE0pvC8rALNygSLQS0JG8/edit?gid=1242279628#gid=1242279628"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freepngimg.com/png/85229-text-photography-question-interrogation-communication-stock"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docs.google.com/spreadsheets/d/13y_p0OKSFu1bWdG3HzGbkORE0pvC8rALNygSLQS0JG8/edit?gid=1242279628#gid=124227962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freepngimg.com/png/85229-text-photography-question-interrogation-communication-stock"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docs.google.com/spreadsheets/d/13y_p0OKSFu1bWdG3HzGbkORE0pvC8rALNygSLQS0JG8/edit?gid=1242279628#gid=1242279628"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live.myvrspot.com/iframe?v=MDQxYjBmYjNjMjZlNTY0OTkyNGI4MzZmMGQzMGI4M2M"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hyperlink" Target="https://docs.google.com/presentation/d/1_Rw7QRv93EH0ajbGLxjyYPq9e-3MF_3L/edit#slide=id.p1" TargetMode="External"/></Relationships>
</file>

<file path=ppt/slides/_rels/slide60.xml.rels><?xml version="1.0" encoding="UTF-8" standalone="yes"?>
<Relationships xmlns="http://schemas.openxmlformats.org/package/2006/relationships"><Relationship Id="rId2" Type="http://schemas.openxmlformats.org/officeDocument/2006/relationships/hyperlink" Target="mailto:Mahesh.Reddy-Erri@ped.nm.gov"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mailto:Liz.Schweiger@ped.nm.gov" TargetMode="Externa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8" Type="http://schemas.openxmlformats.org/officeDocument/2006/relationships/hyperlink" Target="http://pixabay.com/en/one-hundred-percent-complete-stamp-459227/" TargetMode="External"/><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hyperlink" Target="https://drive.google.com/drive/folders/1qNOeQOvxFwsHXL-rhTjqffWm_pF-XcJS" TargetMode="External"/><Relationship Id="rId4" Type="http://schemas.openxmlformats.org/officeDocument/2006/relationships/hyperlink" Target="https://pixabay.com/de/vectors/sprache-form-platzen-blase-2591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32151-9739-1E23-8E80-7BD2E3AE5BDE}"/>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1032" name="Picture 8">
            <a:extLst>
              <a:ext uri="{FF2B5EF4-FFF2-40B4-BE49-F238E27FC236}">
                <a16:creationId xmlns:a16="http://schemas.microsoft.com/office/drawing/2014/main" id="{C1F1574A-291E-7319-22BD-CD043FC85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218" y="2290046"/>
            <a:ext cx="3895360" cy="3671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object&#10;&#10;Description automatically generated">
            <a:extLst>
              <a:ext uri="{FF2B5EF4-FFF2-40B4-BE49-F238E27FC236}">
                <a16:creationId xmlns:a16="http://schemas.microsoft.com/office/drawing/2014/main" id="{40DFF7FA-2DDC-35AF-95AF-DE787E29FB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34522" y="2569157"/>
            <a:ext cx="4147261" cy="3204510"/>
          </a:xfrm>
          <a:prstGeom prst="rect">
            <a:avLst/>
          </a:prstGeom>
        </p:spPr>
      </p:pic>
      <p:sp>
        <p:nvSpPr>
          <p:cNvPr id="6" name="TextBox 5">
            <a:extLst>
              <a:ext uri="{FF2B5EF4-FFF2-40B4-BE49-F238E27FC236}">
                <a16:creationId xmlns:a16="http://schemas.microsoft.com/office/drawing/2014/main" id="{BF0EBE99-BE03-8E2F-91A3-EFB9575ABE62}"/>
              </a:ext>
            </a:extLst>
          </p:cNvPr>
          <p:cNvSpPr txBox="1"/>
          <p:nvPr/>
        </p:nvSpPr>
        <p:spPr>
          <a:xfrm>
            <a:off x="1448474" y="709993"/>
            <a:ext cx="8938327" cy="707886"/>
          </a:xfrm>
          <a:prstGeom prst="rect">
            <a:avLst/>
          </a:prstGeom>
          <a:noFill/>
        </p:spPr>
        <p:txBody>
          <a:bodyPr wrap="square" rtlCol="0">
            <a:spAutoFit/>
          </a:bodyPr>
          <a:lstStyle/>
          <a:p>
            <a:pPr algn="ctr"/>
            <a:r>
              <a:rPr lang="en-US" sz="4000" b="1" dirty="0">
                <a:solidFill>
                  <a:schemeClr val="bg1"/>
                </a:solidFill>
                <a:latin typeface="Arial Black" panose="020B0A04020102020204" pitchFamily="34" charset="0"/>
              </a:rPr>
              <a:t>Reminders</a:t>
            </a:r>
          </a:p>
        </p:txBody>
      </p:sp>
    </p:spTree>
    <p:extLst>
      <p:ext uri="{BB962C8B-B14F-4D97-AF65-F5344CB8AC3E}">
        <p14:creationId xmlns:p14="http://schemas.microsoft.com/office/powerpoint/2010/main" val="228404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27A1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92AC-7F3D-74C7-B6B5-808888D7FE95}"/>
              </a:ext>
            </a:extLst>
          </p:cNvPr>
          <p:cNvSpPr>
            <a:spLocks noGrp="1"/>
          </p:cNvSpPr>
          <p:nvPr>
            <p:ph type="title"/>
          </p:nvPr>
        </p:nvSpPr>
        <p:spPr>
          <a:xfrm>
            <a:off x="0" y="255134"/>
            <a:ext cx="12192000" cy="1036850"/>
          </a:xfrm>
        </p:spPr>
        <p:txBody>
          <a:bodyPr>
            <a:normAutofit/>
          </a:bodyPr>
          <a:lstStyle/>
          <a:p>
            <a:pPr algn="ctr"/>
            <a:r>
              <a:rPr lang="en-US">
                <a:latin typeface="Arial Black" panose="020B0A04020102020204" pitchFamily="34" charset="0"/>
              </a:rPr>
              <a:t>Data &amp; Finance</a:t>
            </a:r>
          </a:p>
        </p:txBody>
      </p:sp>
      <p:sp>
        <p:nvSpPr>
          <p:cNvPr id="4" name="Slide Number Placeholder 3">
            <a:extLst>
              <a:ext uri="{FF2B5EF4-FFF2-40B4-BE49-F238E27FC236}">
                <a16:creationId xmlns:a16="http://schemas.microsoft.com/office/drawing/2014/main" id="{A93C3CA7-D394-B878-4F2E-4B017F3E6D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14" name="Picture 13" descr="A picture containing grass, tree, outdoor, plant&#10;&#10;Description automatically generated">
            <a:extLst>
              <a:ext uri="{FF2B5EF4-FFF2-40B4-BE49-F238E27FC236}">
                <a16:creationId xmlns:a16="http://schemas.microsoft.com/office/drawing/2014/main" id="{9C2DFD3B-E838-B997-9F6F-8B3AEE87C86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03532" y="1538803"/>
            <a:ext cx="9193068" cy="5319197"/>
          </a:xfrm>
          <a:prstGeom prst="rect">
            <a:avLst/>
          </a:prstGeom>
        </p:spPr>
      </p:pic>
      <p:sp>
        <p:nvSpPr>
          <p:cNvPr id="6" name="Rectangle 5">
            <a:extLst>
              <a:ext uri="{FF2B5EF4-FFF2-40B4-BE49-F238E27FC236}">
                <a16:creationId xmlns:a16="http://schemas.microsoft.com/office/drawing/2014/main" id="{03E620D6-6A05-5778-604E-92CA7A2D1CF6}"/>
              </a:ext>
            </a:extLst>
          </p:cNvPr>
          <p:cNvSpPr/>
          <p:nvPr/>
        </p:nvSpPr>
        <p:spPr>
          <a:xfrm>
            <a:off x="3911150" y="2934266"/>
            <a:ext cx="4369699" cy="311828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249ADE-8D44-3DCE-8CDE-77EADF09FCF9}"/>
              </a:ext>
            </a:extLst>
          </p:cNvPr>
          <p:cNvSpPr txBox="1"/>
          <p:nvPr/>
        </p:nvSpPr>
        <p:spPr>
          <a:xfrm>
            <a:off x="3911150" y="3334377"/>
            <a:ext cx="4369699" cy="2893100"/>
          </a:xfrm>
          <a:prstGeom prst="rect">
            <a:avLst/>
          </a:prstGeom>
          <a:solidFill>
            <a:srgbClr val="D27A1F"/>
          </a:solidFill>
        </p:spPr>
        <p:txBody>
          <a:bodyPr wrap="square" rtlCol="0">
            <a:spAutoFit/>
          </a:bodyPr>
          <a:lstStyle/>
          <a:p>
            <a:pPr marL="285750" indent="-285750">
              <a:buFont typeface="Wingdings" panose="05000000000000000000" pitchFamily="2" charset="2"/>
              <a:buChar char="v"/>
            </a:pPr>
            <a:endParaRPr lang="en-US" b="1" dirty="0">
              <a:solidFill>
                <a:schemeClr val="bg2"/>
              </a:solidFill>
            </a:endParaRPr>
          </a:p>
          <a:p>
            <a:pPr marL="285750" indent="-285750">
              <a:buFont typeface="Wingdings" panose="05000000000000000000" pitchFamily="2" charset="2"/>
              <a:buChar char="v"/>
            </a:pPr>
            <a:r>
              <a:rPr lang="en-US" b="1" dirty="0">
                <a:solidFill>
                  <a:schemeClr val="bg2"/>
                </a:solidFill>
              </a:rPr>
              <a:t>Indicator 13 Annual Review Training for LEAs</a:t>
            </a:r>
          </a:p>
          <a:p>
            <a:pPr marL="285750" indent="-285750">
              <a:buFont typeface="Arial" panose="020B0604020202020204" pitchFamily="34" charset="0"/>
              <a:buChar char="•"/>
            </a:pPr>
            <a:endParaRPr lang="en-US" b="1" dirty="0">
              <a:solidFill>
                <a:schemeClr val="bg2"/>
              </a:solidFill>
            </a:endParaRPr>
          </a:p>
          <a:p>
            <a:pPr marL="285750" indent="-285750">
              <a:buFont typeface="Wingdings" panose="05000000000000000000" pitchFamily="2" charset="2"/>
              <a:buChar char="v"/>
            </a:pPr>
            <a:r>
              <a:rPr lang="en-US" b="1" dirty="0">
                <a:solidFill>
                  <a:schemeClr val="bg2"/>
                </a:solidFill>
              </a:rPr>
              <a:t>Pre-finding Correction Training for LEAs</a:t>
            </a:r>
          </a:p>
          <a:p>
            <a:pPr marL="285750" indent="-285750">
              <a:buFont typeface="Wingdings" panose="05000000000000000000" pitchFamily="2" charset="2"/>
              <a:buChar char="v"/>
            </a:pPr>
            <a:endParaRPr lang="en-US" b="1" dirty="0">
              <a:solidFill>
                <a:schemeClr val="bg2"/>
              </a:solidFill>
            </a:endParaRPr>
          </a:p>
          <a:p>
            <a:pPr marL="285750" indent="-285750">
              <a:buFont typeface="Wingdings" panose="05000000000000000000" pitchFamily="2" charset="2"/>
              <a:buChar char="v"/>
            </a:pPr>
            <a:r>
              <a:rPr lang="en-US" b="1" dirty="0">
                <a:solidFill>
                  <a:schemeClr val="bg2"/>
                </a:solidFill>
              </a:rPr>
              <a:t>40-Day reporting opens, data review begins</a:t>
            </a:r>
          </a:p>
          <a:p>
            <a:pPr marL="285750" indent="-285750">
              <a:buFont typeface="Wingdings" panose="05000000000000000000" pitchFamily="2" charset="2"/>
              <a:buChar char="v"/>
            </a:pPr>
            <a:endParaRPr lang="en-US" b="1" dirty="0">
              <a:solidFill>
                <a:schemeClr val="bg2"/>
              </a:solidFill>
            </a:endParaRPr>
          </a:p>
          <a:p>
            <a:pPr marL="285750" indent="-285750">
              <a:buFont typeface="Wingdings" panose="05000000000000000000" pitchFamily="2" charset="2"/>
              <a:buChar char="v"/>
            </a:pPr>
            <a:r>
              <a:rPr lang="en-US" b="1" dirty="0">
                <a:solidFill>
                  <a:schemeClr val="bg2"/>
                </a:solidFill>
              </a:rPr>
              <a:t>Excess cost compliance completion by LEAs</a:t>
            </a:r>
          </a:p>
          <a:p>
            <a:pPr marL="285750" indent="-285750">
              <a:buFont typeface="Wingdings" panose="05000000000000000000" pitchFamily="2" charset="2"/>
              <a:buChar char="v"/>
            </a:pPr>
            <a:endParaRPr lang="en-US" b="1" dirty="0">
              <a:solidFill>
                <a:schemeClr val="bg2"/>
              </a:solidFill>
            </a:endParaRPr>
          </a:p>
          <a:p>
            <a:pPr marL="285750" indent="-285750">
              <a:buFont typeface="Wingdings" panose="05000000000000000000" pitchFamily="2" charset="2"/>
              <a:buChar char="v"/>
            </a:pPr>
            <a:r>
              <a:rPr lang="en-US" b="1" dirty="0">
                <a:solidFill>
                  <a:schemeClr val="bg2"/>
                </a:solidFill>
              </a:rPr>
              <a:t>MOE compliance completion by LEAs</a:t>
            </a:r>
          </a:p>
          <a:p>
            <a:pPr marL="285750" indent="-285750">
              <a:buFont typeface="Wingdings" panose="05000000000000000000" pitchFamily="2" charset="2"/>
              <a:buChar char="v"/>
            </a:pPr>
            <a:endParaRPr lang="en-US" b="1" dirty="0">
              <a:solidFill>
                <a:schemeClr val="bg2"/>
              </a:solidFill>
            </a:endParaRPr>
          </a:p>
          <a:p>
            <a:pPr marL="285750" indent="-285750">
              <a:buFont typeface="Wingdings" panose="05000000000000000000" pitchFamily="2" charset="2"/>
              <a:buChar char="v"/>
            </a:pPr>
            <a:r>
              <a:rPr lang="en-US" b="1" dirty="0">
                <a:solidFill>
                  <a:schemeClr val="bg2"/>
                </a:solidFill>
              </a:rPr>
              <a:t>Determination letters sent to LEAs</a:t>
            </a:r>
          </a:p>
          <a:p>
            <a:pPr marL="285750" indent="-285750">
              <a:buFont typeface="Wingdings" panose="05000000000000000000" pitchFamily="2" charset="2"/>
              <a:buChar char="v"/>
            </a:pPr>
            <a:endParaRPr lang="en-US" b="1" dirty="0">
              <a:solidFill>
                <a:schemeClr val="bg2"/>
              </a:solidFill>
            </a:endParaRPr>
          </a:p>
        </p:txBody>
      </p:sp>
      <p:sp>
        <p:nvSpPr>
          <p:cNvPr id="8" name="TextBox 7">
            <a:extLst>
              <a:ext uri="{FF2B5EF4-FFF2-40B4-BE49-F238E27FC236}">
                <a16:creationId xmlns:a16="http://schemas.microsoft.com/office/drawing/2014/main" id="{DCFD3206-663A-C7D0-529A-5739B80E88B1}"/>
              </a:ext>
            </a:extLst>
          </p:cNvPr>
          <p:cNvSpPr txBox="1"/>
          <p:nvPr/>
        </p:nvSpPr>
        <p:spPr>
          <a:xfrm>
            <a:off x="3911150" y="2934266"/>
            <a:ext cx="4369699" cy="400110"/>
          </a:xfrm>
          <a:prstGeom prst="rect">
            <a:avLst/>
          </a:prstGeom>
          <a:solidFill>
            <a:srgbClr val="3A3D4B"/>
          </a:solidFill>
        </p:spPr>
        <p:txBody>
          <a:bodyPr wrap="square" rtlCol="0">
            <a:spAutoFit/>
          </a:bodyPr>
          <a:lstStyle/>
          <a:p>
            <a:pPr algn="ctr"/>
            <a:r>
              <a:rPr lang="en-US" sz="2000" b="1" u="sng" dirty="0">
                <a:solidFill>
                  <a:schemeClr val="bg1"/>
                </a:solidFill>
                <a:latin typeface="+mn-lt"/>
              </a:rPr>
              <a:t>October 2024</a:t>
            </a:r>
          </a:p>
        </p:txBody>
      </p:sp>
      <p:pic>
        <p:nvPicPr>
          <p:cNvPr id="18" name="Picture 14" descr="Halloween Pumpkin PNG Transparent Images Free Download | Vector Files |  Pngtree">
            <a:extLst>
              <a:ext uri="{FF2B5EF4-FFF2-40B4-BE49-F238E27FC236}">
                <a16:creationId xmlns:a16="http://schemas.microsoft.com/office/drawing/2014/main" id="{786E8FA5-E0D0-4085-B217-087C29584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5351" y="3877384"/>
            <a:ext cx="3158755" cy="315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5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3BE5B-4A28-8DAD-65CC-853FD90203F1}"/>
              </a:ext>
            </a:extLst>
          </p:cNvPr>
          <p:cNvSpPr>
            <a:spLocks noGrp="1"/>
          </p:cNvSpPr>
          <p:nvPr>
            <p:ph type="title"/>
          </p:nvPr>
        </p:nvSpPr>
        <p:spPr/>
        <p:txBody>
          <a:bodyPr/>
          <a:lstStyle/>
          <a:p>
            <a:pPr algn="ctr"/>
            <a:r>
              <a:rPr lang="en-US" b="1" dirty="0">
                <a:latin typeface="Georgia" panose="02040502050405020303" pitchFamily="18" charset="0"/>
              </a:rPr>
              <a:t>Data &amp; Finance Calendar</a:t>
            </a:r>
          </a:p>
        </p:txBody>
      </p:sp>
      <p:sp>
        <p:nvSpPr>
          <p:cNvPr id="7" name="Rectangle 6">
            <a:extLst>
              <a:ext uri="{FF2B5EF4-FFF2-40B4-BE49-F238E27FC236}">
                <a16:creationId xmlns:a16="http://schemas.microsoft.com/office/drawing/2014/main" id="{7D10B68D-1B30-69C9-8335-62F1D27215E7}"/>
              </a:ext>
            </a:extLst>
          </p:cNvPr>
          <p:cNvSpPr/>
          <p:nvPr/>
        </p:nvSpPr>
        <p:spPr>
          <a:xfrm>
            <a:off x="226577" y="1591280"/>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B703BF-6E93-F5F5-F4C7-7F642DB224C2}"/>
              </a:ext>
            </a:extLst>
          </p:cNvPr>
          <p:cNvSpPr/>
          <p:nvPr/>
        </p:nvSpPr>
        <p:spPr>
          <a:xfrm>
            <a:off x="3388536" y="1591279"/>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5FF584-EE67-6E72-8EF3-23A8DC4F0761}"/>
              </a:ext>
            </a:extLst>
          </p:cNvPr>
          <p:cNvSpPr/>
          <p:nvPr/>
        </p:nvSpPr>
        <p:spPr>
          <a:xfrm>
            <a:off x="235334" y="5135721"/>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0743D-2C73-1D66-6014-BEF331AD5008}"/>
              </a:ext>
            </a:extLst>
          </p:cNvPr>
          <p:cNvSpPr/>
          <p:nvPr/>
        </p:nvSpPr>
        <p:spPr>
          <a:xfrm>
            <a:off x="3412818" y="3065642"/>
            <a:ext cx="2524715" cy="191652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E3F82B-71E9-62DB-3226-AF8092C8737E}"/>
              </a:ext>
            </a:extLst>
          </p:cNvPr>
          <p:cNvSpPr/>
          <p:nvPr/>
        </p:nvSpPr>
        <p:spPr>
          <a:xfrm>
            <a:off x="226577" y="3063837"/>
            <a:ext cx="2524715" cy="191832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7F5EA7-16E9-BBCD-0FC4-F91A34999911}"/>
              </a:ext>
            </a:extLst>
          </p:cNvPr>
          <p:cNvSpPr/>
          <p:nvPr/>
        </p:nvSpPr>
        <p:spPr>
          <a:xfrm>
            <a:off x="3416020" y="5144362"/>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DC6532-583A-9C5B-1B42-D6BE84C808CA}"/>
              </a:ext>
            </a:extLst>
          </p:cNvPr>
          <p:cNvSpPr/>
          <p:nvPr/>
        </p:nvSpPr>
        <p:spPr>
          <a:xfrm>
            <a:off x="9485549" y="5165655"/>
            <a:ext cx="2524715" cy="153887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E4D638-29F3-2B62-ECF2-289F8944E5DD}"/>
              </a:ext>
            </a:extLst>
          </p:cNvPr>
          <p:cNvSpPr/>
          <p:nvPr/>
        </p:nvSpPr>
        <p:spPr>
          <a:xfrm>
            <a:off x="6488973" y="5144362"/>
            <a:ext cx="2524715" cy="157413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D3C860-031E-7F1A-B522-A435A88AB1B5}"/>
              </a:ext>
            </a:extLst>
          </p:cNvPr>
          <p:cNvSpPr/>
          <p:nvPr/>
        </p:nvSpPr>
        <p:spPr>
          <a:xfrm>
            <a:off x="6471103" y="3076243"/>
            <a:ext cx="2524715" cy="189282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5AF9F5-68C8-C061-1122-04AADBCF25A5}"/>
              </a:ext>
            </a:extLst>
          </p:cNvPr>
          <p:cNvSpPr/>
          <p:nvPr/>
        </p:nvSpPr>
        <p:spPr>
          <a:xfrm>
            <a:off x="6460141" y="1599626"/>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62AA6F-B02E-CBD4-792C-25EFE76315E3}"/>
              </a:ext>
            </a:extLst>
          </p:cNvPr>
          <p:cNvSpPr/>
          <p:nvPr/>
        </p:nvSpPr>
        <p:spPr>
          <a:xfrm>
            <a:off x="9468022" y="3088649"/>
            <a:ext cx="2524715" cy="188042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A6EC48-7ECA-2468-7836-35B0EE7949FE}"/>
              </a:ext>
            </a:extLst>
          </p:cNvPr>
          <p:cNvSpPr/>
          <p:nvPr/>
        </p:nvSpPr>
        <p:spPr>
          <a:xfrm>
            <a:off x="9453181" y="1614208"/>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9E7F8A-E595-1773-71C0-3C096998644E}"/>
              </a:ext>
            </a:extLst>
          </p:cNvPr>
          <p:cNvSpPr txBox="1"/>
          <p:nvPr/>
        </p:nvSpPr>
        <p:spPr>
          <a:xfrm>
            <a:off x="235334" y="1596195"/>
            <a:ext cx="2515958" cy="307777"/>
          </a:xfrm>
          <a:prstGeom prst="rect">
            <a:avLst/>
          </a:prstGeom>
          <a:solidFill>
            <a:srgbClr val="3A3D4B"/>
          </a:solidFill>
        </p:spPr>
        <p:txBody>
          <a:bodyPr wrap="square" rtlCol="0">
            <a:spAutoFit/>
          </a:bodyPr>
          <a:lstStyle/>
          <a:p>
            <a:pPr algn="ctr"/>
            <a:r>
              <a:rPr lang="en-US" b="1" u="sng" dirty="0">
                <a:solidFill>
                  <a:schemeClr val="bg1"/>
                </a:solidFill>
                <a:latin typeface="+mn-lt"/>
              </a:rPr>
              <a:t>October 2024</a:t>
            </a:r>
          </a:p>
        </p:txBody>
      </p:sp>
      <p:sp>
        <p:nvSpPr>
          <p:cNvPr id="20" name="TextBox 19">
            <a:extLst>
              <a:ext uri="{FF2B5EF4-FFF2-40B4-BE49-F238E27FC236}">
                <a16:creationId xmlns:a16="http://schemas.microsoft.com/office/drawing/2014/main" id="{79DCA4CB-B3CE-AF59-E374-0FF4D3EEC5F1}"/>
              </a:ext>
            </a:extLst>
          </p:cNvPr>
          <p:cNvSpPr txBox="1"/>
          <p:nvPr/>
        </p:nvSpPr>
        <p:spPr>
          <a:xfrm>
            <a:off x="3388535" y="1595968"/>
            <a:ext cx="2524715" cy="307777"/>
          </a:xfrm>
          <a:prstGeom prst="rect">
            <a:avLst/>
          </a:prstGeom>
          <a:solidFill>
            <a:srgbClr val="3A3D4B"/>
          </a:solidFill>
        </p:spPr>
        <p:txBody>
          <a:bodyPr wrap="square" rtlCol="0">
            <a:spAutoFit/>
          </a:bodyPr>
          <a:lstStyle/>
          <a:p>
            <a:pPr algn="ctr"/>
            <a:r>
              <a:rPr lang="en-US" b="1" u="sng" dirty="0">
                <a:solidFill>
                  <a:schemeClr val="bg1"/>
                </a:solidFill>
              </a:rPr>
              <a:t>November 2024</a:t>
            </a:r>
          </a:p>
        </p:txBody>
      </p:sp>
      <p:sp>
        <p:nvSpPr>
          <p:cNvPr id="21" name="TextBox 20">
            <a:extLst>
              <a:ext uri="{FF2B5EF4-FFF2-40B4-BE49-F238E27FC236}">
                <a16:creationId xmlns:a16="http://schemas.microsoft.com/office/drawing/2014/main" id="{36D054C0-FF6F-02DB-786D-02828AC0D1F5}"/>
              </a:ext>
            </a:extLst>
          </p:cNvPr>
          <p:cNvSpPr txBox="1"/>
          <p:nvPr/>
        </p:nvSpPr>
        <p:spPr>
          <a:xfrm>
            <a:off x="6460141" y="1603208"/>
            <a:ext cx="2524715" cy="307777"/>
          </a:xfrm>
          <a:prstGeom prst="rect">
            <a:avLst/>
          </a:prstGeom>
          <a:solidFill>
            <a:srgbClr val="3A3D4B"/>
          </a:solidFill>
        </p:spPr>
        <p:txBody>
          <a:bodyPr wrap="square" rtlCol="0">
            <a:spAutoFit/>
          </a:bodyPr>
          <a:lstStyle/>
          <a:p>
            <a:pPr algn="ctr"/>
            <a:r>
              <a:rPr lang="en-US" b="1" u="sng" dirty="0">
                <a:solidFill>
                  <a:schemeClr val="bg1"/>
                </a:solidFill>
              </a:rPr>
              <a:t>December 2024</a:t>
            </a:r>
          </a:p>
        </p:txBody>
      </p:sp>
      <p:sp>
        <p:nvSpPr>
          <p:cNvPr id="22" name="TextBox 21">
            <a:extLst>
              <a:ext uri="{FF2B5EF4-FFF2-40B4-BE49-F238E27FC236}">
                <a16:creationId xmlns:a16="http://schemas.microsoft.com/office/drawing/2014/main" id="{980EBB99-1483-F856-03E9-BF8EC229F6EB}"/>
              </a:ext>
            </a:extLst>
          </p:cNvPr>
          <p:cNvSpPr txBox="1"/>
          <p:nvPr/>
        </p:nvSpPr>
        <p:spPr>
          <a:xfrm>
            <a:off x="9453179" y="1589040"/>
            <a:ext cx="2539557" cy="307777"/>
          </a:xfrm>
          <a:prstGeom prst="rect">
            <a:avLst/>
          </a:prstGeom>
          <a:solidFill>
            <a:srgbClr val="3A3D4B"/>
          </a:solidFill>
        </p:spPr>
        <p:txBody>
          <a:bodyPr wrap="square" rtlCol="0">
            <a:spAutoFit/>
          </a:bodyPr>
          <a:lstStyle/>
          <a:p>
            <a:pPr algn="ctr"/>
            <a:r>
              <a:rPr lang="en-US" b="1" u="sng" dirty="0">
                <a:solidFill>
                  <a:schemeClr val="bg1"/>
                </a:solidFill>
              </a:rPr>
              <a:t>January 2025</a:t>
            </a:r>
          </a:p>
        </p:txBody>
      </p:sp>
      <p:sp>
        <p:nvSpPr>
          <p:cNvPr id="23" name="TextBox 22">
            <a:extLst>
              <a:ext uri="{FF2B5EF4-FFF2-40B4-BE49-F238E27FC236}">
                <a16:creationId xmlns:a16="http://schemas.microsoft.com/office/drawing/2014/main" id="{70279306-DEE8-019D-1750-746F496E44D8}"/>
              </a:ext>
            </a:extLst>
          </p:cNvPr>
          <p:cNvSpPr txBox="1"/>
          <p:nvPr/>
        </p:nvSpPr>
        <p:spPr>
          <a:xfrm>
            <a:off x="226577" y="3041299"/>
            <a:ext cx="2524715" cy="307777"/>
          </a:xfrm>
          <a:prstGeom prst="rect">
            <a:avLst/>
          </a:prstGeom>
          <a:solidFill>
            <a:srgbClr val="3A3D4B"/>
          </a:solidFill>
        </p:spPr>
        <p:txBody>
          <a:bodyPr wrap="square" rtlCol="0">
            <a:spAutoFit/>
          </a:bodyPr>
          <a:lstStyle/>
          <a:p>
            <a:pPr algn="ctr"/>
            <a:r>
              <a:rPr lang="en-US" b="1" u="sng" dirty="0">
                <a:solidFill>
                  <a:schemeClr val="bg1"/>
                </a:solidFill>
              </a:rPr>
              <a:t>February 2025</a:t>
            </a:r>
          </a:p>
        </p:txBody>
      </p:sp>
      <p:sp>
        <p:nvSpPr>
          <p:cNvPr id="24" name="TextBox 23">
            <a:extLst>
              <a:ext uri="{FF2B5EF4-FFF2-40B4-BE49-F238E27FC236}">
                <a16:creationId xmlns:a16="http://schemas.microsoft.com/office/drawing/2014/main" id="{9BB4C3D3-E688-7980-3751-483187D8BF4C}"/>
              </a:ext>
            </a:extLst>
          </p:cNvPr>
          <p:cNvSpPr txBox="1"/>
          <p:nvPr/>
        </p:nvSpPr>
        <p:spPr>
          <a:xfrm>
            <a:off x="3427141" y="3069420"/>
            <a:ext cx="2532306" cy="307777"/>
          </a:xfrm>
          <a:prstGeom prst="rect">
            <a:avLst/>
          </a:prstGeom>
          <a:solidFill>
            <a:srgbClr val="3A3D4B"/>
          </a:solidFill>
        </p:spPr>
        <p:txBody>
          <a:bodyPr wrap="square" rtlCol="0">
            <a:spAutoFit/>
          </a:bodyPr>
          <a:lstStyle/>
          <a:p>
            <a:pPr algn="ctr"/>
            <a:r>
              <a:rPr lang="en-US" b="1" u="sng" dirty="0">
                <a:solidFill>
                  <a:schemeClr val="bg1"/>
                </a:solidFill>
              </a:rPr>
              <a:t>March 2025</a:t>
            </a:r>
          </a:p>
        </p:txBody>
      </p:sp>
      <p:sp>
        <p:nvSpPr>
          <p:cNvPr id="25" name="TextBox 24">
            <a:extLst>
              <a:ext uri="{FF2B5EF4-FFF2-40B4-BE49-F238E27FC236}">
                <a16:creationId xmlns:a16="http://schemas.microsoft.com/office/drawing/2014/main" id="{4E6BEBA8-B6E4-E2F5-966A-116A04EA0968}"/>
              </a:ext>
            </a:extLst>
          </p:cNvPr>
          <p:cNvSpPr txBox="1"/>
          <p:nvPr/>
        </p:nvSpPr>
        <p:spPr>
          <a:xfrm>
            <a:off x="6488973" y="3069421"/>
            <a:ext cx="2517124" cy="307777"/>
          </a:xfrm>
          <a:prstGeom prst="rect">
            <a:avLst/>
          </a:prstGeom>
          <a:solidFill>
            <a:srgbClr val="3A3D4B"/>
          </a:solidFill>
        </p:spPr>
        <p:txBody>
          <a:bodyPr wrap="square" rtlCol="0">
            <a:spAutoFit/>
          </a:bodyPr>
          <a:lstStyle/>
          <a:p>
            <a:pPr algn="ctr"/>
            <a:r>
              <a:rPr lang="en-US" b="1" u="sng" dirty="0">
                <a:solidFill>
                  <a:schemeClr val="bg1"/>
                </a:solidFill>
              </a:rPr>
              <a:t>April 2025</a:t>
            </a:r>
          </a:p>
        </p:txBody>
      </p:sp>
      <p:sp>
        <p:nvSpPr>
          <p:cNvPr id="26" name="TextBox 25">
            <a:extLst>
              <a:ext uri="{FF2B5EF4-FFF2-40B4-BE49-F238E27FC236}">
                <a16:creationId xmlns:a16="http://schemas.microsoft.com/office/drawing/2014/main" id="{60B8F375-0473-A76F-E907-6412B8194604}"/>
              </a:ext>
            </a:extLst>
          </p:cNvPr>
          <p:cNvSpPr txBox="1"/>
          <p:nvPr/>
        </p:nvSpPr>
        <p:spPr>
          <a:xfrm>
            <a:off x="9468022" y="3062358"/>
            <a:ext cx="2517124" cy="307777"/>
          </a:xfrm>
          <a:prstGeom prst="rect">
            <a:avLst/>
          </a:prstGeom>
          <a:solidFill>
            <a:srgbClr val="3A3D4B"/>
          </a:solidFill>
        </p:spPr>
        <p:txBody>
          <a:bodyPr wrap="square" rtlCol="0">
            <a:spAutoFit/>
          </a:bodyPr>
          <a:lstStyle/>
          <a:p>
            <a:pPr algn="ctr"/>
            <a:r>
              <a:rPr lang="en-US" b="1" u="sng" dirty="0">
                <a:solidFill>
                  <a:schemeClr val="bg1"/>
                </a:solidFill>
              </a:rPr>
              <a:t>May 2025</a:t>
            </a:r>
          </a:p>
        </p:txBody>
      </p:sp>
      <p:sp>
        <p:nvSpPr>
          <p:cNvPr id="27" name="TextBox 26">
            <a:extLst>
              <a:ext uri="{FF2B5EF4-FFF2-40B4-BE49-F238E27FC236}">
                <a16:creationId xmlns:a16="http://schemas.microsoft.com/office/drawing/2014/main" id="{12F5CDCE-4F8F-7A84-895E-1E5E7600E70A}"/>
              </a:ext>
            </a:extLst>
          </p:cNvPr>
          <p:cNvSpPr txBox="1"/>
          <p:nvPr/>
        </p:nvSpPr>
        <p:spPr>
          <a:xfrm>
            <a:off x="235334" y="5144362"/>
            <a:ext cx="2524715" cy="307777"/>
          </a:xfrm>
          <a:prstGeom prst="rect">
            <a:avLst/>
          </a:prstGeom>
          <a:solidFill>
            <a:srgbClr val="3A3D4B"/>
          </a:solidFill>
        </p:spPr>
        <p:txBody>
          <a:bodyPr wrap="square" rtlCol="0">
            <a:spAutoFit/>
          </a:bodyPr>
          <a:lstStyle/>
          <a:p>
            <a:pPr algn="ctr"/>
            <a:r>
              <a:rPr lang="en-US" b="1" u="sng" dirty="0">
                <a:solidFill>
                  <a:schemeClr val="bg1"/>
                </a:solidFill>
              </a:rPr>
              <a:t>June 2025</a:t>
            </a:r>
          </a:p>
        </p:txBody>
      </p:sp>
      <p:sp>
        <p:nvSpPr>
          <p:cNvPr id="28" name="TextBox 27">
            <a:extLst>
              <a:ext uri="{FF2B5EF4-FFF2-40B4-BE49-F238E27FC236}">
                <a16:creationId xmlns:a16="http://schemas.microsoft.com/office/drawing/2014/main" id="{87C507B7-0E7E-5D4C-7BC5-447EA548E50D}"/>
              </a:ext>
            </a:extLst>
          </p:cNvPr>
          <p:cNvSpPr txBox="1"/>
          <p:nvPr/>
        </p:nvSpPr>
        <p:spPr>
          <a:xfrm>
            <a:off x="3434732" y="5135721"/>
            <a:ext cx="2502801" cy="307777"/>
          </a:xfrm>
          <a:prstGeom prst="rect">
            <a:avLst/>
          </a:prstGeom>
          <a:solidFill>
            <a:srgbClr val="3A3D4B"/>
          </a:solidFill>
        </p:spPr>
        <p:txBody>
          <a:bodyPr wrap="square" rtlCol="0">
            <a:spAutoFit/>
          </a:bodyPr>
          <a:lstStyle/>
          <a:p>
            <a:pPr algn="ctr"/>
            <a:r>
              <a:rPr lang="en-US" b="1" u="sng" dirty="0">
                <a:solidFill>
                  <a:schemeClr val="bg1"/>
                </a:solidFill>
              </a:rPr>
              <a:t>July 2025</a:t>
            </a:r>
          </a:p>
        </p:txBody>
      </p:sp>
      <p:sp>
        <p:nvSpPr>
          <p:cNvPr id="29" name="TextBox 28">
            <a:extLst>
              <a:ext uri="{FF2B5EF4-FFF2-40B4-BE49-F238E27FC236}">
                <a16:creationId xmlns:a16="http://schemas.microsoft.com/office/drawing/2014/main" id="{C30F2142-F8EF-3F4D-2164-D0128B7368F0}"/>
              </a:ext>
            </a:extLst>
          </p:cNvPr>
          <p:cNvSpPr txBox="1"/>
          <p:nvPr/>
        </p:nvSpPr>
        <p:spPr>
          <a:xfrm>
            <a:off x="6484583" y="5135721"/>
            <a:ext cx="2548827" cy="307777"/>
          </a:xfrm>
          <a:prstGeom prst="rect">
            <a:avLst/>
          </a:prstGeom>
          <a:solidFill>
            <a:srgbClr val="3A3D4B"/>
          </a:solidFill>
        </p:spPr>
        <p:txBody>
          <a:bodyPr wrap="square" rtlCol="0">
            <a:spAutoFit/>
          </a:bodyPr>
          <a:lstStyle/>
          <a:p>
            <a:pPr algn="ctr"/>
            <a:r>
              <a:rPr lang="en-US" b="1" u="sng" dirty="0">
                <a:solidFill>
                  <a:schemeClr val="bg1"/>
                </a:solidFill>
              </a:rPr>
              <a:t>August 2025</a:t>
            </a:r>
          </a:p>
        </p:txBody>
      </p:sp>
      <p:sp>
        <p:nvSpPr>
          <p:cNvPr id="30" name="TextBox 29">
            <a:extLst>
              <a:ext uri="{FF2B5EF4-FFF2-40B4-BE49-F238E27FC236}">
                <a16:creationId xmlns:a16="http://schemas.microsoft.com/office/drawing/2014/main" id="{02A615D8-8E12-48BB-F77B-649EED42901A}"/>
              </a:ext>
            </a:extLst>
          </p:cNvPr>
          <p:cNvSpPr txBox="1"/>
          <p:nvPr/>
        </p:nvSpPr>
        <p:spPr>
          <a:xfrm>
            <a:off x="9493303" y="5165190"/>
            <a:ext cx="2516959" cy="307777"/>
          </a:xfrm>
          <a:prstGeom prst="rect">
            <a:avLst/>
          </a:prstGeom>
          <a:solidFill>
            <a:srgbClr val="3A3D4B"/>
          </a:solidFill>
        </p:spPr>
        <p:txBody>
          <a:bodyPr wrap="square" rtlCol="0">
            <a:spAutoFit/>
          </a:bodyPr>
          <a:lstStyle/>
          <a:p>
            <a:pPr algn="ctr"/>
            <a:r>
              <a:rPr lang="en-US" b="1" u="sng" dirty="0">
                <a:solidFill>
                  <a:schemeClr val="bg1"/>
                </a:solidFill>
              </a:rPr>
              <a:t>September 2025</a:t>
            </a:r>
          </a:p>
        </p:txBody>
      </p:sp>
      <p:sp>
        <p:nvSpPr>
          <p:cNvPr id="33" name="TextBox 32">
            <a:extLst>
              <a:ext uri="{FF2B5EF4-FFF2-40B4-BE49-F238E27FC236}">
                <a16:creationId xmlns:a16="http://schemas.microsoft.com/office/drawing/2014/main" id="{84FD7E5C-0761-9419-D1FB-511CB09AFF32}"/>
              </a:ext>
            </a:extLst>
          </p:cNvPr>
          <p:cNvSpPr txBox="1"/>
          <p:nvPr/>
        </p:nvSpPr>
        <p:spPr>
          <a:xfrm>
            <a:off x="226577" y="1901934"/>
            <a:ext cx="2524715" cy="923330"/>
          </a:xfrm>
          <a:prstGeom prst="rect">
            <a:avLst/>
          </a:prstGeom>
          <a:noFill/>
        </p:spPr>
        <p:txBody>
          <a:bodyPr wrap="square" rtlCol="0">
            <a:spAutoFit/>
          </a:bodyPr>
          <a:lstStyle/>
          <a:p>
            <a:pPr algn="ctr"/>
            <a:r>
              <a:rPr lang="en-US" sz="900" dirty="0">
                <a:solidFill>
                  <a:srgbClr val="7030A0"/>
                </a:solidFill>
              </a:rPr>
              <a:t>Indicator 13 Annual Review Training for LEAs</a:t>
            </a:r>
          </a:p>
          <a:p>
            <a:pPr algn="ctr"/>
            <a:r>
              <a:rPr lang="en-US" sz="900" dirty="0">
                <a:solidFill>
                  <a:srgbClr val="7030A0"/>
                </a:solidFill>
              </a:rPr>
              <a:t>Pre-finding Correction Training for LEAs</a:t>
            </a:r>
          </a:p>
          <a:p>
            <a:pPr algn="ctr"/>
            <a:r>
              <a:rPr lang="en-US" sz="900" dirty="0">
                <a:solidFill>
                  <a:schemeClr val="bg2"/>
                </a:solidFill>
              </a:rPr>
              <a:t>40-Day Reporting opens, data review begins</a:t>
            </a:r>
          </a:p>
          <a:p>
            <a:pPr algn="ctr"/>
            <a:r>
              <a:rPr lang="en-US" sz="900" dirty="0"/>
              <a:t>Excess cost compliance completion by LEAs</a:t>
            </a:r>
          </a:p>
          <a:p>
            <a:pPr algn="ctr"/>
            <a:r>
              <a:rPr lang="en-US" sz="900" dirty="0"/>
              <a:t>MOE compliance completion by LEAs</a:t>
            </a:r>
          </a:p>
          <a:p>
            <a:pPr algn="ctr"/>
            <a:r>
              <a:rPr lang="en-US" sz="900" dirty="0"/>
              <a:t>Determination Letters sent to LEAs</a:t>
            </a:r>
          </a:p>
        </p:txBody>
      </p:sp>
      <p:sp>
        <p:nvSpPr>
          <p:cNvPr id="34" name="TextBox 33">
            <a:extLst>
              <a:ext uri="{FF2B5EF4-FFF2-40B4-BE49-F238E27FC236}">
                <a16:creationId xmlns:a16="http://schemas.microsoft.com/office/drawing/2014/main" id="{DB066597-1F9B-1FF0-91CB-808DE969C222}"/>
              </a:ext>
            </a:extLst>
          </p:cNvPr>
          <p:cNvSpPr txBox="1"/>
          <p:nvPr/>
        </p:nvSpPr>
        <p:spPr>
          <a:xfrm>
            <a:off x="3427141" y="1911121"/>
            <a:ext cx="2433800" cy="923330"/>
          </a:xfrm>
          <a:prstGeom prst="rect">
            <a:avLst/>
          </a:prstGeom>
          <a:solidFill>
            <a:schemeClr val="bg1"/>
          </a:solidFill>
        </p:spPr>
        <p:txBody>
          <a:bodyPr wrap="square" rtlCol="0">
            <a:spAutoFit/>
          </a:bodyPr>
          <a:lstStyle/>
          <a:p>
            <a:pPr algn="ctr"/>
            <a:r>
              <a:rPr lang="en-US" sz="900" dirty="0">
                <a:solidFill>
                  <a:srgbClr val="7030A0"/>
                </a:solidFill>
              </a:rPr>
              <a:t>80-Day data reporting training</a:t>
            </a:r>
          </a:p>
          <a:p>
            <a:pPr algn="ctr"/>
            <a:r>
              <a:rPr lang="en-US" sz="900" dirty="0">
                <a:solidFill>
                  <a:srgbClr val="7030A0"/>
                </a:solidFill>
              </a:rPr>
              <a:t>40-Day data review closes</a:t>
            </a:r>
          </a:p>
          <a:p>
            <a:pPr algn="ctr"/>
            <a:r>
              <a:rPr lang="en-US" sz="900" dirty="0">
                <a:solidFill>
                  <a:srgbClr val="0070C0"/>
                </a:solidFill>
              </a:rPr>
              <a:t>Time and Effort Training for LEAs</a:t>
            </a:r>
          </a:p>
          <a:p>
            <a:pPr algn="ctr"/>
            <a:r>
              <a:rPr lang="en-US" sz="900" dirty="0">
                <a:solidFill>
                  <a:srgbClr val="0070C0"/>
                </a:solidFill>
              </a:rPr>
              <a:t>High-Cost Fund Training</a:t>
            </a:r>
          </a:p>
          <a:p>
            <a:pPr algn="ctr"/>
            <a:r>
              <a:rPr lang="en-US" sz="900" dirty="0"/>
              <a:t>40-Day Pre-finding letter released</a:t>
            </a:r>
            <a:endParaRPr lang="en-US" sz="900" dirty="0">
              <a:solidFill>
                <a:srgbClr val="0070C0"/>
              </a:solidFill>
            </a:endParaRPr>
          </a:p>
          <a:p>
            <a:pPr algn="ctr"/>
            <a:r>
              <a:rPr lang="en-US" sz="900" dirty="0"/>
              <a:t>MOE Letters sent to LEAs</a:t>
            </a:r>
          </a:p>
        </p:txBody>
      </p:sp>
      <p:sp>
        <p:nvSpPr>
          <p:cNvPr id="35" name="TextBox 34">
            <a:extLst>
              <a:ext uri="{FF2B5EF4-FFF2-40B4-BE49-F238E27FC236}">
                <a16:creationId xmlns:a16="http://schemas.microsoft.com/office/drawing/2014/main" id="{EC550BC9-C62C-5ECE-114A-493EF6F5A9A3}"/>
              </a:ext>
            </a:extLst>
          </p:cNvPr>
          <p:cNvSpPr txBox="1"/>
          <p:nvPr/>
        </p:nvSpPr>
        <p:spPr>
          <a:xfrm>
            <a:off x="6508695" y="1895835"/>
            <a:ext cx="2524715" cy="1061829"/>
          </a:xfrm>
          <a:prstGeom prst="rect">
            <a:avLst/>
          </a:prstGeom>
          <a:noFill/>
        </p:spPr>
        <p:txBody>
          <a:bodyPr wrap="square" rtlCol="0">
            <a:spAutoFit/>
          </a:bodyPr>
          <a:lstStyle/>
          <a:p>
            <a:pPr algn="ctr"/>
            <a:r>
              <a:rPr lang="en-US" sz="900" dirty="0"/>
              <a:t>Indicator 13 Review sample provided to LEAs</a:t>
            </a:r>
          </a:p>
          <a:p>
            <a:pPr algn="ctr"/>
            <a:r>
              <a:rPr lang="en-US" sz="900" dirty="0">
                <a:solidFill>
                  <a:schemeClr val="bg2"/>
                </a:solidFill>
              </a:rPr>
              <a:t>80-Day data reporting opens, data review begins</a:t>
            </a:r>
          </a:p>
          <a:p>
            <a:pPr algn="ctr"/>
            <a:r>
              <a:rPr lang="en-US" sz="900" dirty="0"/>
              <a:t>Quarterly spending reports sent to LEAs</a:t>
            </a:r>
          </a:p>
          <a:p>
            <a:pPr algn="ctr"/>
            <a:r>
              <a:rPr lang="en-US" sz="900" dirty="0"/>
              <a:t>Puente Para Los Ninos High-Cost Fund applications released </a:t>
            </a:r>
          </a:p>
          <a:p>
            <a:pPr algn="ctr"/>
            <a:endParaRPr lang="en-US" sz="900" dirty="0"/>
          </a:p>
        </p:txBody>
      </p:sp>
      <p:sp>
        <p:nvSpPr>
          <p:cNvPr id="36" name="TextBox 35">
            <a:extLst>
              <a:ext uri="{FF2B5EF4-FFF2-40B4-BE49-F238E27FC236}">
                <a16:creationId xmlns:a16="http://schemas.microsoft.com/office/drawing/2014/main" id="{F3C5C97B-E295-2135-038B-9A819FA317A5}"/>
              </a:ext>
            </a:extLst>
          </p:cNvPr>
          <p:cNvSpPr txBox="1"/>
          <p:nvPr/>
        </p:nvSpPr>
        <p:spPr>
          <a:xfrm>
            <a:off x="9478132" y="1885580"/>
            <a:ext cx="2499765" cy="1061829"/>
          </a:xfrm>
          <a:prstGeom prst="rect">
            <a:avLst/>
          </a:prstGeom>
          <a:noFill/>
        </p:spPr>
        <p:txBody>
          <a:bodyPr wrap="square" rtlCol="0">
            <a:spAutoFit/>
          </a:bodyPr>
          <a:lstStyle/>
          <a:p>
            <a:pPr algn="ctr"/>
            <a:r>
              <a:rPr lang="en-US" sz="900" dirty="0">
                <a:solidFill>
                  <a:srgbClr val="7030A0"/>
                </a:solidFill>
              </a:rPr>
              <a:t>120-Day data Reporting Training</a:t>
            </a:r>
          </a:p>
          <a:p>
            <a:pPr algn="ctr"/>
            <a:r>
              <a:rPr lang="en-US" sz="900" dirty="0"/>
              <a:t>80-Day data review closes</a:t>
            </a:r>
          </a:p>
          <a:p>
            <a:pPr algn="ctr"/>
            <a:r>
              <a:rPr lang="en-US" sz="900" dirty="0"/>
              <a:t>Indicator 13 Pre-finding notices sent to LEAs</a:t>
            </a:r>
          </a:p>
          <a:p>
            <a:pPr algn="ctr"/>
            <a:r>
              <a:rPr lang="en-US" sz="900" dirty="0"/>
              <a:t>80-Day Pre-finding letters released to LEAs</a:t>
            </a:r>
          </a:p>
          <a:p>
            <a:pPr algn="ctr"/>
            <a:r>
              <a:rPr lang="en-US" sz="900" dirty="0"/>
              <a:t>Time &amp; Effort due from LEAs</a:t>
            </a:r>
            <a:endParaRPr lang="en-US" sz="900" dirty="0">
              <a:solidFill>
                <a:srgbClr val="7030A0"/>
              </a:solidFill>
            </a:endParaRPr>
          </a:p>
          <a:p>
            <a:pPr algn="ctr"/>
            <a:r>
              <a:rPr lang="en-US" sz="900" dirty="0"/>
              <a:t>Puente Para Los Ninos High-Cost Fund application submission deadline</a:t>
            </a:r>
          </a:p>
        </p:txBody>
      </p:sp>
      <p:sp>
        <p:nvSpPr>
          <p:cNvPr id="37" name="TextBox 36">
            <a:extLst>
              <a:ext uri="{FF2B5EF4-FFF2-40B4-BE49-F238E27FC236}">
                <a16:creationId xmlns:a16="http://schemas.microsoft.com/office/drawing/2014/main" id="{2F16EBC6-6E8B-2E21-9B31-3CD05CF96C9A}"/>
              </a:ext>
            </a:extLst>
          </p:cNvPr>
          <p:cNvSpPr txBox="1"/>
          <p:nvPr/>
        </p:nvSpPr>
        <p:spPr>
          <a:xfrm>
            <a:off x="255485" y="3269502"/>
            <a:ext cx="2524715" cy="1338828"/>
          </a:xfrm>
          <a:prstGeom prst="rect">
            <a:avLst/>
          </a:prstGeom>
          <a:noFill/>
        </p:spPr>
        <p:txBody>
          <a:bodyPr wrap="square" rtlCol="0">
            <a:spAutoFit/>
          </a:bodyPr>
          <a:lstStyle/>
          <a:p>
            <a:pPr algn="ctr"/>
            <a:endParaRPr lang="en-US" sz="900" dirty="0"/>
          </a:p>
          <a:p>
            <a:pPr algn="ctr"/>
            <a:r>
              <a:rPr lang="en-US" sz="900" dirty="0"/>
              <a:t>120-Day data review opens, data review begins</a:t>
            </a:r>
          </a:p>
          <a:p>
            <a:pPr algn="ctr"/>
            <a:r>
              <a:rPr lang="en-US" sz="900" dirty="0"/>
              <a:t>Indicator 13-Prong 2 review completion</a:t>
            </a:r>
          </a:p>
          <a:p>
            <a:pPr algn="ctr"/>
            <a:r>
              <a:rPr lang="en-US" sz="900" dirty="0"/>
              <a:t>BOLO for NMASBO Spring Budget Conference Announcements</a:t>
            </a:r>
          </a:p>
          <a:p>
            <a:pPr algn="ctr"/>
            <a:r>
              <a:rPr lang="en-US" sz="900" dirty="0"/>
              <a:t>Advertisements for SPP/APR Stakeholder Meetings</a:t>
            </a:r>
          </a:p>
          <a:p>
            <a:pPr algn="ctr"/>
            <a:r>
              <a:rPr lang="en-US" sz="900" b="1" dirty="0">
                <a:solidFill>
                  <a:schemeClr val="bg2"/>
                </a:solidFill>
              </a:rPr>
              <a:t>SPP/APR Due to OSEP </a:t>
            </a:r>
          </a:p>
        </p:txBody>
      </p:sp>
      <p:sp>
        <p:nvSpPr>
          <p:cNvPr id="38" name="TextBox 37">
            <a:extLst>
              <a:ext uri="{FF2B5EF4-FFF2-40B4-BE49-F238E27FC236}">
                <a16:creationId xmlns:a16="http://schemas.microsoft.com/office/drawing/2014/main" id="{5C0DFB14-7D41-5C0A-F91E-E219642C9FB0}"/>
              </a:ext>
            </a:extLst>
          </p:cNvPr>
          <p:cNvSpPr txBox="1"/>
          <p:nvPr/>
        </p:nvSpPr>
        <p:spPr>
          <a:xfrm>
            <a:off x="3456646" y="3311103"/>
            <a:ext cx="2502801" cy="1754326"/>
          </a:xfrm>
          <a:prstGeom prst="rect">
            <a:avLst/>
          </a:prstGeom>
          <a:noFill/>
        </p:spPr>
        <p:txBody>
          <a:bodyPr wrap="square" rtlCol="0">
            <a:spAutoFit/>
          </a:bodyPr>
          <a:lstStyle/>
          <a:p>
            <a:pPr algn="ctr"/>
            <a:r>
              <a:rPr lang="en-US" sz="900" dirty="0">
                <a:solidFill>
                  <a:srgbClr val="0070C0"/>
                </a:solidFill>
              </a:rPr>
              <a:t>MOE Eligibility Training for LEAs</a:t>
            </a:r>
          </a:p>
          <a:p>
            <a:pPr algn="ctr"/>
            <a:r>
              <a:rPr lang="en-US" sz="900" dirty="0">
                <a:solidFill>
                  <a:srgbClr val="0070C0"/>
                </a:solidFill>
              </a:rPr>
              <a:t>Excess Cost Base trainings for LEAs</a:t>
            </a:r>
          </a:p>
          <a:p>
            <a:pPr algn="ctr"/>
            <a:r>
              <a:rPr lang="en-US" sz="900" dirty="0">
                <a:solidFill>
                  <a:srgbClr val="0070C0"/>
                </a:solidFill>
              </a:rPr>
              <a:t>IDEA B Application Training</a:t>
            </a:r>
          </a:p>
          <a:p>
            <a:pPr algn="ctr"/>
            <a:r>
              <a:rPr lang="en-US" sz="900" dirty="0"/>
              <a:t>120-Day data review closes</a:t>
            </a:r>
          </a:p>
          <a:p>
            <a:pPr algn="ctr"/>
            <a:r>
              <a:rPr lang="en-US" sz="900" dirty="0"/>
              <a:t>120-Day Prefinding letter released</a:t>
            </a:r>
          </a:p>
          <a:p>
            <a:pPr algn="ctr"/>
            <a:r>
              <a:rPr lang="en-US" sz="900" dirty="0"/>
              <a:t>NMASBO School Budget Conference</a:t>
            </a:r>
          </a:p>
          <a:p>
            <a:pPr algn="ctr"/>
            <a:r>
              <a:rPr lang="en-US" sz="900" dirty="0"/>
              <a:t>SPP/APR Stakeholder Engagement meetings</a:t>
            </a:r>
          </a:p>
          <a:p>
            <a:pPr algn="ctr"/>
            <a:r>
              <a:rPr lang="en-US" sz="900" dirty="0"/>
              <a:t>Quarterly Spending Reports sent to LEAs</a:t>
            </a:r>
          </a:p>
          <a:p>
            <a:pPr algn="ctr"/>
            <a:r>
              <a:rPr lang="en-US" sz="900" dirty="0"/>
              <a:t>State IDEA B Application posted for public review</a:t>
            </a:r>
          </a:p>
          <a:p>
            <a:pPr algn="ctr"/>
            <a:r>
              <a:rPr lang="en-US" sz="900" dirty="0"/>
              <a:t>Puente Para Los Ninos High-Cost Fund awards issued</a:t>
            </a:r>
          </a:p>
        </p:txBody>
      </p:sp>
      <p:sp>
        <p:nvSpPr>
          <p:cNvPr id="39" name="TextBox 38">
            <a:extLst>
              <a:ext uri="{FF2B5EF4-FFF2-40B4-BE49-F238E27FC236}">
                <a16:creationId xmlns:a16="http://schemas.microsoft.com/office/drawing/2014/main" id="{06681DB9-8BEE-EF46-DA9B-B914BA5E2662}"/>
              </a:ext>
            </a:extLst>
          </p:cNvPr>
          <p:cNvSpPr txBox="1"/>
          <p:nvPr/>
        </p:nvSpPr>
        <p:spPr>
          <a:xfrm>
            <a:off x="6481382" y="3398181"/>
            <a:ext cx="2524715" cy="923330"/>
          </a:xfrm>
          <a:prstGeom prst="rect">
            <a:avLst/>
          </a:prstGeom>
          <a:noFill/>
        </p:spPr>
        <p:txBody>
          <a:bodyPr wrap="square" rtlCol="0">
            <a:spAutoFit/>
          </a:bodyPr>
          <a:lstStyle/>
          <a:p>
            <a:pPr algn="ctr"/>
            <a:r>
              <a:rPr lang="en-US" sz="900" dirty="0">
                <a:solidFill>
                  <a:schemeClr val="bg2"/>
                </a:solidFill>
              </a:rPr>
              <a:t>Indicator 8-Parent Surveys sent out to sampled parents. </a:t>
            </a:r>
          </a:p>
          <a:p>
            <a:pPr algn="ctr"/>
            <a:r>
              <a:rPr lang="en-US" sz="900" dirty="0">
                <a:solidFill>
                  <a:schemeClr val="bg2"/>
                </a:solidFill>
              </a:rPr>
              <a:t>MOE eligibility completion by LEAs</a:t>
            </a:r>
          </a:p>
          <a:p>
            <a:pPr algn="ctr"/>
            <a:r>
              <a:rPr lang="en-US" sz="900" dirty="0">
                <a:solidFill>
                  <a:schemeClr val="bg2"/>
                </a:solidFill>
              </a:rPr>
              <a:t>Excess Cost Base completion by LEAs</a:t>
            </a:r>
          </a:p>
          <a:p>
            <a:pPr algn="ctr"/>
            <a:r>
              <a:rPr lang="en-US" sz="900" dirty="0"/>
              <a:t>SPP/APR Stakeholder meetings</a:t>
            </a:r>
          </a:p>
          <a:p>
            <a:pPr algn="ctr"/>
            <a:r>
              <a:rPr lang="en-US" sz="900" dirty="0">
                <a:solidFill>
                  <a:schemeClr val="bg2"/>
                </a:solidFill>
              </a:rPr>
              <a:t>State Application-Public Comment opens</a:t>
            </a:r>
          </a:p>
        </p:txBody>
      </p:sp>
      <p:sp>
        <p:nvSpPr>
          <p:cNvPr id="40" name="TextBox 39">
            <a:extLst>
              <a:ext uri="{FF2B5EF4-FFF2-40B4-BE49-F238E27FC236}">
                <a16:creationId xmlns:a16="http://schemas.microsoft.com/office/drawing/2014/main" id="{6370E798-3E20-D266-BE51-767D4EB915A2}"/>
              </a:ext>
            </a:extLst>
          </p:cNvPr>
          <p:cNvSpPr txBox="1"/>
          <p:nvPr/>
        </p:nvSpPr>
        <p:spPr>
          <a:xfrm>
            <a:off x="9496505" y="3389532"/>
            <a:ext cx="2502801" cy="1892826"/>
          </a:xfrm>
          <a:prstGeom prst="rect">
            <a:avLst/>
          </a:prstGeom>
          <a:noFill/>
        </p:spPr>
        <p:txBody>
          <a:bodyPr wrap="square" rtlCol="0">
            <a:spAutoFit/>
          </a:bodyPr>
          <a:lstStyle/>
          <a:p>
            <a:pPr algn="ctr"/>
            <a:r>
              <a:rPr lang="en-US" sz="900" dirty="0">
                <a:solidFill>
                  <a:srgbClr val="7F45AA"/>
                </a:solidFill>
              </a:rPr>
              <a:t>End of Year (EOY) data reporting training</a:t>
            </a:r>
          </a:p>
          <a:p>
            <a:pPr algn="ctr"/>
            <a:r>
              <a:rPr lang="en-US" sz="900" dirty="0">
                <a:solidFill>
                  <a:srgbClr val="7F45AA"/>
                </a:solidFill>
              </a:rPr>
              <a:t>DPR Training</a:t>
            </a:r>
          </a:p>
          <a:p>
            <a:pPr algn="ctr"/>
            <a:r>
              <a:rPr lang="en-US" sz="900" dirty="0">
                <a:solidFill>
                  <a:schemeClr val="bg2"/>
                </a:solidFill>
              </a:rPr>
              <a:t>Indicator 14-Post School Outcomes survey data collections begin</a:t>
            </a:r>
          </a:p>
          <a:p>
            <a:pPr algn="ctr"/>
            <a:r>
              <a:rPr lang="en-US" sz="900" dirty="0">
                <a:solidFill>
                  <a:schemeClr val="bg2"/>
                </a:solidFill>
              </a:rPr>
              <a:t>EOY reporting opens, reviews begin</a:t>
            </a:r>
          </a:p>
          <a:p>
            <a:pPr algn="ctr"/>
            <a:r>
              <a:rPr lang="en-US" sz="900" dirty="0">
                <a:solidFill>
                  <a:schemeClr val="bg2"/>
                </a:solidFill>
              </a:rPr>
              <a:t>IDEA B application open for LEA completion</a:t>
            </a:r>
          </a:p>
          <a:p>
            <a:pPr algn="ctr"/>
            <a:r>
              <a:rPr lang="en-US" sz="900" dirty="0">
                <a:solidFill>
                  <a:schemeClr val="bg2"/>
                </a:solidFill>
              </a:rPr>
              <a:t>SPP/APR Stakeholder engagement meeting</a:t>
            </a:r>
          </a:p>
          <a:p>
            <a:pPr algn="ctr"/>
            <a:r>
              <a:rPr lang="en-US" sz="900" dirty="0">
                <a:solidFill>
                  <a:schemeClr val="bg2"/>
                </a:solidFill>
              </a:rPr>
              <a:t>District Profile Report (DPR) data posted on DPR site</a:t>
            </a:r>
          </a:p>
          <a:p>
            <a:pPr algn="ctr"/>
            <a:r>
              <a:rPr lang="en-US" sz="900" dirty="0">
                <a:solidFill>
                  <a:schemeClr val="bg2"/>
                </a:solidFill>
              </a:rPr>
              <a:t>State Application-Public Comment closes</a:t>
            </a:r>
          </a:p>
          <a:p>
            <a:pPr algn="ctr"/>
            <a:r>
              <a:rPr lang="en-US" sz="900" dirty="0">
                <a:solidFill>
                  <a:schemeClr val="bg2"/>
                </a:solidFill>
              </a:rPr>
              <a:t>1 month to the end of state fiscal year</a:t>
            </a:r>
          </a:p>
          <a:p>
            <a:pPr algn="ctr"/>
            <a:endParaRPr lang="en-US" sz="900" dirty="0">
              <a:solidFill>
                <a:schemeClr val="bg2"/>
              </a:solidFill>
            </a:endParaRPr>
          </a:p>
          <a:p>
            <a:pPr algn="ctr"/>
            <a:endParaRPr lang="en-US" sz="900" dirty="0">
              <a:solidFill>
                <a:schemeClr val="bg2"/>
              </a:solidFill>
            </a:endParaRPr>
          </a:p>
        </p:txBody>
      </p:sp>
      <p:sp>
        <p:nvSpPr>
          <p:cNvPr id="42" name="TextBox 41">
            <a:extLst>
              <a:ext uri="{FF2B5EF4-FFF2-40B4-BE49-F238E27FC236}">
                <a16:creationId xmlns:a16="http://schemas.microsoft.com/office/drawing/2014/main" id="{D9EFA3F1-6C4B-19E1-A8D9-0D2F5DDD48A7}"/>
              </a:ext>
            </a:extLst>
          </p:cNvPr>
          <p:cNvSpPr txBox="1"/>
          <p:nvPr/>
        </p:nvSpPr>
        <p:spPr>
          <a:xfrm>
            <a:off x="264337" y="5481550"/>
            <a:ext cx="2524715" cy="1200329"/>
          </a:xfrm>
          <a:prstGeom prst="rect">
            <a:avLst/>
          </a:prstGeom>
          <a:noFill/>
        </p:spPr>
        <p:txBody>
          <a:bodyPr wrap="square" rtlCol="0">
            <a:spAutoFit/>
          </a:bodyPr>
          <a:lstStyle/>
          <a:p>
            <a:pPr algn="ctr"/>
            <a:r>
              <a:rPr lang="en-US" sz="900" dirty="0">
                <a:solidFill>
                  <a:schemeClr val="bg2"/>
                </a:solidFill>
              </a:rPr>
              <a:t>Budgets in OBMS due</a:t>
            </a:r>
          </a:p>
          <a:p>
            <a:pPr algn="ctr"/>
            <a:r>
              <a:rPr lang="en-US" sz="900" dirty="0">
                <a:solidFill>
                  <a:schemeClr val="bg2"/>
                </a:solidFill>
              </a:rPr>
              <a:t>Quarterly spending report sent to LEAs</a:t>
            </a:r>
          </a:p>
          <a:p>
            <a:pPr algn="ctr"/>
            <a:r>
              <a:rPr lang="en-US" sz="900" dirty="0">
                <a:solidFill>
                  <a:schemeClr val="bg2"/>
                </a:solidFill>
              </a:rPr>
              <a:t>IDEA B applications due from LEAs</a:t>
            </a:r>
          </a:p>
          <a:p>
            <a:pPr algn="ctr"/>
            <a:r>
              <a:rPr lang="en-US" sz="900" dirty="0">
                <a:solidFill>
                  <a:schemeClr val="bg2"/>
                </a:solidFill>
              </a:rPr>
              <a:t>Submit RfRs prior to end of Fiscal Year</a:t>
            </a:r>
          </a:p>
          <a:p>
            <a:pPr algn="ctr"/>
            <a:r>
              <a:rPr lang="en-US" sz="900" dirty="0">
                <a:solidFill>
                  <a:schemeClr val="bg2"/>
                </a:solidFill>
              </a:rPr>
              <a:t>All LEA IDEA B applications in “Approved by State” or “Substantially Approved” status</a:t>
            </a:r>
          </a:p>
          <a:p>
            <a:pPr algn="ctr"/>
            <a:r>
              <a:rPr lang="en-US" sz="900" b="1" dirty="0">
                <a:solidFill>
                  <a:schemeClr val="bg2"/>
                </a:solidFill>
              </a:rPr>
              <a:t>State Fiscal Year ends (6/30)</a:t>
            </a:r>
          </a:p>
          <a:p>
            <a:pPr algn="ctr"/>
            <a:endParaRPr lang="en-US" sz="900" dirty="0">
              <a:solidFill>
                <a:schemeClr val="bg2"/>
              </a:solidFill>
            </a:endParaRPr>
          </a:p>
        </p:txBody>
      </p:sp>
      <p:sp>
        <p:nvSpPr>
          <p:cNvPr id="43" name="TextBox 42">
            <a:extLst>
              <a:ext uri="{FF2B5EF4-FFF2-40B4-BE49-F238E27FC236}">
                <a16:creationId xmlns:a16="http://schemas.microsoft.com/office/drawing/2014/main" id="{F5A4BE22-D273-1162-FD9E-0B47FF2D57E2}"/>
              </a:ext>
            </a:extLst>
          </p:cNvPr>
          <p:cNvSpPr txBox="1"/>
          <p:nvPr/>
        </p:nvSpPr>
        <p:spPr>
          <a:xfrm>
            <a:off x="3427141" y="5412300"/>
            <a:ext cx="2510393" cy="1200329"/>
          </a:xfrm>
          <a:prstGeom prst="rect">
            <a:avLst/>
          </a:prstGeom>
          <a:noFill/>
        </p:spPr>
        <p:txBody>
          <a:bodyPr wrap="square" rtlCol="0">
            <a:spAutoFit/>
          </a:bodyPr>
          <a:lstStyle/>
          <a:p>
            <a:pPr algn="ctr"/>
            <a:r>
              <a:rPr lang="en-US" sz="900" b="1" dirty="0">
                <a:solidFill>
                  <a:schemeClr val="bg2"/>
                </a:solidFill>
              </a:rPr>
              <a:t>Start of New Fiscal Year (7/1</a:t>
            </a:r>
            <a:r>
              <a:rPr lang="en-US" sz="900" dirty="0">
                <a:solidFill>
                  <a:schemeClr val="bg2"/>
                </a:solidFill>
              </a:rPr>
              <a:t>)</a:t>
            </a:r>
          </a:p>
          <a:p>
            <a:pPr algn="ctr"/>
            <a:r>
              <a:rPr lang="en-US" sz="900" dirty="0">
                <a:solidFill>
                  <a:schemeClr val="bg2"/>
                </a:solidFill>
              </a:rPr>
              <a:t>Nova Conference</a:t>
            </a:r>
          </a:p>
          <a:p>
            <a:pPr algn="ctr"/>
            <a:r>
              <a:rPr lang="en-US" sz="900" dirty="0">
                <a:solidFill>
                  <a:schemeClr val="bg2"/>
                </a:solidFill>
              </a:rPr>
              <a:t>OBMS Deadlines-Reimbursement requests, accounts and payable invoices</a:t>
            </a:r>
          </a:p>
          <a:p>
            <a:pPr algn="ctr"/>
            <a:r>
              <a:rPr lang="en-US" sz="900" dirty="0">
                <a:solidFill>
                  <a:schemeClr val="bg2"/>
                </a:solidFill>
              </a:rPr>
              <a:t>Time &amp; Effort for LEAs due</a:t>
            </a:r>
          </a:p>
          <a:p>
            <a:pPr algn="ctr"/>
            <a:r>
              <a:rPr lang="en-US" sz="900" dirty="0">
                <a:solidFill>
                  <a:schemeClr val="bg2"/>
                </a:solidFill>
              </a:rPr>
              <a:t>Encumber Funds expiring September 30</a:t>
            </a:r>
          </a:p>
          <a:p>
            <a:pPr algn="ctr"/>
            <a:r>
              <a:rPr lang="en-US" sz="900" dirty="0">
                <a:solidFill>
                  <a:schemeClr val="bg2"/>
                </a:solidFill>
              </a:rPr>
              <a:t>EOY Pre-finding letters released to LEAs</a:t>
            </a:r>
          </a:p>
          <a:p>
            <a:pPr algn="ctr"/>
            <a:r>
              <a:rPr lang="en-US" sz="900" b="1" dirty="0">
                <a:solidFill>
                  <a:schemeClr val="bg2"/>
                </a:solidFill>
              </a:rPr>
              <a:t>Federal Child Count DUE to USDE</a:t>
            </a:r>
          </a:p>
        </p:txBody>
      </p:sp>
      <p:sp>
        <p:nvSpPr>
          <p:cNvPr id="44" name="TextBox 43">
            <a:extLst>
              <a:ext uri="{FF2B5EF4-FFF2-40B4-BE49-F238E27FC236}">
                <a16:creationId xmlns:a16="http://schemas.microsoft.com/office/drawing/2014/main" id="{9A1F4AB6-4A10-4181-CBC6-6B9CF1B558DC}"/>
              </a:ext>
            </a:extLst>
          </p:cNvPr>
          <p:cNvSpPr txBox="1"/>
          <p:nvPr/>
        </p:nvSpPr>
        <p:spPr>
          <a:xfrm>
            <a:off x="6514428" y="5443498"/>
            <a:ext cx="2510393" cy="1338828"/>
          </a:xfrm>
          <a:prstGeom prst="rect">
            <a:avLst/>
          </a:prstGeom>
          <a:noFill/>
        </p:spPr>
        <p:txBody>
          <a:bodyPr wrap="square" rtlCol="0">
            <a:spAutoFit/>
          </a:bodyPr>
          <a:lstStyle/>
          <a:p>
            <a:pPr algn="ctr"/>
            <a:r>
              <a:rPr lang="en-US" sz="900" dirty="0">
                <a:solidFill>
                  <a:schemeClr val="bg2"/>
                </a:solidFill>
              </a:rPr>
              <a:t>Complete and submit Indicator 14 Data Collection</a:t>
            </a:r>
          </a:p>
          <a:p>
            <a:pPr algn="ctr"/>
            <a:r>
              <a:rPr lang="en-US" sz="900" dirty="0">
                <a:solidFill>
                  <a:schemeClr val="bg2"/>
                </a:solidFill>
              </a:rPr>
              <a:t>EOY Pre-finding notices sent to LEAs</a:t>
            </a:r>
          </a:p>
          <a:p>
            <a:pPr algn="ctr"/>
            <a:r>
              <a:rPr lang="en-US" sz="900" dirty="0">
                <a:solidFill>
                  <a:schemeClr val="bg2"/>
                </a:solidFill>
              </a:rPr>
              <a:t>Nova Conference</a:t>
            </a:r>
          </a:p>
          <a:p>
            <a:pPr algn="ctr"/>
            <a:r>
              <a:rPr lang="en-US" sz="900" dirty="0">
                <a:solidFill>
                  <a:schemeClr val="bg2"/>
                </a:solidFill>
              </a:rPr>
              <a:t>IDEA B applications must be fully approved</a:t>
            </a:r>
          </a:p>
          <a:p>
            <a:pPr algn="ctr"/>
            <a:r>
              <a:rPr lang="en-US" sz="900" dirty="0">
                <a:solidFill>
                  <a:schemeClr val="bg2"/>
                </a:solidFill>
              </a:rPr>
              <a:t>Board meeting agendas and minutes must be submitted on or before (8/30)</a:t>
            </a:r>
          </a:p>
          <a:p>
            <a:pPr algn="ctr"/>
            <a:r>
              <a:rPr lang="en-US" sz="900" dirty="0">
                <a:solidFill>
                  <a:schemeClr val="bg2"/>
                </a:solidFill>
              </a:rPr>
              <a:t>Encumber funds expiring in September</a:t>
            </a:r>
          </a:p>
          <a:p>
            <a:pPr algn="ctr"/>
            <a:r>
              <a:rPr lang="en-US" sz="900" dirty="0">
                <a:solidFill>
                  <a:schemeClr val="bg2"/>
                </a:solidFill>
              </a:rPr>
              <a:t>Complete Inventory of Supplies and Materials</a:t>
            </a:r>
          </a:p>
        </p:txBody>
      </p:sp>
      <p:sp>
        <p:nvSpPr>
          <p:cNvPr id="45" name="TextBox 44">
            <a:extLst>
              <a:ext uri="{FF2B5EF4-FFF2-40B4-BE49-F238E27FC236}">
                <a16:creationId xmlns:a16="http://schemas.microsoft.com/office/drawing/2014/main" id="{6B1C2BCE-678D-0E83-DF56-0F3B3140F1E4}"/>
              </a:ext>
            </a:extLst>
          </p:cNvPr>
          <p:cNvSpPr txBox="1"/>
          <p:nvPr/>
        </p:nvSpPr>
        <p:spPr>
          <a:xfrm>
            <a:off x="9514552" y="5443498"/>
            <a:ext cx="2524715" cy="1200329"/>
          </a:xfrm>
          <a:prstGeom prst="rect">
            <a:avLst/>
          </a:prstGeom>
          <a:noFill/>
        </p:spPr>
        <p:txBody>
          <a:bodyPr wrap="square" rtlCol="0">
            <a:spAutoFit/>
          </a:bodyPr>
          <a:lstStyle/>
          <a:p>
            <a:pPr algn="ctr"/>
            <a:r>
              <a:rPr lang="en-US" sz="900" dirty="0">
                <a:solidFill>
                  <a:srgbClr val="7F45AA"/>
                </a:solidFill>
              </a:rPr>
              <a:t>40-Day data reporting training</a:t>
            </a:r>
          </a:p>
          <a:p>
            <a:pPr algn="ctr"/>
            <a:r>
              <a:rPr lang="en-US" sz="900" dirty="0">
                <a:solidFill>
                  <a:srgbClr val="0070C0"/>
                </a:solidFill>
              </a:rPr>
              <a:t>Annual determination training</a:t>
            </a:r>
          </a:p>
          <a:p>
            <a:pPr algn="ctr"/>
            <a:r>
              <a:rPr lang="en-US" sz="900" dirty="0">
                <a:solidFill>
                  <a:srgbClr val="0070C0"/>
                </a:solidFill>
              </a:rPr>
              <a:t>Excess cost compliance training</a:t>
            </a:r>
          </a:p>
          <a:p>
            <a:pPr algn="ctr"/>
            <a:r>
              <a:rPr lang="en-US" sz="900" dirty="0">
                <a:solidFill>
                  <a:srgbClr val="0070C0"/>
                </a:solidFill>
              </a:rPr>
              <a:t>MOE Compliance training</a:t>
            </a:r>
          </a:p>
          <a:p>
            <a:pPr algn="ctr"/>
            <a:r>
              <a:rPr lang="en-US" sz="900" dirty="0">
                <a:solidFill>
                  <a:schemeClr val="bg2"/>
                </a:solidFill>
              </a:rPr>
              <a:t>Indicator 14 data due from LEAs</a:t>
            </a:r>
            <a:endParaRPr lang="en-US" sz="900" dirty="0">
              <a:solidFill>
                <a:srgbClr val="0070C0"/>
              </a:solidFill>
            </a:endParaRPr>
          </a:p>
          <a:p>
            <a:pPr algn="ctr"/>
            <a:r>
              <a:rPr lang="en-US" sz="900" dirty="0">
                <a:solidFill>
                  <a:schemeClr val="bg2"/>
                </a:solidFill>
              </a:rPr>
              <a:t>Quarterly spending reports sent to LEAs</a:t>
            </a:r>
          </a:p>
          <a:p>
            <a:pPr algn="ctr"/>
            <a:r>
              <a:rPr lang="en-US" sz="900" dirty="0">
                <a:solidFill>
                  <a:schemeClr val="bg2"/>
                </a:solidFill>
              </a:rPr>
              <a:t>OSE Law Conference </a:t>
            </a:r>
          </a:p>
          <a:p>
            <a:pPr algn="ctr"/>
            <a:r>
              <a:rPr lang="en-US" sz="900" b="1" dirty="0">
                <a:solidFill>
                  <a:schemeClr val="bg2"/>
                </a:solidFill>
              </a:rPr>
              <a:t>Federal Funding expires (9/30)</a:t>
            </a:r>
          </a:p>
        </p:txBody>
      </p:sp>
      <p:sp>
        <p:nvSpPr>
          <p:cNvPr id="46" name="Rectangle 45">
            <a:extLst>
              <a:ext uri="{FF2B5EF4-FFF2-40B4-BE49-F238E27FC236}">
                <a16:creationId xmlns:a16="http://schemas.microsoft.com/office/drawing/2014/main" id="{5A48A060-8179-1195-21A6-831525EBB7D0}"/>
              </a:ext>
            </a:extLst>
          </p:cNvPr>
          <p:cNvSpPr/>
          <p:nvPr/>
        </p:nvSpPr>
        <p:spPr>
          <a:xfrm>
            <a:off x="9745672" y="472984"/>
            <a:ext cx="2152482" cy="854002"/>
          </a:xfrm>
          <a:prstGeom prst="rect">
            <a:avLst/>
          </a:prstGeom>
          <a:solidFill>
            <a:schemeClr val="bg1"/>
          </a:solidFill>
          <a:ln>
            <a:solidFill>
              <a:srgbClr val="048A8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8BEDB46-596C-47F5-9B67-D8BFFDCF7155}"/>
              </a:ext>
            </a:extLst>
          </p:cNvPr>
          <p:cNvSpPr txBox="1"/>
          <p:nvPr/>
        </p:nvSpPr>
        <p:spPr>
          <a:xfrm>
            <a:off x="9926235" y="487497"/>
            <a:ext cx="1701348" cy="246221"/>
          </a:xfrm>
          <a:prstGeom prst="rect">
            <a:avLst/>
          </a:prstGeom>
          <a:noFill/>
        </p:spPr>
        <p:txBody>
          <a:bodyPr wrap="square" rtlCol="0">
            <a:spAutoFit/>
          </a:bodyPr>
          <a:lstStyle/>
          <a:p>
            <a:pPr algn="ctr"/>
            <a:r>
              <a:rPr lang="en-US" sz="1000" b="1" u="sng" dirty="0">
                <a:solidFill>
                  <a:schemeClr val="bg2"/>
                </a:solidFill>
              </a:rPr>
              <a:t>Training Key</a:t>
            </a:r>
          </a:p>
        </p:txBody>
      </p:sp>
      <p:sp>
        <p:nvSpPr>
          <p:cNvPr id="48" name="TextBox 47">
            <a:extLst>
              <a:ext uri="{FF2B5EF4-FFF2-40B4-BE49-F238E27FC236}">
                <a16:creationId xmlns:a16="http://schemas.microsoft.com/office/drawing/2014/main" id="{9B0A6359-7ED4-94ED-DE8E-A1F02F4C8728}"/>
              </a:ext>
            </a:extLst>
          </p:cNvPr>
          <p:cNvSpPr txBox="1"/>
          <p:nvPr/>
        </p:nvSpPr>
        <p:spPr>
          <a:xfrm>
            <a:off x="9745672" y="469124"/>
            <a:ext cx="2152482" cy="923330"/>
          </a:xfrm>
          <a:prstGeom prst="rect">
            <a:avLst/>
          </a:prstGeom>
          <a:noFill/>
          <a:ln>
            <a:noFill/>
          </a:ln>
        </p:spPr>
        <p:txBody>
          <a:bodyPr wrap="square" rtlCol="0">
            <a:spAutoFit/>
          </a:bodyPr>
          <a:lstStyle/>
          <a:p>
            <a:pPr algn="ctr"/>
            <a:endParaRPr lang="en-US" sz="1000" b="1" dirty="0">
              <a:solidFill>
                <a:schemeClr val="bg2"/>
              </a:solidFill>
            </a:endParaRPr>
          </a:p>
          <a:p>
            <a:endParaRPr lang="en-US" sz="1000" b="1" dirty="0">
              <a:solidFill>
                <a:schemeClr val="bg2"/>
              </a:solidFill>
            </a:endParaRPr>
          </a:p>
          <a:p>
            <a:r>
              <a:rPr lang="en-US" sz="1000" b="1" dirty="0">
                <a:solidFill>
                  <a:schemeClr val="bg2"/>
                </a:solidFill>
              </a:rPr>
              <a:t>Data Training: </a:t>
            </a:r>
            <a:r>
              <a:rPr lang="en-US" sz="1000" dirty="0">
                <a:solidFill>
                  <a:srgbClr val="7030A0"/>
                </a:solidFill>
              </a:rPr>
              <a:t>Purple</a:t>
            </a:r>
          </a:p>
          <a:p>
            <a:r>
              <a:rPr lang="en-US" sz="1000" b="1" dirty="0">
                <a:solidFill>
                  <a:schemeClr val="bg2"/>
                </a:solidFill>
              </a:rPr>
              <a:t>Finance Training:</a:t>
            </a:r>
            <a:r>
              <a:rPr lang="en-US" sz="1000" b="1" dirty="0">
                <a:solidFill>
                  <a:schemeClr val="bg1"/>
                </a:solidFill>
              </a:rPr>
              <a:t> </a:t>
            </a:r>
            <a:r>
              <a:rPr lang="en-US" sz="1000" dirty="0">
                <a:solidFill>
                  <a:srgbClr val="0070C0"/>
                </a:solidFill>
              </a:rPr>
              <a:t>Blue</a:t>
            </a:r>
          </a:p>
          <a:p>
            <a:endParaRPr lang="en-US" dirty="0">
              <a:solidFill>
                <a:srgbClr val="C00000"/>
              </a:solidFill>
            </a:endParaRPr>
          </a:p>
        </p:txBody>
      </p:sp>
      <p:pic>
        <p:nvPicPr>
          <p:cNvPr id="50" name="Graphic 49" descr="Old Key with solid fill">
            <a:extLst>
              <a:ext uri="{FF2B5EF4-FFF2-40B4-BE49-F238E27FC236}">
                <a16:creationId xmlns:a16="http://schemas.microsoft.com/office/drawing/2014/main" id="{62451A08-8118-3EAB-FB93-B4719040A7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6154" y="672399"/>
            <a:ext cx="380935" cy="380935"/>
          </a:xfrm>
          <a:prstGeom prst="rect">
            <a:avLst/>
          </a:prstGeom>
        </p:spPr>
      </p:pic>
      <p:pic>
        <p:nvPicPr>
          <p:cNvPr id="2054" name="Picture 6" descr="Free Halloween 3d illustrations">
            <a:extLst>
              <a:ext uri="{FF2B5EF4-FFF2-40B4-BE49-F238E27FC236}">
                <a16:creationId xmlns:a16="http://schemas.microsoft.com/office/drawing/2014/main" id="{CFBBE669-40DE-39D3-EF9F-E4E6C45FD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060" y="42508"/>
            <a:ext cx="2224635" cy="1679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55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22D7-781D-45EB-AAE7-E0836CD6058F}"/>
              </a:ext>
            </a:extLst>
          </p:cNvPr>
          <p:cNvSpPr>
            <a:spLocks noGrp="1"/>
          </p:cNvSpPr>
          <p:nvPr>
            <p:ph type="title"/>
          </p:nvPr>
        </p:nvSpPr>
        <p:spPr>
          <a:xfrm>
            <a:off x="0" y="1"/>
            <a:ext cx="12192000" cy="1353670"/>
          </a:xfrm>
        </p:spPr>
        <p:txBody>
          <a:bodyPr/>
          <a:lstStyle/>
          <a:p>
            <a:pPr algn="ctr"/>
            <a:r>
              <a:rPr lang="en-US" b="1" dirty="0">
                <a:latin typeface="Arial Black" panose="020B0A04020102020204" pitchFamily="34" charset="0"/>
              </a:rPr>
              <a:t>Data/Finance Team Contact List</a:t>
            </a:r>
          </a:p>
        </p:txBody>
      </p:sp>
      <p:sp>
        <p:nvSpPr>
          <p:cNvPr id="3" name="Text Placeholder 2">
            <a:extLst>
              <a:ext uri="{FF2B5EF4-FFF2-40B4-BE49-F238E27FC236}">
                <a16:creationId xmlns:a16="http://schemas.microsoft.com/office/drawing/2014/main" id="{8F8B2B23-BDAF-1A9F-EBE1-E58FB111E404}"/>
              </a:ext>
            </a:extLst>
          </p:cNvPr>
          <p:cNvSpPr>
            <a:spLocks noGrp="1"/>
          </p:cNvSpPr>
          <p:nvPr>
            <p:ph type="body" idx="1"/>
          </p:nvPr>
        </p:nvSpPr>
        <p:spPr>
          <a:xfrm>
            <a:off x="145637" y="1545061"/>
            <a:ext cx="7004100" cy="3479785"/>
          </a:xfrm>
        </p:spPr>
        <p:txBody>
          <a:bodyPr>
            <a:normAutofit fontScale="47500" lnSpcReduction="20000"/>
          </a:bodyPr>
          <a:lstStyle/>
          <a:p>
            <a:pPr marL="114300" indent="0" algn="ctr" rtl="0">
              <a:spcBef>
                <a:spcPts val="1400"/>
              </a:spcBef>
              <a:spcAft>
                <a:spcPts val="0"/>
              </a:spcAft>
              <a:buNone/>
            </a:pPr>
            <a:r>
              <a:rPr lang="en-US" sz="3800" b="1" i="0" u="sng" strike="noStrike" dirty="0">
                <a:solidFill>
                  <a:srgbClr val="FF914D"/>
                </a:solidFill>
                <a:effectLst/>
                <a:latin typeface="Arial Black" panose="020B0A04020102020204" pitchFamily="34" charset="0"/>
              </a:rPr>
              <a:t>Office of Special Education Data Team:</a:t>
            </a:r>
            <a:endParaRPr lang="en-US" sz="3800" b="1" u="sng" dirty="0">
              <a:solidFill>
                <a:srgbClr val="FF914D"/>
              </a:solidFill>
              <a:effectLst/>
              <a:latin typeface="Arial Black" panose="020B0A04020102020204" pitchFamily="34" charset="0"/>
            </a:endParaRPr>
          </a:p>
          <a:p>
            <a:pPr marL="114300" indent="0" algn="ctr" rtl="0">
              <a:spcBef>
                <a:spcPts val="1400"/>
              </a:spcBef>
              <a:spcAft>
                <a:spcPts val="0"/>
              </a:spcAft>
              <a:buNone/>
            </a:pPr>
            <a:r>
              <a:rPr lang="en-US" sz="3800" b="1" i="0" u="sng" strike="noStrike" dirty="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charlene.marcotte@ped.nm.gov</a:t>
            </a:r>
            <a:endParaRPr lang="en-US" sz="3800" b="1" dirty="0">
              <a:solidFill>
                <a:schemeClr val="bg2"/>
              </a:solidFill>
              <a:effectLst/>
              <a:latin typeface="Arial Black" panose="020B0A04020102020204" pitchFamily="34" charset="0"/>
            </a:endParaRPr>
          </a:p>
          <a:p>
            <a:pPr marL="114300" indent="0" algn="ctr" rtl="0">
              <a:spcBef>
                <a:spcPts val="1400"/>
              </a:spcBef>
              <a:spcAft>
                <a:spcPts val="0"/>
              </a:spcAft>
              <a:buNone/>
            </a:pPr>
            <a:r>
              <a:rPr lang="en-US" sz="3800" b="1" i="0" u="sng" strike="noStrike" dirty="0">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liz.schweiger@ped.nm.gov</a:t>
            </a:r>
            <a:endParaRPr lang="en-US" sz="3800" b="1" dirty="0">
              <a:solidFill>
                <a:schemeClr val="bg2"/>
              </a:solidFill>
              <a:effectLst/>
              <a:latin typeface="Arial Black" panose="020B0A04020102020204" pitchFamily="34" charset="0"/>
            </a:endParaRPr>
          </a:p>
          <a:p>
            <a:pPr marL="114300" indent="0" algn="ctr" rtl="0">
              <a:spcBef>
                <a:spcPts val="1400"/>
              </a:spcBef>
              <a:spcAft>
                <a:spcPts val="0"/>
              </a:spcAft>
              <a:buNone/>
            </a:pPr>
            <a:r>
              <a:rPr lang="en-US" sz="3800" b="1" i="0" u="sng" strike="noStrike" dirty="0">
                <a:solidFill>
                  <a:schemeClr val="bg2"/>
                </a:solidFill>
                <a:effectLst/>
                <a:latin typeface="Arial Black" panose="020B0A04020102020204" pitchFamily="34" charset="0"/>
                <a:hlinkClick r:id="rId5">
                  <a:extLst>
                    <a:ext uri="{A12FA001-AC4F-418D-AE19-62706E023703}">
                      <ahyp:hlinkClr xmlns:ahyp="http://schemas.microsoft.com/office/drawing/2018/hyperlinkcolor" val="tx"/>
                    </a:ext>
                  </a:extLst>
                </a:hlinkClick>
              </a:rPr>
              <a:t>tamara.burkett@ped.nm.gov</a:t>
            </a:r>
            <a:r>
              <a:rPr lang="en-US" sz="3800" b="1" i="0" u="sng" strike="noStrike" dirty="0">
                <a:solidFill>
                  <a:schemeClr val="bg2"/>
                </a:solidFill>
                <a:effectLst/>
                <a:latin typeface="Arial Black" panose="020B0A04020102020204" pitchFamily="34" charset="0"/>
              </a:rPr>
              <a:t> </a:t>
            </a:r>
          </a:p>
          <a:p>
            <a:pPr marL="114300" indent="0" algn="ctr">
              <a:spcBef>
                <a:spcPts val="1400"/>
              </a:spcBef>
              <a:buNone/>
            </a:pPr>
            <a:r>
              <a:rPr lang="en-US" sz="3800" b="1" i="0" u="sng" strike="noStrike" dirty="0">
                <a:solidFill>
                  <a:srgbClr val="FF914D"/>
                </a:solidFill>
                <a:effectLst/>
                <a:latin typeface="Arial Black" panose="020B0A04020102020204" pitchFamily="34" charset="0"/>
              </a:rPr>
              <a:t>Office of Special Education Finance Team:</a:t>
            </a:r>
            <a:endParaRPr lang="en-US" sz="3800" b="1" u="sng" dirty="0">
              <a:solidFill>
                <a:srgbClr val="FF914D"/>
              </a:solidFill>
              <a:effectLst/>
              <a:latin typeface="Arial Black" panose="020B0A04020102020204" pitchFamily="34" charset="0"/>
            </a:endParaRPr>
          </a:p>
          <a:p>
            <a:pPr marL="114300" indent="0" algn="ctr" rtl="0">
              <a:spcBef>
                <a:spcPts val="1400"/>
              </a:spcBef>
              <a:spcAft>
                <a:spcPts val="0"/>
              </a:spcAft>
              <a:buNone/>
            </a:pPr>
            <a:r>
              <a:rPr lang="en-US" sz="3800" b="1" dirty="0">
                <a:solidFill>
                  <a:srgbClr val="000000"/>
                </a:solidFill>
                <a:latin typeface="Arial Black" panose="020B0A04020102020204" pitchFamily="34" charset="0"/>
                <a:hlinkClick r:id="rId6">
                  <a:extLst>
                    <a:ext uri="{A12FA001-AC4F-418D-AE19-62706E023703}">
                      <ahyp:hlinkClr xmlns:ahyp="http://schemas.microsoft.com/office/drawing/2018/hyperlinkcolor" val="tx"/>
                    </a:ext>
                  </a:extLst>
                </a:hlinkClick>
              </a:rPr>
              <a:t>katalina.gallegos@ped.nm.gov</a:t>
            </a:r>
            <a:endParaRPr lang="en-US" sz="3800" b="1" dirty="0">
              <a:solidFill>
                <a:srgbClr val="000000"/>
              </a:solidFill>
              <a:latin typeface="Arial Black" panose="020B0A04020102020204" pitchFamily="34" charset="0"/>
            </a:endParaRPr>
          </a:p>
          <a:p>
            <a:pPr marL="114300" indent="0" algn="ctr" rtl="0">
              <a:spcBef>
                <a:spcPts val="1400"/>
              </a:spcBef>
              <a:spcAft>
                <a:spcPts val="0"/>
              </a:spcAft>
              <a:buNone/>
            </a:pPr>
            <a:r>
              <a:rPr lang="en-US" sz="3800" b="1" dirty="0">
                <a:solidFill>
                  <a:srgbClr val="000000"/>
                </a:solidFill>
                <a:latin typeface="Arial Black" panose="020B0A04020102020204" pitchFamily="34" charset="0"/>
                <a:hlinkClick r:id="rId7">
                  <a:extLst>
                    <a:ext uri="{A12FA001-AC4F-418D-AE19-62706E023703}">
                      <ahyp:hlinkClr xmlns:ahyp="http://schemas.microsoft.com/office/drawing/2018/hyperlinkcolor" val="tx"/>
                    </a:ext>
                  </a:extLst>
                </a:hlinkClick>
              </a:rPr>
              <a:t>kaylock.sellers@ped.nm.gov</a:t>
            </a:r>
            <a:r>
              <a:rPr lang="en-US" sz="3800" b="1" dirty="0">
                <a:solidFill>
                  <a:srgbClr val="000000"/>
                </a:solidFill>
                <a:latin typeface="Arial Black" panose="020B0A04020102020204" pitchFamily="34" charset="0"/>
              </a:rPr>
              <a:t> </a:t>
            </a:r>
          </a:p>
          <a:p>
            <a:pPr marL="114300" indent="0" algn="ctr" rtl="0">
              <a:spcBef>
                <a:spcPts val="1400"/>
              </a:spcBef>
              <a:spcAft>
                <a:spcPts val="0"/>
              </a:spcAft>
              <a:buNone/>
            </a:pPr>
            <a:r>
              <a:rPr lang="en-US" sz="3800" b="1" dirty="0">
                <a:solidFill>
                  <a:srgbClr val="000000"/>
                </a:solidFill>
                <a:latin typeface="Arial Black" panose="020B0A04020102020204" pitchFamily="34" charset="0"/>
                <a:hlinkClick r:id="rId8">
                  <a:extLst>
                    <a:ext uri="{A12FA001-AC4F-418D-AE19-62706E023703}">
                      <ahyp:hlinkClr xmlns:ahyp="http://schemas.microsoft.com/office/drawing/2018/hyperlinkcolor" val="tx"/>
                    </a:ext>
                  </a:extLst>
                </a:hlinkClick>
              </a:rPr>
              <a:t>jingchao.jiang@ped.nm.gov</a:t>
            </a:r>
            <a:r>
              <a:rPr lang="en-US" sz="3800" b="1" dirty="0">
                <a:solidFill>
                  <a:srgbClr val="000000"/>
                </a:solidFill>
                <a:latin typeface="Arial Black" panose="020B0A04020102020204" pitchFamily="34" charset="0"/>
              </a:rPr>
              <a:t> </a:t>
            </a:r>
          </a:p>
          <a:p>
            <a:pPr marL="114300" indent="0" algn="ctr" rtl="0">
              <a:spcBef>
                <a:spcPts val="1400"/>
              </a:spcBef>
              <a:spcAft>
                <a:spcPts val="0"/>
              </a:spcAft>
              <a:buNone/>
            </a:pPr>
            <a:br>
              <a:rPr lang="en-US" b="1" dirty="0"/>
            </a:br>
            <a:endParaRPr lang="en-US" b="1" dirty="0"/>
          </a:p>
        </p:txBody>
      </p:sp>
      <p:sp>
        <p:nvSpPr>
          <p:cNvPr id="4" name="Slide Number Placeholder 3">
            <a:extLst>
              <a:ext uri="{FF2B5EF4-FFF2-40B4-BE49-F238E27FC236}">
                <a16:creationId xmlns:a16="http://schemas.microsoft.com/office/drawing/2014/main" id="{6DADAA2C-4A74-5A84-FF33-38AE6E296A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8" name="TextBox 7">
            <a:extLst>
              <a:ext uri="{FF2B5EF4-FFF2-40B4-BE49-F238E27FC236}">
                <a16:creationId xmlns:a16="http://schemas.microsoft.com/office/drawing/2014/main" id="{33C1F99C-5758-58EB-2FCE-4E53E06549D3}"/>
              </a:ext>
            </a:extLst>
          </p:cNvPr>
          <p:cNvSpPr txBox="1"/>
          <p:nvPr/>
        </p:nvSpPr>
        <p:spPr>
          <a:xfrm>
            <a:off x="3048000" y="3277570"/>
            <a:ext cx="6096000" cy="307777"/>
          </a:xfrm>
          <a:prstGeom prst="rect">
            <a:avLst/>
          </a:prstGeom>
          <a:noFill/>
        </p:spPr>
        <p:txBody>
          <a:bodyPr wrap="square">
            <a:spAutoFit/>
          </a:bodyPr>
          <a:lstStyle/>
          <a:p>
            <a:r>
              <a:rPr lang="en-US" b="0">
                <a:effectLst/>
              </a:rPr>
              <a:t> </a:t>
            </a:r>
            <a:endParaRPr lang="en-US"/>
          </a:p>
        </p:txBody>
      </p:sp>
      <p:sp>
        <p:nvSpPr>
          <p:cNvPr id="11" name="Text Placeholder 2">
            <a:extLst>
              <a:ext uri="{FF2B5EF4-FFF2-40B4-BE49-F238E27FC236}">
                <a16:creationId xmlns:a16="http://schemas.microsoft.com/office/drawing/2014/main" id="{05C3393E-9741-1D0A-0DD4-FC5C19562467}"/>
              </a:ext>
            </a:extLst>
          </p:cNvPr>
          <p:cNvSpPr txBox="1">
            <a:spLocks/>
          </p:cNvSpPr>
          <p:nvPr/>
        </p:nvSpPr>
        <p:spPr>
          <a:xfrm>
            <a:off x="5950363" y="1580746"/>
            <a:ext cx="6096000" cy="29693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114300" indent="0" algn="ctr">
              <a:spcBef>
                <a:spcPts val="1400"/>
              </a:spcBef>
              <a:buFont typeface="Arial"/>
              <a:buNone/>
            </a:pPr>
            <a:r>
              <a:rPr lang="en-US" sz="1800" b="1" u="sng" dirty="0">
                <a:solidFill>
                  <a:srgbClr val="FF914D"/>
                </a:solidFill>
                <a:latin typeface="Arial Black" panose="020B0A04020102020204" pitchFamily="34" charset="0"/>
              </a:rPr>
              <a:t>Indicator 14:</a:t>
            </a:r>
          </a:p>
          <a:p>
            <a:pPr marL="114300" indent="0" algn="ctr">
              <a:spcBef>
                <a:spcPts val="1400"/>
              </a:spcBef>
              <a:buNone/>
            </a:pPr>
            <a:r>
              <a:rPr lang="en-US" sz="1800" b="1" u="sng" dirty="0">
                <a:solidFill>
                  <a:schemeClr val="bg2"/>
                </a:solidFill>
                <a:latin typeface="Arial Black" panose="020B0A04020102020204" pitchFamily="34" charset="0"/>
                <a:hlinkClick r:id="rId9">
                  <a:extLst>
                    <a:ext uri="{A12FA001-AC4F-418D-AE19-62706E023703}">
                      <ahyp:hlinkClr xmlns:ahyp="http://schemas.microsoft.com/office/drawing/2018/hyperlinkcolor" val="tx"/>
                    </a:ext>
                  </a:extLst>
                </a:hlinkClick>
              </a:rPr>
              <a:t>gdamian@nmhu.ed</a:t>
            </a:r>
            <a:r>
              <a:rPr lang="en-US" sz="1800" b="1" u="sng" dirty="0">
                <a:solidFill>
                  <a:schemeClr val="bg2"/>
                </a:solidFill>
                <a:latin typeface="Arial Black" panose="020B0A04020102020204" pitchFamily="34" charset="0"/>
              </a:rPr>
              <a:t>u</a:t>
            </a:r>
          </a:p>
          <a:p>
            <a:pPr>
              <a:spcBef>
                <a:spcPts val="1400"/>
              </a:spcBef>
            </a:pPr>
            <a:endParaRPr lang="en-US" sz="1800" b="1" u="sng" dirty="0">
              <a:solidFill>
                <a:srgbClr val="EFC119"/>
              </a:solidFill>
              <a:latin typeface="Calibri" panose="020F0502020204030204" pitchFamily="34" charset="0"/>
            </a:endParaRPr>
          </a:p>
          <a:p>
            <a:pPr marL="114300" indent="0">
              <a:spcBef>
                <a:spcPts val="1400"/>
              </a:spcBef>
              <a:buNone/>
            </a:pPr>
            <a:br>
              <a:rPr lang="en-US" dirty="0"/>
            </a:br>
            <a:endParaRPr lang="en-US" dirty="0"/>
          </a:p>
        </p:txBody>
      </p:sp>
      <p:sp>
        <p:nvSpPr>
          <p:cNvPr id="12" name="TextBox 11">
            <a:extLst>
              <a:ext uri="{FF2B5EF4-FFF2-40B4-BE49-F238E27FC236}">
                <a16:creationId xmlns:a16="http://schemas.microsoft.com/office/drawing/2014/main" id="{E44E43DB-73E9-5B62-9DB5-22E554D1B4F1}"/>
              </a:ext>
            </a:extLst>
          </p:cNvPr>
          <p:cNvSpPr txBox="1"/>
          <p:nvPr/>
        </p:nvSpPr>
        <p:spPr>
          <a:xfrm>
            <a:off x="6655130" y="2949963"/>
            <a:ext cx="4912785" cy="1713290"/>
          </a:xfrm>
          <a:prstGeom prst="rect">
            <a:avLst/>
          </a:prstGeom>
          <a:noFill/>
        </p:spPr>
        <p:txBody>
          <a:bodyPr wrap="square" rtlCol="0">
            <a:spAutoFit/>
          </a:bodyPr>
          <a:lstStyle/>
          <a:p>
            <a:pPr algn="ctr" rtl="0">
              <a:spcBef>
                <a:spcPts val="1400"/>
              </a:spcBef>
              <a:spcAft>
                <a:spcPts val="0"/>
              </a:spcAft>
            </a:pPr>
            <a:r>
              <a:rPr lang="es-ES" sz="1800" b="1" i="0" u="sng" strike="noStrike" dirty="0">
                <a:solidFill>
                  <a:srgbClr val="FF914D"/>
                </a:solidFill>
                <a:effectLst/>
                <a:latin typeface="Arial Black" panose="020B0A04020102020204" pitchFamily="34" charset="0"/>
              </a:rPr>
              <a:t>NOVA Data:</a:t>
            </a:r>
          </a:p>
          <a:p>
            <a:pPr algn="ctr" rtl="0">
              <a:spcBef>
                <a:spcPts val="1400"/>
              </a:spcBef>
              <a:spcAft>
                <a:spcPts val="0"/>
              </a:spcAft>
            </a:pPr>
            <a:r>
              <a:rPr lang="es-ES" sz="1800" b="1" u="sng" dirty="0">
                <a:solidFill>
                  <a:schemeClr val="bg2"/>
                </a:solidFill>
                <a:latin typeface="Arial Black" panose="020B0A04020102020204" pitchFamily="34" charset="0"/>
                <a:hlinkClick r:id="rId10">
                  <a:extLst>
                    <a:ext uri="{A12FA001-AC4F-418D-AE19-62706E023703}">
                      <ahyp:hlinkClr xmlns:ahyp="http://schemas.microsoft.com/office/drawing/2018/hyperlinkcolor" val="tx"/>
                    </a:ext>
                  </a:extLst>
                </a:hlinkClick>
              </a:rPr>
              <a:t>a</a:t>
            </a:r>
            <a:r>
              <a:rPr lang="es-ES" sz="1800" b="1" i="0" u="sng" strike="noStrike" dirty="0">
                <a:solidFill>
                  <a:schemeClr val="bg2"/>
                </a:solidFill>
                <a:effectLst/>
                <a:latin typeface="Arial Black" panose="020B0A04020102020204" pitchFamily="34" charset="0"/>
                <a:hlinkClick r:id="rId10">
                  <a:extLst>
                    <a:ext uri="{A12FA001-AC4F-418D-AE19-62706E023703}">
                      <ahyp:hlinkClr xmlns:ahyp="http://schemas.microsoft.com/office/drawing/2018/hyperlinkcolor" val="tx"/>
                    </a:ext>
                  </a:extLst>
                </a:hlinkClick>
              </a:rPr>
              <a:t>lison.watt@ped.nm.gov</a:t>
            </a:r>
          </a:p>
          <a:p>
            <a:pPr algn="ctr" rtl="0">
              <a:spcBef>
                <a:spcPts val="1400"/>
              </a:spcBef>
              <a:spcAft>
                <a:spcPts val="0"/>
              </a:spcAft>
            </a:pPr>
            <a:r>
              <a:rPr lang="es-ES" sz="1800" b="1" i="0" u="sng" strike="noStrike" dirty="0">
                <a:solidFill>
                  <a:schemeClr val="bg2"/>
                </a:solidFill>
                <a:effectLst/>
                <a:latin typeface="Arial Black" panose="020B0A04020102020204" pitchFamily="34" charset="0"/>
                <a:hlinkClick r:id="rId10">
                  <a:extLst>
                    <a:ext uri="{A12FA001-AC4F-418D-AE19-62706E023703}">
                      <ahyp:hlinkClr xmlns:ahyp="http://schemas.microsoft.com/office/drawing/2018/hyperlinkcolor" val="tx"/>
                    </a:ext>
                  </a:extLst>
                </a:hlinkClick>
              </a:rPr>
              <a:t>nicholas.keyes@ped.nm.gov</a:t>
            </a:r>
            <a:endParaRPr lang="es-ES" sz="1800" b="1" dirty="0">
              <a:solidFill>
                <a:schemeClr val="bg2"/>
              </a:solidFill>
              <a:effectLst/>
              <a:latin typeface="Arial Black" panose="020B0A04020102020204" pitchFamily="34" charset="0"/>
            </a:endParaRPr>
          </a:p>
          <a:p>
            <a:br>
              <a:rPr lang="es-ES" dirty="0"/>
            </a:br>
            <a:endParaRPr lang="en-US" dirty="0"/>
          </a:p>
        </p:txBody>
      </p:sp>
      <p:pic>
        <p:nvPicPr>
          <p:cNvPr id="1030" name="Picture 6">
            <a:extLst>
              <a:ext uri="{FF2B5EF4-FFF2-40B4-BE49-F238E27FC236}">
                <a16:creationId xmlns:a16="http://schemas.microsoft.com/office/drawing/2014/main" id="{28BD193B-6EF5-544F-6544-06C512B7E4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486" y="4935578"/>
            <a:ext cx="1673793" cy="1576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person wearing glasses&#10;&#10;Description automatically generated">
            <a:extLst>
              <a:ext uri="{FF2B5EF4-FFF2-40B4-BE49-F238E27FC236}">
                <a16:creationId xmlns:a16="http://schemas.microsoft.com/office/drawing/2014/main" id="{F7BBA64E-5611-4BB2-6EF2-8518E3017B0F}"/>
              </a:ext>
            </a:extLst>
          </p:cNvPr>
          <p:cNvPicPr>
            <a:picLocks noChangeAspect="1"/>
          </p:cNvPicPr>
          <p:nvPr/>
        </p:nvPicPr>
        <p:blipFill>
          <a:blip r:embed="rId12"/>
          <a:stretch>
            <a:fillRect/>
          </a:stretch>
        </p:blipFill>
        <p:spPr>
          <a:xfrm>
            <a:off x="4715438" y="4730877"/>
            <a:ext cx="1216603" cy="1781282"/>
          </a:xfrm>
          <a:prstGeom prst="rect">
            <a:avLst/>
          </a:prstGeom>
        </p:spPr>
      </p:pic>
      <p:pic>
        <p:nvPicPr>
          <p:cNvPr id="13" name="Picture 12" descr="A cartoon of a child wearing a cowboy hat&#10;&#10;Description automatically generated">
            <a:extLst>
              <a:ext uri="{FF2B5EF4-FFF2-40B4-BE49-F238E27FC236}">
                <a16:creationId xmlns:a16="http://schemas.microsoft.com/office/drawing/2014/main" id="{7792171C-91CD-78CC-F070-1F707FFC3129}"/>
              </a:ext>
            </a:extLst>
          </p:cNvPr>
          <p:cNvPicPr>
            <a:picLocks noChangeAspect="1"/>
          </p:cNvPicPr>
          <p:nvPr/>
        </p:nvPicPr>
        <p:blipFill>
          <a:blip r:embed="rId13"/>
          <a:stretch>
            <a:fillRect/>
          </a:stretch>
        </p:blipFill>
        <p:spPr>
          <a:xfrm>
            <a:off x="2486320" y="4585884"/>
            <a:ext cx="1647310" cy="1584431"/>
          </a:xfrm>
          <a:prstGeom prst="rect">
            <a:avLst/>
          </a:prstGeom>
        </p:spPr>
      </p:pic>
      <p:pic>
        <p:nvPicPr>
          <p:cNvPr id="1034" name="Picture 10">
            <a:extLst>
              <a:ext uri="{FF2B5EF4-FFF2-40B4-BE49-F238E27FC236}">
                <a16:creationId xmlns:a16="http://schemas.microsoft.com/office/drawing/2014/main" id="{FC00C51A-9DD1-6254-5AC5-A6693847FF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9139" y="4368142"/>
            <a:ext cx="1802173" cy="18021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erson with glasses and mustache&#10;&#10;Description automatically generated">
            <a:extLst>
              <a:ext uri="{FF2B5EF4-FFF2-40B4-BE49-F238E27FC236}">
                <a16:creationId xmlns:a16="http://schemas.microsoft.com/office/drawing/2014/main" id="{D0F0CF00-4E9F-5EA7-810A-3BCA1B23ED21}"/>
              </a:ext>
            </a:extLst>
          </p:cNvPr>
          <p:cNvPicPr>
            <a:picLocks noChangeAspect="1"/>
          </p:cNvPicPr>
          <p:nvPr/>
        </p:nvPicPr>
        <p:blipFill>
          <a:blip r:embed="rId15"/>
          <a:stretch>
            <a:fillRect/>
          </a:stretch>
        </p:blipFill>
        <p:spPr>
          <a:xfrm>
            <a:off x="8302928" y="4984203"/>
            <a:ext cx="1055897" cy="1527956"/>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C54CA9D4-C88A-733E-EF44-5E8033648D14}"/>
              </a:ext>
            </a:extLst>
          </p:cNvPr>
          <p:cNvPicPr>
            <a:picLocks noChangeAspect="1"/>
          </p:cNvPicPr>
          <p:nvPr/>
        </p:nvPicPr>
        <p:blipFill>
          <a:blip r:embed="rId16"/>
          <a:stretch>
            <a:fillRect/>
          </a:stretch>
        </p:blipFill>
        <p:spPr>
          <a:xfrm>
            <a:off x="9680203" y="4457026"/>
            <a:ext cx="1445588" cy="1713289"/>
          </a:xfrm>
          <a:prstGeom prst="rect">
            <a:avLst/>
          </a:prstGeom>
        </p:spPr>
      </p:pic>
      <p:pic>
        <p:nvPicPr>
          <p:cNvPr id="4098" name="Picture 2" descr="50 Cute Halloween Bats High Quality PNG Images, Halloween Spooky Bat clipart, Paper Crafts, Spooky Halloween, Free Commercial Use image 1">
            <a:extLst>
              <a:ext uri="{FF2B5EF4-FFF2-40B4-BE49-F238E27FC236}">
                <a16:creationId xmlns:a16="http://schemas.microsoft.com/office/drawing/2014/main" id="{66974B67-7606-4C0F-1B08-CC504A0BD4A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57139" y="6032470"/>
            <a:ext cx="1034861" cy="8276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rtoon bats | 3D Characters | Unity Asset Store">
            <a:extLst>
              <a:ext uri="{FF2B5EF4-FFF2-40B4-BE49-F238E27FC236}">
                <a16:creationId xmlns:a16="http://schemas.microsoft.com/office/drawing/2014/main" id="{1234ABB6-64DA-E17C-633E-651D671D08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1940864"/>
            <a:ext cx="1544357" cy="112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9CBA-2507-00A4-A53A-505D5961764C}"/>
              </a:ext>
            </a:extLst>
          </p:cNvPr>
          <p:cNvSpPr>
            <a:spLocks noGrp="1"/>
          </p:cNvSpPr>
          <p:nvPr>
            <p:ph type="title"/>
          </p:nvPr>
        </p:nvSpPr>
        <p:spPr>
          <a:xfrm>
            <a:off x="0" y="1"/>
            <a:ext cx="12192000" cy="1315320"/>
          </a:xfrm>
        </p:spPr>
        <p:txBody>
          <a:bodyPr/>
          <a:lstStyle/>
          <a:p>
            <a:pPr algn="ctr"/>
            <a:r>
              <a:rPr lang="en-US" b="1" dirty="0">
                <a:latin typeface="Arial Black" panose="020B0A04020102020204" pitchFamily="34" charset="0"/>
              </a:rPr>
              <a:t>OSE Monthly Newsletter</a:t>
            </a:r>
          </a:p>
        </p:txBody>
      </p:sp>
      <p:sp>
        <p:nvSpPr>
          <p:cNvPr id="3" name="Text Placeholder 2">
            <a:extLst>
              <a:ext uri="{FF2B5EF4-FFF2-40B4-BE49-F238E27FC236}">
                <a16:creationId xmlns:a16="http://schemas.microsoft.com/office/drawing/2014/main" id="{775A82E5-0BE0-907C-4FA0-94BC0F87C75B}"/>
              </a:ext>
            </a:extLst>
          </p:cNvPr>
          <p:cNvSpPr>
            <a:spLocks noGrp="1"/>
          </p:cNvSpPr>
          <p:nvPr>
            <p:ph type="body" idx="1"/>
          </p:nvPr>
        </p:nvSpPr>
        <p:spPr>
          <a:xfrm>
            <a:off x="0" y="1461246"/>
            <a:ext cx="12192000" cy="5396753"/>
          </a:xfrm>
        </p:spPr>
        <p:txBody>
          <a:bodyPr>
            <a:normAutofit fontScale="92500" lnSpcReduction="10000"/>
          </a:bodyPr>
          <a:lstStyle/>
          <a:p>
            <a:pPr marL="114300" indent="0">
              <a:buNone/>
            </a:pPr>
            <a:endParaRPr lang="en-US" sz="1900" b="1" dirty="0">
              <a:solidFill>
                <a:schemeClr val="bg2"/>
              </a:solidFill>
              <a:latin typeface="Arial Black" panose="020B0A04020102020204" pitchFamily="34" charset="0"/>
            </a:endParaRPr>
          </a:p>
          <a:p>
            <a:pPr marL="571500" lvl="1" indent="0">
              <a:buNone/>
            </a:pPr>
            <a:endParaRPr lang="en-US" sz="1900" b="1" dirty="0">
              <a:solidFill>
                <a:schemeClr val="bg2"/>
              </a:solidFill>
              <a:latin typeface="Arial Black" panose="020B0A04020102020204" pitchFamily="34" charset="0"/>
            </a:endParaRPr>
          </a:p>
          <a:p>
            <a:pPr marL="571500" lvl="1" indent="0">
              <a:buNone/>
            </a:pPr>
            <a:endParaRPr lang="en-US" sz="1900" b="1" dirty="0">
              <a:solidFill>
                <a:schemeClr val="bg2"/>
              </a:solidFill>
              <a:latin typeface="Arial Black" panose="020B0A04020102020204" pitchFamily="34" charset="0"/>
            </a:endParaRPr>
          </a:p>
          <a:p>
            <a:pPr marL="571500" lvl="1" indent="0">
              <a:buNone/>
            </a:pPr>
            <a:r>
              <a:rPr lang="en-US" sz="1800" b="1" dirty="0">
                <a:solidFill>
                  <a:schemeClr val="bg2"/>
                </a:solidFill>
                <a:latin typeface="Arial Black"/>
              </a:rPr>
              <a:t>Submissions are due by the third Monday of each month and should be sent </a:t>
            </a:r>
            <a:r>
              <a:rPr lang="en-US" sz="1800" b="1" dirty="0">
                <a:latin typeface="Arial Black"/>
              </a:rPr>
              <a:t>to </a:t>
            </a:r>
            <a:r>
              <a:rPr lang="en-US" sz="1800" b="1" u="sng" dirty="0">
                <a:solidFill>
                  <a:schemeClr val="accent2"/>
                </a:solidFill>
                <a:latin typeface="Arial Black"/>
                <a:hlinkClick r:id="rId3">
                  <a:extLst>
                    <a:ext uri="{A12FA001-AC4F-418D-AE19-62706E023703}">
                      <ahyp:hlinkClr xmlns:ahyp="http://schemas.microsoft.com/office/drawing/2018/hyperlinkcolor" val="tx"/>
                    </a:ext>
                  </a:extLst>
                </a:hlinkClick>
              </a:rPr>
              <a:t>special.ednews@ped.nm.gov</a:t>
            </a:r>
            <a:r>
              <a:rPr lang="en-US" sz="1800" b="1" dirty="0">
                <a:solidFill>
                  <a:schemeClr val="bg2"/>
                </a:solidFill>
                <a:latin typeface="Arial Black"/>
              </a:rPr>
              <a:t>. </a:t>
            </a:r>
          </a:p>
          <a:p>
            <a:pPr marL="571500" lvl="1" indent="0">
              <a:buNone/>
            </a:pPr>
            <a:endParaRPr lang="en-US" sz="1800" b="1" dirty="0">
              <a:solidFill>
                <a:schemeClr val="bg2"/>
              </a:solidFill>
              <a:latin typeface="Arial Black"/>
            </a:endParaRPr>
          </a:p>
          <a:p>
            <a:pPr marL="571500" lvl="1" indent="0">
              <a:buNone/>
            </a:pPr>
            <a:r>
              <a:rPr lang="en-US" sz="1800" b="1" dirty="0">
                <a:solidFill>
                  <a:schemeClr val="bg2"/>
                </a:solidFill>
                <a:latin typeface="Arial Black"/>
              </a:rPr>
              <a:t>We have a new section that debut in the October 2024 Newsletter called Good News from LEAs in New Mexico. Please share great things happening in your LEA to </a:t>
            </a:r>
            <a:r>
              <a:rPr lang="en-US" sz="1800" b="1" dirty="0">
                <a:solidFill>
                  <a:srgbClr val="EF7920"/>
                </a:solidFill>
                <a:latin typeface="Arial Black"/>
                <a:hlinkClick r:id="rId3">
                  <a:extLst>
                    <a:ext uri="{A12FA001-AC4F-418D-AE19-62706E023703}">
                      <ahyp:hlinkClr xmlns:ahyp="http://schemas.microsoft.com/office/drawing/2018/hyperlinkcolor" val="tx"/>
                    </a:ext>
                  </a:extLst>
                </a:hlinkClick>
              </a:rPr>
              <a:t>special.ednews@ped.nm.gov</a:t>
            </a:r>
            <a:r>
              <a:rPr lang="en-US" sz="1800" b="1" dirty="0">
                <a:solidFill>
                  <a:schemeClr val="bg2"/>
                </a:solidFill>
                <a:latin typeface="Arial Black"/>
              </a:rPr>
              <a:t>. </a:t>
            </a:r>
            <a:endParaRPr lang="en-US" sz="1800" dirty="0">
              <a:solidFill>
                <a:schemeClr val="bg2"/>
              </a:solidFill>
              <a:latin typeface="Arial Black"/>
            </a:endParaRPr>
          </a:p>
          <a:p>
            <a:pPr marL="1200150" lvl="1" indent="-285750"/>
            <a:endParaRPr lang="en-US" sz="1800" dirty="0">
              <a:solidFill>
                <a:srgbClr val="595959"/>
              </a:solidFill>
              <a:latin typeface="Arial Black"/>
            </a:endParaRPr>
          </a:p>
          <a:p>
            <a:pPr marL="571500" lvl="1" indent="0">
              <a:buNone/>
            </a:pPr>
            <a:r>
              <a:rPr lang="en-US" sz="1800" b="1" dirty="0">
                <a:solidFill>
                  <a:schemeClr val="bg2"/>
                </a:solidFill>
                <a:latin typeface="Arial Black"/>
                <a:cs typeface="Arial"/>
              </a:rPr>
              <a:t>The following form can be shared with colleagues who wish to receive the OSE Newsletter: </a:t>
            </a:r>
            <a:r>
              <a:rPr lang="en-US" sz="1800" b="1" u="sng" dirty="0">
                <a:solidFill>
                  <a:schemeClr val="accent2"/>
                </a:solidFill>
                <a:latin typeface="Arial Black"/>
                <a:cs typeface="Arial"/>
                <a:hlinkClick r:id="rId4">
                  <a:extLst>
                    <a:ext uri="{A12FA001-AC4F-418D-AE19-62706E023703}">
                      <ahyp:hlinkClr xmlns:ahyp="http://schemas.microsoft.com/office/drawing/2018/hyperlinkcolor" val="tx"/>
                    </a:ext>
                  </a:extLst>
                </a:hlinkClick>
              </a:rPr>
              <a:t>OSE Signup Form</a:t>
            </a:r>
            <a:r>
              <a:rPr lang="en-US" sz="1800" b="1" dirty="0">
                <a:solidFill>
                  <a:srgbClr val="202020"/>
                </a:solidFill>
                <a:latin typeface="Arial Black"/>
                <a:cs typeface="Arial"/>
              </a:rPr>
              <a:t>.</a:t>
            </a:r>
            <a:endParaRPr lang="en-US" dirty="0"/>
          </a:p>
          <a:p>
            <a:pPr lvl="1"/>
            <a:endParaRPr lang="en-US" sz="1800" b="1" dirty="0">
              <a:solidFill>
                <a:srgbClr val="202020"/>
              </a:solidFill>
              <a:latin typeface="Arial Black" panose="020B0A04020102020204" pitchFamily="34" charset="0"/>
              <a:cs typeface="Arial"/>
            </a:endParaRPr>
          </a:p>
          <a:p>
            <a:pPr lvl="1"/>
            <a:r>
              <a:rPr lang="en-US" sz="1800" b="1" dirty="0">
                <a:solidFill>
                  <a:schemeClr val="bg2"/>
                </a:solidFill>
                <a:latin typeface="Arial Black"/>
                <a:cs typeface="Arial"/>
              </a:rPr>
              <a:t>Here is a </a:t>
            </a:r>
            <a:r>
              <a:rPr lang="en-US" sz="1800" b="1" dirty="0">
                <a:solidFill>
                  <a:srgbClr val="EF7920"/>
                </a:solidFill>
                <a:latin typeface="Arial Black"/>
                <a:cs typeface="Arial"/>
                <a:hlinkClick r:id="rId5">
                  <a:extLst>
                    <a:ext uri="{A12FA001-AC4F-418D-AE19-62706E023703}">
                      <ahyp:hlinkClr xmlns:ahyp="http://schemas.microsoft.com/office/drawing/2018/hyperlinkcolor" val="tx"/>
                    </a:ext>
                  </a:extLst>
                </a:hlinkClick>
              </a:rPr>
              <a:t>linked newsletter submissions schedule</a:t>
            </a:r>
            <a:r>
              <a:rPr lang="en-US" sz="1800" b="1" dirty="0">
                <a:solidFill>
                  <a:srgbClr val="EF7920"/>
                </a:solidFill>
                <a:latin typeface="Arial Black"/>
                <a:cs typeface="Arial"/>
              </a:rPr>
              <a:t> </a:t>
            </a:r>
            <a:r>
              <a:rPr lang="en-US" sz="1800" b="1" dirty="0">
                <a:solidFill>
                  <a:schemeClr val="bg2"/>
                </a:solidFill>
                <a:latin typeface="Arial Black"/>
                <a:cs typeface="Arial"/>
              </a:rPr>
              <a:t>through November 2025, as to when article submissions are due.</a:t>
            </a:r>
          </a:p>
          <a:p>
            <a:pPr marL="571500" lvl="1" indent="0">
              <a:buNone/>
            </a:pPr>
            <a:endParaRPr lang="en-US" sz="1800" b="1" dirty="0">
              <a:solidFill>
                <a:srgbClr val="202020"/>
              </a:solidFill>
              <a:latin typeface="Arial Black" panose="020B0A04020102020204" pitchFamily="34" charset="0"/>
              <a:cs typeface="Arial"/>
            </a:endParaRPr>
          </a:p>
          <a:p>
            <a:pPr marL="571500" lvl="1" indent="0">
              <a:buNone/>
            </a:pPr>
            <a:r>
              <a:rPr lang="en-US" sz="1800" b="1" dirty="0">
                <a:solidFill>
                  <a:schemeClr val="bg2"/>
                </a:solidFill>
                <a:latin typeface="Arial Black" panose="020B0A04020102020204" pitchFamily="34" charset="0"/>
              </a:rPr>
              <a:t>If you have questions about the newsletter email </a:t>
            </a:r>
            <a:r>
              <a:rPr lang="en-US" sz="1800" b="1" dirty="0">
                <a:solidFill>
                  <a:schemeClr val="accent2"/>
                </a:solidFill>
                <a:latin typeface="Arial Black" panose="020B0A04020102020204" pitchFamily="34" charset="0"/>
                <a:hlinkClick r:id="rId3">
                  <a:extLst>
                    <a:ext uri="{A12FA001-AC4F-418D-AE19-62706E023703}">
                      <ahyp:hlinkClr xmlns:ahyp="http://schemas.microsoft.com/office/drawing/2018/hyperlinkcolor" val="tx"/>
                    </a:ext>
                  </a:extLst>
                </a:hlinkClick>
              </a:rPr>
              <a:t>special.ednews@ped.nm.gov</a:t>
            </a:r>
            <a:r>
              <a:rPr lang="en-US" sz="1800" b="1" dirty="0">
                <a:solidFill>
                  <a:schemeClr val="bg2"/>
                </a:solidFill>
                <a:latin typeface="Arial Black" panose="020B0A04020102020204" pitchFamily="34" charset="0"/>
              </a:rPr>
              <a:t>. </a:t>
            </a:r>
          </a:p>
          <a:p>
            <a:pPr lvl="1"/>
            <a:endParaRPr lang="en-US" dirty="0">
              <a:solidFill>
                <a:srgbClr val="202020"/>
              </a:solidFill>
              <a:cs typeface="Arial"/>
            </a:endParaRPr>
          </a:p>
          <a:p>
            <a:pPr lvl="1"/>
            <a:endParaRPr lang="en-US" dirty="0">
              <a:solidFill>
                <a:srgbClr val="202020"/>
              </a:solidFill>
              <a:cs typeface="Arial"/>
            </a:endParaRPr>
          </a:p>
        </p:txBody>
      </p:sp>
      <p:sp>
        <p:nvSpPr>
          <p:cNvPr id="4" name="Slide Number Placeholder 3">
            <a:extLst>
              <a:ext uri="{FF2B5EF4-FFF2-40B4-BE49-F238E27FC236}">
                <a16:creationId xmlns:a16="http://schemas.microsoft.com/office/drawing/2014/main" id="{92DFF3C2-B293-82EE-C4F1-7AAFD44736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5" name="Picture 4">
            <a:extLst>
              <a:ext uri="{FF2B5EF4-FFF2-40B4-BE49-F238E27FC236}">
                <a16:creationId xmlns:a16="http://schemas.microsoft.com/office/drawing/2014/main" id="{5267F400-6223-BA58-B292-2539DBA1C0D1}"/>
              </a:ext>
            </a:extLst>
          </p:cNvPr>
          <p:cNvPicPr>
            <a:picLocks noChangeAspect="1"/>
          </p:cNvPicPr>
          <p:nvPr/>
        </p:nvPicPr>
        <p:blipFill>
          <a:blip r:embed="rId6"/>
          <a:stretch>
            <a:fillRect/>
          </a:stretch>
        </p:blipFill>
        <p:spPr>
          <a:xfrm>
            <a:off x="3397105" y="1550895"/>
            <a:ext cx="4897231" cy="907128"/>
          </a:xfrm>
          <a:prstGeom prst="rect">
            <a:avLst/>
          </a:prstGeom>
        </p:spPr>
      </p:pic>
      <p:pic>
        <p:nvPicPr>
          <p:cNvPr id="4102" name="Picture 6" descr="Happy Halloween 3d elements 9348513 PNG">
            <a:extLst>
              <a:ext uri="{FF2B5EF4-FFF2-40B4-BE49-F238E27FC236}">
                <a16:creationId xmlns:a16="http://schemas.microsoft.com/office/drawing/2014/main" id="{1FF5A419-2BC0-0C00-29F4-AEF539FD65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8943" y="0"/>
            <a:ext cx="3622766" cy="362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42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77F-DEDB-C8E3-C15B-6E66ACB7FF2C}"/>
              </a:ext>
            </a:extLst>
          </p:cNvPr>
          <p:cNvSpPr>
            <a:spLocks noGrp="1"/>
          </p:cNvSpPr>
          <p:nvPr>
            <p:ph type="title"/>
          </p:nvPr>
        </p:nvSpPr>
        <p:spPr>
          <a:xfrm>
            <a:off x="0" y="255133"/>
            <a:ext cx="12192000" cy="1125431"/>
          </a:xfrm>
        </p:spPr>
        <p:txBody>
          <a:bodyPr/>
          <a:lstStyle/>
          <a:p>
            <a:pPr algn="ctr"/>
            <a:r>
              <a:rPr lang="en-US">
                <a:latin typeface="Arial Black" panose="020B0A04020102020204" pitchFamily="34" charset="0"/>
              </a:rPr>
              <a:t>IDEA B Panel Meetings</a:t>
            </a:r>
          </a:p>
        </p:txBody>
      </p:sp>
      <p:sp>
        <p:nvSpPr>
          <p:cNvPr id="4" name="Slide Number Placeholder 3">
            <a:extLst>
              <a:ext uri="{FF2B5EF4-FFF2-40B4-BE49-F238E27FC236}">
                <a16:creationId xmlns:a16="http://schemas.microsoft.com/office/drawing/2014/main" id="{9FF0174B-4D71-D7DE-AF81-98F058F220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8" name="TextBox 7">
            <a:extLst>
              <a:ext uri="{FF2B5EF4-FFF2-40B4-BE49-F238E27FC236}">
                <a16:creationId xmlns:a16="http://schemas.microsoft.com/office/drawing/2014/main" id="{CBC7FAFF-5EA4-64F8-828E-DAC8089656D4}"/>
              </a:ext>
            </a:extLst>
          </p:cNvPr>
          <p:cNvSpPr txBox="1"/>
          <p:nvPr/>
        </p:nvSpPr>
        <p:spPr>
          <a:xfrm>
            <a:off x="6943165" y="5219258"/>
            <a:ext cx="3290046" cy="307777"/>
          </a:xfrm>
          <a:prstGeom prst="rect">
            <a:avLst/>
          </a:prstGeom>
          <a:noFill/>
        </p:spPr>
        <p:txBody>
          <a:bodyPr wrap="square">
            <a:spAutoFit/>
          </a:bodyPr>
          <a:lstStyle/>
          <a:p>
            <a:pPr marL="0" marR="0">
              <a:spcBef>
                <a:spcPts val="0"/>
              </a:spcBef>
              <a:spcAft>
                <a:spcPts val="0"/>
              </a:spcAft>
            </a:pPr>
            <a:r>
              <a:rPr lang="en-US" sz="1400">
                <a:effectLst/>
                <a:latin typeface="Aptos" panose="020B0004020202020204" pitchFamily="34" charset="0"/>
                <a:ea typeface="Aptos" panose="020B0004020202020204" pitchFamily="34" charset="0"/>
                <a:cs typeface="Aptos" panose="020B0004020202020204" pitchFamily="34" charset="0"/>
              </a:rPr>
              <a:t> </a:t>
            </a:r>
          </a:p>
        </p:txBody>
      </p:sp>
      <p:sp>
        <p:nvSpPr>
          <p:cNvPr id="24" name="TextBox 23">
            <a:extLst>
              <a:ext uri="{FF2B5EF4-FFF2-40B4-BE49-F238E27FC236}">
                <a16:creationId xmlns:a16="http://schemas.microsoft.com/office/drawing/2014/main" id="{DEBFF0DE-00D3-225D-2D95-474A8F2C68A8}"/>
              </a:ext>
            </a:extLst>
          </p:cNvPr>
          <p:cNvSpPr txBox="1"/>
          <p:nvPr/>
        </p:nvSpPr>
        <p:spPr>
          <a:xfrm>
            <a:off x="17929" y="1525589"/>
            <a:ext cx="7229520" cy="4524315"/>
          </a:xfrm>
          <a:prstGeom prst="rect">
            <a:avLst/>
          </a:prstGeom>
          <a:noFill/>
        </p:spPr>
        <p:txBody>
          <a:bodyPr wrap="square">
            <a:spAutoFit/>
          </a:bodyPr>
          <a:lstStyle/>
          <a:p>
            <a:pPr marL="0" marR="0">
              <a:spcBef>
                <a:spcPts val="0"/>
              </a:spcBef>
              <a:spcAft>
                <a:spcPts val="0"/>
              </a:spcAft>
            </a:pPr>
            <a:endParaRPr lang="en-US" sz="1800" b="1"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u="sng" dirty="0">
                <a:effectLst/>
                <a:latin typeface="Arial Black" panose="020B0A04020102020204" pitchFamily="34" charset="0"/>
                <a:ea typeface="Aptos" panose="020B0004020202020204" pitchFamily="34" charset="0"/>
                <a:cs typeface="Aptos" panose="020B0004020202020204" pitchFamily="34" charset="0"/>
              </a:rPr>
              <a:t>Quadrants: Dates</a:t>
            </a:r>
            <a:r>
              <a:rPr lang="en-US" sz="1800" dirty="0">
                <a:effectLst/>
                <a:latin typeface="Arial Black" panose="020B0A04020102020204" pitchFamily="34" charset="0"/>
                <a:ea typeface="Aptos" panose="020B0004020202020204" pitchFamily="34" charset="0"/>
                <a:cs typeface="Aptos" panose="020B0004020202020204" pitchFamily="34" charset="0"/>
              </a:rPr>
              <a:t> </a:t>
            </a:r>
          </a:p>
          <a:p>
            <a:pPr marL="0" marR="0" algn="ctr">
              <a:spcBef>
                <a:spcPts val="0"/>
              </a:spcBef>
              <a:spcAft>
                <a:spcPts val="0"/>
              </a:spcAft>
            </a:pPr>
            <a:endParaRPr lang="en-US" sz="1800" dirty="0">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b="1" dirty="0">
                <a:solidFill>
                  <a:srgbClr val="FFF200"/>
                </a:solidFill>
                <a:effectLst/>
                <a:latin typeface="Arial Black" panose="020B0A04020102020204" pitchFamily="34" charset="0"/>
                <a:ea typeface="Aptos" panose="020B0004020202020204" pitchFamily="34" charset="0"/>
                <a:cs typeface="Aptos" panose="020B0004020202020204" pitchFamily="34" charset="0"/>
              </a:rPr>
              <a:t>Q1: </a:t>
            </a:r>
            <a:r>
              <a:rPr lang="en-US" sz="1800" dirty="0">
                <a:effectLst/>
                <a:latin typeface="Arial Black" panose="020B0A04020102020204" pitchFamily="34" charset="0"/>
                <a:ea typeface="Aptos" panose="020B0004020202020204" pitchFamily="34" charset="0"/>
                <a:cs typeface="Aptos" panose="020B0004020202020204" pitchFamily="34" charset="0"/>
              </a:rPr>
              <a:t>September 5 &amp; 6</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(Española Public Schools) </a:t>
            </a:r>
          </a:p>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dirty="0">
                <a:solidFill>
                  <a:srgbClr val="99D9EA"/>
                </a:solidFill>
                <a:effectLst/>
                <a:latin typeface="Arial Black" panose="020B0A04020102020204" pitchFamily="34" charset="0"/>
                <a:ea typeface="Aptos" panose="020B0004020202020204" pitchFamily="34" charset="0"/>
                <a:cs typeface="Aptos" panose="020B0004020202020204" pitchFamily="34" charset="0"/>
              </a:rPr>
              <a:t>Q2: </a:t>
            </a:r>
            <a:r>
              <a:rPr lang="en-US" sz="1800" dirty="0">
                <a:effectLst/>
                <a:latin typeface="Arial Black" panose="020B0A04020102020204" pitchFamily="34" charset="0"/>
                <a:ea typeface="Aptos" panose="020B0004020202020204" pitchFamily="34" charset="0"/>
                <a:cs typeface="Aptos" panose="020B0004020202020204" pitchFamily="34" charset="0"/>
              </a:rPr>
              <a:t>November 7 &amp; 8 </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(Virtual)</a:t>
            </a:r>
          </a:p>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dirty="0">
                <a:solidFill>
                  <a:srgbClr val="B5E61D"/>
                </a:solidFill>
                <a:effectLst/>
                <a:latin typeface="Arial Black" panose="020B0A04020102020204" pitchFamily="34" charset="0"/>
                <a:ea typeface="Aptos" panose="020B0004020202020204" pitchFamily="34" charset="0"/>
                <a:cs typeface="Aptos" panose="020B0004020202020204" pitchFamily="34" charset="0"/>
              </a:rPr>
              <a:t>Q3: </a:t>
            </a:r>
            <a:r>
              <a:rPr lang="en-US" sz="1800" dirty="0">
                <a:effectLst/>
                <a:latin typeface="Arial Black" panose="020B0A04020102020204" pitchFamily="34" charset="0"/>
                <a:ea typeface="Aptos" panose="020B0004020202020204" pitchFamily="34" charset="0"/>
                <a:cs typeface="Aptos" panose="020B0004020202020204" pitchFamily="34" charset="0"/>
              </a:rPr>
              <a:t>February 20 and 21 </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(Virtual, with the ICC joining on the 21st)</a:t>
            </a:r>
          </a:p>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dirty="0">
                <a:solidFill>
                  <a:srgbClr val="FFC90E"/>
                </a:solidFill>
                <a:effectLst/>
                <a:latin typeface="Arial Black" panose="020B0A04020102020204" pitchFamily="34" charset="0"/>
                <a:ea typeface="Aptos" panose="020B0004020202020204" pitchFamily="34" charset="0"/>
                <a:cs typeface="Aptos" panose="020B0004020202020204" pitchFamily="34" charset="0"/>
              </a:rPr>
              <a:t>Q4: </a:t>
            </a:r>
            <a:r>
              <a:rPr lang="en-US" sz="1800" dirty="0">
                <a:effectLst/>
                <a:latin typeface="Arial Black" panose="020B0A04020102020204" pitchFamily="34" charset="0"/>
                <a:ea typeface="Aptos" panose="020B0004020202020204" pitchFamily="34" charset="0"/>
                <a:cs typeface="Aptos" panose="020B0004020202020204" pitchFamily="34" charset="0"/>
              </a:rPr>
              <a:t>May 1 &amp; 2 </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(Location to TBD)</a:t>
            </a:r>
          </a:p>
          <a:p>
            <a:pPr marL="0" marR="0">
              <a:spcBef>
                <a:spcPts val="0"/>
              </a:spcBef>
              <a:spcAft>
                <a:spcPts val="0"/>
              </a:spcAft>
            </a:pPr>
            <a:endParaRPr lang="en-US" sz="1800" dirty="0">
              <a:latin typeface="Arial Black" panose="020B0A040201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dirty="0">
              <a:solidFill>
                <a:schemeClr val="bg2"/>
              </a:solidFill>
              <a:effectLst/>
              <a:latin typeface="Arial Black" panose="020B0A04020102020204" pitchFamily="34" charset="0"/>
              <a:ea typeface="Aptos" panose="020B0004020202020204" pitchFamily="34" charset="0"/>
              <a:cs typeface="Aptos" panose="020B0004020202020204" pitchFamily="34" charset="0"/>
            </a:endParaRPr>
          </a:p>
        </p:txBody>
      </p:sp>
      <p:sp>
        <p:nvSpPr>
          <p:cNvPr id="28" name="TextBox 27">
            <a:extLst>
              <a:ext uri="{FF2B5EF4-FFF2-40B4-BE49-F238E27FC236}">
                <a16:creationId xmlns:a16="http://schemas.microsoft.com/office/drawing/2014/main" id="{B72AF50D-058B-E18C-7DDE-D182A0C185DB}"/>
              </a:ext>
            </a:extLst>
          </p:cNvPr>
          <p:cNvSpPr txBox="1"/>
          <p:nvPr/>
        </p:nvSpPr>
        <p:spPr>
          <a:xfrm>
            <a:off x="336255" y="5934670"/>
            <a:ext cx="6911194" cy="923330"/>
          </a:xfrm>
          <a:prstGeom prst="rect">
            <a:avLst/>
          </a:prstGeom>
          <a:noFill/>
        </p:spPr>
        <p:txBody>
          <a:bodyPr wrap="square">
            <a:spAutoFit/>
          </a:bodyPr>
          <a:lstStyle/>
          <a:p>
            <a:pPr marL="0" marR="0" algn="ctr">
              <a:spcBef>
                <a:spcPts val="0"/>
              </a:spcBef>
              <a:spcAft>
                <a:spcPts val="0"/>
              </a:spcAft>
            </a:pPr>
            <a:r>
              <a:rPr lang="en-US" sz="1800" b="1">
                <a:latin typeface="Arial Black" panose="020B0A04020102020204" pitchFamily="34" charset="0"/>
                <a:ea typeface="Aptos" panose="020B0004020202020204" pitchFamily="34" charset="0"/>
                <a:cs typeface="Aptos" panose="020B0004020202020204" pitchFamily="34" charset="0"/>
              </a:rPr>
              <a:t>C</a:t>
            </a:r>
            <a:r>
              <a:rPr lang="en-US" sz="1800" b="1">
                <a:effectLst/>
                <a:latin typeface="Arial Black" panose="020B0A04020102020204" pitchFamily="34" charset="0"/>
                <a:ea typeface="Aptos" panose="020B0004020202020204" pitchFamily="34" charset="0"/>
                <a:cs typeface="Aptos" panose="020B0004020202020204" pitchFamily="34" charset="0"/>
              </a:rPr>
              <a:t>ontact Kaity Ellis for questions</a:t>
            </a: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hlinkClick r:id="rId3">
                  <a:extLst>
                    <a:ext uri="{A12FA001-AC4F-418D-AE19-62706E023703}">
                      <ahyp:hlinkClr xmlns:ahyp="http://schemas.microsoft.com/office/drawing/2018/hyperlinkcolor" val="tx"/>
                    </a:ext>
                  </a:extLst>
                </a:hlinkClick>
              </a:rPr>
              <a:t>kaitlin.ellis@ped.nm.gov</a:t>
            </a:r>
            <a:endParaRPr lang="en-US" sz="1800" b="1" u="sng">
              <a:solidFill>
                <a:schemeClr val="bg2"/>
              </a:solidFill>
              <a:latin typeface="Arial Black" panose="020B0A04020102020204" pitchFamily="34" charset="0"/>
              <a:ea typeface="Aptos" panose="020B0004020202020204" pitchFamily="34" charset="0"/>
            </a:endParaRP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rPr>
              <a:t>505-709-7690</a:t>
            </a:r>
            <a:endParaRPr lang="en-US" sz="1800" b="1"/>
          </a:p>
        </p:txBody>
      </p:sp>
      <p:pic>
        <p:nvPicPr>
          <p:cNvPr id="36" name="Picture 35" descr="A logo of a book with text&#10;&#10;Description automatically generated">
            <a:extLst>
              <a:ext uri="{FF2B5EF4-FFF2-40B4-BE49-F238E27FC236}">
                <a16:creationId xmlns:a16="http://schemas.microsoft.com/office/drawing/2014/main" id="{2A37685A-B425-A60C-D3A2-4E41196B0F4E}"/>
              </a:ext>
            </a:extLst>
          </p:cNvPr>
          <p:cNvPicPr>
            <a:picLocks noChangeAspect="1"/>
          </p:cNvPicPr>
          <p:nvPr/>
        </p:nvPicPr>
        <p:blipFill>
          <a:blip r:embed="rId4"/>
          <a:stretch>
            <a:fillRect/>
          </a:stretch>
        </p:blipFill>
        <p:spPr>
          <a:xfrm>
            <a:off x="7247449" y="1959722"/>
            <a:ext cx="4090800" cy="3836119"/>
          </a:xfrm>
          <a:prstGeom prst="rect">
            <a:avLst/>
          </a:prstGeom>
          <a:effectLst>
            <a:glow rad="127000">
              <a:srgbClr val="3A3D4B"/>
            </a:glow>
          </a:effectLst>
        </p:spPr>
      </p:pic>
      <p:pic>
        <p:nvPicPr>
          <p:cNvPr id="5" name="Picture 4" descr="A red check mark on a black background&#10;&#10;Description automatically generated">
            <a:extLst>
              <a:ext uri="{FF2B5EF4-FFF2-40B4-BE49-F238E27FC236}">
                <a16:creationId xmlns:a16="http://schemas.microsoft.com/office/drawing/2014/main" id="{8DA11D8F-F207-E0C1-C366-3A2939E4F9D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97371" y="2190115"/>
            <a:ext cx="870636" cy="779557"/>
          </a:xfrm>
          <a:prstGeom prst="rect">
            <a:avLst/>
          </a:prstGeom>
        </p:spPr>
      </p:pic>
      <p:pic>
        <p:nvPicPr>
          <p:cNvPr id="5122" name="Picture 2" descr="3d Pumpkin Halloween Free PNG 11660336 PNG">
            <a:extLst>
              <a:ext uri="{FF2B5EF4-FFF2-40B4-BE49-F238E27FC236}">
                <a16:creationId xmlns:a16="http://schemas.microsoft.com/office/drawing/2014/main" id="{D4E509BD-6B3B-0989-7382-17A43AE588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75812"/>
            <a:ext cx="2345758" cy="234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5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BE9-7273-BC52-59C9-FF48ECF48FC3}"/>
              </a:ext>
            </a:extLst>
          </p:cNvPr>
          <p:cNvSpPr>
            <a:spLocks noGrp="1"/>
          </p:cNvSpPr>
          <p:nvPr>
            <p:ph type="title"/>
          </p:nvPr>
        </p:nvSpPr>
        <p:spPr>
          <a:xfrm>
            <a:off x="0" y="255134"/>
            <a:ext cx="12192000" cy="1089572"/>
          </a:xfrm>
        </p:spPr>
        <p:txBody>
          <a:bodyPr/>
          <a:lstStyle/>
          <a:p>
            <a:pPr algn="ctr"/>
            <a:r>
              <a:rPr lang="en-US" b="1">
                <a:latin typeface="Arial Black" panose="020B0A04020102020204" pitchFamily="34" charset="0"/>
              </a:rPr>
              <a:t>Special Education Ombud Flyers</a:t>
            </a:r>
          </a:p>
        </p:txBody>
      </p:sp>
      <p:sp>
        <p:nvSpPr>
          <p:cNvPr id="4" name="Slide Number Placeholder 3">
            <a:extLst>
              <a:ext uri="{FF2B5EF4-FFF2-40B4-BE49-F238E27FC236}">
                <a16:creationId xmlns:a16="http://schemas.microsoft.com/office/drawing/2014/main" id="{58B762AC-9EED-97C6-15C9-C183A5582C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5" name="Picture 4">
            <a:extLst>
              <a:ext uri="{FF2B5EF4-FFF2-40B4-BE49-F238E27FC236}">
                <a16:creationId xmlns:a16="http://schemas.microsoft.com/office/drawing/2014/main" id="{7175D1F4-984A-68F0-FA5E-31EB28AAA27A}"/>
              </a:ext>
            </a:extLst>
          </p:cNvPr>
          <p:cNvPicPr>
            <a:picLocks noChangeAspect="1"/>
          </p:cNvPicPr>
          <p:nvPr/>
        </p:nvPicPr>
        <p:blipFill>
          <a:blip r:embed="rId3"/>
          <a:stretch>
            <a:fillRect/>
          </a:stretch>
        </p:blipFill>
        <p:spPr>
          <a:xfrm>
            <a:off x="0" y="1529394"/>
            <a:ext cx="4041580" cy="532860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38D7979-162E-C539-349D-1A5B098F76DF}"/>
              </a:ext>
            </a:extLst>
          </p:cNvPr>
          <p:cNvSpPr txBox="1"/>
          <p:nvPr/>
        </p:nvSpPr>
        <p:spPr>
          <a:xfrm>
            <a:off x="4176612" y="1690111"/>
            <a:ext cx="7657358" cy="1200329"/>
          </a:xfrm>
          <a:prstGeom prst="rect">
            <a:avLst/>
          </a:prstGeom>
          <a:noFill/>
        </p:spPr>
        <p:txBody>
          <a:bodyPr wrap="square">
            <a:spAutoFit/>
          </a:bodyPr>
          <a:lstStyle/>
          <a:p>
            <a:pPr marL="0" marR="0" algn="ctr">
              <a:spcBef>
                <a:spcPts val="0"/>
              </a:spcBef>
              <a:spcAft>
                <a:spcPts val="0"/>
              </a:spcAft>
            </a:pPr>
            <a:endParaRPr lang="en-US" sz="1800">
              <a:effectLst/>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panose="020B0A04020102020204" pitchFamily="34" charset="0"/>
                <a:ea typeface="Aptos" panose="020B0004020202020204" pitchFamily="34" charset="0"/>
              </a:rPr>
              <a:t>Please direct all website staff, schools, and school personnel to take down the old flyers and post the </a:t>
            </a:r>
            <a:r>
              <a:rPr lang="en-US" sz="1800">
                <a:solidFill>
                  <a:srgbClr val="C00000"/>
                </a:solidFill>
                <a:effectLst/>
                <a:latin typeface="Arial Black" panose="020B0A04020102020204" pitchFamily="34" charset="0"/>
                <a:ea typeface="Aptos" panose="020B0004020202020204" pitchFamily="34" charset="0"/>
              </a:rPr>
              <a:t>new</a:t>
            </a:r>
            <a:r>
              <a:rPr lang="en-US" sz="1800">
                <a:effectLst/>
                <a:latin typeface="Arial Black" panose="020B0A04020102020204" pitchFamily="34" charset="0"/>
                <a:ea typeface="Aptos" panose="020B0004020202020204" pitchFamily="34" charset="0"/>
              </a:rPr>
              <a:t> flyers in well trafficked areas. </a:t>
            </a:r>
            <a:endParaRPr lang="en-US" sz="1200">
              <a:effectLst/>
              <a:latin typeface="Calibri" panose="020F0502020204030204" pitchFamily="34" charset="0"/>
              <a:ea typeface="Aptos" panose="020B0004020202020204" pitchFamily="34" charset="0"/>
            </a:endParaRPr>
          </a:p>
        </p:txBody>
      </p:sp>
      <p:sp>
        <p:nvSpPr>
          <p:cNvPr id="10" name="TextBox 9">
            <a:extLst>
              <a:ext uri="{FF2B5EF4-FFF2-40B4-BE49-F238E27FC236}">
                <a16:creationId xmlns:a16="http://schemas.microsoft.com/office/drawing/2014/main" id="{CDCB2BDA-B145-6CB8-0287-3E101700FAE1}"/>
              </a:ext>
            </a:extLst>
          </p:cNvPr>
          <p:cNvSpPr txBox="1"/>
          <p:nvPr/>
        </p:nvSpPr>
        <p:spPr>
          <a:xfrm>
            <a:off x="4412444" y="4282725"/>
            <a:ext cx="7286494" cy="2492990"/>
          </a:xfrm>
          <a:prstGeom prst="rect">
            <a:avLst/>
          </a:prstGeom>
          <a:noFill/>
        </p:spPr>
        <p:txBody>
          <a:bodyPr wrap="square">
            <a:spAutoFit/>
          </a:bodyPr>
          <a:lstStyle/>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rPr>
              <a:t>If you would like information about our intake process, family presentations, or general information about our work, please contact:</a:t>
            </a:r>
          </a:p>
          <a:p>
            <a:pPr marL="0" marR="0" algn="ctr">
              <a:spcBef>
                <a:spcPts val="0"/>
              </a:spcBef>
              <a:spcAft>
                <a:spcPts val="0"/>
              </a:spcAft>
            </a:pPr>
            <a:endParaRPr lang="en-US" sz="18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rPr>
              <a:t> </a:t>
            </a:r>
            <a:r>
              <a:rPr lang="en-US" sz="1600" dirty="0">
                <a:effectLst/>
                <a:latin typeface="Arial Black" panose="020B0A04020102020204" pitchFamily="34" charset="0"/>
                <a:ea typeface="Aptos" panose="020B0004020202020204" pitchFamily="34" charset="0"/>
              </a:rPr>
              <a:t>Clare Gallegos (505) 841-3885</a:t>
            </a:r>
            <a:endParaRPr lang="en-US" sz="1600" dirty="0">
              <a:latin typeface="Arial Black" panose="020B0A04020102020204" pitchFamily="34" charset="0"/>
              <a:ea typeface="Aptos" panose="020B0004020202020204" pitchFamily="34" charset="0"/>
            </a:endParaRPr>
          </a:p>
          <a:p>
            <a:pPr marL="0" marR="0" algn="ctr">
              <a:spcBef>
                <a:spcPts val="0"/>
              </a:spcBef>
              <a:spcAft>
                <a:spcPts val="0"/>
              </a:spcAft>
            </a:pPr>
            <a:endParaRPr lang="en-US" sz="16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600" dirty="0">
                <a:latin typeface="Arial Black" panose="020B0A04020102020204" pitchFamily="34" charset="0"/>
                <a:ea typeface="Aptos" panose="020B0004020202020204" pitchFamily="34" charset="0"/>
              </a:rPr>
              <a:t>Jody Myers </a:t>
            </a:r>
            <a:r>
              <a:rPr lang="en-US" sz="1600" dirty="0">
                <a:effectLst/>
                <a:latin typeface="Arial Black" panose="020B0A04020102020204" pitchFamily="34" charset="0"/>
                <a:ea typeface="Times New Roman" panose="02020603050405020304" pitchFamily="18" charset="0"/>
              </a:rPr>
              <a:t>(682)554-6672</a:t>
            </a:r>
            <a:endParaRPr lang="en-US" sz="1600" dirty="0">
              <a:effectLst/>
              <a:latin typeface="Arial Black" panose="020B0A04020102020204" pitchFamily="34" charset="0"/>
              <a:ea typeface="Aptos" panose="020B0004020202020204" pitchFamily="34" charset="0"/>
            </a:endParaRPr>
          </a:p>
          <a:p>
            <a:pPr marL="0" marR="0" algn="ctr">
              <a:spcBef>
                <a:spcPts val="0"/>
              </a:spcBef>
              <a:spcAft>
                <a:spcPts val="0"/>
              </a:spcAft>
            </a:pPr>
            <a:endParaRPr lang="en-US" sz="18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600" dirty="0">
                <a:effectLst/>
                <a:latin typeface="Arial Black" panose="020B0A04020102020204" pitchFamily="34" charset="0"/>
                <a:ea typeface="Aptos" panose="020B0004020202020204" pitchFamily="34" charset="0"/>
              </a:rPr>
              <a:t>Michelle Tregembo</a:t>
            </a:r>
            <a:r>
              <a:rPr lang="en-US" sz="1600" dirty="0">
                <a:latin typeface="Arial Black" panose="020B0A04020102020204" pitchFamily="34" charset="0"/>
                <a:ea typeface="Aptos" panose="020B0004020202020204" pitchFamily="34" charset="0"/>
              </a:rPr>
              <a:t> </a:t>
            </a:r>
            <a:r>
              <a:rPr lang="en-US" sz="1600" dirty="0">
                <a:effectLst/>
                <a:latin typeface="Arial Black" panose="020B0A04020102020204" pitchFamily="34" charset="0"/>
                <a:ea typeface="Aptos" panose="020B0004020202020204" pitchFamily="34" charset="0"/>
              </a:rPr>
              <a:t>(505)274-3885. </a:t>
            </a:r>
          </a:p>
        </p:txBody>
      </p:sp>
      <p:pic>
        <p:nvPicPr>
          <p:cNvPr id="1026" name="Picture 2" descr="NMDDPC">
            <a:extLst>
              <a:ext uri="{FF2B5EF4-FFF2-40B4-BE49-F238E27FC236}">
                <a16:creationId xmlns:a16="http://schemas.microsoft.com/office/drawing/2014/main" id="{868BCDAF-7A00-2E9C-7267-4A0706B39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237" y="2982166"/>
            <a:ext cx="3494108" cy="1208834"/>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3D icon rendering halloween witch hat 12366545 PNG">
            <a:extLst>
              <a:ext uri="{FF2B5EF4-FFF2-40B4-BE49-F238E27FC236}">
                <a16:creationId xmlns:a16="http://schemas.microsoft.com/office/drawing/2014/main" id="{CF296378-F5F7-8700-A346-77A0E23C6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5626" y="5085806"/>
            <a:ext cx="1971364" cy="197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9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graphicFrame>
        <p:nvGraphicFramePr>
          <p:cNvPr id="5" name="Table 4">
            <a:extLst>
              <a:ext uri="{FF2B5EF4-FFF2-40B4-BE49-F238E27FC236}">
                <a16:creationId xmlns:a16="http://schemas.microsoft.com/office/drawing/2014/main" id="{5894B304-53FB-8E26-7482-8BC2D4E4A89D}"/>
              </a:ext>
            </a:extLst>
          </p:cNvPr>
          <p:cNvGraphicFramePr>
            <a:graphicFrameLocks noGrp="1"/>
          </p:cNvGraphicFramePr>
          <p:nvPr>
            <p:extLst>
              <p:ext uri="{D42A27DB-BD31-4B8C-83A1-F6EECF244321}">
                <p14:modId xmlns:p14="http://schemas.microsoft.com/office/powerpoint/2010/main" val="1609794147"/>
              </p:ext>
            </p:extLst>
          </p:nvPr>
        </p:nvGraphicFramePr>
        <p:xfrm>
          <a:off x="-1" y="1515036"/>
          <a:ext cx="12192001" cy="5320493"/>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3470670932"/>
                    </a:ext>
                  </a:extLst>
                </a:gridCol>
                <a:gridCol w="4991565">
                  <a:extLst>
                    <a:ext uri="{9D8B030D-6E8A-4147-A177-3AD203B41FA5}">
                      <a16:colId xmlns:a16="http://schemas.microsoft.com/office/drawing/2014/main" val="956122779"/>
                    </a:ext>
                  </a:extLst>
                </a:gridCol>
                <a:gridCol w="3139423">
                  <a:extLst>
                    <a:ext uri="{9D8B030D-6E8A-4147-A177-3AD203B41FA5}">
                      <a16:colId xmlns:a16="http://schemas.microsoft.com/office/drawing/2014/main" val="3979335520"/>
                    </a:ext>
                  </a:extLst>
                </a:gridCol>
              </a:tblGrid>
              <a:tr h="418960">
                <a:tc>
                  <a:txBody>
                    <a:bodyPr/>
                    <a:lstStyle/>
                    <a:p>
                      <a:pPr marL="0" marR="0">
                        <a:lnSpc>
                          <a:spcPct val="107000"/>
                        </a:lnSpc>
                        <a:spcBef>
                          <a:spcPts val="0"/>
                        </a:spcBef>
                        <a:spcAft>
                          <a:spcPts val="0"/>
                        </a:spcAft>
                      </a:pPr>
                      <a:r>
                        <a:rPr lang="en-US" sz="900" kern="0">
                          <a:solidFill>
                            <a:schemeClr val="bg2"/>
                          </a:solidFill>
                          <a:effectLst/>
                          <a:latin typeface="Arial Black"/>
                        </a:rPr>
                        <a:t>Cage, Margaret</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3">
                            <a:extLst>
                              <a:ext uri="{A12FA001-AC4F-418D-AE19-62706E023703}">
                                <ahyp:hlinkClr xmlns:ahyp="http://schemas.microsoft.com/office/drawing/2018/hyperlinkcolor" val="tx"/>
                              </a:ext>
                            </a:extLst>
                          </a:hlinkClick>
                        </a:rPr>
                        <a:t>margaret.cage@ped.nm.gov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Director of Special Education</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718685198"/>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a:rPr>
                        <a:t>Jenkins, Tyre’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4">
                            <a:extLst>
                              <a:ext uri="{A12FA001-AC4F-418D-AE19-62706E023703}">
                                <ahyp:hlinkClr xmlns:ahyp="http://schemas.microsoft.com/office/drawing/2018/hyperlinkcolor" val="tx"/>
                              </a:ext>
                            </a:extLst>
                          </a:hlinkClick>
                        </a:rPr>
                        <a:t>tyre.jenkins@ped.nm.gov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Office of Special Education</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717637208"/>
                  </a:ext>
                </a:extLst>
              </a:tr>
              <a:tr h="305033">
                <a:tc>
                  <a:txBody>
                    <a:bodyPr/>
                    <a:lstStyle/>
                    <a:p>
                      <a:pPr marL="0" marR="0">
                        <a:lnSpc>
                          <a:spcPct val="107000"/>
                        </a:lnSpc>
                        <a:spcBef>
                          <a:spcPts val="0"/>
                        </a:spcBef>
                        <a:spcAft>
                          <a:spcPts val="0"/>
                        </a:spcAft>
                      </a:pPr>
                      <a:r>
                        <a:rPr lang="en-US" sz="900" kern="0">
                          <a:solidFill>
                            <a:schemeClr val="bg2"/>
                          </a:solidFill>
                          <a:effectLst/>
                          <a:latin typeface="Arial Black"/>
                        </a:rPr>
                        <a:t>Lozano, Miguel</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5">
                            <a:extLst>
                              <a:ext uri="{A12FA001-AC4F-418D-AE19-62706E023703}">
                                <ahyp:hlinkClr xmlns:ahyp="http://schemas.microsoft.com/office/drawing/2018/hyperlinkcolor" val="tx"/>
                              </a:ext>
                            </a:extLst>
                          </a:hlinkClick>
                        </a:rPr>
                        <a:t>miguel.lozano@ped.nm.gov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Chief Counsel</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1288684168"/>
                  </a:ext>
                </a:extLst>
              </a:tr>
              <a:tr h="532891">
                <a:tc>
                  <a:txBody>
                    <a:bodyPr/>
                    <a:lstStyle/>
                    <a:p>
                      <a:pPr marL="0" marR="0">
                        <a:lnSpc>
                          <a:spcPct val="107000"/>
                        </a:lnSpc>
                        <a:spcBef>
                          <a:spcPts val="0"/>
                        </a:spcBef>
                        <a:spcAft>
                          <a:spcPts val="0"/>
                        </a:spcAft>
                      </a:pPr>
                      <a:r>
                        <a:rPr lang="en-US" sz="900" kern="0">
                          <a:solidFill>
                            <a:schemeClr val="bg2"/>
                          </a:solidFill>
                          <a:effectLst/>
                          <a:latin typeface="Arial Black"/>
                        </a:rPr>
                        <a:t>Marcotte, Charlene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6">
                            <a:extLst>
                              <a:ext uri="{A12FA001-AC4F-418D-AE19-62706E023703}">
                                <ahyp:hlinkClr xmlns:ahyp="http://schemas.microsoft.com/office/drawing/2018/hyperlinkcolor" val="tx"/>
                              </a:ext>
                            </a:extLst>
                          </a:hlinkClick>
                        </a:rPr>
                        <a:t>charlene.marcotte@ped.nm.gov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 Finance and Data</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031116897"/>
                  </a:ext>
                </a:extLst>
              </a:tr>
              <a:tr h="515283">
                <a:tc>
                  <a:txBody>
                    <a:bodyPr/>
                    <a:lstStyle/>
                    <a:p>
                      <a:pPr marL="0" marR="0">
                        <a:lnSpc>
                          <a:spcPct val="107000"/>
                        </a:lnSpc>
                        <a:spcBef>
                          <a:spcPts val="0"/>
                        </a:spcBef>
                        <a:spcAft>
                          <a:spcPts val="0"/>
                        </a:spcAft>
                      </a:pPr>
                      <a:r>
                        <a:rPr lang="en-US" sz="900" kern="0">
                          <a:solidFill>
                            <a:schemeClr val="bg2"/>
                          </a:solidFill>
                          <a:effectLst/>
                          <a:latin typeface="Arial Black"/>
                        </a:rPr>
                        <a:t>Gill, Ria</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7">
                            <a:extLst>
                              <a:ext uri="{A12FA001-AC4F-418D-AE19-62706E023703}">
                                <ahyp:hlinkClr xmlns:ahyp="http://schemas.microsoft.com/office/drawing/2018/hyperlinkcolor" val="tx"/>
                              </a:ext>
                            </a:extLst>
                          </a:hlinkClick>
                        </a:rPr>
                        <a:t>ria.gill@ped.nm.gov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900" b="0">
                          <a:solidFill>
                            <a:schemeClr val="bg2"/>
                          </a:solidFill>
                          <a:latin typeface="Arial Black"/>
                        </a:rPr>
                        <a:t>Assistant Deputy Director, OSE</a:t>
                      </a:r>
                    </a:p>
                  </a:txBody>
                  <a:tcPr marL="95234" marR="95234" marT="182880" marB="182880" anchor="ctr">
                    <a:solidFill>
                      <a:schemeClr val="bg1">
                        <a:lumMod val="95000"/>
                      </a:schemeClr>
                    </a:solidFill>
                  </a:tcPr>
                </a:tc>
                <a:extLst>
                  <a:ext uri="{0D108BD9-81ED-4DB2-BD59-A6C34878D82A}">
                    <a16:rowId xmlns:a16="http://schemas.microsoft.com/office/drawing/2014/main" val="2419657079"/>
                  </a:ext>
                </a:extLst>
              </a:tr>
              <a:tr h="443600">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Vacant</a:t>
                      </a:r>
                    </a:p>
                  </a:txBody>
                  <a:tcPr marL="95234" marR="95234" marT="47617" marB="47617" anchor="ctr">
                    <a:solidFill>
                      <a:srgbClr val="FF914D"/>
                    </a:solidFill>
                  </a:tcPr>
                </a:tc>
                <a:tc>
                  <a:txBody>
                    <a:bodyPr/>
                    <a:lstStyle/>
                    <a:p>
                      <a:pPr marL="0" marR="0">
                        <a:lnSpc>
                          <a:spcPct val="107000"/>
                        </a:lnSpc>
                        <a:spcBef>
                          <a:spcPts val="0"/>
                        </a:spcBef>
                        <a:spcAft>
                          <a:spcPts val="0"/>
                        </a:spcAft>
                      </a:pPr>
                      <a:endParaRPr lang="en-US" sz="900" b="0" u="none" kern="100">
                        <a:solidFill>
                          <a:schemeClr val="bg2"/>
                        </a:solidFill>
                        <a:effectLst/>
                        <a:latin typeface="Arial Black"/>
                        <a:ea typeface="Aptos" panose="020B0004020202020204" pitchFamily="34" charset="0"/>
                        <a:cs typeface="Times New Roman"/>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Assistant Deputy Director of Data &amp; Finance</a:t>
                      </a:r>
                    </a:p>
                  </a:txBody>
                  <a:tcPr marL="95234" marR="95234" marT="47617" marB="47617" anchor="ctr">
                    <a:solidFill>
                      <a:schemeClr val="bg1">
                        <a:lumMod val="95000"/>
                      </a:schemeClr>
                    </a:solidFill>
                  </a:tcPr>
                </a:tc>
                <a:extLst>
                  <a:ext uri="{0D108BD9-81ED-4DB2-BD59-A6C34878D82A}">
                    <a16:rowId xmlns:a16="http://schemas.microsoft.com/office/drawing/2014/main" val="2949660197"/>
                  </a:ext>
                </a:extLst>
              </a:tr>
              <a:tr h="475223">
                <a:tc>
                  <a:txBody>
                    <a:bodyPr/>
                    <a:lstStyle/>
                    <a:p>
                      <a:pPr marL="0" marR="0">
                        <a:lnSpc>
                          <a:spcPct val="107000"/>
                        </a:lnSpc>
                        <a:spcBef>
                          <a:spcPts val="0"/>
                        </a:spcBef>
                        <a:spcAft>
                          <a:spcPts val="0"/>
                        </a:spcAft>
                      </a:pPr>
                      <a:r>
                        <a:rPr lang="en-US" sz="900" kern="0">
                          <a:solidFill>
                            <a:schemeClr val="bg2"/>
                          </a:solidFill>
                          <a:effectLst/>
                          <a:latin typeface="Arial Black"/>
                        </a:rPr>
                        <a:t>Perea, Sharyn</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8">
                            <a:extLst>
                              <a:ext uri="{A12FA001-AC4F-418D-AE19-62706E023703}">
                                <ahyp:hlinkClr xmlns:ahyp="http://schemas.microsoft.com/office/drawing/2018/hyperlinkcolor" val="tx"/>
                              </a:ext>
                            </a:extLst>
                          </a:hlinkClick>
                        </a:rPr>
                        <a:t>sharyn.perea@ped.nm.gov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Dispute Resolution Coordinator</a:t>
                      </a:r>
                    </a:p>
                  </a:txBody>
                  <a:tcPr marL="95234" marR="95234" marT="47617" marB="47617" anchor="ctr">
                    <a:solidFill>
                      <a:schemeClr val="bg1">
                        <a:lumMod val="95000"/>
                      </a:schemeClr>
                    </a:solidFill>
                  </a:tcPr>
                </a:tc>
                <a:extLst>
                  <a:ext uri="{0D108BD9-81ED-4DB2-BD59-A6C34878D82A}">
                    <a16:rowId xmlns:a16="http://schemas.microsoft.com/office/drawing/2014/main" val="230532274"/>
                  </a:ext>
                </a:extLst>
              </a:tr>
              <a:tr h="499890">
                <a:tc>
                  <a:txBody>
                    <a:bodyPr/>
                    <a:lstStyle/>
                    <a:p>
                      <a:pPr marL="0" marR="0">
                        <a:lnSpc>
                          <a:spcPct val="107000"/>
                        </a:lnSpc>
                        <a:spcBef>
                          <a:spcPts val="0"/>
                        </a:spcBef>
                        <a:spcAft>
                          <a:spcPts val="0"/>
                        </a:spcAft>
                      </a:pPr>
                      <a:r>
                        <a:rPr lang="en-US" sz="900" kern="0">
                          <a:solidFill>
                            <a:schemeClr val="bg2"/>
                          </a:solidFill>
                          <a:effectLst/>
                          <a:latin typeface="Arial Black"/>
                        </a:rPr>
                        <a:t>Cassel, Elizabeth</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9">
                            <a:extLst>
                              <a:ext uri="{A12FA001-AC4F-418D-AE19-62706E023703}">
                                <ahyp:hlinkClr xmlns:ahyp="http://schemas.microsoft.com/office/drawing/2018/hyperlinkcolor" val="tx"/>
                              </a:ext>
                            </a:extLst>
                          </a:hlinkClick>
                        </a:rPr>
                        <a:t>elizabeth.cassel@ped.nm.gov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br>
                        <a:rPr lang="en-US" sz="900" b="0" kern="0">
                          <a:solidFill>
                            <a:srgbClr val="000000"/>
                          </a:solidFill>
                          <a:effectLst/>
                          <a:latin typeface="Arial Black"/>
                        </a:rPr>
                      </a:br>
                      <a:r>
                        <a:rPr lang="en-US" sz="900" b="0" kern="0">
                          <a:solidFill>
                            <a:schemeClr val="bg2"/>
                          </a:solidFill>
                          <a:effectLst/>
                          <a:latin typeface="Arial Black"/>
                        </a:rPr>
                        <a:t>Parent and Community Liaison,</a:t>
                      </a:r>
                      <a:br>
                        <a:rPr lang="en-US" sz="900" b="0" kern="0">
                          <a:solidFill>
                            <a:srgbClr val="000000"/>
                          </a:solidFill>
                          <a:effectLst/>
                          <a:latin typeface="Arial Black"/>
                        </a:rPr>
                      </a:br>
                      <a:r>
                        <a:rPr lang="en-US" sz="900" b="0" kern="0">
                          <a:solidFill>
                            <a:schemeClr val="bg2"/>
                          </a:solidFill>
                          <a:effectLst/>
                          <a:latin typeface="Arial Black"/>
                        </a:rPr>
                        <a:t>Complaints and CAPS</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840681843"/>
                  </a:ext>
                </a:extLst>
              </a:tr>
              <a:tr h="540661">
                <a:tc>
                  <a:txBody>
                    <a:bodyPr/>
                    <a:lstStyle/>
                    <a:p>
                      <a:pPr marL="0" marR="0">
                        <a:lnSpc>
                          <a:spcPct val="107000"/>
                        </a:lnSpc>
                        <a:spcBef>
                          <a:spcPts val="0"/>
                        </a:spcBef>
                        <a:spcAft>
                          <a:spcPts val="0"/>
                        </a:spcAft>
                      </a:pPr>
                      <a:r>
                        <a:rPr lang="en-US" sz="900" kern="0">
                          <a:solidFill>
                            <a:schemeClr val="bg2"/>
                          </a:solidFill>
                          <a:effectLst/>
                          <a:latin typeface="Arial Black"/>
                        </a:rPr>
                        <a:t>Pacheco, Lorie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0">
                            <a:extLst>
                              <a:ext uri="{A12FA001-AC4F-418D-AE19-62706E023703}">
                                <ahyp:hlinkClr xmlns:ahyp="http://schemas.microsoft.com/office/drawing/2018/hyperlinkcolor" val="tx"/>
                              </a:ext>
                            </a:extLst>
                          </a:hlinkClick>
                        </a:rPr>
                        <a:t>lorie.pacheco@ped.nm.gov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br>
                        <a:rPr lang="en-US" sz="900" b="0" kern="0">
                          <a:solidFill>
                            <a:srgbClr val="000000"/>
                          </a:solidFill>
                          <a:effectLst/>
                          <a:latin typeface="Arial Black"/>
                        </a:rPr>
                      </a:br>
                      <a:r>
                        <a:rPr lang="en-US" sz="900" b="0" kern="0">
                          <a:solidFill>
                            <a:schemeClr val="bg2"/>
                          </a:solidFill>
                          <a:effectLst/>
                          <a:latin typeface="Arial Black"/>
                        </a:rPr>
                        <a:t>Low Incidence,</a:t>
                      </a:r>
                      <a:br>
                        <a:rPr lang="en-US" sz="900" b="0" kern="0">
                          <a:solidFill>
                            <a:srgbClr val="000000"/>
                          </a:solidFill>
                          <a:effectLst/>
                          <a:latin typeface="Arial Black"/>
                        </a:rPr>
                      </a:br>
                      <a:r>
                        <a:rPr lang="en-US" sz="900" b="0" kern="0">
                          <a:solidFill>
                            <a:schemeClr val="bg2"/>
                          </a:solidFill>
                          <a:effectLst/>
                          <a:latin typeface="Arial Black"/>
                        </a:rPr>
                        <a:t>NIMAS/NIMAC</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280217291"/>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a:rPr>
                        <a:t>Schweiger, Liz</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1">
                            <a:extLst>
                              <a:ext uri="{A12FA001-AC4F-418D-AE19-62706E023703}">
                                <ahyp:hlinkClr xmlns:ahyp="http://schemas.microsoft.com/office/drawing/2018/hyperlinkcolor" val="tx"/>
                              </a:ext>
                            </a:extLst>
                          </a:hlinkClick>
                        </a:rPr>
                        <a:t>liz.schweiger@ped.nm.gov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ea typeface="Aptos" panose="020B0004020202020204" pitchFamily="34" charset="0"/>
                          <a:cs typeface="Times New Roman"/>
                        </a:rPr>
                        <a:t>Education Administrator, Data Analyst, Indicator 13</a:t>
                      </a:r>
                      <a:endParaRPr lang="en-US" sz="900" b="0" kern="100">
                        <a:solidFill>
                          <a:schemeClr val="bg2"/>
                        </a:solidFill>
                        <a:effectLst/>
                        <a:latin typeface="Arial Black"/>
                        <a:ea typeface="Aptos" panose="020B0004020202020204" pitchFamily="34" charset="0"/>
                        <a:cs typeface="Times New Roman"/>
                      </a:endParaRPr>
                    </a:p>
                  </a:txBody>
                  <a:tcPr marL="95234" marR="95234" marT="47617" marB="47617" anchor="ctr">
                    <a:solidFill>
                      <a:schemeClr val="bg1">
                        <a:lumMod val="95000"/>
                      </a:schemeClr>
                    </a:solidFill>
                  </a:tcPr>
                </a:tc>
                <a:extLst>
                  <a:ext uri="{0D108BD9-81ED-4DB2-BD59-A6C34878D82A}">
                    <a16:rowId xmlns:a16="http://schemas.microsoft.com/office/drawing/2014/main" val="3410414079"/>
                  </a:ext>
                </a:extLst>
              </a:tr>
              <a:tr h="305033">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Sellers, Kaylock </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a:ea typeface="Aptos" panose="020B0004020202020204" pitchFamily="34" charset="0"/>
                          <a:cs typeface="Times New Roman"/>
                        </a:rPr>
                        <a:t>kaylock.sellers@ped.nm.gov</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Financial Coordinator </a:t>
                      </a:r>
                    </a:p>
                  </a:txBody>
                  <a:tcPr marL="95234" marR="95234" marT="47617" marB="47617" anchor="ctr">
                    <a:solidFill>
                      <a:schemeClr val="bg1">
                        <a:lumMod val="95000"/>
                      </a:schemeClr>
                    </a:solidFill>
                  </a:tcPr>
                </a:tc>
                <a:extLst>
                  <a:ext uri="{0D108BD9-81ED-4DB2-BD59-A6C34878D82A}">
                    <a16:rowId xmlns:a16="http://schemas.microsoft.com/office/drawing/2014/main" val="3758807853"/>
                  </a:ext>
                </a:extLst>
              </a:tr>
              <a:tr h="389818">
                <a:tc>
                  <a:txBody>
                    <a:bodyPr/>
                    <a:lstStyle/>
                    <a:p>
                      <a:pPr marL="0" marR="0">
                        <a:lnSpc>
                          <a:spcPct val="107000"/>
                        </a:lnSpc>
                        <a:spcBef>
                          <a:spcPts val="0"/>
                        </a:spcBef>
                        <a:spcAft>
                          <a:spcPts val="0"/>
                        </a:spcAft>
                      </a:pPr>
                      <a:r>
                        <a:rPr lang="en-US" sz="900" kern="0">
                          <a:solidFill>
                            <a:schemeClr val="bg2"/>
                          </a:solidFill>
                          <a:effectLst/>
                          <a:latin typeface="Arial Black"/>
                        </a:rPr>
                        <a:t>Quick, Catherine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2">
                            <a:extLst>
                              <a:ext uri="{A12FA001-AC4F-418D-AE19-62706E023703}">
                                <ahyp:hlinkClr xmlns:ahyp="http://schemas.microsoft.com/office/drawing/2018/hyperlinkcolor" val="tx"/>
                              </a:ext>
                            </a:extLst>
                          </a:hlinkClick>
                        </a:rPr>
                        <a:t>catherine.Quick@ped.nm.gov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br>
                        <a:rPr lang="en-US" sz="900" b="0" kern="0">
                          <a:solidFill>
                            <a:srgbClr val="000000"/>
                          </a:solidFill>
                          <a:effectLst/>
                          <a:latin typeface="Arial Black"/>
                        </a:rPr>
                      </a:br>
                      <a:r>
                        <a:rPr lang="en-US" sz="900" b="0" kern="0">
                          <a:solidFill>
                            <a:schemeClr val="bg2"/>
                          </a:solidFill>
                          <a:effectLst/>
                          <a:latin typeface="Arial Black"/>
                        </a:rPr>
                        <a:t>Early Childhood Ed</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03640649"/>
                  </a:ext>
                </a:extLst>
              </a:tr>
            </a:tbl>
          </a:graphicData>
        </a:graphic>
      </p:graphicFrame>
      <p:sp>
        <p:nvSpPr>
          <p:cNvPr id="9" name="TextBox 8">
            <a:extLst>
              <a:ext uri="{FF2B5EF4-FFF2-40B4-BE49-F238E27FC236}">
                <a16:creationId xmlns:a16="http://schemas.microsoft.com/office/drawing/2014/main" id="{DA6C5511-D99A-579F-557E-375C5B8523F4}"/>
              </a:ext>
            </a:extLst>
          </p:cNvPr>
          <p:cNvSpPr txBox="1"/>
          <p:nvPr/>
        </p:nvSpPr>
        <p:spPr>
          <a:xfrm>
            <a:off x="0" y="598470"/>
            <a:ext cx="12192000"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cs typeface="Calibri" panose="020F0502020204030204" pitchFamily="34" charset="0"/>
              </a:rPr>
              <a:t>Contact List</a:t>
            </a:r>
          </a:p>
        </p:txBody>
      </p:sp>
    </p:spTree>
    <p:extLst>
      <p:ext uri="{BB962C8B-B14F-4D97-AF65-F5344CB8AC3E}">
        <p14:creationId xmlns:p14="http://schemas.microsoft.com/office/powerpoint/2010/main" val="373732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EBB-93B2-4D01-602A-E26B3F201CF7}"/>
              </a:ext>
            </a:extLst>
          </p:cNvPr>
          <p:cNvSpPr>
            <a:spLocks noGrp="1"/>
          </p:cNvSpPr>
          <p:nvPr>
            <p:ph type="title"/>
          </p:nvPr>
        </p:nvSpPr>
        <p:spPr>
          <a:xfrm>
            <a:off x="1295400" y="849770"/>
            <a:ext cx="9601200" cy="1041784"/>
          </a:xfrm>
        </p:spPr>
        <p:txBody>
          <a:bodyPr>
            <a:normAutofit fontScale="90000"/>
          </a:bodyPr>
          <a:lstStyle/>
          <a:p>
            <a:pPr algn="ctr"/>
            <a:br>
              <a:rPr lang="en-US" sz="4400" dirty="0">
                <a:solidFill>
                  <a:schemeClr val="bg1"/>
                </a:solidFill>
                <a:latin typeface="Georgia" panose="02040502050405020303" pitchFamily="18" charset="0"/>
                <a:cs typeface="Calibri" panose="020F0502020204030204" pitchFamily="34" charset="0"/>
              </a:rPr>
            </a:br>
            <a:br>
              <a:rPr lang="en-US" sz="4400" dirty="0">
                <a:solidFill>
                  <a:schemeClr val="bg1"/>
                </a:solidFill>
                <a:latin typeface="Georgia" panose="02040502050405020303" pitchFamily="18" charset="0"/>
                <a:cs typeface="Calibri" panose="020F0502020204030204" pitchFamily="34" charset="0"/>
              </a:rPr>
            </a:br>
            <a:br>
              <a:rPr lang="en-US" sz="4400" dirty="0">
                <a:solidFill>
                  <a:schemeClr val="bg1"/>
                </a:solidFill>
                <a:latin typeface="Georgia" panose="02040502050405020303" pitchFamily="18" charset="0"/>
                <a:cs typeface="Calibri" panose="020F0502020204030204" pitchFamily="34" charset="0"/>
              </a:rPr>
            </a:br>
            <a:r>
              <a:rPr lang="en-US" sz="4400" b="1" dirty="0">
                <a:solidFill>
                  <a:schemeClr val="bg1"/>
                </a:solidFill>
                <a:latin typeface="Arial Black" panose="020B0A04020102020204" pitchFamily="34" charset="0"/>
                <a:cs typeface="Calibri" panose="020F0502020204030204" pitchFamily="34" charset="0"/>
              </a:rPr>
              <a:t>Contact List</a:t>
            </a:r>
            <a:br>
              <a:rPr lang="en-US" sz="4000" dirty="0">
                <a:solidFill>
                  <a:schemeClr val="bg1"/>
                </a:solidFill>
                <a:latin typeface="Calibri" panose="020F0502020204030204" pitchFamily="34" charset="0"/>
                <a:cs typeface="Calibri" panose="020F0502020204030204" pitchFamily="34" charset="0"/>
              </a:rPr>
            </a:br>
            <a:endParaRPr lang="en-US" dirty="0"/>
          </a:p>
        </p:txBody>
      </p:sp>
      <p:sp>
        <p:nvSpPr>
          <p:cNvPr id="4" name="Slide Number Placeholder 3">
            <a:extLst>
              <a:ext uri="{FF2B5EF4-FFF2-40B4-BE49-F238E27FC236}">
                <a16:creationId xmlns:a16="http://schemas.microsoft.com/office/drawing/2014/main" id="{458A8AD0-C93D-E0A2-6F8D-5DC4C1CCC0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graphicFrame>
        <p:nvGraphicFramePr>
          <p:cNvPr id="5" name="Table 4">
            <a:extLst>
              <a:ext uri="{FF2B5EF4-FFF2-40B4-BE49-F238E27FC236}">
                <a16:creationId xmlns:a16="http://schemas.microsoft.com/office/drawing/2014/main" id="{5AE31AAC-E57C-DB17-6192-545E63E62386}"/>
              </a:ext>
            </a:extLst>
          </p:cNvPr>
          <p:cNvGraphicFramePr>
            <a:graphicFrameLocks noGrp="1"/>
          </p:cNvGraphicFramePr>
          <p:nvPr>
            <p:extLst>
              <p:ext uri="{D42A27DB-BD31-4B8C-83A1-F6EECF244321}">
                <p14:modId xmlns:p14="http://schemas.microsoft.com/office/powerpoint/2010/main" val="566750044"/>
              </p:ext>
            </p:extLst>
          </p:nvPr>
        </p:nvGraphicFramePr>
        <p:xfrm>
          <a:off x="0" y="1476736"/>
          <a:ext cx="12192000" cy="435008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58232566"/>
                    </a:ext>
                  </a:extLst>
                </a:gridCol>
                <a:gridCol w="4064000">
                  <a:extLst>
                    <a:ext uri="{9D8B030D-6E8A-4147-A177-3AD203B41FA5}">
                      <a16:colId xmlns:a16="http://schemas.microsoft.com/office/drawing/2014/main" val="4048128168"/>
                    </a:ext>
                  </a:extLst>
                </a:gridCol>
                <a:gridCol w="4064000">
                  <a:extLst>
                    <a:ext uri="{9D8B030D-6E8A-4147-A177-3AD203B41FA5}">
                      <a16:colId xmlns:a16="http://schemas.microsoft.com/office/drawing/2014/main" val="2005355084"/>
                    </a:ext>
                  </a:extLst>
                </a:gridCol>
              </a:tblGrid>
              <a:tr h="491021">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Gallegos, Katalina</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katalina.gallegos@ped.nm.gov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Management Analyst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1813833686"/>
                  </a:ext>
                </a:extLst>
              </a:tr>
              <a:tr h="578074">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Cordova, Trudy</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rPr>
                        <a:t>trudy.cordova@ped.nm.gov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Education Administrator, Professional Development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2923703042"/>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Dinsmore, Jessica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jessica.dinsmore@ped.nm.gov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and Support Specialist</a:t>
                      </a:r>
                    </a:p>
                  </a:txBody>
                  <a:tcPr marL="95234" marR="95234" marT="47617" marB="47617" anchor="ctr">
                    <a:solidFill>
                      <a:schemeClr val="tx2"/>
                    </a:solidFill>
                  </a:tcPr>
                </a:tc>
                <a:extLst>
                  <a:ext uri="{0D108BD9-81ED-4DB2-BD59-A6C34878D82A}">
                    <a16:rowId xmlns:a16="http://schemas.microsoft.com/office/drawing/2014/main" val="3671462520"/>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Burkett, Tammy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tamara.burkett@ped.nm.gov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Data Analyst</a:t>
                      </a:r>
                    </a:p>
                  </a:txBody>
                  <a:tcPr marL="95234" marR="95234" marT="47617" marB="47617" anchor="ctr">
                    <a:solidFill>
                      <a:schemeClr val="tx2"/>
                    </a:solidFill>
                  </a:tcPr>
                </a:tc>
                <a:extLst>
                  <a:ext uri="{0D108BD9-81ED-4DB2-BD59-A6C34878D82A}">
                    <a16:rowId xmlns:a16="http://schemas.microsoft.com/office/drawing/2014/main" val="4194773897"/>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Hedrick, Yaling</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yaling.hedrick@ped.nm.gov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monitor</a:t>
                      </a:r>
                    </a:p>
                  </a:txBody>
                  <a:tcPr marL="95234" marR="95234" marT="47617" marB="47617" anchor="ctr">
                    <a:solidFill>
                      <a:schemeClr val="tx2"/>
                    </a:solidFill>
                  </a:tcPr>
                </a:tc>
                <a:extLst>
                  <a:ext uri="{0D108BD9-81ED-4DB2-BD59-A6C34878D82A}">
                    <a16:rowId xmlns:a16="http://schemas.microsoft.com/office/drawing/2014/main" val="1134620395"/>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Gonzales, Kim</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kimberly.gonzales1@ped.nm.gov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Specialist </a:t>
                      </a:r>
                    </a:p>
                  </a:txBody>
                  <a:tcPr marL="95234" marR="95234" marT="47617" marB="47617" anchor="ctr">
                    <a:solidFill>
                      <a:schemeClr val="tx2"/>
                    </a:solidFill>
                  </a:tcPr>
                </a:tc>
                <a:extLst>
                  <a:ext uri="{0D108BD9-81ED-4DB2-BD59-A6C34878D82A}">
                    <a16:rowId xmlns:a16="http://schemas.microsoft.com/office/drawing/2014/main" val="3623248437"/>
                  </a:ext>
                </a:extLst>
              </a:tr>
              <a:tr h="515589">
                <a:tc>
                  <a:txBody>
                    <a:bodyPr/>
                    <a:lstStyle/>
                    <a:p>
                      <a:pPr marL="0" marR="0">
                        <a:lnSpc>
                          <a:spcPct val="107000"/>
                        </a:lnSpc>
                        <a:spcBef>
                          <a:spcPts val="0"/>
                        </a:spcBef>
                        <a:spcAft>
                          <a:spcPts val="0"/>
                        </a:spcAft>
                      </a:pPr>
                      <a:r>
                        <a:rPr lang="en-US" sz="900" b="1"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Ellis, Kaity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kaitlin.ellis@ped.nm.gov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Social &amp; Community Coordinator</a:t>
                      </a:r>
                    </a:p>
                  </a:txBody>
                  <a:tcPr marL="95234" marR="95234" marT="47617" marB="47617" anchor="ctr">
                    <a:solidFill>
                      <a:schemeClr val="tx2"/>
                    </a:solidFill>
                  </a:tcPr>
                </a:tc>
                <a:extLst>
                  <a:ext uri="{0D108BD9-81ED-4DB2-BD59-A6C34878D82A}">
                    <a16:rowId xmlns:a16="http://schemas.microsoft.com/office/drawing/2014/main" val="2589675539"/>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Campbell, Natalie</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natalie.campbell@ped.nm.gov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Assistant General Counsel</a:t>
                      </a:r>
                    </a:p>
                  </a:txBody>
                  <a:tcPr marL="95234" marR="95234" marT="47617" marB="47617" anchor="ctr">
                    <a:solidFill>
                      <a:schemeClr val="tx2"/>
                    </a:solidFill>
                  </a:tcPr>
                </a:tc>
                <a:extLst>
                  <a:ext uri="{0D108BD9-81ED-4DB2-BD59-A6C34878D82A}">
                    <a16:rowId xmlns:a16="http://schemas.microsoft.com/office/drawing/2014/main" val="3395030610"/>
                  </a:ext>
                </a:extLst>
              </a:tr>
            </a:tbl>
          </a:graphicData>
        </a:graphic>
      </p:graphicFrame>
      <p:graphicFrame>
        <p:nvGraphicFramePr>
          <p:cNvPr id="3" name="Table 2">
            <a:extLst>
              <a:ext uri="{FF2B5EF4-FFF2-40B4-BE49-F238E27FC236}">
                <a16:creationId xmlns:a16="http://schemas.microsoft.com/office/drawing/2014/main" id="{3D0D7E04-EC33-0027-1C3E-80BA3A6F40E1}"/>
              </a:ext>
            </a:extLst>
          </p:cNvPr>
          <p:cNvGraphicFramePr>
            <a:graphicFrameLocks noGrp="1"/>
          </p:cNvGraphicFramePr>
          <p:nvPr>
            <p:extLst>
              <p:ext uri="{D42A27DB-BD31-4B8C-83A1-F6EECF244321}">
                <p14:modId xmlns:p14="http://schemas.microsoft.com/office/powerpoint/2010/main" val="2978662237"/>
              </p:ext>
            </p:extLst>
          </p:nvPr>
        </p:nvGraphicFramePr>
        <p:xfrm>
          <a:off x="0" y="5826820"/>
          <a:ext cx="12192001" cy="515591"/>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114048629"/>
                    </a:ext>
                  </a:extLst>
                </a:gridCol>
                <a:gridCol w="4065220">
                  <a:extLst>
                    <a:ext uri="{9D8B030D-6E8A-4147-A177-3AD203B41FA5}">
                      <a16:colId xmlns:a16="http://schemas.microsoft.com/office/drawing/2014/main" val="136489587"/>
                    </a:ext>
                  </a:extLst>
                </a:gridCol>
                <a:gridCol w="4065768">
                  <a:extLst>
                    <a:ext uri="{9D8B030D-6E8A-4147-A177-3AD203B41FA5}">
                      <a16:colId xmlns:a16="http://schemas.microsoft.com/office/drawing/2014/main" val="667300276"/>
                    </a:ext>
                  </a:extLst>
                </a:gridCol>
              </a:tblGrid>
              <a:tr h="515591">
                <a:tc>
                  <a:txBody>
                    <a:bodyPr/>
                    <a:lstStyle/>
                    <a:p>
                      <a:pPr marL="0" marR="0">
                        <a:lnSpc>
                          <a:spcPct val="107000"/>
                        </a:lnSpc>
                        <a:spcBef>
                          <a:spcPts val="0"/>
                        </a:spcBef>
                        <a:spcAft>
                          <a:spcPts val="0"/>
                        </a:spcAft>
                      </a:pPr>
                      <a:r>
                        <a:rPr lang="en-US" sz="900" kern="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Jiang, Jingchao</a:t>
                      </a:r>
                      <a:endParaRPr lang="en-US" sz="900"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jingchao.jiang@ped.nm.gov</a:t>
                      </a:r>
                      <a:r>
                        <a:rPr lang="en-US" sz="900" b="0"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dirty="0">
                          <a:solidFill>
                            <a:schemeClr val="bg2"/>
                          </a:solidFill>
                          <a:effectLst/>
                          <a:latin typeface="Arial Black" panose="020B0A04020102020204" pitchFamily="34" charset="0"/>
                        </a:rPr>
                        <a:t>Financial Coordinator</a:t>
                      </a:r>
                      <a:endParaRPr lang="en-US" sz="900" b="0"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27944119"/>
                  </a:ext>
                </a:extLst>
              </a:tr>
            </a:tbl>
          </a:graphicData>
        </a:graphic>
      </p:graphicFrame>
      <p:graphicFrame>
        <p:nvGraphicFramePr>
          <p:cNvPr id="6" name="Table 5">
            <a:extLst>
              <a:ext uri="{FF2B5EF4-FFF2-40B4-BE49-F238E27FC236}">
                <a16:creationId xmlns:a16="http://schemas.microsoft.com/office/drawing/2014/main" id="{B0E59A89-400D-AB08-D856-8A1C78E6DD70}"/>
              </a:ext>
            </a:extLst>
          </p:cNvPr>
          <p:cNvGraphicFramePr>
            <a:graphicFrameLocks noGrp="1"/>
          </p:cNvGraphicFramePr>
          <p:nvPr>
            <p:extLst>
              <p:ext uri="{D42A27DB-BD31-4B8C-83A1-F6EECF244321}">
                <p14:modId xmlns:p14="http://schemas.microsoft.com/office/powerpoint/2010/main" val="3876990665"/>
              </p:ext>
            </p:extLst>
          </p:nvPr>
        </p:nvGraphicFramePr>
        <p:xfrm>
          <a:off x="-1" y="6342411"/>
          <a:ext cx="12192001" cy="390162"/>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774320643"/>
                    </a:ext>
                  </a:extLst>
                </a:gridCol>
                <a:gridCol w="4063392">
                  <a:extLst>
                    <a:ext uri="{9D8B030D-6E8A-4147-A177-3AD203B41FA5}">
                      <a16:colId xmlns:a16="http://schemas.microsoft.com/office/drawing/2014/main" val="1640360479"/>
                    </a:ext>
                  </a:extLst>
                </a:gridCol>
                <a:gridCol w="4067596">
                  <a:extLst>
                    <a:ext uri="{9D8B030D-6E8A-4147-A177-3AD203B41FA5}">
                      <a16:colId xmlns:a16="http://schemas.microsoft.com/office/drawing/2014/main" val="4163655224"/>
                    </a:ext>
                  </a:extLst>
                </a:gridCol>
              </a:tblGrid>
              <a:tr h="390162">
                <a:tc>
                  <a:txBody>
                    <a:bodyPr/>
                    <a:lstStyle/>
                    <a:p>
                      <a:pPr marL="0" marR="0">
                        <a:lnSpc>
                          <a:spcPct val="107000"/>
                        </a:lnSpc>
                        <a:spcBef>
                          <a:spcPts val="0"/>
                        </a:spcBef>
                        <a:spcAft>
                          <a:spcPts val="0"/>
                        </a:spcAft>
                      </a:pPr>
                      <a:r>
                        <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Rodriguez, Jennifer</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jennifer.rodriguez1@ped.nm.gov</a:t>
                      </a: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Executive Secretary</a:t>
                      </a:r>
                    </a:p>
                  </a:txBody>
                  <a:tcPr marL="95234" marR="95234" marT="47617" marB="47617" anchor="ctr">
                    <a:solidFill>
                      <a:schemeClr val="bg1">
                        <a:lumMod val="95000"/>
                      </a:schemeClr>
                    </a:solidFill>
                  </a:tcPr>
                </a:tc>
                <a:extLst>
                  <a:ext uri="{0D108BD9-81ED-4DB2-BD59-A6C34878D82A}">
                    <a16:rowId xmlns:a16="http://schemas.microsoft.com/office/drawing/2014/main" val="3183687255"/>
                  </a:ext>
                </a:extLst>
              </a:tr>
            </a:tbl>
          </a:graphicData>
        </a:graphic>
      </p:graphicFrame>
    </p:spTree>
    <p:extLst>
      <p:ext uri="{BB962C8B-B14F-4D97-AF65-F5344CB8AC3E}">
        <p14:creationId xmlns:p14="http://schemas.microsoft.com/office/powerpoint/2010/main" val="7142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2A27-50F2-B8CB-CB89-F9F546BA5874}"/>
              </a:ext>
            </a:extLst>
          </p:cNvPr>
          <p:cNvSpPr>
            <a:spLocks noGrp="1"/>
          </p:cNvSpPr>
          <p:nvPr>
            <p:ph type="title"/>
          </p:nvPr>
        </p:nvSpPr>
        <p:spPr>
          <a:xfrm>
            <a:off x="1295400" y="407630"/>
            <a:ext cx="9601200" cy="1036850"/>
          </a:xfrm>
        </p:spPr>
        <p:txBody>
          <a:bodyPr/>
          <a:lstStyle/>
          <a:p>
            <a:pPr algn="ctr"/>
            <a:r>
              <a:rPr lang="en-US" b="1" dirty="0">
                <a:latin typeface="Arial Black" panose="020B0A04020102020204" pitchFamily="34" charset="0"/>
              </a:rPr>
              <a:t>Resources</a:t>
            </a:r>
          </a:p>
        </p:txBody>
      </p:sp>
      <p:sp>
        <p:nvSpPr>
          <p:cNvPr id="4" name="Slide Number Placeholder 3">
            <a:extLst>
              <a:ext uri="{FF2B5EF4-FFF2-40B4-BE49-F238E27FC236}">
                <a16:creationId xmlns:a16="http://schemas.microsoft.com/office/drawing/2014/main" id="{1E29FC5E-F97F-1831-D608-6AD38EF794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3076" name="Picture 4" descr="Halloween Background 4K High Definition.">
            <a:extLst>
              <a:ext uri="{FF2B5EF4-FFF2-40B4-BE49-F238E27FC236}">
                <a16:creationId xmlns:a16="http://schemas.microsoft.com/office/drawing/2014/main" id="{126D61ED-D8FA-BFD6-D44C-150F546E7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1031"/>
            <a:ext cx="12192000" cy="5413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B0C09C88-7987-7DDE-C67D-1C669CFD49A4}"/>
              </a:ext>
            </a:extLst>
          </p:cNvPr>
          <p:cNvSpPr txBox="1">
            <a:spLocks/>
          </p:cNvSpPr>
          <p:nvPr/>
        </p:nvSpPr>
        <p:spPr>
          <a:xfrm>
            <a:off x="152693" y="2625999"/>
            <a:ext cx="3420031" cy="889476"/>
          </a:xfrm>
          <a:prstGeom prst="rect">
            <a:avLst/>
          </a:prstGeom>
          <a:solidFill>
            <a:srgbClr val="327D9A"/>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0" indent="0" algn="ctr">
              <a:lnSpc>
                <a:spcPct val="120000"/>
              </a:lnSpc>
              <a:spcBef>
                <a:spcPts val="0"/>
              </a:spcBef>
              <a:buFont typeface="Arial"/>
              <a:buNone/>
            </a:pPr>
            <a:r>
              <a:rPr lang="en-US" sz="5600" b="1" dirty="0">
                <a:solidFill>
                  <a:schemeClr val="bg2"/>
                </a:solidFill>
                <a:latin typeface="Georgia" panose="02040502050405020303" pitchFamily="18" charset="0"/>
              </a:rPr>
              <a:t>  </a:t>
            </a:r>
            <a:r>
              <a:rPr lang="en-US" sz="7200" b="1" dirty="0">
                <a:solidFill>
                  <a:schemeClr val="bg1"/>
                </a:solidFill>
                <a:latin typeface="Arial Black" panose="020B0A04020102020204" pitchFamily="34" charset="0"/>
              </a:rPr>
              <a:t>Have Questions for OSE? </a:t>
            </a:r>
          </a:p>
          <a:p>
            <a:pPr marL="114300" indent="0" algn="ctr">
              <a:buFont typeface="Arial"/>
              <a:buNone/>
            </a:pPr>
            <a:r>
              <a:rPr lang="en-US" sz="7200" b="1" dirty="0">
                <a:solidFill>
                  <a:schemeClr val="bg1"/>
                </a:solidFill>
                <a:latin typeface="Arial Black" panose="020B0A04020102020204" pitchFamily="34" charset="0"/>
                <a:hlinkClick r:id="rId4">
                  <a:extLst>
                    <a:ext uri="{A12FA001-AC4F-418D-AE19-62706E023703}">
                      <ahyp:hlinkClr xmlns:ahyp="http://schemas.microsoft.com/office/drawing/2018/hyperlinkcolor" val="tx"/>
                    </a:ext>
                  </a:extLst>
                </a:hlinkClick>
              </a:rPr>
              <a:t>ose.support@ped.nm.gov</a:t>
            </a:r>
            <a:r>
              <a:rPr lang="en-US" sz="7200" b="1" dirty="0">
                <a:solidFill>
                  <a:schemeClr val="bg1"/>
                </a:solidFill>
                <a:latin typeface="Arial Black" panose="020B0A04020102020204" pitchFamily="34" charset="0"/>
              </a:rPr>
              <a:t> </a:t>
            </a:r>
          </a:p>
          <a:p>
            <a:pPr marL="114300" indent="0" algn="ctr">
              <a:buFont typeface="Arial"/>
              <a:buNone/>
            </a:pPr>
            <a:r>
              <a:rPr lang="en-US" dirty="0">
                <a:solidFill>
                  <a:schemeClr val="bg2"/>
                </a:solidFill>
              </a:rPr>
              <a:t> </a:t>
            </a:r>
          </a:p>
        </p:txBody>
      </p:sp>
      <p:sp>
        <p:nvSpPr>
          <p:cNvPr id="5" name="TextBox 4">
            <a:extLst>
              <a:ext uri="{FF2B5EF4-FFF2-40B4-BE49-F238E27FC236}">
                <a16:creationId xmlns:a16="http://schemas.microsoft.com/office/drawing/2014/main" id="{F3C3FA02-038D-9C87-995A-08F5150FA4EE}"/>
              </a:ext>
            </a:extLst>
          </p:cNvPr>
          <p:cNvSpPr txBox="1"/>
          <p:nvPr/>
        </p:nvSpPr>
        <p:spPr>
          <a:xfrm>
            <a:off x="3924794" y="3254461"/>
            <a:ext cx="3420033" cy="923330"/>
          </a:xfrm>
          <a:prstGeom prst="rect">
            <a:avLst/>
          </a:prstGeom>
          <a:solidFill>
            <a:srgbClr val="327D9A"/>
          </a:solidFill>
          <a:effectLst>
            <a:outerShdw blurRad="50800" dist="38100" dir="2700000" algn="tl" rotWithShape="0">
              <a:prstClr val="black">
                <a:alpha val="40000"/>
              </a:prstClr>
            </a:outerShdw>
          </a:effectLst>
        </p:spPr>
        <p:txBody>
          <a:bodyPr wrap="square">
            <a:spAutoFit/>
          </a:bodyPr>
          <a:lstStyle/>
          <a:p>
            <a:pPr algn="ctr"/>
            <a:endParaRPr lang="en-US" sz="1800" b="1" u="sng" dirty="0">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algn="ctr"/>
            <a:r>
              <a:rPr lang="en-US" sz="1800" b="1" u="sng" dirty="0">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LEA Managed Booklet</a:t>
            </a:r>
            <a:endParaRPr lang="en-US" sz="1800" b="1" u="sng" dirty="0">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a:p>
            <a:pPr algn="ctr"/>
            <a:endParaRPr lang="en-US" sz="1800" b="1" u="sng" dirty="0">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32C7B995-2176-FC63-14AF-DAA6C9D52344}"/>
              </a:ext>
            </a:extLst>
          </p:cNvPr>
          <p:cNvSpPr>
            <a:spLocks noGrp="1"/>
          </p:cNvSpPr>
          <p:nvPr>
            <p:ph type="body" idx="1"/>
          </p:nvPr>
        </p:nvSpPr>
        <p:spPr>
          <a:xfrm>
            <a:off x="3924794" y="2118324"/>
            <a:ext cx="3420031" cy="726011"/>
          </a:xfrm>
          <a:solidFill>
            <a:srgbClr val="327D9A"/>
          </a:solidFill>
          <a:effectLst>
            <a:outerShdw blurRad="50800" dist="38100" dir="2700000" algn="tl" rotWithShape="0">
              <a:prstClr val="black">
                <a:alpha val="40000"/>
              </a:prstClr>
            </a:outerShdw>
          </a:effectLst>
        </p:spPr>
        <p:txBody>
          <a:bodyPr>
            <a:normAutofit/>
          </a:bodyPr>
          <a:lstStyle/>
          <a:p>
            <a:pPr marL="114300" indent="0" algn="ctr">
              <a:lnSpc>
                <a:spcPct val="100000"/>
              </a:lnSpc>
              <a:buNone/>
            </a:pPr>
            <a:endParaRPr lang="en-US" sz="1400" b="1" u="sng" dirty="0">
              <a:solidFill>
                <a:schemeClr val="bg2"/>
              </a:solidFill>
              <a:latin typeface="Georgia" panose="02040502050405020303" pitchFamily="18" charset="0"/>
            </a:endParaRPr>
          </a:p>
          <a:p>
            <a:pPr marL="114300" indent="0" algn="ctr">
              <a:lnSpc>
                <a:spcPct val="100000"/>
              </a:lnSpc>
              <a:buNone/>
            </a:pPr>
            <a:endParaRPr lang="en-US" sz="1400" b="1" u="sng" dirty="0">
              <a:solidFill>
                <a:schemeClr val="bg2"/>
              </a:solidFill>
              <a:latin typeface="Georgia" panose="02040502050405020303" pitchFamily="18" charset="0"/>
            </a:endParaRPr>
          </a:p>
          <a:p>
            <a:pPr marL="114300" indent="0" algn="ctr">
              <a:lnSpc>
                <a:spcPct val="100000"/>
              </a:lnSpc>
              <a:buNone/>
            </a:pPr>
            <a:endParaRPr lang="en-US" sz="1400" b="1" u="sng" dirty="0">
              <a:solidFill>
                <a:schemeClr val="bg2"/>
              </a:solidFill>
              <a:latin typeface="Georgia" panose="02040502050405020303" pitchFamily="18" charset="0"/>
            </a:endParaRPr>
          </a:p>
          <a:p>
            <a:pPr marL="114300" indent="0" algn="ctr">
              <a:lnSpc>
                <a:spcPct val="100000"/>
              </a:lnSpc>
              <a:buNone/>
            </a:pPr>
            <a:endParaRPr lang="en-US" sz="1400" b="1" u="sng" dirty="0">
              <a:solidFill>
                <a:schemeClr val="bg2"/>
              </a:solidFill>
              <a:latin typeface="Georgia" panose="02040502050405020303" pitchFamily="18" charset="0"/>
            </a:endParaRPr>
          </a:p>
          <a:p>
            <a:pPr marL="114300" indent="0" algn="ctr">
              <a:lnSpc>
                <a:spcPct val="100000"/>
              </a:lnSpc>
              <a:buNone/>
            </a:pPr>
            <a:endParaRPr lang="en-US" sz="1400" dirty="0">
              <a:solidFill>
                <a:schemeClr val="bg2"/>
              </a:solidFill>
              <a:latin typeface="Georgia" panose="02040502050405020303" pitchFamily="18" charset="0"/>
            </a:endParaRPr>
          </a:p>
        </p:txBody>
      </p:sp>
      <p:sp>
        <p:nvSpPr>
          <p:cNvPr id="9" name="TextBox 8">
            <a:extLst>
              <a:ext uri="{FF2B5EF4-FFF2-40B4-BE49-F238E27FC236}">
                <a16:creationId xmlns:a16="http://schemas.microsoft.com/office/drawing/2014/main" id="{4C8A222C-0D39-E395-B994-B7E7BBD03925}"/>
              </a:ext>
            </a:extLst>
          </p:cNvPr>
          <p:cNvSpPr txBox="1"/>
          <p:nvPr/>
        </p:nvSpPr>
        <p:spPr>
          <a:xfrm>
            <a:off x="3924794" y="2248183"/>
            <a:ext cx="3420031" cy="369332"/>
          </a:xfrm>
          <a:prstGeom prst="rect">
            <a:avLst/>
          </a:prstGeom>
          <a:noFill/>
        </p:spPr>
        <p:txBody>
          <a:bodyPr wrap="square">
            <a:spAutoFit/>
          </a:bodyPr>
          <a:lstStyle/>
          <a:p>
            <a:pPr algn="ctr"/>
            <a:r>
              <a:rPr lang="en-US" sz="1800" b="1" u="sng" dirty="0">
                <a:solidFill>
                  <a:schemeClr val="bg1"/>
                </a:solidFill>
                <a:effectLst/>
                <a:latin typeface="Arial Black" panose="020B0A040201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OSE Parent Portal</a:t>
            </a:r>
            <a:endParaRPr lang="en-US" sz="1800" b="1" dirty="0">
              <a:solidFill>
                <a:schemeClr val="bg1"/>
              </a:solidFill>
              <a:latin typeface="Arial Black" panose="020B0A04020102020204" pitchFamily="34" charset="0"/>
            </a:endParaRPr>
          </a:p>
        </p:txBody>
      </p:sp>
      <p:sp>
        <p:nvSpPr>
          <p:cNvPr id="12" name="TextBox 11">
            <a:extLst>
              <a:ext uri="{FF2B5EF4-FFF2-40B4-BE49-F238E27FC236}">
                <a16:creationId xmlns:a16="http://schemas.microsoft.com/office/drawing/2014/main" id="{4F73C0EF-C869-D62B-97F0-F9ACF8EB2AD9}"/>
              </a:ext>
            </a:extLst>
          </p:cNvPr>
          <p:cNvSpPr txBox="1"/>
          <p:nvPr/>
        </p:nvSpPr>
        <p:spPr>
          <a:xfrm>
            <a:off x="152693" y="1704592"/>
            <a:ext cx="3420030" cy="726010"/>
          </a:xfrm>
          <a:prstGeom prst="rect">
            <a:avLst/>
          </a:prstGeom>
          <a:solidFill>
            <a:srgbClr val="327D9A"/>
          </a:solidFill>
          <a:effectLst>
            <a:outerShdw blurRad="50800" dist="38100" dir="2700000" algn="tl" rotWithShape="0">
              <a:prstClr val="black">
                <a:alpha val="40000"/>
              </a:prstClr>
            </a:outerShdw>
          </a:effectLst>
        </p:spPr>
        <p:txBody>
          <a:bodyPr wrap="square" lIns="91440" tIns="45720" rIns="91440" bIns="45720" anchor="t">
            <a:spAutoFit/>
          </a:bodyPr>
          <a:lstStyle/>
          <a:p>
            <a:pPr algn="ctr"/>
            <a:endParaRPr lang="en-US" sz="1800" b="1" u="sng" dirty="0">
              <a:solidFill>
                <a:schemeClr val="bg1"/>
              </a:solidFill>
              <a:latin typeface="Arial Black"/>
              <a:ea typeface="Aptos" panose="020B0004020202020204" pitchFamily="34" charset="0"/>
            </a:endParaRPr>
          </a:p>
        </p:txBody>
      </p:sp>
      <p:sp>
        <p:nvSpPr>
          <p:cNvPr id="14" name="TextBox 13">
            <a:extLst>
              <a:ext uri="{FF2B5EF4-FFF2-40B4-BE49-F238E27FC236}">
                <a16:creationId xmlns:a16="http://schemas.microsoft.com/office/drawing/2014/main" id="{78ABD253-1459-128A-A624-5B4D8D437C43}"/>
              </a:ext>
            </a:extLst>
          </p:cNvPr>
          <p:cNvSpPr txBox="1"/>
          <p:nvPr/>
        </p:nvSpPr>
        <p:spPr>
          <a:xfrm>
            <a:off x="152692" y="3790551"/>
            <a:ext cx="3420031" cy="923330"/>
          </a:xfrm>
          <a:prstGeom prst="rect">
            <a:avLst/>
          </a:prstGeom>
          <a:solidFill>
            <a:srgbClr val="327D9A"/>
          </a:solidFill>
          <a:effectLst>
            <a:outerShdw blurRad="50800" dist="38100" dir="2700000" algn="tl" rotWithShape="0">
              <a:prstClr val="black">
                <a:alpha val="40000"/>
              </a:prstClr>
            </a:outerShdw>
          </a:effectLst>
        </p:spPr>
        <p:txBody>
          <a:bodyPr wrap="square">
            <a:spAutoFit/>
          </a:bodyPr>
          <a:lstStyle/>
          <a:p>
            <a:pPr algn="ctr"/>
            <a:endParaRPr lang="en-US" sz="1800" b="1" dirty="0">
              <a:solidFill>
                <a:schemeClr val="bg2"/>
              </a:solidFill>
              <a:effectLst/>
              <a:latin typeface="Arial Black" panose="020B0A04020102020204" pitchFamily="34" charset="0"/>
              <a:ea typeface="Aptos" panose="020B0004020202020204" pitchFamily="34" charset="0"/>
              <a:cs typeface="Calibri" panose="020F0502020204030204" pitchFamily="34" charset="0"/>
              <a:hlinkClick r:id="rId7">
                <a:extLst>
                  <a:ext uri="{A12FA001-AC4F-418D-AE19-62706E023703}">
                    <ahyp:hlinkClr xmlns:ahyp="http://schemas.microsoft.com/office/drawing/2018/hyperlinkcolor" val="tx"/>
                  </a:ext>
                </a:extLst>
              </a:hlinkClick>
            </a:endParaRPr>
          </a:p>
          <a:p>
            <a:pPr algn="ctr"/>
            <a:r>
              <a:rPr lang="en-US" sz="1800" b="1" dirty="0">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OSE Resources</a:t>
            </a:r>
            <a:endParaRPr lang="en-US" sz="1800" b="1" dirty="0">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a:p>
            <a:pPr algn="ctr"/>
            <a:endParaRPr lang="en-US" sz="1800" b="1" dirty="0">
              <a:solidFill>
                <a:schemeClr val="bg2"/>
              </a:solidFill>
              <a:effectLst/>
              <a:latin typeface="Arial Black" panose="020B0A04020102020204" pitchFamily="34" charset="0"/>
              <a:ea typeface="Aptos" panose="020B00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1D0E74BB-DA57-0C35-67F0-4691EE8C31D7}"/>
              </a:ext>
            </a:extLst>
          </p:cNvPr>
          <p:cNvSpPr txBox="1"/>
          <p:nvPr/>
        </p:nvSpPr>
        <p:spPr>
          <a:xfrm>
            <a:off x="90653" y="1744431"/>
            <a:ext cx="3482070" cy="646331"/>
          </a:xfrm>
          <a:prstGeom prst="rect">
            <a:avLst/>
          </a:prstGeom>
          <a:noFill/>
        </p:spPr>
        <p:txBody>
          <a:bodyPr wrap="square">
            <a:spAutoFit/>
          </a:bodyPr>
          <a:lstStyle/>
          <a:p>
            <a:pPr algn="ctr"/>
            <a:r>
              <a:rPr lang="en-US" sz="1800" b="1" dirty="0">
                <a:solidFill>
                  <a:schemeClr val="bg1"/>
                </a:solidFill>
                <a:latin typeface="Arial Black" panose="020B0A04020102020204" pitchFamily="34" charset="0"/>
                <a:hlinkClick r:id="rId8">
                  <a:extLst>
                    <a:ext uri="{A12FA001-AC4F-418D-AE19-62706E023703}">
                      <ahyp:hlinkClr xmlns:ahyp="http://schemas.microsoft.com/office/drawing/2018/hyperlinkcolor" val="tx"/>
                    </a:ext>
                  </a:extLst>
                </a:hlinkClick>
              </a:rPr>
              <a:t>October 2024 OSE Newsletter</a:t>
            </a:r>
            <a:endParaRPr lang="en-US" sz="1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93994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4CF6-0566-9AB6-E999-149A4D9CC731}"/>
              </a:ext>
            </a:extLst>
          </p:cNvPr>
          <p:cNvSpPr>
            <a:spLocks noGrp="1"/>
          </p:cNvSpPr>
          <p:nvPr>
            <p:ph type="title"/>
          </p:nvPr>
        </p:nvSpPr>
        <p:spPr>
          <a:xfrm>
            <a:off x="1988228" y="2519029"/>
            <a:ext cx="8215544" cy="1036850"/>
          </a:xfrm>
        </p:spPr>
        <p:txBody>
          <a:bodyPr/>
          <a:lstStyle/>
          <a:p>
            <a:pPr algn="ctr"/>
            <a:r>
              <a:rPr lang="en-US">
                <a:solidFill>
                  <a:schemeClr val="bg2"/>
                </a:solidFill>
                <a:latin typeface="Arial Black" panose="020B0A04020102020204" pitchFamily="34" charset="0"/>
              </a:rPr>
              <a:t>Questions From The Field?</a:t>
            </a:r>
          </a:p>
        </p:txBody>
      </p:sp>
      <p:sp>
        <p:nvSpPr>
          <p:cNvPr id="3" name="Slide Number Placeholder 2">
            <a:extLst>
              <a:ext uri="{FF2B5EF4-FFF2-40B4-BE49-F238E27FC236}">
                <a16:creationId xmlns:a16="http://schemas.microsoft.com/office/drawing/2014/main" id="{8360B725-A022-E44F-FC7D-A2B90D0F7C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85331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341949" y="796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dirty="0">
                <a:solidFill>
                  <a:schemeClr val="bg2"/>
                </a:solidFill>
                <a:latin typeface="Arial Black" panose="020B0A04020102020204" pitchFamily="34" charset="0"/>
              </a:rPr>
              <a:t>Office Hour Sessions</a:t>
            </a:r>
            <a:endParaRPr sz="3300" b="1" dirty="0">
              <a:solidFill>
                <a:schemeClr val="bg2"/>
              </a:solidFill>
              <a:latin typeface="Arial Black" panose="020B0A04020102020204" pitchFamily="34" charset="0"/>
            </a:endParaRPr>
          </a:p>
        </p:txBody>
      </p:sp>
      <p:sp>
        <p:nvSpPr>
          <p:cNvPr id="104" name="Google Shape;104;p1"/>
          <p:cNvSpPr txBox="1">
            <a:spLocks noGrp="1"/>
          </p:cNvSpPr>
          <p:nvPr>
            <p:ph type="subTitle" idx="1"/>
          </p:nvPr>
        </p:nvSpPr>
        <p:spPr>
          <a:xfrm>
            <a:off x="459072" y="4075326"/>
            <a:ext cx="6452170" cy="1219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600">
                <a:solidFill>
                  <a:schemeClr val="dk2"/>
                </a:solidFill>
                <a:latin typeface="Arial Black"/>
              </a:rPr>
              <a:t>Dr. Margaret Cage</a:t>
            </a:r>
          </a:p>
          <a:p>
            <a:pPr marL="0" indent="0">
              <a:lnSpc>
                <a:spcPct val="100000"/>
              </a:lnSpc>
              <a:spcBef>
                <a:spcPts val="0"/>
              </a:spcBef>
            </a:pPr>
            <a:r>
              <a:rPr lang="en-US" sz="2600">
                <a:solidFill>
                  <a:schemeClr val="dk2"/>
                </a:solidFill>
                <a:latin typeface="Arial Black"/>
              </a:rPr>
              <a:t>Deputy Secretary </a:t>
            </a:r>
            <a:endParaRPr lang="en-US" sz="2600">
              <a:solidFill>
                <a:schemeClr val="dk2"/>
              </a:solidFill>
              <a:latin typeface="Arial Black" panose="020B0A04020102020204" pitchFamily="34" charset="0"/>
            </a:endParaRPr>
          </a:p>
          <a:p>
            <a:pPr marL="0" lvl="0" indent="0" algn="l" rtl="0">
              <a:lnSpc>
                <a:spcPct val="100000"/>
              </a:lnSpc>
              <a:spcBef>
                <a:spcPts val="0"/>
              </a:spcBef>
              <a:spcAft>
                <a:spcPts val="0"/>
              </a:spcAft>
              <a:buSzPts val="2400"/>
              <a:buNone/>
            </a:pPr>
            <a:r>
              <a:rPr lang="en-US" sz="2600">
                <a:solidFill>
                  <a:schemeClr val="dk2"/>
                </a:solidFill>
                <a:latin typeface="Arial Black"/>
              </a:rPr>
              <a:t>The Office of Special Education </a:t>
            </a:r>
            <a:endParaRPr lang="en-US">
              <a:solidFill>
                <a:schemeClr val="dk2"/>
              </a:solidFill>
              <a:latin typeface="Arial Black"/>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
          <p:cNvSpPr/>
          <p:nvPr/>
        </p:nvSpPr>
        <p:spPr>
          <a:xfrm>
            <a:off x="576783" y="6134010"/>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Georgia" panose="02040502050405020303" pitchFamily="18" charset="0"/>
                <a:ea typeface="Calibri"/>
                <a:cs typeface="Calibri"/>
                <a:sym typeface="Calibri"/>
              </a:rPr>
              <a:t>Investing for tomorrow, delivering today</a:t>
            </a:r>
            <a:r>
              <a:rPr lang="en-US" sz="2400" b="0" i="1" u="none" strike="noStrike" cap="none">
                <a:solidFill>
                  <a:srgbClr val="048A81"/>
                </a:solidFill>
                <a:latin typeface="Calibri"/>
                <a:ea typeface="Calibri"/>
                <a:cs typeface="Calibri"/>
                <a:sym typeface="Calibri"/>
              </a:rPr>
              <a:t>. </a:t>
            </a:r>
            <a:endParaRPr sz="1200" b="0" i="0" u="none" strike="noStrike" cap="none">
              <a:solidFill>
                <a:srgbClr val="000000"/>
              </a:solidFill>
              <a:latin typeface="Arial"/>
              <a:ea typeface="Arial"/>
              <a:cs typeface="Arial"/>
              <a:sym typeface="Arial"/>
            </a:endParaRPr>
          </a:p>
        </p:txBody>
      </p:sp>
      <p:sp>
        <p:nvSpPr>
          <p:cNvPr id="107" name="Google Shape;107;p1"/>
          <p:cNvSpPr txBox="1"/>
          <p:nvPr/>
        </p:nvSpPr>
        <p:spPr>
          <a:xfrm>
            <a:off x="576783" y="5468040"/>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1" dirty="0">
                <a:latin typeface="Georgia" panose="02040502050405020303" pitchFamily="18" charset="0"/>
                <a:ea typeface="Calibri"/>
                <a:cs typeface="Calibri"/>
                <a:sym typeface="Calibri"/>
              </a:rPr>
              <a:t>October 15</a:t>
            </a:r>
            <a:r>
              <a:rPr lang="en-US" sz="2000" b="0" i="1" u="none" strike="noStrike" cap="none" dirty="0">
                <a:solidFill>
                  <a:srgbClr val="000000"/>
                </a:solidFill>
                <a:latin typeface="Georgia" panose="02040502050405020303" pitchFamily="18" charset="0"/>
                <a:ea typeface="Calibri"/>
                <a:cs typeface="Calibri"/>
                <a:sym typeface="Calibri"/>
              </a:rPr>
              <a:t>, 2024</a:t>
            </a:r>
            <a:endParaRPr sz="2000" b="0" i="1" u="none" strike="noStrike" cap="none" dirty="0">
              <a:solidFill>
                <a:srgbClr val="000000"/>
              </a:solidFill>
              <a:latin typeface="Georgia" panose="02040502050405020303" pitchFamily="18" charset="0"/>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pic>
        <p:nvPicPr>
          <p:cNvPr id="4100" name="Picture 4" descr="Halloween Edition">
            <a:extLst>
              <a:ext uri="{FF2B5EF4-FFF2-40B4-BE49-F238E27FC236}">
                <a16:creationId xmlns:a16="http://schemas.microsoft.com/office/drawing/2014/main" id="{D6D7927A-7BA8-9A6E-C558-D8BC8F193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9" y="1974526"/>
            <a:ext cx="3151201" cy="21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B690CB-BAF0-F798-7FBF-F331F47A8DDE}"/>
              </a:ext>
            </a:extLst>
          </p:cNvPr>
          <p:cNvSpPr>
            <a:spLocks noGrp="1"/>
          </p:cNvSpPr>
          <p:nvPr>
            <p:ph type="sldNum" sz="quarter" idx="12"/>
          </p:nvPr>
        </p:nvSpPr>
        <p:spPr/>
        <p:txBody>
          <a:bodyPr/>
          <a:lstStyle/>
          <a:p>
            <a:fld id="{B6F15528-21DE-4FAA-801E-634DDDAF4B2B}" type="slidenum">
              <a:rPr lang="en-US" smtClean="0"/>
              <a:pPr/>
              <a:t>20</a:t>
            </a:fld>
            <a:endParaRPr lang="en-US"/>
          </a:p>
        </p:txBody>
      </p:sp>
      <p:pic>
        <p:nvPicPr>
          <p:cNvPr id="4" name="Picture 3" descr="Text, whiteboard&#10;&#10;Description automatically generated">
            <a:extLst>
              <a:ext uri="{FF2B5EF4-FFF2-40B4-BE49-F238E27FC236}">
                <a16:creationId xmlns:a16="http://schemas.microsoft.com/office/drawing/2014/main" id="{BC4ED4DC-6040-B1D1-0E46-B8E012ABEA1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52292" y="1539199"/>
            <a:ext cx="8887415" cy="5110120"/>
          </a:xfrm>
          <a:prstGeom prst="rect">
            <a:avLst/>
          </a:prstGeom>
        </p:spPr>
      </p:pic>
    </p:spTree>
    <p:extLst>
      <p:ext uri="{BB962C8B-B14F-4D97-AF65-F5344CB8AC3E}">
        <p14:creationId xmlns:p14="http://schemas.microsoft.com/office/powerpoint/2010/main" val="1247218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
          <p:cNvSpPr txBox="1">
            <a:spLocks noGrp="1"/>
          </p:cNvSpPr>
          <p:nvPr>
            <p:ph type="ctrTitle"/>
          </p:nvPr>
        </p:nvSpPr>
        <p:spPr>
          <a:xfrm>
            <a:off x="578075" y="10898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dirty="0"/>
              <a:t>Pre-Finding Correction</a:t>
            </a:r>
            <a:br>
              <a:rPr lang="en-US" sz="4700" b="1" dirty="0"/>
            </a:br>
            <a:endParaRPr sz="3300" b="1" dirty="0"/>
          </a:p>
        </p:txBody>
      </p:sp>
      <p:sp>
        <p:nvSpPr>
          <p:cNvPr id="115" name="Google Shape;115;p1"/>
          <p:cNvSpPr txBox="1">
            <a:spLocks noGrp="1"/>
          </p:cNvSpPr>
          <p:nvPr>
            <p:ph type="subTitle" idx="1"/>
          </p:nvPr>
        </p:nvSpPr>
        <p:spPr>
          <a:xfrm>
            <a:off x="693325" y="3193576"/>
            <a:ext cx="5674352" cy="2101095"/>
          </a:xfrm>
          <a:prstGeom prst="rect">
            <a:avLst/>
          </a:prstGeom>
          <a:noFill/>
          <a:ln>
            <a:noFill/>
          </a:ln>
        </p:spPr>
        <p:txBody>
          <a:bodyPr spcFirstLastPara="1" wrap="square" lIns="91425" tIns="45700" rIns="91425" bIns="45700" anchor="t" anchorCtr="0">
            <a:noAutofit/>
          </a:bodyPr>
          <a:lstStyle/>
          <a:p>
            <a:pPr marL="0" indent="0">
              <a:lnSpc>
                <a:spcPct val="70000"/>
              </a:lnSpc>
              <a:spcBef>
                <a:spcPts val="0"/>
              </a:spcBef>
              <a:spcAft>
                <a:spcPts val="600"/>
              </a:spcAft>
            </a:pPr>
            <a:endParaRPr lang="en-US" sz="2600" dirty="0">
              <a:solidFill>
                <a:schemeClr val="dk2"/>
              </a:solidFill>
            </a:endParaRPr>
          </a:p>
          <a:p>
            <a:pPr marL="0" indent="0">
              <a:lnSpc>
                <a:spcPct val="70000"/>
              </a:lnSpc>
              <a:spcBef>
                <a:spcPts val="0"/>
              </a:spcBef>
              <a:spcAft>
                <a:spcPts val="600"/>
              </a:spcAft>
            </a:pPr>
            <a:r>
              <a:rPr lang="en-US" sz="2600" dirty="0">
                <a:solidFill>
                  <a:schemeClr val="dk2"/>
                </a:solidFill>
              </a:rPr>
              <a:t>Charlene Marcotte Deputy Director Data and Finance (DDDF) </a:t>
            </a:r>
          </a:p>
          <a:p>
            <a:pPr marL="0" indent="0">
              <a:lnSpc>
                <a:spcPct val="70000"/>
              </a:lnSpc>
              <a:spcBef>
                <a:spcPts val="0"/>
              </a:spcBef>
              <a:spcAft>
                <a:spcPts val="600"/>
              </a:spcAft>
            </a:pPr>
            <a:endParaRPr lang="en-US" sz="2600" dirty="0">
              <a:solidFill>
                <a:schemeClr val="dk2"/>
              </a:solidFill>
            </a:endParaRPr>
          </a:p>
        </p:txBody>
      </p:sp>
      <p:pic>
        <p:nvPicPr>
          <p:cNvPr id="116" name="Google Shape;116;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17" name="Google Shape;117;p1"/>
          <p:cNvSpPr/>
          <p:nvPr/>
        </p:nvSpPr>
        <p:spPr>
          <a:xfrm>
            <a:off x="693325" y="6127136"/>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dirty="0">
                <a:solidFill>
                  <a:srgbClr val="048A81"/>
                </a:solidFill>
                <a:latin typeface="Calibri"/>
                <a:ea typeface="Calibri"/>
                <a:cs typeface="Calibri"/>
                <a:sym typeface="Calibri"/>
              </a:rPr>
              <a:t>Investing for tomorrow, delivering today. </a:t>
            </a:r>
            <a:endParaRPr sz="1200" b="0" i="0" u="none" strike="noStrike" cap="none" dirty="0">
              <a:solidFill>
                <a:srgbClr val="000000"/>
              </a:solidFill>
              <a:latin typeface="Arial"/>
              <a:ea typeface="Arial"/>
              <a:cs typeface="Arial"/>
              <a:sym typeface="Arial"/>
            </a:endParaRPr>
          </a:p>
        </p:txBody>
      </p:sp>
      <p:sp>
        <p:nvSpPr>
          <p:cNvPr id="118" name="Google Shape;118;p1"/>
          <p:cNvSpPr txBox="1"/>
          <p:nvPr/>
        </p:nvSpPr>
        <p:spPr>
          <a:xfrm>
            <a:off x="693325" y="5521825"/>
            <a:ext cx="45546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i="1" dirty="0">
                <a:latin typeface="Calibri"/>
                <a:ea typeface="Calibri"/>
                <a:cs typeface="Calibri"/>
                <a:sym typeface="Calibri"/>
              </a:rPr>
              <a:t>October 15, 2024</a:t>
            </a:r>
          </a:p>
          <a:p>
            <a:pPr marL="0" lvl="0" indent="0" algn="l" rtl="0">
              <a:spcBef>
                <a:spcPts val="0"/>
              </a:spcBef>
              <a:spcAft>
                <a:spcPts val="0"/>
              </a:spcAft>
              <a:buNone/>
            </a:pPr>
            <a:endParaRPr sz="2000" i="1" dirty="0">
              <a:latin typeface="Calibri"/>
              <a:ea typeface="Calibri"/>
              <a:cs typeface="Calibri"/>
              <a:sym typeface="Calibri"/>
            </a:endParaRPr>
          </a:p>
        </p:txBody>
      </p:sp>
      <p:sp>
        <p:nvSpPr>
          <p:cNvPr id="119" name="Google Shape;119;p1"/>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
        <p:nvSpPr>
          <p:cNvPr id="4" name="Google Shape;118;p1">
            <a:extLst>
              <a:ext uri="{FF2B5EF4-FFF2-40B4-BE49-F238E27FC236}">
                <a16:creationId xmlns:a16="http://schemas.microsoft.com/office/drawing/2014/main" id="{9A21308E-4B1B-84A5-8100-B2216DD8DF46}"/>
              </a:ext>
            </a:extLst>
          </p:cNvPr>
          <p:cNvSpPr txBox="1"/>
          <p:nvPr/>
        </p:nvSpPr>
        <p:spPr>
          <a:xfrm>
            <a:off x="578075" y="120325"/>
            <a:ext cx="4487785"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latin typeface="Calibri"/>
                <a:ea typeface="Calibri"/>
                <a:cs typeface="Calibri"/>
                <a:sym typeface="Calibri"/>
              </a:rPr>
              <a:t>Presentation for … </a:t>
            </a:r>
            <a:endParaRPr sz="1800" i="1" dirty="0">
              <a:latin typeface="Calibri"/>
              <a:ea typeface="Calibri"/>
              <a:cs typeface="Calibri"/>
              <a:sym typeface="Calibri"/>
            </a:endParaRPr>
          </a:p>
        </p:txBody>
      </p:sp>
    </p:spTree>
    <p:extLst>
      <p:ext uri="{BB962C8B-B14F-4D97-AF65-F5344CB8AC3E}">
        <p14:creationId xmlns:p14="http://schemas.microsoft.com/office/powerpoint/2010/main" val="6348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0B9D-CAC2-148A-526D-A76E0BF81542}"/>
              </a:ext>
            </a:extLst>
          </p:cNvPr>
          <p:cNvSpPr>
            <a:spLocks noGrp="1"/>
          </p:cNvSpPr>
          <p:nvPr>
            <p:ph type="title"/>
          </p:nvPr>
        </p:nvSpPr>
        <p:spPr>
          <a:xfrm>
            <a:off x="1295400" y="303163"/>
            <a:ext cx="9601200" cy="1036850"/>
          </a:xfrm>
        </p:spPr>
        <p:txBody>
          <a:bodyPr/>
          <a:lstStyle/>
          <a:p>
            <a:pPr algn="ctr"/>
            <a:r>
              <a:rPr lang="en-US" b="1" dirty="0">
                <a:latin typeface="Arial Black"/>
              </a:rPr>
              <a:t>Pre-Finding Correction </a:t>
            </a:r>
          </a:p>
        </p:txBody>
      </p:sp>
      <p:sp>
        <p:nvSpPr>
          <p:cNvPr id="3" name="Slide Number Placeholder 2">
            <a:extLst>
              <a:ext uri="{FF2B5EF4-FFF2-40B4-BE49-F238E27FC236}">
                <a16:creationId xmlns:a16="http://schemas.microsoft.com/office/drawing/2014/main" id="{3040A762-D642-964C-C9A2-8598B3BA8B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4" name="TextBox 3">
            <a:extLst>
              <a:ext uri="{FF2B5EF4-FFF2-40B4-BE49-F238E27FC236}">
                <a16:creationId xmlns:a16="http://schemas.microsoft.com/office/drawing/2014/main" id="{9A31A47D-F119-F5EF-6271-0A0A36988C07}"/>
              </a:ext>
            </a:extLst>
          </p:cNvPr>
          <p:cNvSpPr txBox="1"/>
          <p:nvPr/>
        </p:nvSpPr>
        <p:spPr>
          <a:xfrm>
            <a:off x="1373604" y="1894973"/>
            <a:ext cx="1016668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t>Question B-11: What is “pre-finding correction?” </a:t>
            </a:r>
            <a:endParaRPr lang="en-US" sz="1800"/>
          </a:p>
          <a:p>
            <a:endParaRPr lang="en-US" b="1"/>
          </a:p>
          <a:p>
            <a:r>
              <a:rPr lang="en-US" sz="1600" b="1"/>
              <a:t>Answer:</a:t>
            </a:r>
            <a:r>
              <a:rPr lang="en-US"/>
              <a:t> </a:t>
            </a:r>
            <a:r>
              <a:rPr lang="en-US" sz="1600"/>
              <a:t>Pre-finding correction may occur when the State has exercised due diligence and reached a conclusion in a reasonable amount of time that the LEA has violated an IDEA requirement, but has not yet issued a finding. </a:t>
            </a:r>
          </a:p>
          <a:p>
            <a:r>
              <a:rPr lang="en-US" sz="1600"/>
              <a:t>If the State is able to verify prior to issuing a finding that an LEA or EIS program or provider: </a:t>
            </a:r>
            <a:endParaRPr lang="en-US"/>
          </a:p>
          <a:p>
            <a:r>
              <a:rPr lang="en-US" sz="1600"/>
              <a:t>(1) is correctly implementing the specific regulatory requirements (i.e., achieved 100 percent compliance with the relevant IDEA requirements) based on a review of updated data such as data subsequently collected through monitoring or the State’s data system (systemic compliance); and </a:t>
            </a:r>
            <a:endParaRPr lang="en-US"/>
          </a:p>
          <a:p>
            <a:r>
              <a:rPr lang="en-US" sz="1600"/>
              <a:t>(2) if applicable, has corrected each individual case of child-specific noncompliance, unless the child is no longer within the jurisdiction of the LEA or EIS program or provider, and no outstanding corrective action exists under a State complaint or due process hearing decision for the child (child-specific compliance) (see Question B-10), then this would be considered “pre-finding correction.” </a:t>
            </a:r>
            <a:endParaRPr lang="en-US"/>
          </a:p>
          <a:p>
            <a:endParaRPr lang="en-US" sz="1600"/>
          </a:p>
          <a:p>
            <a:endParaRPr lang="en-US" sz="1600"/>
          </a:p>
        </p:txBody>
      </p:sp>
      <p:sp>
        <p:nvSpPr>
          <p:cNvPr id="5" name="TextBox 4">
            <a:extLst>
              <a:ext uri="{FF2B5EF4-FFF2-40B4-BE49-F238E27FC236}">
                <a16:creationId xmlns:a16="http://schemas.microsoft.com/office/drawing/2014/main" id="{8DC28FA5-3B22-7D4B-FAE1-12A41B6B6579}"/>
              </a:ext>
            </a:extLst>
          </p:cNvPr>
          <p:cNvSpPr txBox="1"/>
          <p:nvPr/>
        </p:nvSpPr>
        <p:spPr>
          <a:xfrm>
            <a:off x="1373605" y="5564605"/>
            <a:ext cx="9775657" cy="1169551"/>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OSEP QA 23-01:  </a:t>
            </a:r>
          </a:p>
          <a:p>
            <a:r>
              <a:rPr lang="en-US" u="sng">
                <a:solidFill>
                  <a:schemeClr val="accent2"/>
                </a:solidFill>
              </a:rPr>
              <a:t>https://sites.ed.gov/idea/files/Guidance_on_State_General_Supervision_Responsibilities_under_Parts_B_and_C_of_IDEA-07-24-2023.pdf</a:t>
            </a:r>
          </a:p>
          <a:p>
            <a:endParaRPr lang="en-US"/>
          </a:p>
          <a:p>
            <a:endParaRPr lang="en-US"/>
          </a:p>
        </p:txBody>
      </p:sp>
      <p:pic>
        <p:nvPicPr>
          <p:cNvPr id="7" name="Picture 2" descr="Pumpkin theme illustration with halloween witch hat 3d 9336016 PNG">
            <a:extLst>
              <a:ext uri="{FF2B5EF4-FFF2-40B4-BE49-F238E27FC236}">
                <a16:creationId xmlns:a16="http://schemas.microsoft.com/office/drawing/2014/main" id="{27EDF18E-B019-68CE-38BE-B6045223D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656"/>
            <a:ext cx="2122714" cy="2122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32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0B9D-CAC2-148A-526D-A76E0BF81542}"/>
              </a:ext>
            </a:extLst>
          </p:cNvPr>
          <p:cNvSpPr>
            <a:spLocks noGrp="1"/>
          </p:cNvSpPr>
          <p:nvPr>
            <p:ph type="title"/>
          </p:nvPr>
        </p:nvSpPr>
        <p:spPr>
          <a:xfrm>
            <a:off x="1295400" y="303163"/>
            <a:ext cx="9601200" cy="1036850"/>
          </a:xfrm>
        </p:spPr>
        <p:txBody>
          <a:bodyPr/>
          <a:lstStyle/>
          <a:p>
            <a:pPr algn="ctr"/>
            <a:r>
              <a:rPr lang="en-US" b="1">
                <a:latin typeface="Arial Black"/>
              </a:rPr>
              <a:t>Pre-Finding Correction </a:t>
            </a:r>
          </a:p>
        </p:txBody>
      </p:sp>
      <p:sp>
        <p:nvSpPr>
          <p:cNvPr id="3" name="Slide Number Placeholder 2">
            <a:extLst>
              <a:ext uri="{FF2B5EF4-FFF2-40B4-BE49-F238E27FC236}">
                <a16:creationId xmlns:a16="http://schemas.microsoft.com/office/drawing/2014/main" id="{3040A762-D642-964C-C9A2-8598B3BA8B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4" name="TextBox 3">
            <a:extLst>
              <a:ext uri="{FF2B5EF4-FFF2-40B4-BE49-F238E27FC236}">
                <a16:creationId xmlns:a16="http://schemas.microsoft.com/office/drawing/2014/main" id="{9A31A47D-F119-F5EF-6271-0A0A36988C07}"/>
              </a:ext>
            </a:extLst>
          </p:cNvPr>
          <p:cNvSpPr txBox="1"/>
          <p:nvPr/>
        </p:nvSpPr>
        <p:spPr>
          <a:xfrm>
            <a:off x="1373604" y="1894973"/>
            <a:ext cx="10166684" cy="4385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t>Pre-finding Corrections and 40-Day Data:</a:t>
            </a:r>
            <a:endParaRPr lang="en-US"/>
          </a:p>
          <a:p>
            <a:pPr marL="285750" indent="-285750">
              <a:buChar char="•"/>
            </a:pPr>
            <a:r>
              <a:rPr lang="en-US" sz="1800"/>
              <a:t>Overdue Annual IEPs</a:t>
            </a:r>
          </a:p>
          <a:p>
            <a:pPr marL="285750" indent="-285750">
              <a:buChar char="•"/>
            </a:pPr>
            <a:r>
              <a:rPr lang="en-US" sz="1800"/>
              <a:t>Overdue Triannual Evaluations</a:t>
            </a:r>
          </a:p>
          <a:p>
            <a:pPr marL="285750" indent="-285750">
              <a:buChar char="•"/>
            </a:pPr>
            <a:endParaRPr lang="en-US" sz="1800"/>
          </a:p>
          <a:p>
            <a:r>
              <a:rPr lang="en-US" sz="1800"/>
              <a:t>Once 40 day (and data from all other reporting periods) data is validated and certified, Pre-finding Correction Notifications letters will be sent out.</a:t>
            </a:r>
          </a:p>
          <a:p>
            <a:pPr marL="285750" indent="-285750">
              <a:buChar char="•"/>
            </a:pPr>
            <a:r>
              <a:rPr lang="en-US" sz="1800"/>
              <a:t>LEAs will 15 days from the date on the </a:t>
            </a:r>
            <a:r>
              <a:rPr lang="en-US" sz="1700"/>
              <a:t>Pre-finding Correction Notifications letter to correct the issue.</a:t>
            </a:r>
            <a:endParaRPr lang="en-US" sz="1800"/>
          </a:p>
          <a:p>
            <a:pPr marL="285750" indent="-285750">
              <a:buChar char="•"/>
            </a:pPr>
            <a:r>
              <a:rPr lang="en-US" sz="1800"/>
              <a:t>If by the timeline:</a:t>
            </a:r>
          </a:p>
          <a:p>
            <a:pPr marL="285750" lvl="8" indent="342900">
              <a:buChar char="•"/>
            </a:pPr>
            <a:r>
              <a:rPr lang="en-US" sz="1700"/>
              <a:t>Issue is corrected, no official finding will be provided</a:t>
            </a:r>
            <a:endParaRPr lang="en-US"/>
          </a:p>
          <a:p>
            <a:pPr marL="285750" lvl="6" indent="342900">
              <a:buChar char="•"/>
            </a:pPr>
            <a:r>
              <a:rPr lang="en-US" sz="1700"/>
              <a:t>Issue is not corrected, LEA will receive an official finding of non-compliance.</a:t>
            </a:r>
            <a:endParaRPr lang="en-US"/>
          </a:p>
          <a:p>
            <a:pPr marL="914400" lvl="3" indent="-400050">
              <a:buChar char="•"/>
            </a:pPr>
            <a:r>
              <a:rPr lang="en-US" sz="1700"/>
              <a:t>Corrective action will be required.</a:t>
            </a:r>
          </a:p>
          <a:p>
            <a:endParaRPr lang="en-US" sz="1700"/>
          </a:p>
          <a:p>
            <a:endParaRPr lang="en-US" sz="1800"/>
          </a:p>
          <a:p>
            <a:endParaRPr lang="en-US" sz="1600"/>
          </a:p>
          <a:p>
            <a:endParaRPr lang="en-US" sz="1600"/>
          </a:p>
        </p:txBody>
      </p:sp>
    </p:spTree>
    <p:extLst>
      <p:ext uri="{BB962C8B-B14F-4D97-AF65-F5344CB8AC3E}">
        <p14:creationId xmlns:p14="http://schemas.microsoft.com/office/powerpoint/2010/main" val="248654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0742B3-EDD1-BB70-C693-6B32081A9B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24</a:t>
            </a:fld>
            <a:endParaRPr lang="en-US"/>
          </a:p>
        </p:txBody>
      </p:sp>
      <p:sp>
        <p:nvSpPr>
          <p:cNvPr id="5" name="Title 1">
            <a:extLst>
              <a:ext uri="{FF2B5EF4-FFF2-40B4-BE49-F238E27FC236}">
                <a16:creationId xmlns:a16="http://schemas.microsoft.com/office/drawing/2014/main" id="{728F8649-430C-2AAB-3CE3-DAF4EE99954F}"/>
              </a:ext>
            </a:extLst>
          </p:cNvPr>
          <p:cNvSpPr txBox="1">
            <a:spLocks/>
          </p:cNvSpPr>
          <p:nvPr/>
        </p:nvSpPr>
        <p:spPr>
          <a:xfrm>
            <a:off x="1295400" y="303163"/>
            <a:ext cx="9601200" cy="103685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8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latin typeface="Arial Black"/>
              </a:rPr>
              <a:t>Pre-Finding Correction Cycle </a:t>
            </a:r>
            <a:endParaRPr lang="en-US"/>
          </a:p>
        </p:txBody>
      </p:sp>
      <p:graphicFrame>
        <p:nvGraphicFramePr>
          <p:cNvPr id="8" name="Diagram 7">
            <a:extLst>
              <a:ext uri="{FF2B5EF4-FFF2-40B4-BE49-F238E27FC236}">
                <a16:creationId xmlns:a16="http://schemas.microsoft.com/office/drawing/2014/main" id="{CACB5DE5-93C5-6860-F719-F157D50C8F60}"/>
              </a:ext>
            </a:extLst>
          </p:cNvPr>
          <p:cNvGraphicFramePr/>
          <p:nvPr>
            <p:extLst>
              <p:ext uri="{D42A27DB-BD31-4B8C-83A1-F6EECF244321}">
                <p14:modId xmlns:p14="http://schemas.microsoft.com/office/powerpoint/2010/main" val="1942203029"/>
              </p:ext>
            </p:extLst>
          </p:nvPr>
        </p:nvGraphicFramePr>
        <p:xfrm>
          <a:off x="3048000" y="1600200"/>
          <a:ext cx="5825289" cy="4680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46" name="Picture 2" descr="HD 3d monster wallpapers | Peakpx">
            <a:extLst>
              <a:ext uri="{FF2B5EF4-FFF2-40B4-BE49-F238E27FC236}">
                <a16:creationId xmlns:a16="http://schemas.microsoft.com/office/drawing/2014/main" id="{CEBA1E42-0CE9-0D93-EEB5-7021B1380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2268" y="3292685"/>
            <a:ext cx="1676751" cy="145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058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0B9D-CAC2-148A-526D-A76E0BF81542}"/>
              </a:ext>
            </a:extLst>
          </p:cNvPr>
          <p:cNvSpPr>
            <a:spLocks noGrp="1"/>
          </p:cNvSpPr>
          <p:nvPr>
            <p:ph type="title"/>
          </p:nvPr>
        </p:nvSpPr>
        <p:spPr>
          <a:xfrm>
            <a:off x="1295400" y="303163"/>
            <a:ext cx="9601200" cy="1036850"/>
          </a:xfrm>
        </p:spPr>
        <p:txBody>
          <a:bodyPr/>
          <a:lstStyle/>
          <a:p>
            <a:pPr algn="ctr"/>
            <a:r>
              <a:rPr lang="en-US" b="1">
                <a:latin typeface="Arial Black"/>
              </a:rPr>
              <a:t>Indicator 18</a:t>
            </a:r>
          </a:p>
        </p:txBody>
      </p:sp>
      <p:sp>
        <p:nvSpPr>
          <p:cNvPr id="3" name="Slide Number Placeholder 2">
            <a:extLst>
              <a:ext uri="{FF2B5EF4-FFF2-40B4-BE49-F238E27FC236}">
                <a16:creationId xmlns:a16="http://schemas.microsoft.com/office/drawing/2014/main" id="{3040A762-D642-964C-C9A2-8598B3BA8B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4" name="TextBox 3">
            <a:extLst>
              <a:ext uri="{FF2B5EF4-FFF2-40B4-BE49-F238E27FC236}">
                <a16:creationId xmlns:a16="http://schemas.microsoft.com/office/drawing/2014/main" id="{9A31A47D-F119-F5EF-6271-0A0A36988C07}"/>
              </a:ext>
            </a:extLst>
          </p:cNvPr>
          <p:cNvSpPr txBox="1"/>
          <p:nvPr/>
        </p:nvSpPr>
        <p:spPr>
          <a:xfrm>
            <a:off x="1373604" y="2065420"/>
            <a:ext cx="10166684" cy="4447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t>Corrected and non-corrected data will be reported for OSEP's new State Performance Plan (SPP)/Annual Performance Report (APR) Indicator 18.</a:t>
            </a:r>
            <a:endParaRPr lang="en-US"/>
          </a:p>
          <a:p>
            <a:endParaRPr lang="en-US" sz="1800"/>
          </a:p>
          <a:p>
            <a:endParaRPr lang="en-US" sz="1800"/>
          </a:p>
          <a:p>
            <a:endParaRPr lang="en-US" sz="1800"/>
          </a:p>
          <a:p>
            <a:endParaRPr lang="en-US" sz="1800"/>
          </a:p>
          <a:p>
            <a:endParaRPr lang="en-US" sz="1800"/>
          </a:p>
          <a:p>
            <a:endParaRPr lang="en-US" sz="1800"/>
          </a:p>
          <a:p>
            <a:endParaRPr lang="en-US" sz="1800"/>
          </a:p>
          <a:p>
            <a:r>
              <a:rPr lang="en-US" sz="1800"/>
              <a:t>Although both corrected and non-corrected data must be reported to OSEP, issues corrected for both prongs 1 and 2 during the pre-finding phase, will not result in any further action from the LEAs.</a:t>
            </a:r>
          </a:p>
          <a:p>
            <a:endParaRPr lang="en-US" sz="1700"/>
          </a:p>
          <a:p>
            <a:endParaRPr lang="en-US" sz="1800"/>
          </a:p>
          <a:p>
            <a:endParaRPr lang="en-US" sz="1600"/>
          </a:p>
          <a:p>
            <a:endParaRPr lang="en-US" sz="1600"/>
          </a:p>
        </p:txBody>
      </p:sp>
      <p:pic>
        <p:nvPicPr>
          <p:cNvPr id="5" name="Picture 4">
            <a:extLst>
              <a:ext uri="{FF2B5EF4-FFF2-40B4-BE49-F238E27FC236}">
                <a16:creationId xmlns:a16="http://schemas.microsoft.com/office/drawing/2014/main" id="{3D3E0152-AA11-BCD1-32FF-AFE8D0F1BFEE}"/>
              </a:ext>
            </a:extLst>
          </p:cNvPr>
          <p:cNvPicPr>
            <a:picLocks noChangeAspect="1"/>
          </p:cNvPicPr>
          <p:nvPr/>
        </p:nvPicPr>
        <p:blipFill>
          <a:blip r:embed="rId2"/>
          <a:stretch>
            <a:fillRect/>
          </a:stretch>
        </p:blipFill>
        <p:spPr>
          <a:xfrm>
            <a:off x="1534026" y="3038976"/>
            <a:ext cx="8502315" cy="1050757"/>
          </a:xfrm>
          <a:prstGeom prst="rect">
            <a:avLst/>
          </a:prstGeom>
        </p:spPr>
      </p:pic>
    </p:spTree>
    <p:extLst>
      <p:ext uri="{BB962C8B-B14F-4D97-AF65-F5344CB8AC3E}">
        <p14:creationId xmlns:p14="http://schemas.microsoft.com/office/powerpoint/2010/main" val="83853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
          <p:cNvSpPr txBox="1">
            <a:spLocks noGrp="1"/>
          </p:cNvSpPr>
          <p:nvPr>
            <p:ph type="ctrTitle"/>
          </p:nvPr>
        </p:nvSpPr>
        <p:spPr>
          <a:xfrm>
            <a:off x="578075" y="10898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dirty="0"/>
              <a:t>Indicator 13 Secondary Transition for Students</a:t>
            </a:r>
            <a:br>
              <a:rPr lang="en-US" sz="4700" b="1" dirty="0"/>
            </a:br>
            <a:br>
              <a:rPr lang="en-US" sz="4700" b="1" dirty="0"/>
            </a:br>
            <a:endParaRPr sz="3300" b="1" dirty="0"/>
          </a:p>
        </p:txBody>
      </p:sp>
      <p:sp>
        <p:nvSpPr>
          <p:cNvPr id="115" name="Google Shape;115;p1"/>
          <p:cNvSpPr txBox="1">
            <a:spLocks noGrp="1"/>
          </p:cNvSpPr>
          <p:nvPr>
            <p:ph type="subTitle" idx="1"/>
          </p:nvPr>
        </p:nvSpPr>
        <p:spPr>
          <a:xfrm>
            <a:off x="693325" y="3193576"/>
            <a:ext cx="5674352" cy="2101095"/>
          </a:xfrm>
          <a:prstGeom prst="rect">
            <a:avLst/>
          </a:prstGeom>
          <a:noFill/>
          <a:ln>
            <a:noFill/>
          </a:ln>
        </p:spPr>
        <p:txBody>
          <a:bodyPr spcFirstLastPara="1" wrap="square" lIns="91425" tIns="45700" rIns="91425" bIns="45700" anchor="t" anchorCtr="0">
            <a:noAutofit/>
          </a:bodyPr>
          <a:lstStyle/>
          <a:p>
            <a:pPr marL="0" lvl="0" indent="0" rtl="0">
              <a:lnSpc>
                <a:spcPct val="70000"/>
              </a:lnSpc>
              <a:spcBef>
                <a:spcPts val="0"/>
              </a:spcBef>
              <a:spcAft>
                <a:spcPts val="600"/>
              </a:spcAft>
              <a:buNone/>
            </a:pPr>
            <a:r>
              <a:rPr lang="en-US" sz="2600" dirty="0">
                <a:solidFill>
                  <a:schemeClr val="dk2"/>
                </a:solidFill>
              </a:rPr>
              <a:t>Lizana Schweiger, EA Secondary Transition Coordinator OSE</a:t>
            </a:r>
          </a:p>
          <a:p>
            <a:pPr marL="0" indent="0">
              <a:lnSpc>
                <a:spcPct val="70000"/>
              </a:lnSpc>
              <a:spcBef>
                <a:spcPts val="0"/>
              </a:spcBef>
              <a:spcAft>
                <a:spcPts val="600"/>
              </a:spcAft>
            </a:pPr>
            <a:endParaRPr lang="en-US" sz="2600" dirty="0">
              <a:solidFill>
                <a:schemeClr val="dk2"/>
              </a:solidFill>
            </a:endParaRPr>
          </a:p>
          <a:p>
            <a:pPr marL="0" indent="0">
              <a:lnSpc>
                <a:spcPct val="70000"/>
              </a:lnSpc>
              <a:spcBef>
                <a:spcPts val="0"/>
              </a:spcBef>
              <a:spcAft>
                <a:spcPts val="600"/>
              </a:spcAft>
            </a:pPr>
            <a:r>
              <a:rPr lang="en-US" sz="2600" dirty="0">
                <a:solidFill>
                  <a:schemeClr val="dk2"/>
                </a:solidFill>
              </a:rPr>
              <a:t>Charlene Marcotte Deputy Director Data and Finance (DDDF) </a:t>
            </a:r>
          </a:p>
          <a:p>
            <a:pPr marL="0" indent="0">
              <a:lnSpc>
                <a:spcPct val="70000"/>
              </a:lnSpc>
              <a:spcBef>
                <a:spcPts val="0"/>
              </a:spcBef>
              <a:spcAft>
                <a:spcPts val="600"/>
              </a:spcAft>
            </a:pPr>
            <a:endParaRPr lang="en-US" sz="2600" dirty="0">
              <a:solidFill>
                <a:schemeClr val="dk2"/>
              </a:solidFill>
            </a:endParaRPr>
          </a:p>
        </p:txBody>
      </p:sp>
      <p:pic>
        <p:nvPicPr>
          <p:cNvPr id="116" name="Google Shape;116;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17" name="Google Shape;117;p1"/>
          <p:cNvSpPr/>
          <p:nvPr/>
        </p:nvSpPr>
        <p:spPr>
          <a:xfrm>
            <a:off x="693325" y="6127136"/>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dirty="0">
                <a:solidFill>
                  <a:srgbClr val="048A81"/>
                </a:solidFill>
                <a:latin typeface="Calibri"/>
                <a:ea typeface="Calibri"/>
                <a:cs typeface="Calibri"/>
                <a:sym typeface="Calibri"/>
              </a:rPr>
              <a:t>Investing for tomorrow, delivering today. </a:t>
            </a:r>
            <a:endParaRPr sz="1200" b="0" i="0" u="none" strike="noStrike" cap="none" dirty="0">
              <a:solidFill>
                <a:srgbClr val="000000"/>
              </a:solidFill>
              <a:latin typeface="Arial"/>
              <a:ea typeface="Arial"/>
              <a:cs typeface="Arial"/>
              <a:sym typeface="Arial"/>
            </a:endParaRPr>
          </a:p>
        </p:txBody>
      </p:sp>
      <p:sp>
        <p:nvSpPr>
          <p:cNvPr id="118" name="Google Shape;118;p1"/>
          <p:cNvSpPr txBox="1"/>
          <p:nvPr/>
        </p:nvSpPr>
        <p:spPr>
          <a:xfrm>
            <a:off x="693325" y="5521825"/>
            <a:ext cx="45546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i="1" dirty="0">
                <a:latin typeface="Calibri"/>
                <a:ea typeface="Calibri"/>
                <a:cs typeface="Calibri"/>
                <a:sym typeface="Calibri"/>
              </a:rPr>
              <a:t>October 15, 2024</a:t>
            </a:r>
          </a:p>
          <a:p>
            <a:pPr marL="0" lvl="0" indent="0" algn="l" rtl="0">
              <a:spcBef>
                <a:spcPts val="0"/>
              </a:spcBef>
              <a:spcAft>
                <a:spcPts val="0"/>
              </a:spcAft>
              <a:buNone/>
            </a:pPr>
            <a:endParaRPr sz="2000" i="1" dirty="0">
              <a:latin typeface="Calibri"/>
              <a:ea typeface="Calibri"/>
              <a:cs typeface="Calibri"/>
              <a:sym typeface="Calibri"/>
            </a:endParaRPr>
          </a:p>
        </p:txBody>
      </p:sp>
      <p:sp>
        <p:nvSpPr>
          <p:cNvPr id="119" name="Google Shape;119;p1"/>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26</a:t>
            </a:fld>
            <a:endParaRPr/>
          </a:p>
        </p:txBody>
      </p:sp>
      <p:sp>
        <p:nvSpPr>
          <p:cNvPr id="4" name="Google Shape;118;p1">
            <a:extLst>
              <a:ext uri="{FF2B5EF4-FFF2-40B4-BE49-F238E27FC236}">
                <a16:creationId xmlns:a16="http://schemas.microsoft.com/office/drawing/2014/main" id="{9A21308E-4B1B-84A5-8100-B2216DD8DF46}"/>
              </a:ext>
            </a:extLst>
          </p:cNvPr>
          <p:cNvSpPr txBox="1"/>
          <p:nvPr/>
        </p:nvSpPr>
        <p:spPr>
          <a:xfrm>
            <a:off x="578075" y="120325"/>
            <a:ext cx="4487785"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latin typeface="Calibri"/>
                <a:ea typeface="Calibri"/>
                <a:cs typeface="Calibri"/>
                <a:sym typeface="Calibri"/>
              </a:rPr>
              <a:t>Presentation for … </a:t>
            </a:r>
            <a:endParaRPr sz="1800" i="1"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6001117d3c_0_30"/>
          <p:cNvSpPr txBox="1">
            <a:spLocks noGrp="1"/>
          </p:cNvSpPr>
          <p:nvPr>
            <p:ph type="title"/>
          </p:nvPr>
        </p:nvSpPr>
        <p:spPr>
          <a:xfrm>
            <a:off x="222333" y="680623"/>
            <a:ext cx="11747334" cy="103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b="1" dirty="0">
                <a:latin typeface="Arial Black" panose="020B0A04020102020204" pitchFamily="34" charset="0"/>
              </a:rPr>
              <a:t>What is Secondary Transition</a:t>
            </a:r>
            <a:endParaRPr b="1" dirty="0">
              <a:latin typeface="Arial Black" panose="020B0A04020102020204" pitchFamily="34" charset="0"/>
            </a:endParaRPr>
          </a:p>
        </p:txBody>
      </p:sp>
      <p:sp>
        <p:nvSpPr>
          <p:cNvPr id="136" name="Google Shape;136;g16001117d3c_0_30"/>
          <p:cNvSpPr txBox="1">
            <a:spLocks noGrp="1"/>
          </p:cNvSpPr>
          <p:nvPr>
            <p:ph type="body" idx="1"/>
          </p:nvPr>
        </p:nvSpPr>
        <p:spPr>
          <a:xfrm>
            <a:off x="1056789" y="1717423"/>
            <a:ext cx="9651900" cy="4560300"/>
          </a:xfrm>
          <a:prstGeom prst="rect">
            <a:avLst/>
          </a:prstGeom>
        </p:spPr>
        <p:txBody>
          <a:bodyPr spcFirstLastPara="1" wrap="square" lIns="91425" tIns="45700" rIns="91425" bIns="45700" anchor="t" anchorCtr="0">
            <a:noAutofit/>
          </a:bodyPr>
          <a:lstStyle/>
          <a:p>
            <a:pPr marL="0" lvl="0" indent="0" algn="l" rtl="0">
              <a:spcBef>
                <a:spcPts val="1800"/>
              </a:spcBef>
              <a:spcAft>
                <a:spcPts val="0"/>
              </a:spcAft>
              <a:buNone/>
            </a:pPr>
            <a:r>
              <a:rPr lang="en-US" sz="2000">
                <a:latin typeface="Times New Roman" panose="02020603050405020304" pitchFamily="18" charset="0"/>
                <a:cs typeface="Times New Roman" panose="02020603050405020304" pitchFamily="18" charset="0"/>
              </a:rPr>
              <a:t>States are required to report data on the “percent of youth with IEPs aged 14 and above with an IEP that includes appropriate measurable postsecondary goals that are annually updated and based upon an age-appropriate transition assessment, transition services, including courses of study, that will reasonably enable the student to meet those postsecondary goals, and annual IEP goals related to the student’s transition service needs. There also must be evidence that the student was invited to the IEP Team meeting where transition services are to be discussed and evidence that, if appropriate, a representative of any participating agency was invited to the IEP Team meeting with the prior consent of the parent or student who has reached the age of majority.”(20 U.S.C. 1416(a)(3)(B)). </a:t>
            </a:r>
          </a:p>
          <a:p>
            <a:pPr marL="0" lvl="0" indent="0" algn="l" rtl="0">
              <a:spcBef>
                <a:spcPts val="1800"/>
              </a:spcBef>
              <a:spcAft>
                <a:spcPts val="0"/>
              </a:spcAft>
              <a:buNone/>
            </a:pPr>
            <a:r>
              <a:rPr lang="en-US" sz="2000" b="0" i="0">
                <a:solidFill>
                  <a:srgbClr val="111111"/>
                </a:solidFill>
                <a:effectLst/>
                <a:latin typeface="Times New Roman" panose="02020603050405020304" pitchFamily="18" charset="0"/>
                <a:cs typeface="Times New Roman" panose="02020603050405020304" pitchFamily="18" charset="0"/>
              </a:rPr>
              <a:t>Secondary Transition is the </a:t>
            </a:r>
            <a:r>
              <a:rPr lang="en-US" sz="2000" b="1" i="0">
                <a:solidFill>
                  <a:srgbClr val="111111"/>
                </a:solidFill>
                <a:effectLst/>
                <a:latin typeface="Times New Roman" panose="02020603050405020304" pitchFamily="18" charset="0"/>
                <a:cs typeface="Times New Roman" panose="02020603050405020304" pitchFamily="18" charset="0"/>
              </a:rPr>
              <a:t>process of preparing students for adult life after they leave high school</a:t>
            </a:r>
            <a:r>
              <a:rPr lang="en-US" sz="2000" b="0" i="0">
                <a:solidFill>
                  <a:srgbClr val="111111"/>
                </a:solidFill>
                <a:effectLst/>
                <a:latin typeface="Times New Roman" panose="02020603050405020304" pitchFamily="18" charset="0"/>
                <a:cs typeface="Times New Roman" panose="02020603050405020304" pitchFamily="18" charset="0"/>
              </a:rPr>
              <a:t>. (This is their game plan for a productive life after high school) Transition planning begins at age 14, or younger if determined appropriate by the IEP team, as students consider their goals for the time after graduation through career awareness exploration activities.</a:t>
            </a:r>
            <a:endParaRPr lang="en-US" sz="2600">
              <a:latin typeface="Times New Roman" panose="02020603050405020304" pitchFamily="18" charset="0"/>
              <a:cs typeface="Times New Roman" panose="02020603050405020304" pitchFamily="18" charset="0"/>
            </a:endParaRPr>
          </a:p>
        </p:txBody>
      </p:sp>
      <p:sp>
        <p:nvSpPr>
          <p:cNvPr id="138" name="Google Shape;138;g16001117d3c_0_30"/>
          <p:cNvSpPr txBox="1">
            <a:spLocks noGrp="1"/>
          </p:cNvSpPr>
          <p:nvPr>
            <p:ph type="sldNum" idx="12"/>
          </p:nvPr>
        </p:nvSpPr>
        <p:spPr>
          <a:xfrm>
            <a:off x="9525000" y="6374999"/>
            <a:ext cx="1371600" cy="274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2" name="Google Shape;125;g15be0ce96e7_1_100">
            <a:extLst>
              <a:ext uri="{FF2B5EF4-FFF2-40B4-BE49-F238E27FC236}">
                <a16:creationId xmlns:a16="http://schemas.microsoft.com/office/drawing/2014/main" id="{49AA1959-DD0F-23BB-2881-E05CCB6B8590}"/>
              </a:ext>
            </a:extLst>
          </p:cNvPr>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Investing for tomorrow, delivering today.</a:t>
            </a:r>
            <a:endParaRPr/>
          </a:p>
        </p:txBody>
      </p:sp>
      <p:pic>
        <p:nvPicPr>
          <p:cNvPr id="1026" name="Picture 2" descr="Pumpkinhead Stock Illustrations – 229 Pumpkinhead Stock Illustrations,  Vectors &amp; Clipart - Dreamstime">
            <a:extLst>
              <a:ext uri="{FF2B5EF4-FFF2-40B4-BE49-F238E27FC236}">
                <a16:creationId xmlns:a16="http://schemas.microsoft.com/office/drawing/2014/main" id="{CC551BA8-6C29-35F9-FB48-07B6892DF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1027" y="4441276"/>
            <a:ext cx="1227292" cy="172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423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487DB-0C7D-1DEF-BDC8-0F7634F0891C}"/>
              </a:ext>
            </a:extLst>
          </p:cNvPr>
          <p:cNvSpPr>
            <a:spLocks noGrp="1"/>
          </p:cNvSpPr>
          <p:nvPr>
            <p:ph type="title"/>
          </p:nvPr>
        </p:nvSpPr>
        <p:spPr>
          <a:xfrm>
            <a:off x="434610" y="452114"/>
            <a:ext cx="9601200" cy="1036850"/>
          </a:xfrm>
        </p:spPr>
        <p:txBody>
          <a:bodyPr/>
          <a:lstStyle/>
          <a:p>
            <a:r>
              <a:rPr lang="en-US" dirty="0"/>
              <a:t>                   </a:t>
            </a:r>
            <a:r>
              <a:rPr lang="en-US" b="1" dirty="0">
                <a:latin typeface="Arial Black" panose="020B0A04020102020204" pitchFamily="34" charset="0"/>
              </a:rPr>
              <a:t>What is SPP Indicator 13</a:t>
            </a:r>
          </a:p>
        </p:txBody>
      </p:sp>
      <p:sp>
        <p:nvSpPr>
          <p:cNvPr id="3" name="Text Placeholder 2">
            <a:extLst>
              <a:ext uri="{FF2B5EF4-FFF2-40B4-BE49-F238E27FC236}">
                <a16:creationId xmlns:a16="http://schemas.microsoft.com/office/drawing/2014/main" id="{A349EFB2-2012-9585-EDF7-A9D19A1BE282}"/>
              </a:ext>
            </a:extLst>
          </p:cNvPr>
          <p:cNvSpPr>
            <a:spLocks noGrp="1"/>
          </p:cNvSpPr>
          <p:nvPr>
            <p:ph type="body" idx="1"/>
          </p:nvPr>
        </p:nvSpPr>
        <p:spPr/>
        <p:txBody>
          <a:bodyPr>
            <a:normAutofit/>
          </a:bodyPr>
          <a:lstStyle/>
          <a:p>
            <a:pPr marL="114300" indent="0">
              <a:buNone/>
            </a:pPr>
            <a:r>
              <a:rPr lang="en-US" dirty="0">
                <a:latin typeface="Times New Roman" panose="02020603050405020304" pitchFamily="18" charset="0"/>
                <a:cs typeface="Times New Roman" panose="02020603050405020304" pitchFamily="18" charset="0"/>
              </a:rPr>
              <a:t> A </a:t>
            </a:r>
            <a:r>
              <a:rPr lang="en-US" b="1"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tate </a:t>
            </a:r>
            <a:r>
              <a:rPr lang="en-US" b="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erformance </a:t>
            </a:r>
            <a:r>
              <a:rPr lang="en-US" b="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lan (</a:t>
            </a:r>
            <a:r>
              <a:rPr lang="en-US" b="1" dirty="0">
                <a:latin typeface="Times New Roman" panose="02020603050405020304" pitchFamily="18" charset="0"/>
                <a:cs typeface="Times New Roman" panose="02020603050405020304" pitchFamily="18" charset="0"/>
              </a:rPr>
              <a:t>SPP</a:t>
            </a:r>
            <a:r>
              <a:rPr lang="en-US" dirty="0">
                <a:latin typeface="Times New Roman" panose="02020603050405020304" pitchFamily="18" charset="0"/>
                <a:cs typeface="Times New Roman" panose="02020603050405020304" pitchFamily="18" charset="0"/>
              </a:rPr>
              <a:t>) is a plan developed by each state in the United States to evaluate its efforts to implement the requirements and purposes of the </a:t>
            </a:r>
            <a:r>
              <a:rPr lang="en-US" b="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ndividuals with </a:t>
            </a:r>
            <a:r>
              <a:rPr lang="en-US" b="1"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isabilities </a:t>
            </a:r>
            <a:r>
              <a:rPr lang="en-US" b="1"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ducation </a:t>
            </a:r>
            <a:r>
              <a:rPr lang="en-US" b="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ct (</a:t>
            </a:r>
            <a:r>
              <a:rPr lang="en-US" b="1" dirty="0">
                <a:latin typeface="Times New Roman" panose="02020603050405020304" pitchFamily="18" charset="0"/>
                <a:cs typeface="Times New Roman" panose="02020603050405020304" pitchFamily="18" charset="0"/>
              </a:rPr>
              <a:t>IDEA</a:t>
            </a:r>
            <a:r>
              <a:rPr lang="en-US" dirty="0">
                <a:latin typeface="Times New Roman" panose="02020603050405020304" pitchFamily="18" charset="0"/>
                <a:cs typeface="Times New Roman" panose="02020603050405020304" pitchFamily="18" charset="0"/>
              </a:rPr>
              <a:t>) and to describe how the state will improve its implementation. Indicator 13 or </a:t>
            </a:r>
            <a:r>
              <a:rPr lang="en-US" b="1"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econdary </a:t>
            </a:r>
            <a:r>
              <a:rPr lang="en-US" b="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ransition is a </a:t>
            </a:r>
            <a:r>
              <a:rPr lang="en-US" b="1" dirty="0">
                <a:latin typeface="Times New Roman" panose="02020603050405020304" pitchFamily="18" charset="0"/>
                <a:cs typeface="Times New Roman" panose="02020603050405020304" pitchFamily="18" charset="0"/>
              </a:rPr>
              <a:t>Compliance Indicator </a:t>
            </a:r>
            <a:r>
              <a:rPr lang="en-US" dirty="0">
                <a:latin typeface="Times New Roman" panose="02020603050405020304" pitchFamily="18" charset="0"/>
                <a:cs typeface="Times New Roman" panose="02020603050405020304" pitchFamily="18" charset="0"/>
              </a:rPr>
              <a:t>that measures compliance with the requirements of the IDEA</a:t>
            </a:r>
          </a:p>
          <a:p>
            <a:r>
              <a:rPr lang="en-US" dirty="0">
                <a:latin typeface="Times New Roman" panose="02020603050405020304" pitchFamily="18" charset="0"/>
                <a:cs typeface="Times New Roman" panose="02020603050405020304" pitchFamily="18" charset="0"/>
              </a:rPr>
              <a:t>New Mexico as a state reports to OSEP each year on Indicator 13 to annually determine if New Mexico meets the requirements and purposes of the IDEA.</a:t>
            </a:r>
          </a:p>
          <a:p>
            <a:pPr marL="114300" indent="0">
              <a:buNone/>
            </a:pPr>
            <a:endParaRPr lang="en-US" dirty="0"/>
          </a:p>
        </p:txBody>
      </p:sp>
      <p:sp>
        <p:nvSpPr>
          <p:cNvPr id="4" name="Slide Number Placeholder 3">
            <a:extLst>
              <a:ext uri="{FF2B5EF4-FFF2-40B4-BE49-F238E27FC236}">
                <a16:creationId xmlns:a16="http://schemas.microsoft.com/office/drawing/2014/main" id="{312823DF-2437-6266-332F-EC077E3BE3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2054" name="Picture 6" descr="Happy Halloween 3d Model, Halloween, Pumpkin, 3d PNG Transparent Clipart  Image and PSD File for Free Download">
            <a:extLst>
              <a:ext uri="{FF2B5EF4-FFF2-40B4-BE49-F238E27FC236}">
                <a16:creationId xmlns:a16="http://schemas.microsoft.com/office/drawing/2014/main" id="{51519759-B627-4468-CE58-C585F5D3F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9026" y="143945"/>
            <a:ext cx="1878364" cy="187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1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5be0ce96e7_1_100"/>
          <p:cNvSpPr txBox="1">
            <a:spLocks noGrp="1"/>
          </p:cNvSpPr>
          <p:nvPr>
            <p:ph type="title"/>
          </p:nvPr>
        </p:nvSpPr>
        <p:spPr>
          <a:xfrm>
            <a:off x="130276" y="630317"/>
            <a:ext cx="11931447"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Font typeface="Calibri"/>
              <a:buNone/>
            </a:pPr>
            <a:r>
              <a:rPr lang="en-US" b="1" dirty="0">
                <a:latin typeface="Arial Black" panose="020B0A04020102020204" pitchFamily="34" charset="0"/>
              </a:rPr>
              <a:t> LEA must score 100% for Indicator 13</a:t>
            </a:r>
            <a:endParaRPr b="1" dirty="0">
              <a:latin typeface="Arial Black" panose="020B0A04020102020204" pitchFamily="34" charset="0"/>
            </a:endParaRPr>
          </a:p>
        </p:txBody>
      </p:sp>
      <p:sp>
        <p:nvSpPr>
          <p:cNvPr id="125" name="Google Shape;125;g15be0ce96e7_1_10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Investing for tomorrow, delivering today.</a:t>
            </a:r>
            <a:endParaRPr/>
          </a:p>
        </p:txBody>
      </p:sp>
      <p:sp>
        <p:nvSpPr>
          <p:cNvPr id="126" name="Google Shape;126;g15be0ce96e7_1_100"/>
          <p:cNvSpPr txBox="1">
            <a:spLocks noGrp="1"/>
          </p:cNvSpPr>
          <p:nvPr>
            <p:ph type="body" idx="1"/>
          </p:nvPr>
        </p:nvSpPr>
        <p:spPr>
          <a:xfrm>
            <a:off x="287350" y="1702156"/>
            <a:ext cx="5930924" cy="4947043"/>
          </a:xfrm>
          <a:prstGeom prst="rect">
            <a:avLst/>
          </a:prstGeom>
        </p:spPr>
        <p:txBody>
          <a:bodyPr spcFirstLastPara="1" wrap="square" lIns="91425" tIns="45700" rIns="91425" bIns="45700" anchor="t" anchorCtr="0">
            <a:normAutofit fontScale="70000" lnSpcReduction="20000"/>
          </a:bodyPr>
          <a:lstStyle/>
          <a:p>
            <a:pPr marL="0" indent="0">
              <a:spcBef>
                <a:spcPts val="0"/>
              </a:spcBef>
              <a:buClr>
                <a:schemeClr val="dk2"/>
              </a:buClr>
              <a:buSzPts val="1100"/>
              <a:buNone/>
            </a:pPr>
            <a:r>
              <a:rPr lang="en-US" sz="2800" b="1">
                <a:solidFill>
                  <a:schemeClr val="bg2"/>
                </a:solidFill>
                <a:latin typeface="Times New Roman" panose="02020603050405020304" pitchFamily="18" charset="0"/>
                <a:cs typeface="Times New Roman" panose="02020603050405020304" pitchFamily="18" charset="0"/>
              </a:rPr>
              <a:t>How to score 100% on Indicator 13 the IEP must contain the following:</a:t>
            </a:r>
          </a:p>
          <a:p>
            <a:pPr marL="0" indent="0">
              <a:spcBef>
                <a:spcPts val="0"/>
              </a:spcBef>
              <a:buClr>
                <a:schemeClr val="dk2"/>
              </a:buClr>
              <a:buSzPts val="1100"/>
              <a:buNone/>
            </a:pPr>
            <a:endParaRPr lang="en-US" sz="2800" b="1">
              <a:solidFill>
                <a:schemeClr val="bg2"/>
              </a:solidFill>
              <a:latin typeface="Times New Roman" panose="02020603050405020304" pitchFamily="18" charset="0"/>
              <a:cs typeface="Times New Roman" panose="02020603050405020304" pitchFamily="18" charset="0"/>
            </a:endParaRPr>
          </a:p>
          <a:p>
            <a:pPr indent="-457200">
              <a:spcBef>
                <a:spcPts val="0"/>
              </a:spcBef>
              <a:buClr>
                <a:schemeClr val="dk2"/>
              </a:buClr>
              <a:buSzPts val="1100"/>
            </a:pPr>
            <a:r>
              <a:rPr lang="en-US" sz="2800">
                <a:solidFill>
                  <a:schemeClr val="bg2"/>
                </a:solidFill>
                <a:latin typeface="Times New Roman" panose="02020603050405020304" pitchFamily="18" charset="0"/>
                <a:cs typeface="Times New Roman" panose="02020603050405020304" pitchFamily="18" charset="0"/>
              </a:rPr>
              <a:t>Age-appropriate transition assessments starting at or before age 14</a:t>
            </a:r>
          </a:p>
          <a:p>
            <a:pPr indent="-457200">
              <a:spcBef>
                <a:spcPts val="0"/>
              </a:spcBef>
              <a:buClr>
                <a:schemeClr val="dk2"/>
              </a:buClr>
              <a:buSzPts val="1100"/>
            </a:pPr>
            <a:endParaRPr lang="en-US" sz="2800">
              <a:solidFill>
                <a:schemeClr val="bg2"/>
              </a:solidFill>
              <a:latin typeface="Times New Roman" panose="02020603050405020304" pitchFamily="18" charset="0"/>
              <a:cs typeface="Times New Roman" panose="02020603050405020304" pitchFamily="18" charset="0"/>
            </a:endParaRPr>
          </a:p>
          <a:p>
            <a:pPr indent="-457200">
              <a:spcBef>
                <a:spcPts val="0"/>
              </a:spcBef>
              <a:buClr>
                <a:schemeClr val="dk2"/>
              </a:buClr>
              <a:buSzPts val="1100"/>
            </a:pPr>
            <a:r>
              <a:rPr lang="en-US" sz="2800">
                <a:solidFill>
                  <a:schemeClr val="bg2"/>
                </a:solidFill>
                <a:latin typeface="Times New Roman" panose="02020603050405020304" pitchFamily="18" charset="0"/>
                <a:cs typeface="Times New Roman" panose="02020603050405020304" pitchFamily="18" charset="0"/>
              </a:rPr>
              <a:t>Postsecondary goals based upon transition assessments</a:t>
            </a:r>
          </a:p>
          <a:p>
            <a:pPr indent="-457200">
              <a:spcBef>
                <a:spcPts val="0"/>
              </a:spcBef>
              <a:buClr>
                <a:schemeClr val="dk2"/>
              </a:buClr>
              <a:buSzPts val="1100"/>
            </a:pPr>
            <a:endParaRPr lang="en-US" sz="2800">
              <a:solidFill>
                <a:schemeClr val="bg2"/>
              </a:solidFill>
              <a:latin typeface="Times New Roman" panose="02020603050405020304" pitchFamily="18" charset="0"/>
              <a:cs typeface="Times New Roman" panose="02020603050405020304" pitchFamily="18" charset="0"/>
            </a:endParaRPr>
          </a:p>
          <a:p>
            <a:pPr indent="-457200">
              <a:spcBef>
                <a:spcPts val="0"/>
              </a:spcBef>
              <a:buClr>
                <a:schemeClr val="dk2"/>
              </a:buClr>
              <a:buSzPts val="1100"/>
            </a:pPr>
            <a:r>
              <a:rPr lang="en-US" sz="2800">
                <a:solidFill>
                  <a:schemeClr val="bg2"/>
                </a:solidFill>
                <a:latin typeface="Times New Roman" panose="02020603050405020304" pitchFamily="18" charset="0"/>
                <a:cs typeface="Times New Roman" panose="02020603050405020304" pitchFamily="18" charset="0"/>
              </a:rPr>
              <a:t>Annual transition goals</a:t>
            </a:r>
          </a:p>
          <a:p>
            <a:pPr indent="-457200">
              <a:spcBef>
                <a:spcPts val="0"/>
              </a:spcBef>
              <a:buClr>
                <a:schemeClr val="dk2"/>
              </a:buClr>
              <a:buSzPts val="1100"/>
            </a:pPr>
            <a:endParaRPr lang="en-US" sz="2800">
              <a:solidFill>
                <a:schemeClr val="bg2"/>
              </a:solidFill>
              <a:latin typeface="Times New Roman" panose="02020603050405020304" pitchFamily="18" charset="0"/>
              <a:cs typeface="Times New Roman" panose="02020603050405020304" pitchFamily="18" charset="0"/>
            </a:endParaRPr>
          </a:p>
          <a:p>
            <a:pPr indent="-457200">
              <a:spcBef>
                <a:spcPts val="0"/>
              </a:spcBef>
              <a:buClr>
                <a:schemeClr val="dk2"/>
              </a:buClr>
              <a:buSzPts val="1100"/>
            </a:pPr>
            <a:r>
              <a:rPr lang="en-US" sz="2800">
                <a:solidFill>
                  <a:schemeClr val="bg2"/>
                </a:solidFill>
                <a:latin typeface="Times New Roman" panose="02020603050405020304" pitchFamily="18" charset="0"/>
                <a:cs typeface="Times New Roman" panose="02020603050405020304" pitchFamily="18" charset="0"/>
              </a:rPr>
              <a:t>Transition services/Coordinated activities</a:t>
            </a:r>
          </a:p>
          <a:p>
            <a:pPr indent="-457200">
              <a:spcBef>
                <a:spcPts val="0"/>
              </a:spcBef>
              <a:buClr>
                <a:schemeClr val="dk2"/>
              </a:buClr>
              <a:buSzPts val="1100"/>
            </a:pPr>
            <a:endParaRPr lang="en-US" sz="2800">
              <a:solidFill>
                <a:schemeClr val="bg2"/>
              </a:solidFill>
              <a:latin typeface="Times New Roman" panose="02020603050405020304" pitchFamily="18" charset="0"/>
              <a:cs typeface="Times New Roman" panose="02020603050405020304" pitchFamily="18" charset="0"/>
            </a:endParaRPr>
          </a:p>
          <a:p>
            <a:pPr indent="-457200">
              <a:spcBef>
                <a:spcPts val="0"/>
              </a:spcBef>
              <a:buClr>
                <a:schemeClr val="dk2"/>
              </a:buClr>
              <a:buSzPts val="1100"/>
            </a:pPr>
            <a:r>
              <a:rPr lang="en-US" sz="2800">
                <a:solidFill>
                  <a:schemeClr val="bg2"/>
                </a:solidFill>
                <a:latin typeface="Times New Roman" panose="02020603050405020304" pitchFamily="18" charset="0"/>
                <a:cs typeface="Times New Roman" panose="02020603050405020304" pitchFamily="18" charset="0"/>
              </a:rPr>
              <a:t>Courses of study</a:t>
            </a:r>
          </a:p>
          <a:p>
            <a:pPr indent="-457200">
              <a:spcBef>
                <a:spcPts val="0"/>
              </a:spcBef>
              <a:buClr>
                <a:schemeClr val="dk2"/>
              </a:buClr>
              <a:buSzPts val="1100"/>
            </a:pPr>
            <a:endParaRPr lang="en-US" sz="2800">
              <a:solidFill>
                <a:schemeClr val="bg2"/>
              </a:solidFill>
              <a:latin typeface="Times New Roman" panose="02020603050405020304" pitchFamily="18" charset="0"/>
              <a:cs typeface="Times New Roman" panose="02020603050405020304" pitchFamily="18" charset="0"/>
            </a:endParaRPr>
          </a:p>
          <a:p>
            <a:pPr indent="-457200">
              <a:spcBef>
                <a:spcPts val="0"/>
              </a:spcBef>
              <a:buClr>
                <a:schemeClr val="dk2"/>
              </a:buClr>
              <a:buSzPts val="1100"/>
            </a:pPr>
            <a:r>
              <a:rPr lang="en-US" sz="2800">
                <a:solidFill>
                  <a:schemeClr val="bg2"/>
                </a:solidFill>
                <a:latin typeface="Times New Roman" panose="02020603050405020304" pitchFamily="18" charset="0"/>
                <a:cs typeface="Times New Roman" panose="02020603050405020304" pitchFamily="18" charset="0"/>
              </a:rPr>
              <a:t>Student input (invited to meeting and preferences and interests considered)</a:t>
            </a:r>
          </a:p>
          <a:p>
            <a:pPr indent="-457200">
              <a:spcBef>
                <a:spcPts val="0"/>
              </a:spcBef>
              <a:buClr>
                <a:schemeClr val="dk2"/>
              </a:buClr>
              <a:buSzPts val="1100"/>
            </a:pPr>
            <a:endParaRPr lang="en-US" sz="2800">
              <a:solidFill>
                <a:schemeClr val="bg2"/>
              </a:solidFill>
              <a:latin typeface="Times New Roman" panose="02020603050405020304" pitchFamily="18" charset="0"/>
              <a:cs typeface="Times New Roman" panose="02020603050405020304" pitchFamily="18" charset="0"/>
            </a:endParaRPr>
          </a:p>
          <a:p>
            <a:pPr indent="-457200">
              <a:spcBef>
                <a:spcPts val="0"/>
              </a:spcBef>
              <a:buClr>
                <a:schemeClr val="dk2"/>
              </a:buClr>
              <a:buSzPts val="1100"/>
            </a:pPr>
            <a:r>
              <a:rPr lang="en-US" sz="2800">
                <a:solidFill>
                  <a:schemeClr val="bg2"/>
                </a:solidFill>
                <a:latin typeface="Times New Roman" panose="02020603050405020304" pitchFamily="18" charset="0"/>
                <a:cs typeface="Times New Roman" panose="02020603050405020304" pitchFamily="18" charset="0"/>
              </a:rPr>
              <a:t>Outside agency participation example DVR</a:t>
            </a:r>
          </a:p>
          <a:p>
            <a:pPr marL="0" indent="0">
              <a:spcBef>
                <a:spcPts val="0"/>
              </a:spcBef>
              <a:buClr>
                <a:schemeClr val="dk2"/>
              </a:buClr>
              <a:buSzPts val="1100"/>
              <a:buNone/>
            </a:pPr>
            <a:endParaRPr lang="en-US" sz="2800">
              <a:solidFill>
                <a:schemeClr val="bg2"/>
              </a:solidFill>
              <a:latin typeface="Times New Roman" panose="02020603050405020304" pitchFamily="18" charset="0"/>
              <a:cs typeface="Times New Roman" panose="02020603050405020304" pitchFamily="18" charset="0"/>
            </a:endParaRPr>
          </a:p>
          <a:p>
            <a:pPr marL="0" indent="0">
              <a:spcBef>
                <a:spcPts val="0"/>
              </a:spcBef>
              <a:buClr>
                <a:schemeClr val="dk2"/>
              </a:buClr>
              <a:buSzPts val="1100"/>
              <a:buNone/>
            </a:pPr>
            <a:r>
              <a:rPr lang="en-US" sz="2800" b="1">
                <a:solidFill>
                  <a:schemeClr val="bg2"/>
                </a:solidFill>
                <a:latin typeface="Times New Roman" panose="02020603050405020304" pitchFamily="18" charset="0"/>
                <a:cs typeface="Times New Roman" panose="02020603050405020304" pitchFamily="18" charset="0"/>
              </a:rPr>
              <a:t>	</a:t>
            </a:r>
          </a:p>
          <a:p>
            <a:pPr marL="0" indent="0">
              <a:spcBef>
                <a:spcPts val="0"/>
              </a:spcBef>
              <a:buClr>
                <a:schemeClr val="dk2"/>
              </a:buClr>
              <a:buSzPts val="1100"/>
              <a:buNone/>
            </a:pPr>
            <a:endParaRPr lang="en-US" sz="3300">
              <a:solidFill>
                <a:schemeClr val="bg2"/>
              </a:solidFill>
              <a:latin typeface="Times New Roman" panose="02020603050405020304" pitchFamily="18" charset="0"/>
              <a:cs typeface="Times New Roman" panose="02020603050405020304" pitchFamily="18" charset="0"/>
            </a:endParaRPr>
          </a:p>
          <a:p>
            <a:pPr marL="117475" indent="0">
              <a:lnSpc>
                <a:spcPct val="150000"/>
              </a:lnSpc>
              <a:spcBef>
                <a:spcPts val="0"/>
              </a:spcBef>
              <a:buClr>
                <a:schemeClr val="dk2"/>
              </a:buClr>
              <a:buSzPct val="90000"/>
              <a:buNone/>
            </a:pPr>
            <a:endParaRPr lang="en-US" sz="2600">
              <a:solidFill>
                <a:schemeClr val="bg2"/>
              </a:solidFill>
              <a:latin typeface="Times New Roman" panose="02020603050405020304" pitchFamily="18" charset="0"/>
              <a:cs typeface="Times New Roman" panose="02020603050405020304" pitchFamily="18" charset="0"/>
            </a:endParaRPr>
          </a:p>
          <a:p>
            <a:pPr marL="114300" lvl="0" indent="0" algn="l" rtl="0">
              <a:spcBef>
                <a:spcPts val="1800"/>
              </a:spcBef>
              <a:spcAft>
                <a:spcPts val="0"/>
              </a:spcAft>
              <a:buNone/>
            </a:pPr>
            <a:endParaRPr sz="4224" u="sng">
              <a:solidFill>
                <a:schemeClr val="dk2"/>
              </a:solidFill>
            </a:endParaRPr>
          </a:p>
        </p:txBody>
      </p:sp>
      <p:sp>
        <p:nvSpPr>
          <p:cNvPr id="129" name="Google Shape;129;g15be0ce96e7_1_100"/>
          <p:cNvSpPr txBox="1">
            <a:spLocks noGrp="1"/>
          </p:cNvSpPr>
          <p:nvPr>
            <p:ph type="sldNum" idx="12"/>
          </p:nvPr>
        </p:nvSpPr>
        <p:spPr>
          <a:xfrm>
            <a:off x="9525000" y="6374999"/>
            <a:ext cx="1371600" cy="274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pic>
        <p:nvPicPr>
          <p:cNvPr id="1030" name="Picture 6" descr="Secondary Transition: A Collaborative Process">
            <a:extLst>
              <a:ext uri="{FF2B5EF4-FFF2-40B4-BE49-F238E27FC236}">
                <a16:creationId xmlns:a16="http://schemas.microsoft.com/office/drawing/2014/main" id="{808195E3-B51F-AC1F-5ED7-6BFD953AA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812" y="1551962"/>
            <a:ext cx="4754658" cy="5306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167147" y="499037"/>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dirty="0">
                <a:latin typeface="Arial Black" panose="020B0A04020102020204" pitchFamily="34" charset="0"/>
              </a:rPr>
              <a:t>Leadership/Duties of the Office</a:t>
            </a:r>
            <a:endParaRPr b="1" dirty="0">
              <a:latin typeface="Arial Black" panose="020B0A04020102020204" pitchFamily="34" charset="0"/>
            </a:endParaRPr>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135" name="Google Shape;135;g16001117d3c_0_3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1742540348"/>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3573027130"/>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122" name="Picture 2" descr="3d halloween day concept with cute ghost hand holding carved pumpkin  isolated. holiday party, 3d render illustration 28597687 PNG">
            <a:extLst>
              <a:ext uri="{FF2B5EF4-FFF2-40B4-BE49-F238E27FC236}">
                <a16:creationId xmlns:a16="http://schemas.microsoft.com/office/drawing/2014/main" id="{FC10DE5A-956A-D1DE-7AAA-F22A004D30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47811" y="-175236"/>
            <a:ext cx="2000039" cy="20000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2346-D835-188A-EC90-D3B03C83A80B}"/>
              </a:ext>
            </a:extLst>
          </p:cNvPr>
          <p:cNvSpPr>
            <a:spLocks noGrp="1"/>
          </p:cNvSpPr>
          <p:nvPr>
            <p:ph type="title"/>
          </p:nvPr>
        </p:nvSpPr>
        <p:spPr>
          <a:xfrm>
            <a:off x="65723" y="2299"/>
            <a:ext cx="12276144" cy="1068000"/>
          </a:xfrm>
        </p:spPr>
        <p:txBody>
          <a:bodyPr>
            <a:normAutofit fontScale="90000"/>
          </a:bodyPr>
          <a:lstStyle/>
          <a:p>
            <a:r>
              <a:rPr lang="en-US" dirty="0"/>
              <a:t>    </a:t>
            </a:r>
            <a:r>
              <a:rPr lang="en-US" b="1">
                <a:latin typeface="Arial Black"/>
              </a:rPr>
              <a:t>Students' role in Secondary Transition IEP</a:t>
            </a:r>
          </a:p>
        </p:txBody>
      </p:sp>
      <p:sp>
        <p:nvSpPr>
          <p:cNvPr id="3" name="Text Placeholder 2">
            <a:extLst>
              <a:ext uri="{FF2B5EF4-FFF2-40B4-BE49-F238E27FC236}">
                <a16:creationId xmlns:a16="http://schemas.microsoft.com/office/drawing/2014/main" id="{6D1EDE11-42AA-246E-42B1-756922CF3EBE}"/>
              </a:ext>
            </a:extLst>
          </p:cNvPr>
          <p:cNvSpPr>
            <a:spLocks noGrp="1"/>
          </p:cNvSpPr>
          <p:nvPr>
            <p:ph type="body" idx="1"/>
          </p:nvPr>
        </p:nvSpPr>
        <p:spPr>
          <a:xfrm>
            <a:off x="163690" y="1638233"/>
            <a:ext cx="12028310" cy="5219768"/>
          </a:xfrm>
        </p:spPr>
        <p:txBody>
          <a:bodyPr/>
          <a:lstStyle/>
          <a:p>
            <a:r>
              <a:rPr lang="en-US">
                <a:latin typeface="Times New Roman"/>
                <a:cs typeface="Times New Roman"/>
              </a:rPr>
              <a:t>Our students have the most important role.  As educators we are creating their future with their input for their game plan or life plan.</a:t>
            </a:r>
          </a:p>
          <a:p>
            <a:r>
              <a:rPr lang="en-US">
                <a:latin typeface="Times New Roman"/>
                <a:cs typeface="Times New Roman"/>
              </a:rPr>
              <a:t>Students need to set goals and make plans to achieve their goals.</a:t>
            </a:r>
          </a:p>
          <a:p>
            <a:r>
              <a:rPr lang="en-US">
                <a:latin typeface="Times New Roman"/>
                <a:cs typeface="Times New Roman"/>
              </a:rPr>
              <a:t>Attend their IEP meeting</a:t>
            </a:r>
          </a:p>
          <a:p>
            <a:r>
              <a:rPr lang="en-US">
                <a:latin typeface="Times New Roman"/>
                <a:cs typeface="Times New Roman"/>
              </a:rPr>
              <a:t>Actively participate in the transition planning process</a:t>
            </a:r>
          </a:p>
          <a:p>
            <a:r>
              <a:rPr lang="en-US">
                <a:latin typeface="Times New Roman"/>
                <a:cs typeface="Times New Roman"/>
              </a:rPr>
              <a:t>Learn how to help lead their IEP meeting</a:t>
            </a:r>
          </a:p>
          <a:p>
            <a:r>
              <a:rPr lang="en-US">
                <a:latin typeface="Times New Roman"/>
                <a:cs typeface="Times New Roman"/>
              </a:rPr>
              <a:t>Learn and practice self-determination skills; this will help students work with others in their future work environment.						</a:t>
            </a:r>
            <a:r>
              <a:rPr lang="en-US" dirty="0"/>
              <a:t>								</a:t>
            </a:r>
          </a:p>
        </p:txBody>
      </p:sp>
      <p:sp>
        <p:nvSpPr>
          <p:cNvPr id="4" name="Slide Number Placeholder 3">
            <a:extLst>
              <a:ext uri="{FF2B5EF4-FFF2-40B4-BE49-F238E27FC236}">
                <a16:creationId xmlns:a16="http://schemas.microsoft.com/office/drawing/2014/main" id="{2967338E-AED2-CBCA-41D6-03720DD48F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
        <p:nvSpPr>
          <p:cNvPr id="5" name="AutoShape 2" descr="Download Halloween Ghost Pumpkin In Hand 3D Model in PNG, GLB, GIF, MP4 -  Pixcap">
            <a:extLst>
              <a:ext uri="{FF2B5EF4-FFF2-40B4-BE49-F238E27FC236}">
                <a16:creationId xmlns:a16="http://schemas.microsoft.com/office/drawing/2014/main" id="{BE5EFD93-3F20-5AB4-6D0B-3E0635BF85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3d Pumpkin Model PNG Transparent Images Free Download | Vector Files |  Pngtree">
            <a:extLst>
              <a:ext uri="{FF2B5EF4-FFF2-40B4-BE49-F238E27FC236}">
                <a16:creationId xmlns:a16="http://schemas.microsoft.com/office/drawing/2014/main" id="{CA9E009C-185D-798B-1607-F1DEB5409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9993" y="2243685"/>
            <a:ext cx="2675429" cy="267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75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CD1C-D8BD-525C-7F22-CB005B6EF2B6}"/>
              </a:ext>
            </a:extLst>
          </p:cNvPr>
          <p:cNvSpPr>
            <a:spLocks noGrp="1"/>
          </p:cNvSpPr>
          <p:nvPr>
            <p:ph type="title"/>
          </p:nvPr>
        </p:nvSpPr>
        <p:spPr>
          <a:xfrm>
            <a:off x="1295400" y="498925"/>
            <a:ext cx="9601200" cy="1036850"/>
          </a:xfrm>
        </p:spPr>
        <p:txBody>
          <a:bodyPr/>
          <a:lstStyle/>
          <a:p>
            <a:pPr algn="ctr"/>
            <a:r>
              <a:rPr lang="en-US" b="1" dirty="0">
                <a:latin typeface="Arial Black" panose="020B0A04020102020204" pitchFamily="34" charset="0"/>
              </a:rPr>
              <a:t>QUESTIONS</a:t>
            </a:r>
          </a:p>
        </p:txBody>
      </p:sp>
      <p:sp>
        <p:nvSpPr>
          <p:cNvPr id="4" name="Slide Number Placeholder 3">
            <a:extLst>
              <a:ext uri="{FF2B5EF4-FFF2-40B4-BE49-F238E27FC236}">
                <a16:creationId xmlns:a16="http://schemas.microsoft.com/office/drawing/2014/main" id="{C7F01CF8-BEAD-3D4B-FB10-F743D2B95D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12" name="Picture 11" descr="Logo, icon&#10;&#10;Description automatically generated">
            <a:extLst>
              <a:ext uri="{FF2B5EF4-FFF2-40B4-BE49-F238E27FC236}">
                <a16:creationId xmlns:a16="http://schemas.microsoft.com/office/drawing/2014/main" id="{BBFE035F-0F64-1362-57B8-5E2F4D78767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7885" y="1537487"/>
            <a:ext cx="4477135" cy="5320513"/>
          </a:xfrm>
          <a:prstGeom prst="rect">
            <a:avLst/>
          </a:prstGeom>
        </p:spPr>
      </p:pic>
      <p:sp>
        <p:nvSpPr>
          <p:cNvPr id="7" name="TextBox 6">
            <a:extLst>
              <a:ext uri="{FF2B5EF4-FFF2-40B4-BE49-F238E27FC236}">
                <a16:creationId xmlns:a16="http://schemas.microsoft.com/office/drawing/2014/main" id="{AFC607AA-A261-9131-C027-9E28750A8C02}"/>
              </a:ext>
            </a:extLst>
          </p:cNvPr>
          <p:cNvSpPr txBox="1"/>
          <p:nvPr/>
        </p:nvSpPr>
        <p:spPr>
          <a:xfrm>
            <a:off x="6168153" y="3075057"/>
            <a:ext cx="3356847" cy="707886"/>
          </a:xfrm>
          <a:prstGeom prst="rect">
            <a:avLst/>
          </a:prstGeom>
          <a:noFill/>
        </p:spPr>
        <p:txBody>
          <a:bodyPr wrap="square">
            <a:spAutoFit/>
          </a:bodyPr>
          <a:lstStyle/>
          <a:p>
            <a:r>
              <a:rPr lang="en-US" sz="4000" b="1">
                <a:solidFill>
                  <a:srgbClr val="3A3D4B"/>
                </a:solidFill>
                <a:hlinkClick r:id="rId4">
                  <a:extLst>
                    <a:ext uri="{A12FA001-AC4F-418D-AE19-62706E023703}">
                      <ahyp:hlinkClr xmlns:ahyp="http://schemas.microsoft.com/office/drawing/2018/hyperlinkcolor" val="tx"/>
                    </a:ext>
                  </a:extLst>
                </a:hlinkClick>
              </a:rPr>
              <a:t>Q&amp;A Booklet</a:t>
            </a:r>
            <a:r>
              <a:rPr lang="en-US" sz="4000" b="1">
                <a:solidFill>
                  <a:srgbClr val="3A3D4B"/>
                </a:solidFill>
              </a:rPr>
              <a:t> </a:t>
            </a:r>
          </a:p>
        </p:txBody>
      </p:sp>
      <p:pic>
        <p:nvPicPr>
          <p:cNvPr id="3" name="Picture 8" descr="Free Halloween 3d illustrations">
            <a:extLst>
              <a:ext uri="{FF2B5EF4-FFF2-40B4-BE49-F238E27FC236}">
                <a16:creationId xmlns:a16="http://schemas.microsoft.com/office/drawing/2014/main" id="{DC142BF6-3A8E-0758-C603-0A8DCF980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153" y="3997127"/>
            <a:ext cx="5154116" cy="193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61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B5AF-1A1A-177F-8259-F31C122D9E71}"/>
              </a:ext>
            </a:extLst>
          </p:cNvPr>
          <p:cNvSpPr>
            <a:spLocks noGrp="1"/>
          </p:cNvSpPr>
          <p:nvPr>
            <p:ph type="title"/>
          </p:nvPr>
        </p:nvSpPr>
        <p:spPr>
          <a:xfrm>
            <a:off x="1295400" y="457435"/>
            <a:ext cx="9601200" cy="1036850"/>
          </a:xfrm>
        </p:spPr>
        <p:txBody>
          <a:bodyPr/>
          <a:lstStyle/>
          <a:p>
            <a:pPr algn="ctr"/>
            <a:r>
              <a:rPr lang="en-US" b="1">
                <a:latin typeface="Arial Black" panose="020B0A04020102020204" pitchFamily="34" charset="0"/>
              </a:rPr>
              <a:t>Evaluating your IEPs per OSEP</a:t>
            </a:r>
          </a:p>
        </p:txBody>
      </p:sp>
      <p:sp>
        <p:nvSpPr>
          <p:cNvPr id="3" name="Text Placeholder 2">
            <a:extLst>
              <a:ext uri="{FF2B5EF4-FFF2-40B4-BE49-F238E27FC236}">
                <a16:creationId xmlns:a16="http://schemas.microsoft.com/office/drawing/2014/main" id="{41E0546D-C282-C2F8-C728-8D5A9199D6EC}"/>
              </a:ext>
            </a:extLst>
          </p:cNvPr>
          <p:cNvSpPr>
            <a:spLocks noGrp="1"/>
          </p:cNvSpPr>
          <p:nvPr>
            <p:ph type="body" idx="1"/>
          </p:nvPr>
        </p:nvSpPr>
        <p:spPr/>
        <p:txBody>
          <a:bodyPr>
            <a:normAutofit/>
          </a:bodyPr>
          <a:lstStyle/>
          <a:p>
            <a:r>
              <a:rPr lang="en-US"/>
              <a:t>How does OSE evaluate IEPs submitted to OSE:</a:t>
            </a:r>
          </a:p>
          <a:p>
            <a:pPr lvl="1"/>
            <a:r>
              <a:rPr lang="en-US"/>
              <a:t> A rubric for IEP reviewers to use has been developed.</a:t>
            </a:r>
          </a:p>
          <a:p>
            <a:pPr lvl="1"/>
            <a:r>
              <a:rPr lang="en-US"/>
              <a:t>IEP reviewers are a team of educators who review each IEP in accordance with OSEP guidelines.</a:t>
            </a:r>
          </a:p>
          <a:p>
            <a:pPr lvl="1"/>
            <a:r>
              <a:rPr lang="en-US"/>
              <a:t>When all IEPs are reviewed from each district, results are available in the Special Education (SE) Monitoring site.</a:t>
            </a:r>
          </a:p>
          <a:p>
            <a:pPr lvl="2"/>
            <a:r>
              <a:rPr lang="en-US"/>
              <a:t>If you do not score 100% you will be asked to correct the IEPs that did not pass along with another random sample of IEPs for review.</a:t>
            </a:r>
          </a:p>
          <a:p>
            <a:pPr lvl="2"/>
            <a:r>
              <a:rPr lang="en-US"/>
              <a:t>SE Monitoring Site link: </a:t>
            </a:r>
          </a:p>
          <a:p>
            <a:pPr marL="1028700" lvl="2" indent="0">
              <a:buNone/>
            </a:pPr>
            <a:r>
              <a:rPr lang="en-US"/>
              <a:t>https://eui.ped.state.nm.us/sites/SpecialEdMon/Special_Ed_Monitoring/Forms/AllItems.aspx</a:t>
            </a:r>
          </a:p>
          <a:p>
            <a:pPr marL="1028700" lvl="2" indent="0">
              <a:buNone/>
            </a:pPr>
            <a:endParaRPr lang="en-US"/>
          </a:p>
          <a:p>
            <a:pPr lvl="2"/>
            <a:endParaRPr lang="en-US"/>
          </a:p>
          <a:p>
            <a:endParaRPr lang="en-US"/>
          </a:p>
        </p:txBody>
      </p:sp>
      <p:sp>
        <p:nvSpPr>
          <p:cNvPr id="4" name="Slide Number Placeholder 3">
            <a:extLst>
              <a:ext uri="{FF2B5EF4-FFF2-40B4-BE49-F238E27FC236}">
                <a16:creationId xmlns:a16="http://schemas.microsoft.com/office/drawing/2014/main" id="{9DECB7AE-4698-4F36-02C0-E99D2DC8A8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Tree>
    <p:extLst>
      <p:ext uri="{BB962C8B-B14F-4D97-AF65-F5344CB8AC3E}">
        <p14:creationId xmlns:p14="http://schemas.microsoft.com/office/powerpoint/2010/main" val="239193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93ED-7406-44EE-25D9-3AFE53D7FFF2}"/>
              </a:ext>
            </a:extLst>
          </p:cNvPr>
          <p:cNvSpPr>
            <a:spLocks noGrp="1"/>
          </p:cNvSpPr>
          <p:nvPr>
            <p:ph type="title"/>
          </p:nvPr>
        </p:nvSpPr>
        <p:spPr>
          <a:xfrm>
            <a:off x="0" y="362518"/>
            <a:ext cx="12192000" cy="1036850"/>
          </a:xfrm>
        </p:spPr>
        <p:txBody>
          <a:bodyPr>
            <a:normAutofit fontScale="90000"/>
          </a:bodyPr>
          <a:lstStyle/>
          <a:p>
            <a:pPr algn="ctr"/>
            <a:r>
              <a:rPr lang="en-US" b="1" dirty="0">
                <a:latin typeface="Arial Black" panose="020B0A04020102020204" pitchFamily="34" charset="0"/>
              </a:rPr>
              <a:t>New Mexico </a:t>
            </a:r>
            <a:r>
              <a:rPr lang="en-US" sz="4400" b="1" dirty="0">
                <a:latin typeface="Arial Black" panose="020B0A04020102020204" pitchFamily="34" charset="0"/>
              </a:rPr>
              <a:t>Indicator</a:t>
            </a:r>
            <a:r>
              <a:rPr lang="en-US" b="1" dirty="0">
                <a:latin typeface="Arial Black" panose="020B0A04020102020204" pitchFamily="34" charset="0"/>
              </a:rPr>
              <a:t> 13 Compliance Rubric</a:t>
            </a:r>
          </a:p>
        </p:txBody>
      </p:sp>
      <p:sp>
        <p:nvSpPr>
          <p:cNvPr id="4" name="Slide Number Placeholder 3">
            <a:extLst>
              <a:ext uri="{FF2B5EF4-FFF2-40B4-BE49-F238E27FC236}">
                <a16:creationId xmlns:a16="http://schemas.microsoft.com/office/drawing/2014/main" id="{608CECDA-EB82-9811-A886-D8F648E284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33</a:t>
            </a:fld>
            <a:endParaRPr lang="en-US"/>
          </a:p>
        </p:txBody>
      </p:sp>
      <p:graphicFrame>
        <p:nvGraphicFramePr>
          <p:cNvPr id="6" name="Table 5">
            <a:extLst>
              <a:ext uri="{FF2B5EF4-FFF2-40B4-BE49-F238E27FC236}">
                <a16:creationId xmlns:a16="http://schemas.microsoft.com/office/drawing/2014/main" id="{8AC3AFA4-1A8F-D80E-3F28-7B47E9BA15B2}"/>
              </a:ext>
            </a:extLst>
          </p:cNvPr>
          <p:cNvGraphicFramePr>
            <a:graphicFrameLocks noGrp="1"/>
          </p:cNvGraphicFramePr>
          <p:nvPr>
            <p:extLst>
              <p:ext uri="{D42A27DB-BD31-4B8C-83A1-F6EECF244321}">
                <p14:modId xmlns:p14="http://schemas.microsoft.com/office/powerpoint/2010/main" val="1544976901"/>
              </p:ext>
            </p:extLst>
          </p:nvPr>
        </p:nvGraphicFramePr>
        <p:xfrm>
          <a:off x="1402569" y="1543786"/>
          <a:ext cx="9124089" cy="5249951"/>
        </p:xfrm>
        <a:graphic>
          <a:graphicData uri="http://schemas.openxmlformats.org/drawingml/2006/table">
            <a:tbl>
              <a:tblPr firstRow="1" firstCol="1" bandRow="1">
                <a:tableStyleId>{5C22544A-7EE6-4342-B048-85BDC9FD1C3A}</a:tableStyleId>
              </a:tblPr>
              <a:tblGrid>
                <a:gridCol w="2105232">
                  <a:extLst>
                    <a:ext uri="{9D8B030D-6E8A-4147-A177-3AD203B41FA5}">
                      <a16:colId xmlns:a16="http://schemas.microsoft.com/office/drawing/2014/main" val="1859843785"/>
                    </a:ext>
                  </a:extLst>
                </a:gridCol>
                <a:gridCol w="2339619">
                  <a:extLst>
                    <a:ext uri="{9D8B030D-6E8A-4147-A177-3AD203B41FA5}">
                      <a16:colId xmlns:a16="http://schemas.microsoft.com/office/drawing/2014/main" val="2921050119"/>
                    </a:ext>
                  </a:extLst>
                </a:gridCol>
                <a:gridCol w="2339619">
                  <a:extLst>
                    <a:ext uri="{9D8B030D-6E8A-4147-A177-3AD203B41FA5}">
                      <a16:colId xmlns:a16="http://schemas.microsoft.com/office/drawing/2014/main" val="1675205406"/>
                    </a:ext>
                  </a:extLst>
                </a:gridCol>
                <a:gridCol w="2339619">
                  <a:extLst>
                    <a:ext uri="{9D8B030D-6E8A-4147-A177-3AD203B41FA5}">
                      <a16:colId xmlns:a16="http://schemas.microsoft.com/office/drawing/2014/main" val="1356082486"/>
                    </a:ext>
                  </a:extLst>
                </a:gridCol>
              </a:tblGrid>
              <a:tr h="659587">
                <a:tc>
                  <a:txBody>
                    <a:bodyPr/>
                    <a:lstStyle/>
                    <a:p>
                      <a:r>
                        <a:rPr lang="en-US" b="1">
                          <a:solidFill>
                            <a:srgbClr val="DEEAF6"/>
                          </a:solidFill>
                          <a:effectLst/>
                        </a:rPr>
                        <a:t>Indicator 13 Compliance Requirements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gn="ctr"/>
                      <a:r>
                        <a:rPr lang="en-US" b="1">
                          <a:solidFill>
                            <a:srgbClr val="000000"/>
                          </a:solidFill>
                          <a:effectLst/>
                        </a:rPr>
                        <a:t>Distinguished</a:t>
                      </a:r>
                      <a:endParaRPr lang="en-US">
                        <a:effectLst/>
                      </a:endParaRPr>
                    </a:p>
                    <a:p>
                      <a:pPr algn="ctr"/>
                      <a:r>
                        <a:rPr lang="en-US" sz="1000">
                          <a:solidFill>
                            <a:srgbClr val="000000"/>
                          </a:solidFill>
                          <a:effectLst/>
                        </a:rPr>
                        <a:t>High quality transition plan</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r>
                        <a:rPr lang="en-US" b="1">
                          <a:solidFill>
                            <a:srgbClr val="000000"/>
                          </a:solidFill>
                          <a:effectLst/>
                        </a:rPr>
                        <a:t>Proficient</a:t>
                      </a:r>
                      <a:endParaRPr lang="en-US">
                        <a:effectLst/>
                      </a:endParaRPr>
                    </a:p>
                    <a:p>
                      <a:pPr algn="ctr"/>
                      <a:r>
                        <a:rPr lang="en-US" sz="1000">
                          <a:solidFill>
                            <a:srgbClr val="000000"/>
                          </a:solidFill>
                          <a:effectLst/>
                        </a:rPr>
                        <a:t>Meets compliance requirements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r>
                        <a:rPr lang="en-US" b="1">
                          <a:solidFill>
                            <a:srgbClr val="000000"/>
                          </a:solidFill>
                          <a:effectLst/>
                        </a:rPr>
                        <a:t>Unsatisfactory</a:t>
                      </a:r>
                      <a:endParaRPr lang="en-US">
                        <a:effectLst/>
                      </a:endParaRPr>
                    </a:p>
                    <a:p>
                      <a:pPr algn="ctr"/>
                      <a:r>
                        <a:rPr lang="en-US" sz="1000">
                          <a:solidFill>
                            <a:srgbClr val="000000"/>
                          </a:solidFill>
                          <a:effectLst/>
                        </a:rPr>
                        <a:t>Does not meet quality and/or compliance requirements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46836668"/>
                  </a:ext>
                </a:extLst>
              </a:tr>
              <a:tr h="445666">
                <a:tc>
                  <a:txBody>
                    <a:bodyPr/>
                    <a:lstStyle/>
                    <a:p>
                      <a:r>
                        <a:rPr lang="en-US" b="1">
                          <a:solidFill>
                            <a:srgbClr val="DEEAF6"/>
                          </a:solidFill>
                          <a:effectLst/>
                        </a:rPr>
                        <a:t>Compliance Rating = Y or N</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gn="ctr"/>
                      <a:r>
                        <a:rPr lang="en-US" b="1">
                          <a:solidFill>
                            <a:srgbClr val="000000"/>
                          </a:solidFill>
                          <a:effectLst/>
                        </a:rPr>
                        <a:t>Quality Rating = 2</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r>
                        <a:rPr lang="en-US" b="1">
                          <a:solidFill>
                            <a:srgbClr val="000000"/>
                          </a:solidFill>
                          <a:effectLst/>
                        </a:rPr>
                        <a:t>Quality Rating = 1</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r>
                        <a:rPr lang="en-US" b="1">
                          <a:solidFill>
                            <a:srgbClr val="000000"/>
                          </a:solidFill>
                          <a:effectLst/>
                        </a:rPr>
                        <a:t>Quality Rating = 0</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653518094"/>
                  </a:ext>
                </a:extLst>
              </a:tr>
              <a:tr h="1568744">
                <a:tc>
                  <a:txBody>
                    <a:bodyPr/>
                    <a:lstStyle/>
                    <a:p>
                      <a:r>
                        <a:rPr lang="en-US" sz="800" b="1">
                          <a:solidFill>
                            <a:srgbClr val="DEEAF6"/>
                          </a:solidFill>
                          <a:effectLst/>
                        </a:rPr>
                        <a:t>1.  Are there appropriate measurable postsecondary goals in the areas of training, education, employment, and, where appropriate, independent living skills?</a:t>
                      </a:r>
                      <a:endParaRPr lang="en-US">
                        <a:effectLst/>
                      </a:endParaRPr>
                    </a:p>
                    <a:p>
                      <a:r>
                        <a:rPr lang="en-US">
                          <a:solidFill>
                            <a:srgbClr val="DEEAF6"/>
                          </a:solidFill>
                          <a:effectLst/>
                        </a:rPr>
                        <a:t> </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r>
                        <a:rPr lang="en-US" sz="1000">
                          <a:solidFill>
                            <a:srgbClr val="000000"/>
                          </a:solidFill>
                          <a:effectLst/>
                          <a:latin typeface="MS Gothic" panose="020B0609070205080204" pitchFamily="49" charset="-128"/>
                          <a:ea typeface="MS Gothic" panose="020B0609070205080204" pitchFamily="49" charset="-128"/>
                        </a:rPr>
                        <a:t>☐</a:t>
                      </a:r>
                      <a:r>
                        <a:rPr lang="en-US" sz="800">
                          <a:solidFill>
                            <a:srgbClr val="000000"/>
                          </a:solidFill>
                          <a:effectLst/>
                        </a:rPr>
                        <a:t> The transition plan includes a specific secondary goal for education/training, employment, and independent living when appropriate. Goals are measurable, results-oriented, and are clearly based on appropriate transition assessments. Where there are no deficits for the child in independent living skills, there is a statement to support that with assessment results as evidence. </a:t>
                      </a:r>
                      <a:endParaRPr lang="en-US">
                        <a:effectLst/>
                      </a:endParaRPr>
                    </a:p>
                    <a:p>
                      <a:r>
                        <a:rPr lang="en-US" sz="1000">
                          <a:solidFill>
                            <a:srgbClr val="000000"/>
                          </a:solidFill>
                          <a:effectLst/>
                          <a:latin typeface="MS Gothic" panose="020B0609070205080204" pitchFamily="49" charset="-128"/>
                          <a:ea typeface="MS Gothic" panose="020B0609070205080204" pitchFamily="49" charset="-128"/>
                        </a:rPr>
                        <a:t>☐</a:t>
                      </a:r>
                      <a:r>
                        <a:rPr lang="en-US" sz="800">
                          <a:solidFill>
                            <a:srgbClr val="FF0000"/>
                          </a:solidFill>
                          <a:effectLst/>
                        </a:rPr>
                        <a:t> </a:t>
                      </a:r>
                      <a:r>
                        <a:rPr lang="en-US" sz="800">
                          <a:solidFill>
                            <a:srgbClr val="000000"/>
                          </a:solidFill>
                          <a:effectLst/>
                        </a:rPr>
                        <a:t>Student indicated agreement with the post-secondary goals and was provided information on the transition requirements.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r>
                        <a:rPr lang="en-US" sz="1000">
                          <a:solidFill>
                            <a:srgbClr val="000000"/>
                          </a:solidFill>
                          <a:effectLst/>
                          <a:latin typeface="MS Gothic" panose="020B0609070205080204" pitchFamily="49" charset="-128"/>
                          <a:ea typeface="MS Gothic" panose="020B0609070205080204" pitchFamily="49" charset="-128"/>
                        </a:rPr>
                        <a:t>☐</a:t>
                      </a:r>
                      <a:r>
                        <a:rPr lang="en-US" sz="800">
                          <a:solidFill>
                            <a:srgbClr val="000000"/>
                          </a:solidFill>
                          <a:effectLst/>
                        </a:rPr>
                        <a:t> The transition plan includes a broad postsecondary goal for education/training, employment, and independent living when appropriate, and is measurable and results oriented.  Goals are somewhat connected to transition assessments. If it was determined that there are no deficits in independent living skills and there is a statement that indicates that.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r>
                        <a:rPr lang="en-US" sz="1000" dirty="0">
                          <a:solidFill>
                            <a:srgbClr val="000000"/>
                          </a:solidFill>
                          <a:effectLst/>
                          <a:latin typeface="MS Gothic" panose="020B0609070205080204" pitchFamily="49" charset="-128"/>
                          <a:ea typeface="MS Gothic" panose="020B0609070205080204" pitchFamily="49" charset="-128"/>
                        </a:rPr>
                        <a:t>☐</a:t>
                      </a:r>
                      <a:r>
                        <a:rPr lang="en-US" sz="800" dirty="0">
                          <a:solidFill>
                            <a:srgbClr val="000000"/>
                          </a:solidFill>
                          <a:effectLst/>
                        </a:rPr>
                        <a:t> The transition plan includes post-secondary goals that are not measurable and/or are not results oriented, and/or are not clearly based on appropriate transition assessments.  </a:t>
                      </a:r>
                      <a:endParaRPr lang="en-US" dirty="0">
                        <a:effectLst/>
                      </a:endParaRPr>
                    </a:p>
                    <a:p>
                      <a:r>
                        <a:rPr lang="en-US" sz="800" dirty="0">
                          <a:solidFill>
                            <a:srgbClr val="000000"/>
                          </a:solidFill>
                          <a:effectLst/>
                        </a:rPr>
                        <a:t>OR</a:t>
                      </a:r>
                      <a:r>
                        <a:rPr lang="en-US" sz="1000" dirty="0">
                          <a:solidFill>
                            <a:srgbClr val="000000"/>
                          </a:solidFill>
                          <a:effectLst/>
                        </a:rPr>
                        <a:t> </a:t>
                      </a:r>
                      <a:r>
                        <a:rPr lang="en-US" sz="1000" dirty="0">
                          <a:solidFill>
                            <a:srgbClr val="000000"/>
                          </a:solidFill>
                          <a:effectLst/>
                          <a:latin typeface="MS Gothic" panose="020B0609070205080204" pitchFamily="49" charset="-128"/>
                          <a:ea typeface="MS Gothic" panose="020B0609070205080204" pitchFamily="49" charset="-128"/>
                        </a:rPr>
                        <a:t>☐</a:t>
                      </a:r>
                      <a:r>
                        <a:rPr lang="en-US" sz="800" dirty="0">
                          <a:solidFill>
                            <a:srgbClr val="000000"/>
                          </a:solidFill>
                          <a:effectLst/>
                        </a:rPr>
                        <a:t>  there are no post-secondary goals in place.</a:t>
                      </a:r>
                      <a:endParaRPr lang="en-US"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183404300"/>
                  </a:ext>
                </a:extLst>
              </a:tr>
              <a:tr h="374360">
                <a:tc>
                  <a:txBody>
                    <a:bodyPr/>
                    <a:lstStyle/>
                    <a:p>
                      <a:r>
                        <a:rPr lang="en-US" b="1">
                          <a:effectLst/>
                        </a:rPr>
                        <a:t>1. Ratings:  </a:t>
                      </a:r>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6557776"/>
                  </a:ext>
                </a:extLst>
              </a:tr>
              <a:tr h="828940">
                <a:tc>
                  <a:txBody>
                    <a:bodyPr/>
                    <a:lstStyle/>
                    <a:p>
                      <a:r>
                        <a:rPr lang="en-US" sz="800" b="1">
                          <a:solidFill>
                            <a:srgbClr val="DEEAF6"/>
                          </a:solidFill>
                          <a:effectLst/>
                        </a:rPr>
                        <a:t>2. Are the postsecondary goals updated annually?</a:t>
                      </a:r>
                      <a:endParaRPr lang="en-US">
                        <a:effectLst/>
                      </a:endParaRPr>
                    </a:p>
                    <a:p>
                      <a:r>
                        <a:rPr lang="en-US" sz="800">
                          <a:effectLst/>
                        </a:rPr>
                        <a:t> </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r>
                        <a:rPr lang="en-US" sz="1000">
                          <a:solidFill>
                            <a:srgbClr val="000000"/>
                          </a:solidFill>
                          <a:effectLst/>
                          <a:latin typeface="MS Gothic" panose="020B0609070205080204" pitchFamily="49" charset="-128"/>
                          <a:ea typeface="MS Gothic" panose="020B0609070205080204" pitchFamily="49" charset="-128"/>
                        </a:rPr>
                        <a:t>☐</a:t>
                      </a:r>
                      <a:r>
                        <a:rPr lang="en-US" sz="800">
                          <a:solidFill>
                            <a:srgbClr val="000000"/>
                          </a:solidFill>
                          <a:effectLst/>
                        </a:rPr>
                        <a:t> The transition plan of the IEP includes an initial date of transition plan development, as well as subsequent dates for each year it was reviewed. Assessment information is clearly provided each year and correlated with any revisions to goals in the transition plan.</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r>
                        <a:rPr lang="en-US" sz="1000">
                          <a:solidFill>
                            <a:srgbClr val="000000"/>
                          </a:solidFill>
                          <a:effectLst/>
                          <a:latin typeface="MS Gothic" panose="020B0609070205080204" pitchFamily="49" charset="-128"/>
                          <a:ea typeface="MS Gothic" panose="020B0609070205080204" pitchFamily="49" charset="-128"/>
                        </a:rPr>
                        <a:t>☐</a:t>
                      </a:r>
                      <a:r>
                        <a:rPr lang="en-US" sz="800">
                          <a:solidFill>
                            <a:srgbClr val="000000"/>
                          </a:solidFill>
                          <a:effectLst/>
                        </a:rPr>
                        <a:t> The transition plan of the IEP includes an initial date of transition plan development as well as subsequent dates for each year after that it was reviewed.</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r>
                        <a:rPr lang="en-US" sz="1000">
                          <a:solidFill>
                            <a:srgbClr val="000000"/>
                          </a:solidFill>
                          <a:effectLst/>
                          <a:latin typeface="MS Gothic" panose="020B0609070205080204" pitchFamily="49" charset="-128"/>
                          <a:ea typeface="MS Gothic" panose="020B0609070205080204" pitchFamily="49" charset="-128"/>
                        </a:rPr>
                        <a:t>☐</a:t>
                      </a:r>
                      <a:r>
                        <a:rPr lang="en-US" sz="800">
                          <a:solidFill>
                            <a:srgbClr val="000000"/>
                          </a:solidFill>
                          <a:effectLst/>
                        </a:rPr>
                        <a:t> There are no dates indicated to show annual review of the transition plan of the IEP or there are missing annual dates indicating it was not reviewed each year after the initial development. </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659435"/>
                  </a:ext>
                </a:extLst>
              </a:tr>
              <a:tr h="374360">
                <a:tc>
                  <a:txBody>
                    <a:bodyPr/>
                    <a:lstStyle/>
                    <a:p>
                      <a:r>
                        <a:rPr lang="en-US" b="1">
                          <a:effectLst/>
                        </a:rPr>
                        <a:t>2. Ratings:  </a:t>
                      </a:r>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9458011"/>
                  </a:ext>
                </a:extLst>
              </a:tr>
              <a:tr h="998294">
                <a:tc>
                  <a:txBody>
                    <a:bodyPr/>
                    <a:lstStyle/>
                    <a:p>
                      <a:r>
                        <a:rPr lang="en-US" sz="800" b="1">
                          <a:solidFill>
                            <a:srgbClr val="DEEAF6"/>
                          </a:solidFill>
                          <a:effectLst/>
                        </a:rPr>
                        <a:t>3. Is there evidence that the measurable postsecondary goals were based on age-appropriate transition assessment(s)?</a:t>
                      </a:r>
                      <a:endParaRPr lang="en-US">
                        <a:effectLst/>
                      </a:endParaRPr>
                    </a:p>
                    <a:p>
                      <a:r>
                        <a:rPr lang="en-US" sz="800">
                          <a:effectLst/>
                        </a:rPr>
                        <a:t> </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r>
                        <a:rPr lang="en-US" sz="1000">
                          <a:solidFill>
                            <a:srgbClr val="000000"/>
                          </a:solidFill>
                          <a:effectLst/>
                          <a:latin typeface="MS Gothic" panose="020B0609070205080204" pitchFamily="49" charset="-128"/>
                          <a:ea typeface="MS Gothic" panose="020B0609070205080204" pitchFamily="49" charset="-128"/>
                        </a:rPr>
                        <a:t>☐</a:t>
                      </a:r>
                      <a:r>
                        <a:rPr lang="en-US" sz="800">
                          <a:solidFill>
                            <a:srgbClr val="000000"/>
                          </a:solidFill>
                          <a:effectLst/>
                        </a:rPr>
                        <a:t> The transition plan indicates two or more age-appropriate transition assessments were provided annually to the child and assessments are available for review. Assessment results show a clear connection to the post-school goals, present levels of performance, transition services, program of study, and annual goals.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r>
                        <a:rPr lang="en-US" sz="1000">
                          <a:solidFill>
                            <a:srgbClr val="000000"/>
                          </a:solidFill>
                          <a:effectLst/>
                          <a:latin typeface="MS Gothic" panose="020B0609070205080204" pitchFamily="49" charset="-128"/>
                          <a:ea typeface="MS Gothic" panose="020B0609070205080204" pitchFamily="49" charset="-128"/>
                        </a:rPr>
                        <a:t>☐</a:t>
                      </a:r>
                      <a:r>
                        <a:rPr lang="en-US" sz="800">
                          <a:solidFill>
                            <a:srgbClr val="000000"/>
                          </a:solidFill>
                          <a:effectLst/>
                        </a:rPr>
                        <a:t> The transition plan indicates at least one transition assessment was provided.  The results show a clear connection to the post-school goals.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r>
                        <a:rPr lang="en-US" sz="1000" dirty="0">
                          <a:solidFill>
                            <a:srgbClr val="000000"/>
                          </a:solidFill>
                          <a:effectLst/>
                          <a:latin typeface="MS Gothic" panose="020B0609070205080204" pitchFamily="49" charset="-128"/>
                          <a:ea typeface="MS Gothic" panose="020B0609070205080204" pitchFamily="49" charset="-128"/>
                        </a:rPr>
                        <a:t>☐</a:t>
                      </a:r>
                      <a:r>
                        <a:rPr lang="en-US" sz="800" dirty="0">
                          <a:solidFill>
                            <a:srgbClr val="000000"/>
                          </a:solidFill>
                          <a:effectLst/>
                        </a:rPr>
                        <a:t> The transition plan indicates inappropriate assessments or no assessments. The assessment results do not show a clear connection to the post school goals or there are no available assessments for review.</a:t>
                      </a:r>
                      <a:endParaRPr lang="en-US"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808409654"/>
                  </a:ext>
                </a:extLst>
              </a:tr>
            </a:tbl>
          </a:graphicData>
        </a:graphic>
      </p:graphicFrame>
    </p:spTree>
    <p:extLst>
      <p:ext uri="{BB962C8B-B14F-4D97-AF65-F5344CB8AC3E}">
        <p14:creationId xmlns:p14="http://schemas.microsoft.com/office/powerpoint/2010/main" val="363920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7D71-947F-8168-50DF-8F8907C4CA6B}"/>
              </a:ext>
            </a:extLst>
          </p:cNvPr>
          <p:cNvSpPr>
            <a:spLocks noGrp="1"/>
          </p:cNvSpPr>
          <p:nvPr>
            <p:ph type="title"/>
          </p:nvPr>
        </p:nvSpPr>
        <p:spPr>
          <a:xfrm>
            <a:off x="-74978" y="790538"/>
            <a:ext cx="12192000" cy="1160925"/>
          </a:xfrm>
        </p:spPr>
        <p:txBody>
          <a:bodyPr>
            <a:normAutofit fontScale="90000"/>
          </a:bodyPr>
          <a:lstStyle/>
          <a:p>
            <a:pPr algn="ctr"/>
            <a:r>
              <a:rPr lang="en-US" b="1" dirty="0">
                <a:latin typeface="Arial Black" panose="020B0A04020102020204" pitchFamily="34" charset="0"/>
              </a:rPr>
              <a:t>New Mexico Indicator 13 Compliance Rubric</a:t>
            </a:r>
            <a:endParaRPr lang="en-US" b="1" dirty="0">
              <a:solidFill>
                <a:srgbClr val="000000"/>
              </a:solidFill>
              <a:latin typeface="Arial Black" panose="020B0A04020102020204" pitchFamily="34" charset="0"/>
            </a:endParaRPr>
          </a:p>
          <a:p>
            <a:endParaRPr lang="en-US" dirty="0"/>
          </a:p>
        </p:txBody>
      </p:sp>
      <p:sp>
        <p:nvSpPr>
          <p:cNvPr id="3" name="Text Placeholder 2">
            <a:extLst>
              <a:ext uri="{FF2B5EF4-FFF2-40B4-BE49-F238E27FC236}">
                <a16:creationId xmlns:a16="http://schemas.microsoft.com/office/drawing/2014/main" id="{E6D0013D-1026-7EFC-C188-A6D470F34864}"/>
              </a:ext>
            </a:extLst>
          </p:cNvPr>
          <p:cNvSpPr>
            <a:spLocks noGrp="1"/>
          </p:cNvSpPr>
          <p:nvPr>
            <p:ph type="body" idx="1"/>
          </p:nvPr>
        </p:nvSpPr>
        <p:spPr>
          <a:xfrm>
            <a:off x="415650" y="1319060"/>
            <a:ext cx="11360700" cy="4453500"/>
          </a:xfrm>
        </p:spPr>
        <p:txBody>
          <a:bodyPr/>
          <a:lstStyle/>
          <a:p>
            <a:r>
              <a:rPr lang="en-US" dirty="0"/>
              <a:t>Questions 4-7</a:t>
            </a:r>
          </a:p>
        </p:txBody>
      </p:sp>
      <p:sp>
        <p:nvSpPr>
          <p:cNvPr id="4" name="Slide Number Placeholder 3">
            <a:extLst>
              <a:ext uri="{FF2B5EF4-FFF2-40B4-BE49-F238E27FC236}">
                <a16:creationId xmlns:a16="http://schemas.microsoft.com/office/drawing/2014/main" id="{040CFCC7-C081-D269-C859-0CA022DDE1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34</a:t>
            </a:fld>
            <a:endParaRPr lang="en-US"/>
          </a:p>
        </p:txBody>
      </p:sp>
      <p:graphicFrame>
        <p:nvGraphicFramePr>
          <p:cNvPr id="6" name="Table 5">
            <a:extLst>
              <a:ext uri="{FF2B5EF4-FFF2-40B4-BE49-F238E27FC236}">
                <a16:creationId xmlns:a16="http://schemas.microsoft.com/office/drawing/2014/main" id="{4969EEF2-EFD9-FF77-D09F-C82D752D51D2}"/>
              </a:ext>
            </a:extLst>
          </p:cNvPr>
          <p:cNvGraphicFramePr>
            <a:graphicFrameLocks noGrp="1"/>
          </p:cNvGraphicFramePr>
          <p:nvPr>
            <p:extLst>
              <p:ext uri="{D42A27DB-BD31-4B8C-83A1-F6EECF244321}">
                <p14:modId xmlns:p14="http://schemas.microsoft.com/office/powerpoint/2010/main" val="1122949639"/>
              </p:ext>
            </p:extLst>
          </p:nvPr>
        </p:nvGraphicFramePr>
        <p:xfrm>
          <a:off x="511734" y="1951463"/>
          <a:ext cx="11168532" cy="4862007"/>
        </p:xfrm>
        <a:graphic>
          <a:graphicData uri="http://schemas.openxmlformats.org/drawingml/2006/table">
            <a:tbl>
              <a:tblPr firstRow="1" firstCol="1" bandRow="1">
                <a:tableStyleId>{5C22544A-7EE6-4342-B048-85BDC9FD1C3A}</a:tableStyleId>
              </a:tblPr>
              <a:tblGrid>
                <a:gridCol w="2576952">
                  <a:extLst>
                    <a:ext uri="{9D8B030D-6E8A-4147-A177-3AD203B41FA5}">
                      <a16:colId xmlns:a16="http://schemas.microsoft.com/office/drawing/2014/main" val="1391293197"/>
                    </a:ext>
                  </a:extLst>
                </a:gridCol>
                <a:gridCol w="3035883">
                  <a:extLst>
                    <a:ext uri="{9D8B030D-6E8A-4147-A177-3AD203B41FA5}">
                      <a16:colId xmlns:a16="http://schemas.microsoft.com/office/drawing/2014/main" val="2742261966"/>
                    </a:ext>
                  </a:extLst>
                </a:gridCol>
                <a:gridCol w="2691837">
                  <a:extLst>
                    <a:ext uri="{9D8B030D-6E8A-4147-A177-3AD203B41FA5}">
                      <a16:colId xmlns:a16="http://schemas.microsoft.com/office/drawing/2014/main" val="1899975215"/>
                    </a:ext>
                  </a:extLst>
                </a:gridCol>
                <a:gridCol w="2863860">
                  <a:extLst>
                    <a:ext uri="{9D8B030D-6E8A-4147-A177-3AD203B41FA5}">
                      <a16:colId xmlns:a16="http://schemas.microsoft.com/office/drawing/2014/main" val="4090282492"/>
                    </a:ext>
                  </a:extLst>
                </a:gridCol>
              </a:tblGrid>
              <a:tr h="256767">
                <a:tc>
                  <a:txBody>
                    <a:bodyPr/>
                    <a:lstStyle/>
                    <a:p>
                      <a:r>
                        <a:rPr lang="en-US" b="1" dirty="0">
                          <a:effectLst/>
                        </a:rPr>
                        <a:t>3. Ratings:  </a:t>
                      </a:r>
                      <a:r>
                        <a:rPr lang="en-US" sz="1000" dirty="0">
                          <a:solidFill>
                            <a:srgbClr val="7B7B7B"/>
                          </a:solidFill>
                          <a:effectLst/>
                        </a:rPr>
                        <a:t>Click to enter text</a:t>
                      </a:r>
                      <a:endParaRPr lang="en-US"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873634"/>
                  </a:ext>
                </a:extLst>
              </a:tr>
              <a:tr h="1325248">
                <a:tc>
                  <a:txBody>
                    <a:bodyPr/>
                    <a:lstStyle/>
                    <a:p>
                      <a:r>
                        <a:rPr lang="en-US" sz="800" b="1" dirty="0">
                          <a:solidFill>
                            <a:srgbClr val="DEEAF6"/>
                          </a:solidFill>
                          <a:effectLst/>
                        </a:rPr>
                        <a:t>4. Are there transition services in the IEP that will reasonably enable the student to meet his or her postsecondary goals? </a:t>
                      </a:r>
                      <a:endParaRPr lang="en-US" dirty="0">
                        <a:effectLst/>
                      </a:endParaRPr>
                    </a:p>
                    <a:p>
                      <a:endParaRPr lang="en-US"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r>
                        <a:rPr lang="en-US" sz="1000">
                          <a:solidFill>
                            <a:srgbClr val="000000"/>
                          </a:solidFill>
                          <a:effectLst/>
                          <a:latin typeface="MS Gothic"/>
                          <a:ea typeface="MS Gothic"/>
                        </a:rPr>
                        <a:t>☐</a:t>
                      </a:r>
                      <a:r>
                        <a:rPr lang="en-US" sz="800">
                          <a:solidFill>
                            <a:srgbClr val="000000"/>
                          </a:solidFill>
                          <a:effectLst/>
                        </a:rPr>
                        <a:t> The transition services in the transition plan are a coordinated set of activities provided for the current year, have a specific responsible party assigned to them with a specific timeframe, and </a:t>
                      </a:r>
                      <a:r>
                        <a:rPr lang="en-US" sz="800" b="1">
                          <a:solidFill>
                            <a:srgbClr val="000000"/>
                          </a:solidFill>
                          <a:effectLst/>
                        </a:rPr>
                        <a:t>each</a:t>
                      </a:r>
                      <a:r>
                        <a:rPr lang="en-US" sz="800">
                          <a:solidFill>
                            <a:srgbClr val="000000"/>
                          </a:solidFill>
                          <a:effectLst/>
                        </a:rPr>
                        <a:t> postsecondary goal has two or more transition activities that promote movement toward those goals. </a:t>
                      </a:r>
                      <a:endParaRPr lang="en-US">
                        <a:effectLst/>
                      </a:endParaRPr>
                    </a:p>
                    <a:p>
                      <a:r>
                        <a:rPr lang="en-US" sz="1000">
                          <a:solidFill>
                            <a:srgbClr val="000000"/>
                          </a:solidFill>
                          <a:effectLst/>
                          <a:latin typeface="MS Gothic"/>
                          <a:ea typeface="MS Gothic"/>
                        </a:rPr>
                        <a:t>☐</a:t>
                      </a:r>
                      <a:r>
                        <a:rPr lang="en-US" sz="800">
                          <a:solidFill>
                            <a:srgbClr val="000000"/>
                          </a:solidFill>
                          <a:effectLst/>
                        </a:rPr>
                        <a:t> For Employment</a:t>
                      </a:r>
                      <a:endParaRPr lang="en-US">
                        <a:effectLst/>
                      </a:endParaRPr>
                    </a:p>
                    <a:p>
                      <a:r>
                        <a:rPr lang="en-US" sz="1000">
                          <a:solidFill>
                            <a:srgbClr val="000000"/>
                          </a:solidFill>
                          <a:effectLst/>
                          <a:latin typeface="MS Gothic"/>
                          <a:ea typeface="MS Gothic"/>
                        </a:rPr>
                        <a:t>☐</a:t>
                      </a:r>
                      <a:r>
                        <a:rPr lang="en-US" sz="800">
                          <a:solidFill>
                            <a:srgbClr val="000000"/>
                          </a:solidFill>
                          <a:effectLst/>
                        </a:rPr>
                        <a:t> For Education/Training</a:t>
                      </a:r>
                      <a:endParaRPr lang="en-US">
                        <a:effectLst/>
                      </a:endParaRPr>
                    </a:p>
                    <a:p>
                      <a:r>
                        <a:rPr lang="en-US" sz="1000">
                          <a:solidFill>
                            <a:srgbClr val="000000"/>
                          </a:solidFill>
                          <a:effectLst/>
                          <a:latin typeface="MS Gothic"/>
                          <a:ea typeface="MS Gothic"/>
                        </a:rPr>
                        <a:t>☐</a:t>
                      </a:r>
                      <a:r>
                        <a:rPr lang="en-US" sz="800">
                          <a:solidFill>
                            <a:srgbClr val="000000"/>
                          </a:solidFill>
                          <a:effectLst/>
                        </a:rPr>
                        <a:t> For Independent Life Skills (if appropriate)</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r>
                        <a:rPr lang="en-US" sz="1000">
                          <a:solidFill>
                            <a:srgbClr val="000000"/>
                          </a:solidFill>
                          <a:effectLst/>
                          <a:latin typeface="MS Gothic"/>
                          <a:ea typeface="MS Gothic"/>
                        </a:rPr>
                        <a:t>☐</a:t>
                      </a:r>
                      <a:r>
                        <a:rPr lang="en-US" sz="800">
                          <a:solidFill>
                            <a:srgbClr val="000000"/>
                          </a:solidFill>
                          <a:effectLst/>
                        </a:rPr>
                        <a:t> The transition services in the transition plan are a coordinated set of activities provided for the current year, have a responsible party assigned to them with a specific timeframe, and </a:t>
                      </a:r>
                      <a:r>
                        <a:rPr lang="en-US" sz="800" b="1">
                          <a:solidFill>
                            <a:srgbClr val="000000"/>
                          </a:solidFill>
                          <a:effectLst/>
                        </a:rPr>
                        <a:t>each </a:t>
                      </a:r>
                      <a:r>
                        <a:rPr lang="en-US" sz="800">
                          <a:solidFill>
                            <a:srgbClr val="000000"/>
                          </a:solidFill>
                          <a:effectLst/>
                        </a:rPr>
                        <a:t>postsecondary goal has one activity that promotes movement toward those goals.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r>
                        <a:rPr lang="en-US" sz="1000">
                          <a:solidFill>
                            <a:srgbClr val="000000"/>
                          </a:solidFill>
                          <a:effectLst/>
                          <a:latin typeface="MS Gothic"/>
                          <a:ea typeface="MS Gothic"/>
                        </a:rPr>
                        <a:t>☐</a:t>
                      </a:r>
                      <a:r>
                        <a:rPr lang="en-US" sz="800">
                          <a:solidFill>
                            <a:srgbClr val="000000"/>
                          </a:solidFill>
                          <a:effectLst/>
                        </a:rPr>
                        <a:t> There is at least one activity, but it does not promote movement toward the postsecondary goal </a:t>
                      </a:r>
                      <a:endParaRPr lang="en-US">
                        <a:effectLst/>
                      </a:endParaRPr>
                    </a:p>
                    <a:p>
                      <a:r>
                        <a:rPr lang="en-US" sz="800">
                          <a:solidFill>
                            <a:srgbClr val="000000"/>
                          </a:solidFill>
                          <a:effectLst/>
                        </a:rPr>
                        <a:t>OR </a:t>
                      </a:r>
                      <a:r>
                        <a:rPr lang="en-US" sz="1000">
                          <a:solidFill>
                            <a:srgbClr val="000000"/>
                          </a:solidFill>
                          <a:effectLst/>
                          <a:latin typeface="MS Gothic"/>
                          <a:ea typeface="MS Gothic"/>
                        </a:rPr>
                        <a:t>☐</a:t>
                      </a:r>
                      <a:r>
                        <a:rPr lang="en-US" sz="800">
                          <a:solidFill>
                            <a:srgbClr val="000000"/>
                          </a:solidFill>
                          <a:effectLst/>
                        </a:rPr>
                        <a:t> there is no specific responsible party or timeframe assigned to the activity </a:t>
                      </a:r>
                      <a:endParaRPr lang="en-US">
                        <a:effectLst/>
                      </a:endParaRPr>
                    </a:p>
                    <a:p>
                      <a:r>
                        <a:rPr lang="en-US" sz="800">
                          <a:solidFill>
                            <a:srgbClr val="000000"/>
                          </a:solidFill>
                          <a:effectLst/>
                        </a:rPr>
                        <a:t>OR </a:t>
                      </a:r>
                      <a:r>
                        <a:rPr lang="en-US" sz="1000">
                          <a:solidFill>
                            <a:srgbClr val="000000"/>
                          </a:solidFill>
                          <a:effectLst/>
                          <a:latin typeface="MS Gothic"/>
                          <a:ea typeface="MS Gothic"/>
                        </a:rPr>
                        <a:t>☐</a:t>
                      </a:r>
                      <a:r>
                        <a:rPr lang="en-US" sz="800">
                          <a:solidFill>
                            <a:srgbClr val="000000"/>
                          </a:solidFill>
                          <a:effectLst/>
                        </a:rPr>
                        <a:t> there are no activities/services listed in the transition plan of the IEP (courses should not be listed as activities).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8198065"/>
                  </a:ext>
                </a:extLst>
              </a:tr>
              <a:tr h="256767">
                <a:tc>
                  <a:txBody>
                    <a:bodyPr/>
                    <a:lstStyle/>
                    <a:p>
                      <a:r>
                        <a:rPr lang="en-US" b="1">
                          <a:effectLst/>
                        </a:rPr>
                        <a:t>4. Ratings:  </a:t>
                      </a:r>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7577758"/>
                  </a:ext>
                </a:extLst>
              </a:tr>
              <a:tr h="911110">
                <a:tc>
                  <a:txBody>
                    <a:bodyPr/>
                    <a:lstStyle/>
                    <a:p>
                      <a:r>
                        <a:rPr lang="en-US" sz="800" b="1">
                          <a:solidFill>
                            <a:srgbClr val="DEEAF6"/>
                          </a:solidFill>
                          <a:effectLst/>
                        </a:rPr>
                        <a:t>5. Does the plan include courses of study that will reasonably enable the student to meet his or her postsecondary goals?  Current year + 3 consecutive years up to graduation.</a:t>
                      </a:r>
                      <a:endParaRPr lang="en-US">
                        <a:effectLst/>
                      </a:endParaRPr>
                    </a:p>
                    <a:p>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r>
                        <a:rPr lang="en-US" sz="1000">
                          <a:solidFill>
                            <a:srgbClr val="000000"/>
                          </a:solidFill>
                          <a:effectLst/>
                          <a:latin typeface="MS Gothic" panose="020B0609070205080204" pitchFamily="49" charset="-128"/>
                          <a:ea typeface="MS Gothic" panose="020B0609070205080204" pitchFamily="49" charset="-128"/>
                        </a:rPr>
                        <a:t>☐</a:t>
                      </a:r>
                      <a:r>
                        <a:rPr lang="en-US" sz="800">
                          <a:solidFill>
                            <a:srgbClr val="000000"/>
                          </a:solidFill>
                          <a:effectLst/>
                        </a:rPr>
                        <a:t> The transition plan includes a multi-year list or narrative description of courses that are proposed through the projected graduation year and that reasonably enable the student to meet post school goals.  As goals have appeared to change coursework has been amended to continue to relate to goals.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r>
                        <a:rPr lang="en-US" sz="1000">
                          <a:solidFill>
                            <a:srgbClr val="000000"/>
                          </a:solidFill>
                          <a:effectLst/>
                          <a:latin typeface="MS Gothic"/>
                          <a:ea typeface="MS Gothic"/>
                        </a:rPr>
                        <a:t>☐</a:t>
                      </a:r>
                      <a:r>
                        <a:rPr lang="en-US" sz="800">
                          <a:solidFill>
                            <a:srgbClr val="000000"/>
                          </a:solidFill>
                          <a:effectLst/>
                        </a:rPr>
                        <a:t> The transition plan includes a multi-year list or narrative description of courses that are proposed through the projected graduation year and that reasonably enable the student to meet postsecondary goals.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r>
                        <a:rPr lang="en-US" sz="1000">
                          <a:solidFill>
                            <a:srgbClr val="000000"/>
                          </a:solidFill>
                          <a:effectLst/>
                          <a:latin typeface="MS Gothic"/>
                          <a:ea typeface="MS Gothic"/>
                        </a:rPr>
                        <a:t>☐</a:t>
                      </a:r>
                      <a:r>
                        <a:rPr lang="en-US" sz="800">
                          <a:solidFill>
                            <a:srgbClr val="000000"/>
                          </a:solidFill>
                          <a:effectLst/>
                        </a:rPr>
                        <a:t> The transition plan contains a course of study that does not relate to the child’s post-secondary goals </a:t>
                      </a:r>
                      <a:endParaRPr lang="en-US">
                        <a:effectLst/>
                      </a:endParaRPr>
                    </a:p>
                    <a:p>
                      <a:r>
                        <a:rPr lang="en-US" sz="800">
                          <a:solidFill>
                            <a:srgbClr val="000000"/>
                          </a:solidFill>
                          <a:effectLst/>
                        </a:rPr>
                        <a:t>OR</a:t>
                      </a:r>
                      <a:r>
                        <a:rPr lang="en-US" sz="1000">
                          <a:solidFill>
                            <a:srgbClr val="000000"/>
                          </a:solidFill>
                          <a:effectLst/>
                        </a:rPr>
                        <a:t> </a:t>
                      </a:r>
                      <a:r>
                        <a:rPr lang="en-US" sz="1000">
                          <a:solidFill>
                            <a:srgbClr val="000000"/>
                          </a:solidFill>
                          <a:effectLst/>
                          <a:latin typeface="MS Gothic"/>
                          <a:ea typeface="MS Gothic"/>
                        </a:rPr>
                        <a:t>☐</a:t>
                      </a:r>
                      <a:r>
                        <a:rPr lang="en-US" sz="800">
                          <a:solidFill>
                            <a:srgbClr val="000000"/>
                          </a:solidFill>
                          <a:effectLst/>
                        </a:rPr>
                        <a:t>  is not projected through the graduation year. </a:t>
                      </a:r>
                      <a:endParaRPr lang="en-US">
                        <a:effectLst/>
                      </a:endParaRPr>
                    </a:p>
                    <a:p>
                      <a:r>
                        <a:rPr lang="en-US" sz="800">
                          <a:solidFill>
                            <a:srgbClr val="000000"/>
                          </a:solidFill>
                          <a:effectLst/>
                        </a:rPr>
                        <a:t>OR</a:t>
                      </a:r>
                      <a:r>
                        <a:rPr lang="en-US" sz="1000">
                          <a:solidFill>
                            <a:srgbClr val="000000"/>
                          </a:solidFill>
                          <a:effectLst/>
                        </a:rPr>
                        <a:t> </a:t>
                      </a:r>
                      <a:r>
                        <a:rPr lang="en-US" sz="1000">
                          <a:solidFill>
                            <a:srgbClr val="000000"/>
                          </a:solidFill>
                          <a:effectLst/>
                          <a:latin typeface="MS Gothic"/>
                          <a:ea typeface="MS Gothic"/>
                        </a:rPr>
                        <a:t>☐</a:t>
                      </a:r>
                      <a:r>
                        <a:rPr lang="en-US" sz="800">
                          <a:solidFill>
                            <a:srgbClr val="000000"/>
                          </a:solidFill>
                          <a:effectLst/>
                        </a:rPr>
                        <a:t> there is NO course of study included.</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753196642"/>
                  </a:ext>
                </a:extLst>
              </a:tr>
              <a:tr h="256767">
                <a:tc>
                  <a:txBody>
                    <a:bodyPr/>
                    <a:lstStyle/>
                    <a:p>
                      <a:r>
                        <a:rPr lang="en-US" b="1">
                          <a:effectLst/>
                        </a:rPr>
                        <a:t>5. Ratings:  </a:t>
                      </a:r>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2680120"/>
                  </a:ext>
                </a:extLst>
              </a:tr>
              <a:tr h="530100">
                <a:tc>
                  <a:txBody>
                    <a:bodyPr/>
                    <a:lstStyle/>
                    <a:p>
                      <a:r>
                        <a:rPr lang="en-US" sz="800" b="1">
                          <a:solidFill>
                            <a:srgbClr val="DEEAF6"/>
                          </a:solidFill>
                          <a:effectLst/>
                        </a:rPr>
                        <a:t>6. Is (are) there annual IEP goal(s) related to the student’s transition service needs?</a:t>
                      </a:r>
                      <a:endParaRPr lang="en-US">
                        <a:effectLst/>
                      </a:endParaRPr>
                    </a:p>
                    <a:p>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r>
                        <a:rPr lang="en-US" sz="1000">
                          <a:solidFill>
                            <a:srgbClr val="000000"/>
                          </a:solidFill>
                          <a:effectLst/>
                          <a:latin typeface="MS Gothic" panose="020B0609070205080204" pitchFamily="49" charset="-128"/>
                          <a:ea typeface="MS Gothic" panose="020B0609070205080204" pitchFamily="49" charset="-128"/>
                        </a:rPr>
                        <a:t>☐</a:t>
                      </a:r>
                      <a:r>
                        <a:rPr lang="en-US" sz="800">
                          <a:solidFill>
                            <a:srgbClr val="000000"/>
                          </a:solidFill>
                          <a:effectLst/>
                        </a:rPr>
                        <a:t> There is/are annual goal (included in the IEP that specifically support postsecondary goals and transition services).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r>
                        <a:rPr lang="en-US" sz="1000">
                          <a:solidFill>
                            <a:srgbClr val="000000"/>
                          </a:solidFill>
                          <a:effectLst/>
                          <a:latin typeface="MS Gothic"/>
                          <a:ea typeface="MS Gothic"/>
                        </a:rPr>
                        <a:t>☐</a:t>
                      </a:r>
                      <a:r>
                        <a:rPr lang="en-US" sz="800">
                          <a:solidFill>
                            <a:srgbClr val="000000"/>
                          </a:solidFill>
                          <a:effectLst/>
                        </a:rPr>
                        <a:t> There is at least one annual goal in the IEP that generally supports a postsecondary goal.</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r>
                        <a:rPr lang="en-US" sz="800">
                          <a:solidFill>
                            <a:srgbClr val="000000"/>
                          </a:solidFill>
                          <a:effectLst/>
                          <a:latin typeface="Segoe UI Symbol"/>
                          <a:ea typeface="MS Gothic"/>
                          <a:cs typeface="Segoe UI Symbol" panose="020B0502040204020203" pitchFamily="34" charset="0"/>
                        </a:rPr>
                        <a:t>☐</a:t>
                      </a:r>
                      <a:r>
                        <a:rPr lang="en-US" sz="800">
                          <a:solidFill>
                            <a:srgbClr val="000000"/>
                          </a:solidFill>
                          <a:effectLst/>
                          <a:cs typeface="Calibri"/>
                        </a:rPr>
                        <a:t> There are no annual goals that appear to support any postsecondary goals in a specific or broad way </a:t>
                      </a:r>
                      <a:endParaRPr lang="en-US">
                        <a:effectLst/>
                        <a:cs typeface="Calibri"/>
                      </a:endParaRPr>
                    </a:p>
                    <a:p>
                      <a:r>
                        <a:rPr lang="en-US" sz="800">
                          <a:solidFill>
                            <a:srgbClr val="000000"/>
                          </a:solidFill>
                          <a:effectLst/>
                          <a:cs typeface="Calibri"/>
                        </a:rPr>
                        <a:t>OR </a:t>
                      </a:r>
                      <a:r>
                        <a:rPr lang="en-US" sz="800">
                          <a:solidFill>
                            <a:srgbClr val="000000"/>
                          </a:solidFill>
                          <a:effectLst/>
                          <a:latin typeface="Segoe UI Symbol"/>
                          <a:ea typeface="MS Gothic"/>
                          <a:cs typeface="Segoe UI Symbol" panose="020B0502040204020203" pitchFamily="34" charset="0"/>
                        </a:rPr>
                        <a:t>☐</a:t>
                      </a:r>
                      <a:r>
                        <a:rPr lang="en-US" sz="800">
                          <a:solidFill>
                            <a:srgbClr val="000000"/>
                          </a:solidFill>
                          <a:effectLst/>
                          <a:cs typeface="Calibri"/>
                        </a:rPr>
                        <a:t> there are NO annual goals in the IEP.</a:t>
                      </a:r>
                      <a:endParaRPr lang="en-US">
                        <a:effectLst/>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718054549"/>
                  </a:ext>
                </a:extLst>
              </a:tr>
              <a:tr h="256767">
                <a:tc>
                  <a:txBody>
                    <a:bodyPr/>
                    <a:lstStyle/>
                    <a:p>
                      <a:r>
                        <a:rPr lang="en-US" b="1">
                          <a:effectLst/>
                        </a:rPr>
                        <a:t>6. Ratings:  </a:t>
                      </a:r>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683292"/>
                  </a:ext>
                </a:extLst>
              </a:tr>
              <a:tr h="1068481">
                <a:tc>
                  <a:txBody>
                    <a:bodyPr/>
                    <a:lstStyle/>
                    <a:p>
                      <a:r>
                        <a:rPr lang="en-US" sz="800" b="1">
                          <a:solidFill>
                            <a:srgbClr val="DEEAF6"/>
                          </a:solidFill>
                          <a:effectLst/>
                          <a:ea typeface="Times New Roman" panose="02020603050405020304" pitchFamily="18" charset="0"/>
                        </a:rPr>
                        <a:t>7. </a:t>
                      </a:r>
                      <a:r>
                        <a:rPr lang="en-US" sz="800" b="1">
                          <a:solidFill>
                            <a:srgbClr val="DEEAF6"/>
                          </a:solidFill>
                          <a:effectLst/>
                        </a:rPr>
                        <a:t>Is there evidence that the student was invited to the IEP Team meeting where transition services were discussed?</a:t>
                      </a:r>
                      <a:endParaRPr lang="en-US">
                        <a:effectLst/>
                      </a:endParaRPr>
                    </a:p>
                    <a:p>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r>
                        <a:rPr lang="en-US" sz="800">
                          <a:solidFill>
                            <a:srgbClr val="000000"/>
                          </a:solidFill>
                          <a:effectLst/>
                          <a:latin typeface="MS Gothic"/>
                          <a:ea typeface="MS Gothic"/>
                          <a:cs typeface="Calibri"/>
                        </a:rPr>
                        <a:t>☐</a:t>
                      </a:r>
                      <a:r>
                        <a:rPr lang="en-US" sz="800">
                          <a:solidFill>
                            <a:srgbClr val="000000"/>
                          </a:solidFill>
                          <a:effectLst/>
                          <a:ea typeface="Times New Roman" panose="02020603050405020304" pitchFamily="18" charset="0"/>
                          <a:cs typeface="Calibri"/>
                        </a:rPr>
                        <a:t> Evidence of separate Notice of IEP meeting addressed to the student, inviting student to IEP meeting where transition will be discussed or student written Invitation and</a:t>
                      </a:r>
                      <a:endParaRPr lang="en-US">
                        <a:effectLst/>
                        <a:cs typeface="Calibri"/>
                      </a:endParaRPr>
                    </a:p>
                    <a:p>
                      <a:r>
                        <a:rPr lang="en-US" sz="800">
                          <a:solidFill>
                            <a:srgbClr val="000000"/>
                          </a:solidFill>
                          <a:effectLst/>
                          <a:latin typeface="MS Gothic"/>
                          <a:ea typeface="MS Gothic"/>
                          <a:cs typeface="Calibri"/>
                        </a:rPr>
                        <a:t>☐</a:t>
                      </a:r>
                      <a:r>
                        <a:rPr lang="en-US" sz="800">
                          <a:solidFill>
                            <a:srgbClr val="000000"/>
                          </a:solidFill>
                          <a:effectLst/>
                          <a:ea typeface="Times New Roman" panose="02020603050405020304" pitchFamily="18" charset="0"/>
                          <a:cs typeface="Calibri"/>
                        </a:rPr>
                        <a:t> Student participated in the IEP meeting and helped to lead the meeting.</a:t>
                      </a:r>
                      <a:endParaRPr lang="en-US">
                        <a:effectLst/>
                        <a:cs typeface="Calibri"/>
                      </a:endParaRPr>
                    </a:p>
                    <a:p>
                      <a:r>
                        <a:rPr lang="en-US" sz="800">
                          <a:solidFill>
                            <a:srgbClr val="000000"/>
                          </a:solidFill>
                          <a:effectLst/>
                          <a:latin typeface="MS Gothic"/>
                          <a:ea typeface="MS Gothic"/>
                          <a:cs typeface="Calibri"/>
                        </a:rPr>
                        <a:t>☐</a:t>
                      </a:r>
                      <a:r>
                        <a:rPr lang="en-US" sz="800">
                          <a:solidFill>
                            <a:srgbClr val="000000"/>
                          </a:solidFill>
                          <a:effectLst/>
                          <a:ea typeface="Times New Roman" panose="02020603050405020304" pitchFamily="18" charset="0"/>
                          <a:cs typeface="Calibri"/>
                        </a:rPr>
                        <a:t> Student preferences and interests are evident in IEP if student did not attend.</a:t>
                      </a:r>
                      <a:endParaRPr lang="en-US">
                        <a:effectLst/>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r>
                        <a:rPr lang="en-US" sz="1000">
                          <a:solidFill>
                            <a:srgbClr val="000000"/>
                          </a:solidFill>
                          <a:effectLst/>
                          <a:latin typeface="MS Gothic"/>
                          <a:ea typeface="MS Gothic"/>
                        </a:rPr>
                        <a:t>☐</a:t>
                      </a:r>
                      <a:r>
                        <a:rPr lang="en-US" sz="800">
                          <a:solidFill>
                            <a:srgbClr val="000000"/>
                          </a:solidFill>
                          <a:effectLst/>
                        </a:rPr>
                        <a:t> Evidence of Notice of IEP Meeting or written invitation addressed separately to student </a:t>
                      </a:r>
                      <a:endParaRPr lang="en-US">
                        <a:effectLst/>
                      </a:endParaRPr>
                    </a:p>
                    <a:p>
                      <a:r>
                        <a:rPr lang="en-US" sz="800">
                          <a:solidFill>
                            <a:srgbClr val="000000"/>
                          </a:solidFill>
                          <a:effectLst/>
                        </a:rPr>
                        <a:t>OR</a:t>
                      </a:r>
                      <a:r>
                        <a:rPr lang="en-US" sz="1000">
                          <a:solidFill>
                            <a:srgbClr val="000000"/>
                          </a:solidFill>
                          <a:effectLst/>
                        </a:rPr>
                        <a:t> </a:t>
                      </a:r>
                      <a:r>
                        <a:rPr lang="en-US" sz="900">
                          <a:solidFill>
                            <a:srgbClr val="000000"/>
                          </a:solidFill>
                          <a:effectLst/>
                          <a:latin typeface="MS Gothic"/>
                          <a:ea typeface="MS Gothic"/>
                        </a:rPr>
                        <a:t>☐</a:t>
                      </a:r>
                      <a:r>
                        <a:rPr lang="en-US" sz="800">
                          <a:solidFill>
                            <a:srgbClr val="000000"/>
                          </a:solidFill>
                          <a:effectLst/>
                        </a:rPr>
                        <a:t> Student did not participate in the IEP meeting.</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r>
                        <a:rPr lang="en-US" sz="800" dirty="0">
                          <a:solidFill>
                            <a:srgbClr val="000000"/>
                          </a:solidFill>
                          <a:effectLst/>
                          <a:latin typeface="Segoe UI Symbol"/>
                          <a:ea typeface="MS Gothic"/>
                          <a:cs typeface="Segoe UI Symbol" panose="020B0502040204020203" pitchFamily="34" charset="0"/>
                        </a:rPr>
                        <a:t>☐</a:t>
                      </a:r>
                      <a:r>
                        <a:rPr lang="en-US" sz="800" dirty="0">
                          <a:solidFill>
                            <a:srgbClr val="000000"/>
                          </a:solidFill>
                          <a:effectLst/>
                          <a:cs typeface="Calibri"/>
                        </a:rPr>
                        <a:t> No evidence of a Notice of IEP Meeting or written invitation </a:t>
                      </a:r>
                      <a:endParaRPr lang="en-US" dirty="0">
                        <a:effectLst/>
                        <a:cs typeface="Calibri"/>
                      </a:endParaRPr>
                    </a:p>
                    <a:p>
                      <a:r>
                        <a:rPr lang="en-US" sz="800" dirty="0">
                          <a:solidFill>
                            <a:srgbClr val="000000"/>
                          </a:solidFill>
                          <a:effectLst/>
                          <a:cs typeface="Calibri"/>
                        </a:rPr>
                        <a:t>OR </a:t>
                      </a:r>
                      <a:r>
                        <a:rPr lang="en-US" sz="800" dirty="0">
                          <a:solidFill>
                            <a:srgbClr val="000000"/>
                          </a:solidFill>
                          <a:effectLst/>
                          <a:latin typeface="Segoe UI Symbol"/>
                          <a:ea typeface="MS Gothic"/>
                          <a:cs typeface="Segoe UI Symbol" panose="020B0502040204020203" pitchFamily="34" charset="0"/>
                        </a:rPr>
                        <a:t>☐</a:t>
                      </a:r>
                      <a:r>
                        <a:rPr lang="en-US" sz="800" dirty="0">
                          <a:solidFill>
                            <a:srgbClr val="000000"/>
                          </a:solidFill>
                          <a:effectLst/>
                          <a:cs typeface="Calibri"/>
                        </a:rPr>
                        <a:t> No documentation of preferences and interests</a:t>
                      </a:r>
                      <a:endParaRPr lang="en-US" dirty="0">
                        <a:effectLst/>
                        <a:cs typeface="Calibri"/>
                      </a:endParaRPr>
                    </a:p>
                    <a:p>
                      <a:r>
                        <a:rPr lang="en-US" sz="800" dirty="0">
                          <a:solidFill>
                            <a:srgbClr val="000000"/>
                          </a:solidFill>
                          <a:effectLst/>
                          <a:cs typeface="Calibri"/>
                        </a:rPr>
                        <a:t>OR </a:t>
                      </a:r>
                      <a:r>
                        <a:rPr lang="en-US" sz="800" dirty="0">
                          <a:solidFill>
                            <a:srgbClr val="000000"/>
                          </a:solidFill>
                          <a:effectLst/>
                          <a:latin typeface="Segoe UI Symbol"/>
                          <a:ea typeface="MS Gothic"/>
                          <a:cs typeface="Segoe UI Symbol" panose="020B0502040204020203" pitchFamily="34" charset="0"/>
                        </a:rPr>
                        <a:t>☐</a:t>
                      </a:r>
                      <a:r>
                        <a:rPr lang="en-US" sz="800" dirty="0">
                          <a:solidFill>
                            <a:srgbClr val="000000"/>
                          </a:solidFill>
                          <a:effectLst/>
                          <a:cs typeface="Calibri"/>
                        </a:rPr>
                        <a:t> Parent and student invitation combined</a:t>
                      </a:r>
                      <a:endParaRPr lang="en-US" dirty="0">
                        <a:effectLst/>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651733169"/>
                  </a:ext>
                </a:extLst>
              </a:tr>
            </a:tbl>
          </a:graphicData>
        </a:graphic>
      </p:graphicFrame>
    </p:spTree>
    <p:extLst>
      <p:ext uri="{BB962C8B-B14F-4D97-AF65-F5344CB8AC3E}">
        <p14:creationId xmlns:p14="http://schemas.microsoft.com/office/powerpoint/2010/main" val="2520606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67CF-C14E-25BA-FB03-4D4E37C0835A}"/>
              </a:ext>
            </a:extLst>
          </p:cNvPr>
          <p:cNvSpPr>
            <a:spLocks noGrp="1"/>
          </p:cNvSpPr>
          <p:nvPr>
            <p:ph type="title"/>
          </p:nvPr>
        </p:nvSpPr>
        <p:spPr>
          <a:xfrm>
            <a:off x="0" y="766267"/>
            <a:ext cx="11776300" cy="1820707"/>
          </a:xfrm>
        </p:spPr>
        <p:txBody>
          <a:bodyPr/>
          <a:lstStyle/>
          <a:p>
            <a:pPr algn="ctr"/>
            <a:r>
              <a:rPr lang="en-US" b="1" dirty="0">
                <a:latin typeface="Arial Black" panose="020B0A04020102020204" pitchFamily="34" charset="0"/>
              </a:rPr>
              <a:t>New Mexico Indicator 13 Compliance Rubric</a:t>
            </a:r>
          </a:p>
          <a:p>
            <a:endParaRPr lang="en-US" sz="4100" dirty="0"/>
          </a:p>
          <a:p>
            <a:endParaRPr lang="en-US" dirty="0"/>
          </a:p>
        </p:txBody>
      </p:sp>
      <p:sp>
        <p:nvSpPr>
          <p:cNvPr id="3" name="Text Placeholder 2">
            <a:extLst>
              <a:ext uri="{FF2B5EF4-FFF2-40B4-BE49-F238E27FC236}">
                <a16:creationId xmlns:a16="http://schemas.microsoft.com/office/drawing/2014/main" id="{D13B8B28-EB31-7627-E4A3-0C3B08E1D2A6}"/>
              </a:ext>
            </a:extLst>
          </p:cNvPr>
          <p:cNvSpPr>
            <a:spLocks noGrp="1"/>
          </p:cNvSpPr>
          <p:nvPr>
            <p:ph type="body" idx="1"/>
          </p:nvPr>
        </p:nvSpPr>
        <p:spPr/>
        <p:txBody>
          <a:bodyPr/>
          <a:lstStyle/>
          <a:p>
            <a:r>
              <a:rPr lang="en-US" dirty="0"/>
              <a:t>Question 8</a:t>
            </a:r>
          </a:p>
        </p:txBody>
      </p:sp>
      <p:sp>
        <p:nvSpPr>
          <p:cNvPr id="4" name="Slide Number Placeholder 3">
            <a:extLst>
              <a:ext uri="{FF2B5EF4-FFF2-40B4-BE49-F238E27FC236}">
                <a16:creationId xmlns:a16="http://schemas.microsoft.com/office/drawing/2014/main" id="{51C8F5A1-007B-71C0-40BC-BF5744A3C0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35</a:t>
            </a:fld>
            <a:endParaRPr lang="en-US"/>
          </a:p>
        </p:txBody>
      </p:sp>
      <p:graphicFrame>
        <p:nvGraphicFramePr>
          <p:cNvPr id="6" name="Table 5">
            <a:extLst>
              <a:ext uri="{FF2B5EF4-FFF2-40B4-BE49-F238E27FC236}">
                <a16:creationId xmlns:a16="http://schemas.microsoft.com/office/drawing/2014/main" id="{A3AAB5DB-8C4C-2D77-7581-FD4E27B4D5F1}"/>
              </a:ext>
            </a:extLst>
          </p:cNvPr>
          <p:cNvGraphicFramePr>
            <a:graphicFrameLocks noGrp="1"/>
          </p:cNvGraphicFramePr>
          <p:nvPr>
            <p:extLst>
              <p:ext uri="{D42A27DB-BD31-4B8C-83A1-F6EECF244321}">
                <p14:modId xmlns:p14="http://schemas.microsoft.com/office/powerpoint/2010/main" val="1837695696"/>
              </p:ext>
            </p:extLst>
          </p:nvPr>
        </p:nvGraphicFramePr>
        <p:xfrm>
          <a:off x="1705825" y="2432626"/>
          <a:ext cx="8780249" cy="3437655"/>
        </p:xfrm>
        <a:graphic>
          <a:graphicData uri="http://schemas.openxmlformats.org/drawingml/2006/table">
            <a:tbl>
              <a:tblPr firstRow="1" firstCol="1" bandRow="1">
                <a:tableStyleId>{5C22544A-7EE6-4342-B048-85BDC9FD1C3A}</a:tableStyleId>
              </a:tblPr>
              <a:tblGrid>
                <a:gridCol w="2025896">
                  <a:extLst>
                    <a:ext uri="{9D8B030D-6E8A-4147-A177-3AD203B41FA5}">
                      <a16:colId xmlns:a16="http://schemas.microsoft.com/office/drawing/2014/main" val="70383284"/>
                    </a:ext>
                  </a:extLst>
                </a:gridCol>
                <a:gridCol w="2251451">
                  <a:extLst>
                    <a:ext uri="{9D8B030D-6E8A-4147-A177-3AD203B41FA5}">
                      <a16:colId xmlns:a16="http://schemas.microsoft.com/office/drawing/2014/main" val="160473721"/>
                    </a:ext>
                  </a:extLst>
                </a:gridCol>
                <a:gridCol w="2251451">
                  <a:extLst>
                    <a:ext uri="{9D8B030D-6E8A-4147-A177-3AD203B41FA5}">
                      <a16:colId xmlns:a16="http://schemas.microsoft.com/office/drawing/2014/main" val="2655467926"/>
                    </a:ext>
                  </a:extLst>
                </a:gridCol>
                <a:gridCol w="2251451">
                  <a:extLst>
                    <a:ext uri="{9D8B030D-6E8A-4147-A177-3AD203B41FA5}">
                      <a16:colId xmlns:a16="http://schemas.microsoft.com/office/drawing/2014/main" val="1129473804"/>
                    </a:ext>
                  </a:extLst>
                </a:gridCol>
              </a:tblGrid>
              <a:tr h="431089">
                <a:tc>
                  <a:txBody>
                    <a:bodyPr/>
                    <a:lstStyle/>
                    <a:p>
                      <a:r>
                        <a:rPr lang="en-US" b="1">
                          <a:effectLst/>
                        </a:rPr>
                        <a:t>7. Ratings:  </a:t>
                      </a:r>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dirty="0">
                          <a:solidFill>
                            <a:srgbClr val="7B7B7B"/>
                          </a:solidFill>
                          <a:effectLst/>
                        </a:rPr>
                        <a:t>Click to enter text</a:t>
                      </a:r>
                      <a:endParaRPr lang="en-US"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4087413"/>
                  </a:ext>
                </a:extLst>
              </a:tr>
              <a:tr h="2144388">
                <a:tc>
                  <a:txBody>
                    <a:bodyPr/>
                    <a:lstStyle/>
                    <a:p>
                      <a:r>
                        <a:rPr lang="en-US" sz="800" b="1">
                          <a:solidFill>
                            <a:srgbClr val="DEEAF6"/>
                          </a:solidFill>
                          <a:effectLst/>
                        </a:rPr>
                        <a:t>8. If appropriate, is there evidence that a representative of any participating agency was invited to the IEP Team meeting with the prior consent of the parent or student who has reached the age of majority?  Documentation must be provided.</a:t>
                      </a:r>
                      <a:endParaRPr lang="en-US">
                        <a:effectLst/>
                      </a:endParaRPr>
                    </a:p>
                    <a:p>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r>
                        <a:rPr lang="en-US" sz="1000">
                          <a:solidFill>
                            <a:srgbClr val="000000"/>
                          </a:solidFill>
                          <a:effectLst/>
                          <a:latin typeface="MS Gothic"/>
                          <a:ea typeface="MS Gothic"/>
                        </a:rPr>
                        <a:t>☐</a:t>
                      </a:r>
                      <a:r>
                        <a:rPr lang="en-US" sz="800">
                          <a:solidFill>
                            <a:srgbClr val="000000"/>
                          </a:solidFill>
                          <a:effectLst/>
                        </a:rPr>
                        <a:t> A representative(s) of a participating agency (or there is potential to participate) was invited to the IEP meeting as evidenced by the prior consent for permission to invite a third party signed by the parents or by the child if child has reached the age of majority. Evidence of the agency’s role (or possible role) in the IEP is indicated. The agency name/representative is also included on the notice of conference and an invitation to the agency is available for review. </a:t>
                      </a:r>
                      <a:endParaRPr lang="en-US">
                        <a:effectLst/>
                      </a:endParaRPr>
                    </a:p>
                    <a:p>
                      <a:r>
                        <a:rPr lang="en-US" sz="800">
                          <a:solidFill>
                            <a:srgbClr val="000000"/>
                          </a:solidFill>
                          <a:effectLst/>
                        </a:rPr>
                        <a:t>(Need to add wording on those going to pay must be invited)</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r>
                        <a:rPr lang="en-US" sz="1000">
                          <a:solidFill>
                            <a:srgbClr val="000000"/>
                          </a:solidFill>
                          <a:effectLst/>
                          <a:latin typeface="MS Gothic"/>
                          <a:ea typeface="MS Gothic"/>
                        </a:rPr>
                        <a:t>☐</a:t>
                      </a:r>
                      <a:r>
                        <a:rPr lang="en-US" sz="800">
                          <a:solidFill>
                            <a:srgbClr val="000000"/>
                          </a:solidFill>
                          <a:effectLst/>
                        </a:rPr>
                        <a:t> </a:t>
                      </a:r>
                      <a:r>
                        <a:rPr lang="en-US" sz="800">
                          <a:solidFill>
                            <a:srgbClr val="000000"/>
                          </a:solidFill>
                          <a:effectLst/>
                          <a:cs typeface="Arial"/>
                        </a:rPr>
                        <a:t>Evidence that, if appropriate, a representative of any participating agency that is likely to be responsible for providing or paying for transition services, including, if appropriate, pre-employment transition services, was invited to the IEP Team meeting with the prior consent of the parent or student who has reached the age of majority.</a:t>
                      </a:r>
                      <a:endParaRPr lang="en-US">
                        <a:effectLst/>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r>
                        <a:rPr lang="en-US" sz="1000">
                          <a:solidFill>
                            <a:srgbClr val="000000"/>
                          </a:solidFill>
                          <a:effectLst/>
                          <a:latin typeface="MS Gothic"/>
                          <a:ea typeface="MS Gothic"/>
                        </a:rPr>
                        <a:t>☐</a:t>
                      </a:r>
                      <a:r>
                        <a:rPr lang="en-US" sz="800">
                          <a:solidFill>
                            <a:srgbClr val="000000"/>
                          </a:solidFill>
                          <a:effectLst/>
                        </a:rPr>
                        <a:t> A representative of a participating agency was invited to the IEP meeting without parent or child consent as evidenced by notice of conference or similar invitation </a:t>
                      </a:r>
                      <a:endParaRPr lang="en-US">
                        <a:effectLst/>
                      </a:endParaRPr>
                    </a:p>
                    <a:p>
                      <a:r>
                        <a:rPr lang="en-US" sz="800">
                          <a:solidFill>
                            <a:srgbClr val="000000"/>
                          </a:solidFill>
                          <a:effectLst/>
                        </a:rPr>
                        <a:t>OR </a:t>
                      </a:r>
                      <a:r>
                        <a:rPr lang="en-US" sz="1000">
                          <a:solidFill>
                            <a:srgbClr val="000000"/>
                          </a:solidFill>
                          <a:effectLst/>
                          <a:latin typeface="MS Gothic"/>
                          <a:ea typeface="MS Gothic"/>
                        </a:rPr>
                        <a:t>☐</a:t>
                      </a:r>
                      <a:r>
                        <a:rPr lang="en-US" sz="800">
                          <a:solidFill>
                            <a:srgbClr val="000000"/>
                          </a:solidFill>
                          <a:effectLst/>
                        </a:rPr>
                        <a:t> It appears that it is necessary to invite a participating agency to the IEP meeting and no agency was invited.</a:t>
                      </a:r>
                      <a:r>
                        <a:rPr lang="en-US">
                          <a:solidFill>
                            <a:srgbClr val="000000"/>
                          </a:solidFill>
                          <a:effectLst/>
                        </a:rPr>
                        <a:t> </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309586283"/>
                  </a:ext>
                </a:extLst>
              </a:tr>
              <a:tr h="431089">
                <a:tc>
                  <a:txBody>
                    <a:bodyPr/>
                    <a:lstStyle/>
                    <a:p>
                      <a:r>
                        <a:rPr lang="en-US" b="1">
                          <a:effectLst/>
                        </a:rPr>
                        <a:t>8. Ratings:  </a:t>
                      </a:r>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402526"/>
                  </a:ext>
                </a:extLst>
              </a:tr>
              <a:tr h="431089">
                <a:tc>
                  <a:txBody>
                    <a:bodyPr/>
                    <a:lstStyle/>
                    <a:p>
                      <a:r>
                        <a:rPr lang="en-US" b="1">
                          <a:effectLst/>
                        </a:rPr>
                        <a:t>Final Scores: </a:t>
                      </a:r>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a:solidFill>
                            <a:srgbClr val="7B7B7B"/>
                          </a:solidFill>
                          <a:effectLst/>
                        </a:rPr>
                        <a:t>Click to enter text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000" dirty="0">
                          <a:solidFill>
                            <a:srgbClr val="7B7B7B"/>
                          </a:solidFill>
                          <a:effectLst/>
                        </a:rPr>
                        <a:t>Click to enter text</a:t>
                      </a:r>
                      <a:endParaRPr lang="en-US"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2481057"/>
                  </a:ext>
                </a:extLst>
              </a:tr>
            </a:tbl>
          </a:graphicData>
        </a:graphic>
      </p:graphicFrame>
    </p:spTree>
    <p:extLst>
      <p:ext uri="{BB962C8B-B14F-4D97-AF65-F5344CB8AC3E}">
        <p14:creationId xmlns:p14="http://schemas.microsoft.com/office/powerpoint/2010/main" val="249993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9D0D-F009-A4DB-4D80-5E89F9140519}"/>
              </a:ext>
            </a:extLst>
          </p:cNvPr>
          <p:cNvSpPr>
            <a:spLocks noGrp="1"/>
          </p:cNvSpPr>
          <p:nvPr>
            <p:ph type="title"/>
          </p:nvPr>
        </p:nvSpPr>
        <p:spPr>
          <a:xfrm>
            <a:off x="1295400" y="457435"/>
            <a:ext cx="9601200" cy="1036850"/>
          </a:xfrm>
        </p:spPr>
        <p:txBody>
          <a:bodyPr/>
          <a:lstStyle/>
          <a:p>
            <a:pPr algn="ctr"/>
            <a:r>
              <a:rPr lang="en-US" b="1" dirty="0">
                <a:latin typeface="Arial Black" panose="020B0A04020102020204" pitchFamily="34" charset="0"/>
              </a:rPr>
              <a:t>What are the 8 OSEP Questions??  </a:t>
            </a:r>
          </a:p>
        </p:txBody>
      </p:sp>
      <p:sp>
        <p:nvSpPr>
          <p:cNvPr id="3" name="Text Placeholder 2">
            <a:extLst>
              <a:ext uri="{FF2B5EF4-FFF2-40B4-BE49-F238E27FC236}">
                <a16:creationId xmlns:a16="http://schemas.microsoft.com/office/drawing/2014/main" id="{96487139-2636-ADE2-159D-0419FBB91A45}"/>
              </a:ext>
            </a:extLst>
          </p:cNvPr>
          <p:cNvSpPr>
            <a:spLocks noGrp="1"/>
          </p:cNvSpPr>
          <p:nvPr>
            <p:ph type="body" idx="1"/>
          </p:nvPr>
        </p:nvSpPr>
        <p:spPr/>
        <p:txBody>
          <a:bodyPr/>
          <a:lstStyle/>
          <a:p>
            <a:endParaRPr lang="en-US"/>
          </a:p>
          <a:p>
            <a:endParaRPr lang="en-US"/>
          </a:p>
          <a:p>
            <a:r>
              <a:rPr lang="en-US">
                <a:latin typeface="Times New Roman"/>
                <a:cs typeface="Times New Roman"/>
              </a:rPr>
              <a:t>The following pages outline the 8 OSEP questions.</a:t>
            </a:r>
          </a:p>
          <a:p>
            <a:pPr lvl="1"/>
            <a:r>
              <a:rPr lang="en-US" b="1">
                <a:latin typeface="Times New Roman"/>
                <a:cs typeface="Times New Roman"/>
              </a:rPr>
              <a:t>The reviewers use these 8 questions to determine your score for Indicator 13, Secondary Transition.</a:t>
            </a:r>
            <a:endParaRPr lang="en-US"/>
          </a:p>
          <a:p>
            <a:r>
              <a:rPr lang="en-US">
                <a:latin typeface="Times New Roman"/>
                <a:cs typeface="Times New Roman"/>
              </a:rPr>
              <a:t>These questions have not changed.</a:t>
            </a:r>
            <a:endParaRPr lang="en-US" sz="2400" b="1">
              <a:latin typeface="Times New Roman"/>
              <a:cs typeface="Times New Roman"/>
            </a:endParaRPr>
          </a:p>
          <a:p>
            <a:endParaRPr lang="en-US"/>
          </a:p>
        </p:txBody>
      </p:sp>
      <p:sp>
        <p:nvSpPr>
          <p:cNvPr id="4" name="Slide Number Placeholder 3">
            <a:extLst>
              <a:ext uri="{FF2B5EF4-FFF2-40B4-BE49-F238E27FC236}">
                <a16:creationId xmlns:a16="http://schemas.microsoft.com/office/drawing/2014/main" id="{5683210D-B8A9-C5DB-510F-7F3BE9DDEC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4098" name="Picture 2" descr="Happy Halloween 3d Pumpkin With Different Balloons Vector Illustration,  Happy Halloween Elements, Happy Halloween PNG Transparent Image and Clipart  for Free Download">
            <a:extLst>
              <a:ext uri="{FF2B5EF4-FFF2-40B4-BE49-F238E27FC236}">
                <a16:creationId xmlns:a16="http://schemas.microsoft.com/office/drawing/2014/main" id="{BF9B45AA-D614-F693-1E2B-2EEE471A0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7834" y="4151214"/>
            <a:ext cx="2706786" cy="270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00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4D8E6-B013-CAFA-B398-AB52B72812CC}"/>
              </a:ext>
            </a:extLst>
          </p:cNvPr>
          <p:cNvSpPr>
            <a:spLocks noGrp="1"/>
          </p:cNvSpPr>
          <p:nvPr>
            <p:ph type="title"/>
          </p:nvPr>
        </p:nvSpPr>
        <p:spPr>
          <a:xfrm>
            <a:off x="163590" y="390466"/>
            <a:ext cx="11360700" cy="1068000"/>
          </a:xfrm>
        </p:spPr>
        <p:txBody>
          <a:bodyPr/>
          <a:lstStyle/>
          <a:p>
            <a:r>
              <a:rPr lang="en-US" dirty="0"/>
              <a:t> 			</a:t>
            </a:r>
            <a:r>
              <a:rPr lang="en-US" b="1" dirty="0">
                <a:latin typeface="Arial Black" panose="020B0A04020102020204" pitchFamily="34" charset="0"/>
              </a:rPr>
              <a:t>Question 1 from OSEP</a:t>
            </a:r>
          </a:p>
        </p:txBody>
      </p:sp>
      <p:sp>
        <p:nvSpPr>
          <p:cNvPr id="3" name="Text Placeholder 2">
            <a:extLst>
              <a:ext uri="{FF2B5EF4-FFF2-40B4-BE49-F238E27FC236}">
                <a16:creationId xmlns:a16="http://schemas.microsoft.com/office/drawing/2014/main" id="{544062D5-3653-738A-1E25-CD5EE2D0ACCF}"/>
              </a:ext>
            </a:extLst>
          </p:cNvPr>
          <p:cNvSpPr>
            <a:spLocks noGrp="1"/>
          </p:cNvSpPr>
          <p:nvPr>
            <p:ph type="body" idx="1"/>
          </p:nvPr>
        </p:nvSpPr>
        <p:spPr>
          <a:xfrm>
            <a:off x="415600" y="1458467"/>
            <a:ext cx="11360700" cy="5283855"/>
          </a:xfrm>
        </p:spPr>
        <p:txBody>
          <a:bodyPr>
            <a:normAutofit fontScale="92500" lnSpcReduction="20000"/>
          </a:bodyPr>
          <a:lstStyle/>
          <a:p>
            <a:pPr marL="533400" indent="-457200">
              <a:buFont typeface="+mj-lt"/>
              <a:buAutoNum type="arabicPeriod"/>
            </a:pPr>
            <a:r>
              <a:rPr lang="en-US" sz="2500" b="1" dirty="0">
                <a:latin typeface="Times New Roman" panose="02020603050405020304" pitchFamily="18" charset="0"/>
                <a:cs typeface="Times New Roman" panose="02020603050405020304" pitchFamily="18" charset="0"/>
              </a:rPr>
              <a:t>Are there appropriate measurable post-secondary annual goals in the areas of training, secondary education, employment and where appropriate, independent living skills?</a:t>
            </a:r>
          </a:p>
          <a:p>
            <a:pPr marL="558800" lvl="1" indent="0">
              <a:buNone/>
            </a:pPr>
            <a:r>
              <a:rPr lang="en-US" sz="2500" dirty="0">
                <a:latin typeface="Times New Roman" panose="02020603050405020304" pitchFamily="18" charset="0"/>
                <a:cs typeface="Times New Roman" panose="02020603050405020304" pitchFamily="18" charset="0"/>
              </a:rPr>
              <a:t>Based upon results from transition assessments each student must have postsecondary goals in the areas of:</a:t>
            </a:r>
          </a:p>
          <a:p>
            <a:pPr lvl="1"/>
            <a:r>
              <a:rPr lang="en-US" sz="2500" dirty="0">
                <a:latin typeface="Times New Roman" panose="02020603050405020304" pitchFamily="18" charset="0"/>
                <a:cs typeface="Times New Roman" panose="02020603050405020304" pitchFamily="18" charset="0"/>
              </a:rPr>
              <a:t>Secondary Education/Training</a:t>
            </a:r>
          </a:p>
          <a:p>
            <a:pPr lvl="1"/>
            <a:r>
              <a:rPr lang="en-US" sz="2500" dirty="0">
                <a:latin typeface="Times New Roman" panose="02020603050405020304" pitchFamily="18" charset="0"/>
                <a:cs typeface="Times New Roman" panose="02020603050405020304" pitchFamily="18" charset="0"/>
              </a:rPr>
              <a:t>Employment Independent Living</a:t>
            </a:r>
          </a:p>
          <a:p>
            <a:pPr marL="558800" lvl="1" indent="0">
              <a:buNone/>
            </a:pPr>
            <a:r>
              <a:rPr lang="en-US" sz="2500" b="1" dirty="0">
                <a:latin typeface="Times New Roman" panose="02020603050405020304" pitchFamily="18" charset="0"/>
                <a:cs typeface="Times New Roman" panose="02020603050405020304" pitchFamily="18" charset="0"/>
              </a:rPr>
              <a:t>The IEP team may also address the following if determined appropriate</a:t>
            </a:r>
          </a:p>
          <a:p>
            <a:pPr lvl="1"/>
            <a:r>
              <a:rPr lang="en-US" sz="2500" dirty="0">
                <a:latin typeface="Times New Roman" panose="02020603050405020304" pitchFamily="18" charset="0"/>
                <a:cs typeface="Times New Roman" panose="02020603050405020304" pitchFamily="18" charset="0"/>
              </a:rPr>
              <a:t>Independent Living (Money management, Adult life etc.)</a:t>
            </a:r>
          </a:p>
          <a:p>
            <a:pPr lvl="1"/>
            <a:r>
              <a:rPr lang="en-US" sz="2500" dirty="0">
                <a:latin typeface="Times New Roman" panose="02020603050405020304" pitchFamily="18" charset="0"/>
                <a:cs typeface="Times New Roman" panose="02020603050405020304" pitchFamily="18" charset="0"/>
              </a:rPr>
              <a:t>Community Participation</a:t>
            </a:r>
          </a:p>
          <a:p>
            <a:pPr marL="558800" lvl="1" indent="0">
              <a:buNone/>
            </a:pPr>
            <a:r>
              <a:rPr lang="en-US" sz="2500" b="1" dirty="0">
                <a:latin typeface="Times New Roman" panose="02020603050405020304" pitchFamily="18" charset="0"/>
                <a:cs typeface="Times New Roman" panose="02020603050405020304" pitchFamily="18" charset="0"/>
              </a:rPr>
              <a:t>Postsecondary Goals are measurable if they answer the following questions:</a:t>
            </a:r>
          </a:p>
          <a:p>
            <a:pPr lvl="1"/>
            <a:r>
              <a:rPr lang="en-US" sz="2500" dirty="0">
                <a:latin typeface="Times New Roman" panose="02020603050405020304" pitchFamily="18" charset="0"/>
                <a:cs typeface="Times New Roman" panose="02020603050405020304" pitchFamily="18" charset="0"/>
              </a:rPr>
              <a:t>Where will the student </a:t>
            </a:r>
            <a:r>
              <a:rPr lang="en-US" sz="2500" b="1" dirty="0">
                <a:latin typeface="Times New Roman" panose="02020603050405020304" pitchFamily="18" charset="0"/>
                <a:cs typeface="Times New Roman" panose="02020603050405020304" pitchFamily="18" charset="0"/>
              </a:rPr>
              <a:t>LEARN</a:t>
            </a:r>
            <a:r>
              <a:rPr lang="en-US" sz="2500" dirty="0">
                <a:latin typeface="Times New Roman" panose="02020603050405020304" pitchFamily="18" charset="0"/>
                <a:cs typeface="Times New Roman" panose="02020603050405020304" pitchFamily="18" charset="0"/>
              </a:rPr>
              <a:t> after high school?</a:t>
            </a:r>
          </a:p>
          <a:p>
            <a:pPr lvl="1"/>
            <a:r>
              <a:rPr lang="en-US" sz="2500" dirty="0">
                <a:latin typeface="Times New Roman" panose="02020603050405020304" pitchFamily="18" charset="0"/>
                <a:cs typeface="Times New Roman" panose="02020603050405020304" pitchFamily="18" charset="0"/>
              </a:rPr>
              <a:t>Where will the student </a:t>
            </a:r>
            <a:r>
              <a:rPr lang="en-US" sz="2500" b="1" dirty="0">
                <a:latin typeface="Times New Roman" panose="02020603050405020304" pitchFamily="18" charset="0"/>
                <a:cs typeface="Times New Roman" panose="02020603050405020304" pitchFamily="18" charset="0"/>
              </a:rPr>
              <a:t>WORK</a:t>
            </a:r>
            <a:r>
              <a:rPr lang="en-US" sz="2500" dirty="0">
                <a:latin typeface="Times New Roman" panose="02020603050405020304" pitchFamily="18" charset="0"/>
                <a:cs typeface="Times New Roman" panose="02020603050405020304" pitchFamily="18" charset="0"/>
              </a:rPr>
              <a:t> after high school?</a:t>
            </a:r>
          </a:p>
          <a:p>
            <a:pPr lvl="1"/>
            <a:r>
              <a:rPr lang="en-US" sz="2500" dirty="0">
                <a:latin typeface="Times New Roman" panose="02020603050405020304" pitchFamily="18" charset="0"/>
                <a:cs typeface="Times New Roman" panose="02020603050405020304" pitchFamily="18" charset="0"/>
              </a:rPr>
              <a:t>Where will the student </a:t>
            </a:r>
            <a:r>
              <a:rPr lang="en-US" sz="2500" b="1" dirty="0">
                <a:latin typeface="Times New Roman" panose="02020603050405020304" pitchFamily="18" charset="0"/>
                <a:cs typeface="Times New Roman" panose="02020603050405020304" pitchFamily="18" charset="0"/>
              </a:rPr>
              <a:t>LIVE</a:t>
            </a:r>
            <a:r>
              <a:rPr lang="en-US" sz="2500" dirty="0">
                <a:latin typeface="Times New Roman" panose="02020603050405020304" pitchFamily="18" charset="0"/>
                <a:cs typeface="Times New Roman" panose="02020603050405020304" pitchFamily="18" charset="0"/>
              </a:rPr>
              <a:t> after high school?</a:t>
            </a:r>
          </a:p>
          <a:p>
            <a:pPr marL="5334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D53F2954-1F8E-B332-C446-BBFC101ADB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5122" name="Picture 2" descr="Halloween Pumpkin 3D Icon - Free Download Festival &amp; Days 3D Icons |  IconScout">
            <a:extLst>
              <a:ext uri="{FF2B5EF4-FFF2-40B4-BE49-F238E27FC236}">
                <a16:creationId xmlns:a16="http://schemas.microsoft.com/office/drawing/2014/main" id="{377C70C2-DBE6-CB1A-7FAA-B909959D5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0135" y="-191696"/>
            <a:ext cx="2232325" cy="223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987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9995-0116-C97F-A845-C28C85731646}"/>
              </a:ext>
            </a:extLst>
          </p:cNvPr>
          <p:cNvSpPr>
            <a:spLocks noGrp="1"/>
          </p:cNvSpPr>
          <p:nvPr>
            <p:ph type="title"/>
          </p:nvPr>
        </p:nvSpPr>
        <p:spPr>
          <a:xfrm>
            <a:off x="0" y="390467"/>
            <a:ext cx="12307986" cy="1068000"/>
          </a:xfrm>
        </p:spPr>
        <p:txBody>
          <a:bodyPr>
            <a:normAutofit fontScale="90000"/>
          </a:bodyPr>
          <a:lstStyle/>
          <a:p>
            <a:pPr algn="ctr"/>
            <a:r>
              <a:rPr lang="en-US" b="1" dirty="0">
                <a:latin typeface="Arial Black" panose="020B0A04020102020204" pitchFamily="34" charset="0"/>
              </a:rPr>
              <a:t>Do You know about IL?? Independent Living Center</a:t>
            </a:r>
          </a:p>
        </p:txBody>
      </p:sp>
      <p:sp>
        <p:nvSpPr>
          <p:cNvPr id="3" name="Text Placeholder 2">
            <a:extLst>
              <a:ext uri="{FF2B5EF4-FFF2-40B4-BE49-F238E27FC236}">
                <a16:creationId xmlns:a16="http://schemas.microsoft.com/office/drawing/2014/main" id="{168C71A1-05F3-A034-48D1-DDFAB10952E4}"/>
              </a:ext>
            </a:extLst>
          </p:cNvPr>
          <p:cNvSpPr>
            <a:spLocks noGrp="1"/>
          </p:cNvSpPr>
          <p:nvPr>
            <p:ph type="body" idx="1"/>
          </p:nvPr>
        </p:nvSpPr>
        <p:spPr>
          <a:xfrm>
            <a:off x="656232" y="1598128"/>
            <a:ext cx="11360700" cy="4453500"/>
          </a:xfrm>
        </p:spPr>
        <p:txBody>
          <a:bodyPr/>
          <a:lstStyle/>
          <a:p>
            <a:endParaRPr lang="en-US" dirty="0"/>
          </a:p>
          <a:p>
            <a:endParaRPr lang="en-US" dirty="0"/>
          </a:p>
          <a:p>
            <a:r>
              <a:rPr lang="en-US">
                <a:latin typeface="Times New Roman"/>
                <a:cs typeface="Times New Roman"/>
              </a:rPr>
              <a:t>Independent Living pass through contacts go through DVR for IDEA B</a:t>
            </a:r>
          </a:p>
          <a:p>
            <a:pPr lvl="1"/>
            <a:r>
              <a:rPr lang="en-US">
                <a:latin typeface="Times New Roman"/>
                <a:cs typeface="Times New Roman"/>
              </a:rPr>
              <a:t>Self Advocacy</a:t>
            </a:r>
          </a:p>
          <a:p>
            <a:pPr lvl="1"/>
            <a:r>
              <a:rPr lang="en-US">
                <a:latin typeface="Times New Roman"/>
                <a:cs typeface="Times New Roman"/>
              </a:rPr>
              <a:t>Financial, Money Management</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C61CC37E-934F-C863-5A65-2DAAD73AE2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pic>
        <p:nvPicPr>
          <p:cNvPr id="6146" name="Picture 2" descr="Halloween Pumpkin With Gift 3D Icon - Free Download Festival &amp; Days 3D  Icons | IconScout">
            <a:extLst>
              <a:ext uri="{FF2B5EF4-FFF2-40B4-BE49-F238E27FC236}">
                <a16:creationId xmlns:a16="http://schemas.microsoft.com/office/drawing/2014/main" id="{B602227F-F71A-D997-25B2-51A5A24AC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7866" y="3742073"/>
            <a:ext cx="4039737" cy="272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956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2FD8F-02EF-2EEF-B74F-C1313FFE709F}"/>
              </a:ext>
            </a:extLst>
          </p:cNvPr>
          <p:cNvSpPr>
            <a:spLocks noGrp="1"/>
          </p:cNvSpPr>
          <p:nvPr>
            <p:ph type="title"/>
          </p:nvPr>
        </p:nvSpPr>
        <p:spPr>
          <a:xfrm>
            <a:off x="415600" y="908357"/>
            <a:ext cx="11360700" cy="1068000"/>
          </a:xfrm>
        </p:spPr>
        <p:txBody>
          <a:bodyPr>
            <a:normAutofit fontScale="90000"/>
          </a:bodyPr>
          <a:lstStyle/>
          <a:p>
            <a:pPr algn="ctr"/>
            <a:r>
              <a:rPr lang="en-US" dirty="0"/>
              <a:t>                      </a:t>
            </a:r>
            <a:br>
              <a:rPr lang="en-US" dirty="0"/>
            </a:br>
            <a:br>
              <a:rPr lang="en-US" dirty="0"/>
            </a:br>
            <a:r>
              <a:rPr lang="en-US" sz="4400" b="1" dirty="0">
                <a:latin typeface="Arial Black" panose="020B0A04020102020204" pitchFamily="34" charset="0"/>
              </a:rPr>
              <a:t>Question 2 from OSEP</a:t>
            </a:r>
            <a:br>
              <a:rPr lang="en-US" dirty="0"/>
            </a:br>
            <a:endParaRPr lang="en-US" dirty="0"/>
          </a:p>
        </p:txBody>
      </p:sp>
      <p:sp>
        <p:nvSpPr>
          <p:cNvPr id="3" name="Text Placeholder 2">
            <a:extLst>
              <a:ext uri="{FF2B5EF4-FFF2-40B4-BE49-F238E27FC236}">
                <a16:creationId xmlns:a16="http://schemas.microsoft.com/office/drawing/2014/main" id="{C5AF10BF-A625-E33D-2CBF-7429B20B1F5A}"/>
              </a:ext>
            </a:extLst>
          </p:cNvPr>
          <p:cNvSpPr>
            <a:spLocks noGrp="1"/>
          </p:cNvSpPr>
          <p:nvPr>
            <p:ph type="body" idx="1"/>
          </p:nvPr>
        </p:nvSpPr>
        <p:spPr/>
        <p:txBody>
          <a:bodyPr>
            <a:normAutofit fontScale="92500" lnSpcReduction="10000"/>
          </a:bodyPr>
          <a:lstStyle/>
          <a:p>
            <a:pPr marL="533400" indent="-457200">
              <a:buAutoNum type="arabicPeriod" startAt="2"/>
            </a:pPr>
            <a:r>
              <a:rPr lang="en-US" sz="3000" b="1">
                <a:latin typeface="Times New Roman"/>
                <a:cs typeface="Times New Roman"/>
              </a:rPr>
              <a:t>Are the Postsecondary (PS) goals updated annually?</a:t>
            </a:r>
          </a:p>
          <a:p>
            <a:r>
              <a:rPr lang="en-US" sz="3000">
                <a:latin typeface="Times New Roman"/>
                <a:cs typeface="Times New Roman"/>
              </a:rPr>
              <a:t>Must be updated annually</a:t>
            </a:r>
          </a:p>
          <a:p>
            <a:r>
              <a:rPr lang="en-US" sz="3000">
                <a:latin typeface="Times New Roman"/>
                <a:cs typeface="Times New Roman"/>
              </a:rPr>
              <a:t>PS goals must focus on helping the student succeed in </a:t>
            </a:r>
            <a:r>
              <a:rPr lang="en-US" sz="3000" b="1">
                <a:latin typeface="Times New Roman"/>
                <a:cs typeface="Times New Roman"/>
              </a:rPr>
              <a:t>school subjects</a:t>
            </a:r>
            <a:r>
              <a:rPr lang="en-US" sz="3000">
                <a:latin typeface="Times New Roman"/>
                <a:cs typeface="Times New Roman"/>
              </a:rPr>
              <a:t> and with </a:t>
            </a:r>
            <a:r>
              <a:rPr lang="en-US" sz="3000" b="1">
                <a:latin typeface="Times New Roman"/>
                <a:cs typeface="Times New Roman"/>
              </a:rPr>
              <a:t>everyday life skills</a:t>
            </a:r>
            <a:r>
              <a:rPr lang="en-US" sz="3000">
                <a:latin typeface="Times New Roman"/>
                <a:cs typeface="Times New Roman"/>
              </a:rPr>
              <a:t>.</a:t>
            </a:r>
          </a:p>
          <a:p>
            <a:r>
              <a:rPr lang="en-US" sz="3000">
                <a:latin typeface="Times New Roman"/>
                <a:cs typeface="Times New Roman"/>
              </a:rPr>
              <a:t>Once new IEP goals are set, the IEP team decides what supports and services will help the student reach those goals.</a:t>
            </a:r>
          </a:p>
          <a:p>
            <a:pPr marL="76200" indent="0">
              <a:buNone/>
            </a:pPr>
            <a:endParaRPr lang="en-US" sz="2800" dirty="0">
              <a:latin typeface="Times New Roman" panose="02020603050405020304" pitchFamily="18" charset="0"/>
              <a:cs typeface="Times New Roman" panose="02020603050405020304" pitchFamily="18" charset="0"/>
            </a:endParaRPr>
          </a:p>
          <a:p>
            <a:pPr marL="76200" indent="0">
              <a:buNone/>
            </a:pPr>
            <a:r>
              <a:rPr lang="en-US" sz="2800" b="1">
                <a:latin typeface="Times New Roman"/>
                <a:cs typeface="Times New Roman"/>
              </a:rPr>
              <a:t>REMINDER: Student input is very important when creating annual goals.</a:t>
            </a:r>
          </a:p>
          <a:p>
            <a:endParaRPr lang="en-US" b="1" dirty="0">
              <a:latin typeface="Times New Roman" panose="02020603050405020304" pitchFamily="18" charset="0"/>
              <a:cs typeface="Times New Roman" panose="02020603050405020304" pitchFamily="18" charset="0"/>
            </a:endParaRPr>
          </a:p>
          <a:p>
            <a:pPr marL="533400" indent="-457200">
              <a:buAutoNum type="arabicPeriod" startAt="2"/>
            </a:pPr>
            <a:endParaRPr lang="en-US" dirty="0"/>
          </a:p>
        </p:txBody>
      </p:sp>
      <p:sp>
        <p:nvSpPr>
          <p:cNvPr id="4" name="Slide Number Placeholder 3">
            <a:extLst>
              <a:ext uri="{FF2B5EF4-FFF2-40B4-BE49-F238E27FC236}">
                <a16:creationId xmlns:a16="http://schemas.microsoft.com/office/drawing/2014/main" id="{DA4DD113-A3B9-9B7E-2794-C1917E290D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7170" name="Picture 2" descr="Halloween Pumpkin 3D Icon - Free Download Festival &amp; Days 3D Icons |  IconScout">
            <a:extLst>
              <a:ext uri="{FF2B5EF4-FFF2-40B4-BE49-F238E27FC236}">
                <a16:creationId xmlns:a16="http://schemas.microsoft.com/office/drawing/2014/main" id="{BEBD82D3-52C4-FD58-CB30-C4FCDD067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372" y="66152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563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209261" y="496165"/>
            <a:ext cx="11564471" cy="86109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dirty="0">
                <a:latin typeface="Arial Black" panose="020B0A04020102020204" pitchFamily="34" charset="0"/>
              </a:rPr>
              <a:t>Hiring Updates</a:t>
            </a:r>
            <a:endParaRPr b="1" dirty="0">
              <a:latin typeface="Arial Black" panose="020B0A04020102020204" pitchFamily="34" charset="0"/>
            </a:endParaRPr>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153" name="Google Shape;153;g15f9dcab8b2_0_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endParaRPr lang="en-US">
              <a:solidFill>
                <a:schemeClr val="bg2"/>
              </a:solidFill>
            </a:endParaRPr>
          </a:p>
          <a:p>
            <a:pPr marL="114300" indent="0" algn="ctr">
              <a:buNone/>
            </a:pPr>
            <a:endParaRPr lang="en-US">
              <a:solidFill>
                <a:schemeClr val="bg2"/>
              </a:solidFill>
            </a:endParaRPr>
          </a:p>
          <a:p>
            <a:pPr marL="114300" indent="0" algn="ctr">
              <a:buNone/>
            </a:pPr>
            <a:endParaRPr lang="en-US">
              <a:solidFill>
                <a:schemeClr val="bg2"/>
              </a:solidFill>
            </a:endParaRPr>
          </a:p>
        </p:txBody>
      </p:sp>
      <p:pic>
        <p:nvPicPr>
          <p:cNvPr id="8" name="Picture 7">
            <a:extLst>
              <a:ext uri="{FF2B5EF4-FFF2-40B4-BE49-F238E27FC236}">
                <a16:creationId xmlns:a16="http://schemas.microsoft.com/office/drawing/2014/main" id="{506AE3F7-17F6-2F36-1C12-932BCF4614D0}"/>
              </a:ext>
            </a:extLst>
          </p:cNvPr>
          <p:cNvPicPr>
            <a:picLocks noChangeAspect="1"/>
          </p:cNvPicPr>
          <p:nvPr/>
        </p:nvPicPr>
        <p:blipFill>
          <a:blip r:embed="rId3">
            <a:alphaModFix amt="58000"/>
          </a:blip>
          <a:stretch>
            <a:fillRect/>
          </a:stretch>
        </p:blipFill>
        <p:spPr>
          <a:xfrm>
            <a:off x="0" y="1488935"/>
            <a:ext cx="12191999" cy="5369065"/>
          </a:xfrm>
          <a:prstGeom prst="rect">
            <a:avLst/>
          </a:prstGeom>
          <a:effectLst>
            <a:reflection endPos="0" dist="50800" dir="5400000" sy="-100000" algn="bl" rotWithShape="0"/>
          </a:effectLst>
        </p:spPr>
      </p:pic>
      <p:sp>
        <p:nvSpPr>
          <p:cNvPr id="6" name="TextBox 5">
            <a:extLst>
              <a:ext uri="{FF2B5EF4-FFF2-40B4-BE49-F238E27FC236}">
                <a16:creationId xmlns:a16="http://schemas.microsoft.com/office/drawing/2014/main" id="{9DF7FB05-BBAD-0DD2-9C7B-F734EA69AFC2}"/>
              </a:ext>
            </a:extLst>
          </p:cNvPr>
          <p:cNvSpPr txBox="1"/>
          <p:nvPr/>
        </p:nvSpPr>
        <p:spPr>
          <a:xfrm>
            <a:off x="4163294" y="2843527"/>
            <a:ext cx="3865409" cy="369332"/>
          </a:xfrm>
          <a:prstGeom prst="rect">
            <a:avLst/>
          </a:prstGeom>
          <a:noFill/>
          <a:effectLst>
            <a:outerShdw sx="1000" sy="1000" algn="ctr" rotWithShape="0">
              <a:srgbClr val="000000"/>
            </a:outerShdw>
            <a:reflection endPos="0" dir="5400000" sy="-100000" algn="bl" rotWithShape="0"/>
            <a:softEdge rad="0"/>
          </a:effectLst>
        </p:spPr>
        <p:txBody>
          <a:bodyPr wrap="square">
            <a:spAutoFit/>
          </a:bodyPr>
          <a:lstStyle/>
          <a:p>
            <a:r>
              <a:rPr lang="en-US" sz="1800" b="1">
                <a:solidFill>
                  <a:schemeClr val="bg2"/>
                </a:solidFill>
                <a:latin typeface="Arial Black" panose="020B0A04020102020204" pitchFamily="34" charset="0"/>
                <a:hlinkClick r:id="rId4">
                  <a:extLst>
                    <a:ext uri="{A12FA001-AC4F-418D-AE19-62706E023703}">
                      <ahyp:hlinkClr xmlns:ahyp="http://schemas.microsoft.com/office/drawing/2018/hyperlinkcolor" val="tx"/>
                    </a:ext>
                  </a:extLst>
                </a:hlinkClick>
              </a:rPr>
              <a:t>https://www.spo.state.nm.us/</a:t>
            </a:r>
            <a:r>
              <a:rPr lang="en-US" sz="1800" b="1">
                <a:solidFill>
                  <a:schemeClr val="bg2"/>
                </a:solidFill>
                <a:latin typeface="Arial Black" panose="020B0A04020102020204" pitchFamily="34" charset="0"/>
              </a:rPr>
              <a:t> </a:t>
            </a:r>
          </a:p>
        </p:txBody>
      </p:sp>
      <p:pic>
        <p:nvPicPr>
          <p:cNvPr id="6150" name="Picture 6" descr="3d halloween holiday party with cute ghost flying holding candlestick  isolated. 3d render illustration 29751426 PNG">
            <a:extLst>
              <a:ext uri="{FF2B5EF4-FFF2-40B4-BE49-F238E27FC236}">
                <a16:creationId xmlns:a16="http://schemas.microsoft.com/office/drawing/2014/main" id="{FF98B4FC-B442-6336-565F-529710057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8201"/>
            <a:ext cx="3746073" cy="31217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C63F-0D08-5E91-F5AD-A86AA3D6D80D}"/>
              </a:ext>
            </a:extLst>
          </p:cNvPr>
          <p:cNvSpPr>
            <a:spLocks noGrp="1"/>
          </p:cNvSpPr>
          <p:nvPr>
            <p:ph type="title"/>
          </p:nvPr>
        </p:nvSpPr>
        <p:spPr/>
        <p:txBody>
          <a:bodyPr/>
          <a:lstStyle/>
          <a:p>
            <a:pPr algn="ctr"/>
            <a:r>
              <a:rPr lang="en-US" b="1" dirty="0">
                <a:latin typeface="Arial Black" panose="020B0A04020102020204" pitchFamily="34" charset="0"/>
              </a:rPr>
              <a:t>Question 3</a:t>
            </a:r>
          </a:p>
        </p:txBody>
      </p:sp>
      <p:sp>
        <p:nvSpPr>
          <p:cNvPr id="3" name="Text Placeholder 2">
            <a:extLst>
              <a:ext uri="{FF2B5EF4-FFF2-40B4-BE49-F238E27FC236}">
                <a16:creationId xmlns:a16="http://schemas.microsoft.com/office/drawing/2014/main" id="{818F852C-9DEE-319C-FCB2-E371EDABAC32}"/>
              </a:ext>
            </a:extLst>
          </p:cNvPr>
          <p:cNvSpPr>
            <a:spLocks noGrp="1"/>
          </p:cNvSpPr>
          <p:nvPr>
            <p:ph type="body" idx="1"/>
          </p:nvPr>
        </p:nvSpPr>
        <p:spPr/>
        <p:txBody>
          <a:bodyPr/>
          <a:lstStyle/>
          <a:p>
            <a:pPr marL="76200" indent="0">
              <a:buNone/>
            </a:pPr>
            <a:r>
              <a:rPr lang="en-US" sz="2800" b="1">
                <a:latin typeface="Times New Roman"/>
              </a:rPr>
              <a:t>3.</a:t>
            </a:r>
            <a:r>
              <a:rPr lang="en-US" sz="2400" b="1" dirty="0"/>
              <a:t>  </a:t>
            </a:r>
            <a:r>
              <a:rPr lang="en-US" sz="2800" b="1">
                <a:latin typeface="Times New Roman"/>
                <a:cs typeface="Times New Roman"/>
              </a:rPr>
              <a:t>Are the measurable post-secondary goals based upon an age-appropriate transition assessment?</a:t>
            </a:r>
          </a:p>
          <a:p>
            <a:r>
              <a:rPr lang="en-US">
                <a:solidFill>
                  <a:schemeClr val="bg2"/>
                </a:solidFill>
                <a:latin typeface="Times New Roman"/>
                <a:cs typeface="Times New Roman"/>
              </a:rPr>
              <a:t>Age-appropriate transition assessments are a set of </a:t>
            </a:r>
            <a:r>
              <a:rPr lang="en-US" b="1">
                <a:solidFill>
                  <a:schemeClr val="bg2"/>
                </a:solidFill>
                <a:latin typeface="Times New Roman"/>
                <a:cs typeface="Times New Roman"/>
              </a:rPr>
              <a:t>tools and methods</a:t>
            </a:r>
            <a:r>
              <a:rPr lang="en-US">
                <a:solidFill>
                  <a:schemeClr val="bg2"/>
                </a:solidFill>
                <a:latin typeface="Times New Roman"/>
                <a:cs typeface="Times New Roman"/>
              </a:rPr>
              <a:t> that help students with disabilities to identify their strengths, preferences, interests, and needs as they relate to the demands of current and future working, educational, living, and personal and social environments.</a:t>
            </a:r>
            <a:r>
              <a:rPr lang="en-US" b="0" i="0">
                <a:solidFill>
                  <a:schemeClr val="bg2"/>
                </a:solidFill>
                <a:effectLst/>
                <a:latin typeface="Times New Roman"/>
                <a:cs typeface="Times New Roman"/>
              </a:rPr>
              <a:t> </a:t>
            </a:r>
          </a:p>
          <a:p>
            <a:r>
              <a:rPr lang="en-US">
                <a:solidFill>
                  <a:schemeClr val="bg2"/>
                </a:solidFill>
                <a:latin typeface="Times New Roman"/>
                <a:cs typeface="Times New Roman"/>
              </a:rPr>
              <a:t>These assessments provide a means to obtain </a:t>
            </a:r>
            <a:r>
              <a:rPr lang="en-US" b="1">
                <a:solidFill>
                  <a:schemeClr val="bg2"/>
                </a:solidFill>
                <a:latin typeface="Times New Roman"/>
                <a:cs typeface="Times New Roman"/>
              </a:rPr>
              <a:t>data</a:t>
            </a:r>
            <a:r>
              <a:rPr lang="en-US">
                <a:solidFill>
                  <a:schemeClr val="bg2"/>
                </a:solidFill>
                <a:latin typeface="Times New Roman"/>
                <a:cs typeface="Times New Roman"/>
              </a:rPr>
              <a:t> that serve as a common thread in the transition process and forms the basis for defining goals and services to be included in the Individualized Education Program (IEP) </a:t>
            </a:r>
            <a:endParaRPr lang="en-US" sz="2400" b="1">
              <a:solidFill>
                <a:schemeClr val="bg2"/>
              </a:solidFill>
              <a:latin typeface="Times New Roman"/>
              <a:cs typeface="Times New Roman"/>
            </a:endParaRPr>
          </a:p>
          <a:p>
            <a:endParaRPr lang="en-US" dirty="0"/>
          </a:p>
        </p:txBody>
      </p:sp>
      <p:sp>
        <p:nvSpPr>
          <p:cNvPr id="4" name="Slide Number Placeholder 3">
            <a:extLst>
              <a:ext uri="{FF2B5EF4-FFF2-40B4-BE49-F238E27FC236}">
                <a16:creationId xmlns:a16="http://schemas.microsoft.com/office/drawing/2014/main" id="{5642332B-F59F-1316-3AD1-E6E53F2257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8194" name="Picture 2" descr="Halloween Pumpkin With Graveyard 3D Illustration - Free Download Festival &amp;  Days 3D Illustrations | IconScout">
            <a:extLst>
              <a:ext uri="{FF2B5EF4-FFF2-40B4-BE49-F238E27FC236}">
                <a16:creationId xmlns:a16="http://schemas.microsoft.com/office/drawing/2014/main" id="{66D01E29-486C-4107-3B8B-ACD2E95EC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3416" y="590718"/>
            <a:ext cx="2526371" cy="252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473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568C-5C2A-08A4-D10D-53EC589FFBC3}"/>
              </a:ext>
            </a:extLst>
          </p:cNvPr>
          <p:cNvSpPr>
            <a:spLocks noGrp="1"/>
          </p:cNvSpPr>
          <p:nvPr>
            <p:ph type="title"/>
          </p:nvPr>
        </p:nvSpPr>
        <p:spPr>
          <a:xfrm>
            <a:off x="-987675" y="924467"/>
            <a:ext cx="11360700" cy="1068000"/>
          </a:xfrm>
        </p:spPr>
        <p:txBody>
          <a:bodyPr>
            <a:normAutofit fontScale="90000"/>
          </a:bodyPr>
          <a:lstStyle/>
          <a:p>
            <a:pPr algn="ctr"/>
            <a:r>
              <a:rPr lang="en-US" sz="4400" b="1" dirty="0">
                <a:latin typeface="Arial Black" panose="020B0A04020102020204" pitchFamily="34" charset="0"/>
              </a:rPr>
              <a:t>                 Questions 4 from OSEP</a:t>
            </a:r>
            <a:br>
              <a:rPr lang="en-US" dirty="0"/>
            </a:br>
            <a:endParaRPr lang="en-US" dirty="0"/>
          </a:p>
        </p:txBody>
      </p:sp>
      <p:sp>
        <p:nvSpPr>
          <p:cNvPr id="3" name="Text Placeholder 2">
            <a:extLst>
              <a:ext uri="{FF2B5EF4-FFF2-40B4-BE49-F238E27FC236}">
                <a16:creationId xmlns:a16="http://schemas.microsoft.com/office/drawing/2014/main" id="{4DF058A7-6D01-5F6E-B5FB-604F80CE7DB5}"/>
              </a:ext>
            </a:extLst>
          </p:cNvPr>
          <p:cNvSpPr>
            <a:spLocks noGrp="1"/>
          </p:cNvSpPr>
          <p:nvPr>
            <p:ph type="body" idx="1"/>
          </p:nvPr>
        </p:nvSpPr>
        <p:spPr>
          <a:xfrm>
            <a:off x="301760" y="1458467"/>
            <a:ext cx="11360700" cy="5133402"/>
          </a:xfrm>
        </p:spPr>
        <p:txBody>
          <a:bodyPr>
            <a:normAutofit/>
          </a:bodyPr>
          <a:lstStyle/>
          <a:p>
            <a:pPr marL="76200" indent="0">
              <a:buNone/>
            </a:pPr>
            <a:r>
              <a:rPr lang="en-US" sz="3000" b="1">
                <a:latin typeface="Times New Roman"/>
              </a:rPr>
              <a:t>4</a:t>
            </a:r>
            <a:r>
              <a:rPr lang="en-US" sz="3000">
                <a:latin typeface="Times New Roman"/>
              </a:rPr>
              <a:t>.</a:t>
            </a:r>
            <a:r>
              <a:rPr lang="en-US" sz="3000"/>
              <a:t> </a:t>
            </a:r>
            <a:r>
              <a:rPr lang="en-US" sz="3000" b="1">
                <a:latin typeface="Times New Roman"/>
                <a:cs typeface="Times New Roman"/>
              </a:rPr>
              <a:t>Does the plan include transition services?</a:t>
            </a:r>
          </a:p>
          <a:p>
            <a:pPr marL="76200" indent="0">
              <a:buNone/>
            </a:pPr>
            <a:r>
              <a:rPr lang="en-US" sz="3000">
                <a:latin typeface="Times New Roman"/>
                <a:cs typeface="Times New Roman"/>
              </a:rPr>
              <a:t>Transition Services are:</a:t>
            </a:r>
            <a:endParaRPr lang="en-US" sz="3000">
              <a:latin typeface="Times New Roman" panose="02020603050405020304" pitchFamily="18" charset="0"/>
              <a:cs typeface="Times New Roman" panose="02020603050405020304" pitchFamily="18" charset="0"/>
            </a:endParaRPr>
          </a:p>
          <a:p>
            <a:r>
              <a:rPr lang="en-US" sz="2800" b="0" i="0">
                <a:solidFill>
                  <a:srgbClr val="111111"/>
                </a:solidFill>
                <a:effectLst/>
                <a:latin typeface="Times New Roman"/>
                <a:cs typeface="Times New Roman"/>
              </a:rPr>
              <a:t>A coordinated set of activities designed to help students with IEPs prepare for life after high school. </a:t>
            </a:r>
            <a:r>
              <a:rPr lang="en-US" sz="2800" b="0" i="0">
                <a:solidFill>
                  <a:srgbClr val="002938"/>
                </a:solidFill>
                <a:effectLst/>
                <a:latin typeface="Times New Roman"/>
                <a:cs typeface="Times New Roman"/>
              </a:rPr>
              <a:t>Planning is about more than just college — it covers jobs and daily life skills too.</a:t>
            </a:r>
          </a:p>
          <a:p>
            <a:pPr marL="76200" indent="0">
              <a:buNone/>
            </a:pPr>
            <a:endParaRPr lang="en-US" sz="2800">
              <a:latin typeface="Times New Roman"/>
              <a:cs typeface="Times New Roman"/>
            </a:endParaRPr>
          </a:p>
          <a:p>
            <a:pPr marL="76200" indent="0">
              <a:buNone/>
            </a:pPr>
            <a:r>
              <a:rPr lang="en-US" sz="2800">
                <a:latin typeface="Times New Roman"/>
                <a:cs typeface="Times New Roman"/>
              </a:rPr>
              <a:t>Collecting </a:t>
            </a:r>
            <a:r>
              <a:rPr lang="en-US" sz="2800" b="1">
                <a:latin typeface="Times New Roman"/>
                <a:cs typeface="Times New Roman"/>
              </a:rPr>
              <a:t>data</a:t>
            </a:r>
            <a:r>
              <a:rPr lang="en-US" sz="2800">
                <a:latin typeface="Times New Roman"/>
                <a:cs typeface="Times New Roman"/>
              </a:rPr>
              <a:t> serves as the common thread in the transition process and forms the basis for defining goals and services to be included in the IEP </a:t>
            </a:r>
            <a:endParaRPr lang="en-US">
              <a:latin typeface="Times New Roman"/>
              <a:cs typeface="Times New Roman"/>
            </a:endParaRPr>
          </a:p>
          <a:p>
            <a:pPr marL="76200" indent="0">
              <a:buNone/>
            </a:pPr>
            <a:endParaRPr lang="en-US" sz="3600">
              <a:latin typeface="Times New Roman" panose="02020603050405020304" pitchFamily="18" charset="0"/>
              <a:cs typeface="Times New Roman" panose="02020603050405020304" pitchFamily="18" charset="0"/>
            </a:endParaRPr>
          </a:p>
          <a:p>
            <a:pPr marL="76200" indent="0">
              <a:buNone/>
            </a:pPr>
            <a:endParaRPr lang="en-US"/>
          </a:p>
          <a:p>
            <a:pPr marL="76200" indent="0">
              <a:buNone/>
            </a:pPr>
            <a:endParaRPr lang="en-US"/>
          </a:p>
          <a:p>
            <a:pPr marL="76200" indent="0">
              <a:buNone/>
            </a:pPr>
            <a:endParaRPr lang="en-US"/>
          </a:p>
          <a:p>
            <a:pPr marL="533400" indent="-457200">
              <a:buAutoNum type="arabicPeriod" startAt="6"/>
            </a:pPr>
            <a:endParaRPr lang="en-US"/>
          </a:p>
        </p:txBody>
      </p:sp>
      <p:sp>
        <p:nvSpPr>
          <p:cNvPr id="4" name="Slide Number Placeholder 3">
            <a:extLst>
              <a:ext uri="{FF2B5EF4-FFF2-40B4-BE49-F238E27FC236}">
                <a16:creationId xmlns:a16="http://schemas.microsoft.com/office/drawing/2014/main" id="{7887EE06-9E8E-FE23-BC4C-A8CEC0EFE2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pic>
        <p:nvPicPr>
          <p:cNvPr id="9218" name="Picture 2" descr="Halloween Pumpkin 3D Icon - Free Download Festival &amp; Days 3D Icons |  IconScout">
            <a:extLst>
              <a:ext uri="{FF2B5EF4-FFF2-40B4-BE49-F238E27FC236}">
                <a16:creationId xmlns:a16="http://schemas.microsoft.com/office/drawing/2014/main" id="{38C50F32-48C8-C0A4-F9C7-0E95BE337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0239" y="115678"/>
            <a:ext cx="2901079" cy="290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215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F3EA9-F486-4F4D-8F68-B81D8FD9B129}"/>
              </a:ext>
            </a:extLst>
          </p:cNvPr>
          <p:cNvSpPr>
            <a:spLocks noGrp="1"/>
          </p:cNvSpPr>
          <p:nvPr>
            <p:ph type="title"/>
          </p:nvPr>
        </p:nvSpPr>
        <p:spPr>
          <a:xfrm>
            <a:off x="-575360" y="390467"/>
            <a:ext cx="12192000" cy="1068000"/>
          </a:xfrm>
        </p:spPr>
        <p:txBody>
          <a:bodyPr/>
          <a:lstStyle/>
          <a:p>
            <a:pPr algn="ctr"/>
            <a:r>
              <a:rPr lang="en-US" dirty="0"/>
              <a:t>		</a:t>
            </a:r>
            <a:r>
              <a:rPr lang="en-US" b="1" dirty="0">
                <a:latin typeface="Arial Black" panose="020B0A04020102020204" pitchFamily="34" charset="0"/>
              </a:rPr>
              <a:t>Question 5 from OSEP</a:t>
            </a:r>
          </a:p>
        </p:txBody>
      </p:sp>
      <p:sp>
        <p:nvSpPr>
          <p:cNvPr id="3" name="Text Placeholder 2">
            <a:extLst>
              <a:ext uri="{FF2B5EF4-FFF2-40B4-BE49-F238E27FC236}">
                <a16:creationId xmlns:a16="http://schemas.microsoft.com/office/drawing/2014/main" id="{2D496635-4258-7B0F-928D-F5858E1C78D5}"/>
              </a:ext>
            </a:extLst>
          </p:cNvPr>
          <p:cNvSpPr>
            <a:spLocks noGrp="1"/>
          </p:cNvSpPr>
          <p:nvPr>
            <p:ph type="body" idx="1"/>
          </p:nvPr>
        </p:nvSpPr>
        <p:spPr>
          <a:xfrm>
            <a:off x="415600" y="1618888"/>
            <a:ext cx="11360700" cy="5611073"/>
          </a:xfrm>
        </p:spPr>
        <p:txBody>
          <a:bodyPr>
            <a:normAutofit fontScale="32500" lnSpcReduction="20000"/>
          </a:bodyPr>
          <a:lstStyle/>
          <a:p>
            <a:pPr marL="76200" indent="0">
              <a:buNone/>
            </a:pPr>
            <a:r>
              <a:rPr lang="en-US" sz="8600" b="1">
                <a:latin typeface="Times New Roman"/>
                <a:cs typeface="Times New Roman"/>
              </a:rPr>
              <a:t>5.  Does the plan include courses of study?</a:t>
            </a:r>
          </a:p>
          <a:p>
            <a:endParaRPr lang="en-US" sz="5100" dirty="0">
              <a:latin typeface="Times New Roman" panose="02020603050405020304" pitchFamily="18" charset="0"/>
              <a:cs typeface="Times New Roman" panose="02020603050405020304" pitchFamily="18" charset="0"/>
            </a:endParaRPr>
          </a:p>
          <a:p>
            <a:pPr marL="0" indent="0">
              <a:lnSpc>
                <a:spcPct val="107000"/>
              </a:lnSpc>
              <a:spcBef>
                <a:spcPts val="0"/>
              </a:spcBef>
              <a:spcAft>
                <a:spcPts val="800"/>
              </a:spcAft>
              <a:buNone/>
            </a:pPr>
            <a:r>
              <a:rPr lang="en-US" sz="5100" kern="100">
                <a:effectLst/>
                <a:latin typeface="Times New Roman"/>
                <a:ea typeface="Aptos" panose="020B0004020202020204" pitchFamily="34" charset="0"/>
                <a:cs typeface="Times New Roman"/>
              </a:rPr>
              <a:t>The Course of Study </a:t>
            </a:r>
            <a:r>
              <a:rPr lang="en-US" sz="5100" kern="100">
                <a:latin typeface="Times New Roman"/>
                <a:ea typeface="Aptos" panose="020B0004020202020204" pitchFamily="34" charset="0"/>
                <a:cs typeface="Times New Roman"/>
              </a:rPr>
              <a:t>must identify</a:t>
            </a:r>
            <a:r>
              <a:rPr lang="en-US" sz="5100" kern="100">
                <a:effectLst/>
                <a:latin typeface="Times New Roman"/>
                <a:ea typeface="Aptos" panose="020B0004020202020204" pitchFamily="34" charset="0"/>
                <a:cs typeface="Times New Roman"/>
              </a:rPr>
              <a:t> the specific courses that a student will take, whether in special education or general education, that directly support progress toward postsecondary and annual goals.</a:t>
            </a:r>
          </a:p>
          <a:p>
            <a:pPr marL="0" marR="0" indent="0">
              <a:lnSpc>
                <a:spcPct val="107000"/>
              </a:lnSpc>
              <a:spcBef>
                <a:spcPts val="0"/>
              </a:spcBef>
              <a:spcAft>
                <a:spcPts val="800"/>
              </a:spcAft>
              <a:buNone/>
            </a:pPr>
            <a:r>
              <a:rPr lang="en-US" sz="5100" b="1" kern="100" dirty="0">
                <a:effectLst/>
                <a:latin typeface="Times New Roman" panose="02020603050405020304" pitchFamily="18" charset="0"/>
                <a:ea typeface="Aptos" panose="020B0004020202020204" pitchFamily="34" charset="0"/>
                <a:cs typeface="Times New Roman" panose="02020603050405020304" pitchFamily="18" charset="0"/>
              </a:rPr>
              <a:t>Example:</a:t>
            </a:r>
            <a:endParaRPr lang="en-US" sz="51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5100" kern="100" dirty="0">
                <a:effectLst/>
                <a:latin typeface="Times New Roman" panose="02020603050405020304" pitchFamily="18" charset="0"/>
                <a:ea typeface="Aptos" panose="020B0004020202020204" pitchFamily="34" charset="0"/>
                <a:cs typeface="Times New Roman" panose="02020603050405020304" pitchFamily="18" charset="0"/>
              </a:rPr>
              <a:t>If a student wants to become a Graphic Designer.</a:t>
            </a:r>
          </a:p>
          <a:p>
            <a:pPr marL="0" indent="0">
              <a:lnSpc>
                <a:spcPct val="107000"/>
              </a:lnSpc>
              <a:spcBef>
                <a:spcPts val="0"/>
              </a:spcBef>
              <a:spcAft>
                <a:spcPts val="800"/>
              </a:spcAft>
              <a:buNone/>
            </a:pPr>
            <a:r>
              <a:rPr lang="en-US" sz="5100" kern="100">
                <a:effectLst/>
                <a:latin typeface="Times New Roman"/>
                <a:ea typeface="Aptos" panose="020B0004020202020204" pitchFamily="34" charset="0"/>
                <a:cs typeface="Times New Roman"/>
              </a:rPr>
              <a:t>Course of study should list core classes in addition to classes related to the  postsecondary </a:t>
            </a:r>
            <a:r>
              <a:rPr lang="en-US" sz="5100" kern="100">
                <a:latin typeface="Times New Roman"/>
                <a:ea typeface="Aptos" panose="020B0004020202020204" pitchFamily="34" charset="0"/>
                <a:cs typeface="Times New Roman"/>
              </a:rPr>
              <a:t>goal of becoming a graphic designer</a:t>
            </a:r>
            <a:r>
              <a:rPr lang="en-US" sz="5100" kern="100">
                <a:effectLst/>
                <a:latin typeface="Times New Roman"/>
                <a:ea typeface="Aptos" panose="020B0004020202020204" pitchFamily="34" charset="0"/>
                <a:cs typeface="Times New Roman"/>
              </a:rPr>
              <a:t>.</a:t>
            </a:r>
          </a:p>
          <a:p>
            <a:pPr marL="0" marR="0">
              <a:lnSpc>
                <a:spcPct val="107000"/>
              </a:lnSpc>
              <a:spcBef>
                <a:spcPts val="0"/>
              </a:spcBef>
              <a:spcAft>
                <a:spcPts val="800"/>
              </a:spcAft>
            </a:pPr>
            <a:endParaRPr lang="en-US" sz="5100" kern="100">
              <a:effectLst/>
              <a:latin typeface="Times New Roman" panose="02020603050405020304" pitchFamily="18" charset="0"/>
              <a:ea typeface="Aptos" panose="020B0004020202020204" pitchFamily="34" charset="0"/>
              <a:cs typeface="Times New Roman" panose="02020603050405020304" pitchFamily="18" charset="0"/>
            </a:endParaRPr>
          </a:p>
          <a:p>
            <a:pPr marL="0" indent="0">
              <a:lnSpc>
                <a:spcPct val="107000"/>
              </a:lnSpc>
              <a:spcBef>
                <a:spcPts val="0"/>
              </a:spcBef>
              <a:spcAft>
                <a:spcPts val="800"/>
              </a:spcAft>
              <a:buNone/>
            </a:pPr>
            <a:r>
              <a:rPr lang="en-US" sz="5100" kern="100">
                <a:effectLst/>
                <a:latin typeface="Times New Roman"/>
                <a:ea typeface="Aptos" panose="020B0004020202020204" pitchFamily="34" charset="0"/>
                <a:cs typeface="Times New Roman"/>
              </a:rPr>
              <a:t> </a:t>
            </a:r>
            <a:r>
              <a:rPr lang="en-US" sz="5100" b="1" kern="100">
                <a:effectLst/>
                <a:latin typeface="Times New Roman"/>
                <a:ea typeface="Aptos" panose="020B0004020202020204" pitchFamily="34" charset="0"/>
                <a:cs typeface="Times New Roman"/>
              </a:rPr>
              <a:t>Creating the course of Study</a:t>
            </a:r>
            <a:endParaRPr lang="en-US" sz="5100" kern="100">
              <a:latin typeface="Times New Roman"/>
              <a:ea typeface="Aptos" panose="020B0004020202020204" pitchFamily="34" charset="0"/>
              <a:cs typeface="Times New Roman"/>
            </a:endParaRPr>
          </a:p>
          <a:p>
            <a:pPr marL="0" indent="0">
              <a:lnSpc>
                <a:spcPct val="107000"/>
              </a:lnSpc>
              <a:spcBef>
                <a:spcPts val="0"/>
              </a:spcBef>
              <a:spcAft>
                <a:spcPts val="800"/>
              </a:spcAft>
              <a:buNone/>
            </a:pPr>
            <a:r>
              <a:rPr lang="en-US" sz="5100" b="1" kern="100">
                <a:latin typeface="Times New Roman"/>
                <a:ea typeface="Aptos" panose="020B0004020202020204" pitchFamily="34" charset="0"/>
                <a:cs typeface="Times New Roman"/>
              </a:rPr>
              <a:t> 1. the</a:t>
            </a:r>
            <a:r>
              <a:rPr lang="en-US" sz="5100" b="1" kern="100">
                <a:effectLst/>
                <a:latin typeface="Times New Roman"/>
                <a:ea typeface="Aptos" panose="020B0004020202020204" pitchFamily="34" charset="0"/>
                <a:cs typeface="Times New Roman"/>
              </a:rPr>
              <a:t> student needs to answer the following questions</a:t>
            </a:r>
            <a:r>
              <a:rPr lang="en-US" sz="5100" b="1" kern="100">
                <a:latin typeface="Times New Roman"/>
                <a:ea typeface="Aptos" panose="020B0004020202020204" pitchFamily="34" charset="0"/>
                <a:cs typeface="Times New Roman"/>
              </a:rPr>
              <a:t>:</a:t>
            </a:r>
            <a:endParaRPr lang="en-US" sz="5100" kern="100">
              <a:effectLst/>
              <a:latin typeface="Times New Roman"/>
              <a:ea typeface="Aptos" panose="020B0004020202020204" pitchFamily="34" charset="0"/>
              <a:cs typeface="Times New Roman"/>
            </a:endParaRPr>
          </a:p>
          <a:p>
            <a:pPr marR="0">
              <a:lnSpc>
                <a:spcPct val="107000"/>
              </a:lnSpc>
              <a:spcBef>
                <a:spcPts val="0"/>
              </a:spcBef>
              <a:spcAft>
                <a:spcPts val="800"/>
              </a:spcAft>
            </a:pPr>
            <a:r>
              <a:rPr lang="en-US" sz="5100" kern="100" dirty="0">
                <a:effectLst/>
                <a:latin typeface="Times New Roman" panose="02020603050405020304" pitchFamily="18" charset="0"/>
                <a:ea typeface="Aptos" panose="020B0004020202020204" pitchFamily="34" charset="0"/>
                <a:cs typeface="Times New Roman" panose="02020603050405020304" pitchFamily="18" charset="0"/>
              </a:rPr>
              <a:t>What classes and activities do I need to prepare me to learn, work and live where I want after leaving school?</a:t>
            </a:r>
            <a:endParaRPr lang="en-US" sz="5100" kern="100">
              <a:effectLst/>
              <a:latin typeface="Times New Roman" panose="02020603050405020304" pitchFamily="18" charset="0"/>
              <a:ea typeface="Aptos" panose="020B0004020202020204" pitchFamily="34" charset="0"/>
              <a:cs typeface="Times New Roman" panose="02020603050405020304" pitchFamily="18" charset="0"/>
            </a:endParaRPr>
          </a:p>
          <a:p>
            <a:pPr marR="0">
              <a:lnSpc>
                <a:spcPct val="107000"/>
              </a:lnSpc>
              <a:spcBef>
                <a:spcPts val="0"/>
              </a:spcBef>
              <a:spcAft>
                <a:spcPts val="800"/>
              </a:spcAft>
            </a:pPr>
            <a:r>
              <a:rPr lang="en-US" sz="5100" kern="100" dirty="0">
                <a:effectLst/>
                <a:latin typeface="Times New Roman" panose="02020603050405020304" pitchFamily="18" charset="0"/>
                <a:ea typeface="Aptos" panose="020B0004020202020204" pitchFamily="34" charset="0"/>
                <a:cs typeface="Times New Roman" panose="02020603050405020304" pitchFamily="18" charset="0"/>
              </a:rPr>
              <a:t>What extra activities do I need?</a:t>
            </a:r>
            <a:endParaRPr lang="en-US" sz="5100" kern="100">
              <a:effectLst/>
              <a:latin typeface="Times New Roman" panose="02020603050405020304" pitchFamily="18" charset="0"/>
              <a:ea typeface="Aptos" panose="020B0004020202020204" pitchFamily="34" charset="0"/>
              <a:cs typeface="Times New Roman" panose="02020603050405020304" pitchFamily="18" charset="0"/>
            </a:endParaRPr>
          </a:p>
          <a:p>
            <a:pPr marL="76200" marR="0" indent="0">
              <a:lnSpc>
                <a:spcPct val="107000"/>
              </a:lnSpc>
              <a:spcBef>
                <a:spcPts val="0"/>
              </a:spcBef>
              <a:spcAft>
                <a:spcPts val="800"/>
              </a:spcAft>
              <a:buNone/>
            </a:pPr>
            <a:endParaRPr lang="en-US" sz="51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9000" b="1" kern="100" dirty="0">
                <a:latin typeface="Times New Roman" panose="02020603050405020304" pitchFamily="18" charset="0"/>
                <a:ea typeface="Aptos" panose="020B0004020202020204" pitchFamily="34" charset="0"/>
                <a:cs typeface="Times New Roman" panose="02020603050405020304" pitchFamily="18" charset="0"/>
              </a:rPr>
              <a:t>The answer to this question becomes the course of study.</a:t>
            </a:r>
            <a:endParaRPr lang="en-US" sz="9000" b="1"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a:p>
            <a:pPr marL="76200" indent="0">
              <a:buNone/>
            </a:pPr>
            <a:endParaRPr lang="en-US" dirty="0"/>
          </a:p>
        </p:txBody>
      </p:sp>
      <p:sp>
        <p:nvSpPr>
          <p:cNvPr id="4" name="Slide Number Placeholder 3">
            <a:extLst>
              <a:ext uri="{FF2B5EF4-FFF2-40B4-BE49-F238E27FC236}">
                <a16:creationId xmlns:a16="http://schemas.microsoft.com/office/drawing/2014/main" id="{92CF4568-98DD-892F-8A42-E46D1257EB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pic>
        <p:nvPicPr>
          <p:cNvPr id="10242" name="Picture 2" descr="Halloween Pumpkin 3D Icon - Free Download Festival &amp; Days 3D Icons |  IconScout">
            <a:extLst>
              <a:ext uri="{FF2B5EF4-FFF2-40B4-BE49-F238E27FC236}">
                <a16:creationId xmlns:a16="http://schemas.microsoft.com/office/drawing/2014/main" id="{329F2B70-876C-EAEB-A18D-370749E27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84" y="-808816"/>
            <a:ext cx="2708189" cy="270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18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CD1C-D8BD-525C-7F22-CB005B6EF2B6}"/>
              </a:ext>
            </a:extLst>
          </p:cNvPr>
          <p:cNvSpPr>
            <a:spLocks noGrp="1"/>
          </p:cNvSpPr>
          <p:nvPr>
            <p:ph type="title"/>
          </p:nvPr>
        </p:nvSpPr>
        <p:spPr>
          <a:xfrm>
            <a:off x="1295400" y="405628"/>
            <a:ext cx="9601200" cy="1036850"/>
          </a:xfrm>
        </p:spPr>
        <p:txBody>
          <a:bodyPr/>
          <a:lstStyle/>
          <a:p>
            <a:pPr algn="ctr"/>
            <a:r>
              <a:rPr lang="en-US" b="1" dirty="0">
                <a:latin typeface="Arial Black" panose="020B0A04020102020204" pitchFamily="34" charset="0"/>
              </a:rPr>
              <a:t>QUESTIONS</a:t>
            </a:r>
          </a:p>
        </p:txBody>
      </p:sp>
      <p:sp>
        <p:nvSpPr>
          <p:cNvPr id="4" name="Slide Number Placeholder 3">
            <a:extLst>
              <a:ext uri="{FF2B5EF4-FFF2-40B4-BE49-F238E27FC236}">
                <a16:creationId xmlns:a16="http://schemas.microsoft.com/office/drawing/2014/main" id="{C7F01CF8-BEAD-3D4B-FB10-F743D2B95D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pic>
        <p:nvPicPr>
          <p:cNvPr id="12" name="Picture 11" descr="Logo, icon&#10;&#10;Description automatically generated">
            <a:extLst>
              <a:ext uri="{FF2B5EF4-FFF2-40B4-BE49-F238E27FC236}">
                <a16:creationId xmlns:a16="http://schemas.microsoft.com/office/drawing/2014/main" id="{BBFE035F-0F64-1362-57B8-5E2F4D78767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7885" y="1537487"/>
            <a:ext cx="4477135" cy="5320513"/>
          </a:xfrm>
          <a:prstGeom prst="rect">
            <a:avLst/>
          </a:prstGeom>
        </p:spPr>
      </p:pic>
      <p:sp>
        <p:nvSpPr>
          <p:cNvPr id="7" name="TextBox 6">
            <a:extLst>
              <a:ext uri="{FF2B5EF4-FFF2-40B4-BE49-F238E27FC236}">
                <a16:creationId xmlns:a16="http://schemas.microsoft.com/office/drawing/2014/main" id="{AFC607AA-A261-9131-C027-9E28750A8C02}"/>
              </a:ext>
            </a:extLst>
          </p:cNvPr>
          <p:cNvSpPr txBox="1"/>
          <p:nvPr/>
        </p:nvSpPr>
        <p:spPr>
          <a:xfrm>
            <a:off x="6168153" y="3075057"/>
            <a:ext cx="3356847" cy="707886"/>
          </a:xfrm>
          <a:prstGeom prst="rect">
            <a:avLst/>
          </a:prstGeom>
          <a:noFill/>
        </p:spPr>
        <p:txBody>
          <a:bodyPr wrap="square">
            <a:spAutoFit/>
          </a:bodyPr>
          <a:lstStyle/>
          <a:p>
            <a:r>
              <a:rPr lang="en-US" sz="4000" b="1" dirty="0">
                <a:solidFill>
                  <a:schemeClr val="bg2"/>
                </a:solidFill>
                <a:hlinkClick r:id="rId4">
                  <a:extLst>
                    <a:ext uri="{A12FA001-AC4F-418D-AE19-62706E023703}">
                      <ahyp:hlinkClr xmlns:ahyp="http://schemas.microsoft.com/office/drawing/2018/hyperlinkcolor" val="tx"/>
                    </a:ext>
                  </a:extLst>
                </a:hlinkClick>
              </a:rPr>
              <a:t>Q&amp;A Booklet</a:t>
            </a:r>
            <a:r>
              <a:rPr lang="en-US" sz="4000" b="1" dirty="0">
                <a:solidFill>
                  <a:schemeClr val="bg2"/>
                </a:solidFill>
              </a:rPr>
              <a:t> </a:t>
            </a:r>
          </a:p>
        </p:txBody>
      </p:sp>
      <p:pic>
        <p:nvPicPr>
          <p:cNvPr id="11272" name="Picture 8" descr="Free Halloween 3d illustrations">
            <a:extLst>
              <a:ext uri="{FF2B5EF4-FFF2-40B4-BE49-F238E27FC236}">
                <a16:creationId xmlns:a16="http://schemas.microsoft.com/office/drawing/2014/main" id="{17196FA7-CBD9-5C5F-A511-A652E0F4FF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153" y="3997127"/>
            <a:ext cx="5154116" cy="193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0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BDD96-6D86-9EB1-65CC-37B96C17ABF2}"/>
              </a:ext>
            </a:extLst>
          </p:cNvPr>
          <p:cNvSpPr>
            <a:spLocks noGrp="1"/>
          </p:cNvSpPr>
          <p:nvPr>
            <p:ph type="title"/>
          </p:nvPr>
        </p:nvSpPr>
        <p:spPr>
          <a:xfrm>
            <a:off x="1295400" y="673144"/>
            <a:ext cx="9601200" cy="1245675"/>
          </a:xfrm>
        </p:spPr>
        <p:txBody>
          <a:bodyPr>
            <a:normAutofit fontScale="90000"/>
          </a:bodyPr>
          <a:lstStyle/>
          <a:p>
            <a:pPr algn="ctr"/>
            <a:br>
              <a:rPr lang="en-US" dirty="0"/>
            </a:br>
            <a:br>
              <a:rPr lang="en-US" dirty="0"/>
            </a:br>
            <a:br>
              <a:rPr lang="en-US" dirty="0"/>
            </a:br>
            <a:r>
              <a:rPr lang="en-US" sz="4400" b="1" dirty="0">
                <a:latin typeface="Arial Black" panose="020B0A04020102020204" pitchFamily="34" charset="0"/>
              </a:rPr>
              <a:t>Course of study</a:t>
            </a:r>
            <a:br>
              <a:rPr lang="en-US" dirty="0"/>
            </a:br>
            <a:endParaRPr lang="en-US" dirty="0"/>
          </a:p>
        </p:txBody>
      </p:sp>
      <p:sp>
        <p:nvSpPr>
          <p:cNvPr id="3" name="Text Placeholder 2">
            <a:extLst>
              <a:ext uri="{FF2B5EF4-FFF2-40B4-BE49-F238E27FC236}">
                <a16:creationId xmlns:a16="http://schemas.microsoft.com/office/drawing/2014/main" id="{F84593A2-7033-CAFB-A403-E878539308F8}"/>
              </a:ext>
            </a:extLst>
          </p:cNvPr>
          <p:cNvSpPr>
            <a:spLocks noGrp="1"/>
          </p:cNvSpPr>
          <p:nvPr>
            <p:ph type="body" idx="1"/>
          </p:nvPr>
        </p:nvSpPr>
        <p:spPr>
          <a:xfrm>
            <a:off x="924426" y="2019299"/>
            <a:ext cx="9601200" cy="4949687"/>
          </a:xfrm>
        </p:spPr>
        <p:txBody>
          <a:bodyPr>
            <a:normAutofit fontScale="70000" lnSpcReduction="20000"/>
          </a:bodyPr>
          <a:lstStyle/>
          <a:p>
            <a:endParaRPr lang="en-US" sz="1800" b="0" i="0" u="none" strike="noStrike" baseline="0" dirty="0">
              <a:latin typeface="Calibri" panose="020F0502020204030204" pitchFamily="34" charset="0"/>
            </a:endParaRPr>
          </a:p>
          <a:p>
            <a:pPr marL="114300" indent="0">
              <a:buNone/>
            </a:pPr>
            <a:r>
              <a:rPr lang="en-US" sz="4100" b="1" i="0" u="none" strike="noStrike" baseline="0">
                <a:latin typeface="Times New Roman"/>
                <a:cs typeface="Times New Roman"/>
              </a:rPr>
              <a:t>Course of Study</a:t>
            </a:r>
          </a:p>
          <a:p>
            <a:endParaRPr lang="en-US" sz="4100" b="0" i="0" u="none" strike="noStrike" baseline="0" dirty="0">
              <a:latin typeface="Times New Roman" panose="02020603050405020304" pitchFamily="18" charset="0"/>
              <a:cs typeface="Times New Roman" panose="02020603050405020304" pitchFamily="18" charset="0"/>
            </a:endParaRPr>
          </a:p>
          <a:p>
            <a:r>
              <a:rPr lang="en-US" sz="4100" b="0" i="0" u="none" strike="noStrike" baseline="0">
                <a:solidFill>
                  <a:srgbClr val="585858"/>
                </a:solidFill>
                <a:latin typeface="Times New Roman"/>
                <a:cs typeface="Times New Roman"/>
              </a:rPr>
              <a:t>Courses and other educational experiences to help students reach postsecondary goals.</a:t>
            </a:r>
          </a:p>
          <a:p>
            <a:r>
              <a:rPr lang="en-US" sz="4100" b="0" i="0" u="none" strike="noStrike" baseline="0">
                <a:solidFill>
                  <a:srgbClr val="585858"/>
                </a:solidFill>
                <a:latin typeface="Times New Roman"/>
                <a:cs typeface="Times New Roman"/>
              </a:rPr>
              <a:t>Developed for </a:t>
            </a:r>
            <a:r>
              <a:rPr lang="en-US" sz="4100">
                <a:solidFill>
                  <a:srgbClr val="585858"/>
                </a:solidFill>
                <a:latin typeface="Times New Roman"/>
                <a:cs typeface="Times New Roman"/>
              </a:rPr>
              <a:t>4 years</a:t>
            </a:r>
            <a:r>
              <a:rPr lang="en-US" sz="4100" b="0" i="0" u="none" strike="noStrike" baseline="0">
                <a:solidFill>
                  <a:srgbClr val="585858"/>
                </a:solidFill>
                <a:latin typeface="Times New Roman"/>
                <a:cs typeface="Times New Roman"/>
              </a:rPr>
              <a:t> of a student’s education.</a:t>
            </a:r>
          </a:p>
          <a:p>
            <a:r>
              <a:rPr lang="en-US" sz="4100" b="0" i="0" u="none" strike="noStrike" baseline="0">
                <a:solidFill>
                  <a:srgbClr val="585858"/>
                </a:solidFill>
                <a:latin typeface="Times New Roman"/>
                <a:cs typeface="Times New Roman"/>
              </a:rPr>
              <a:t>Appropriate electives </a:t>
            </a:r>
            <a:r>
              <a:rPr lang="en-US" sz="4100">
                <a:solidFill>
                  <a:srgbClr val="585858"/>
                </a:solidFill>
                <a:latin typeface="Times New Roman"/>
                <a:cs typeface="Times New Roman"/>
              </a:rPr>
              <a:t>must be listed</a:t>
            </a:r>
            <a:r>
              <a:rPr lang="en-US" sz="4100" b="0" i="0" u="none" strike="noStrike" baseline="0">
                <a:solidFill>
                  <a:srgbClr val="585858"/>
                </a:solidFill>
                <a:latin typeface="Times New Roman"/>
                <a:cs typeface="Times New Roman"/>
              </a:rPr>
              <a:t> by course name.</a:t>
            </a:r>
          </a:p>
          <a:p>
            <a:r>
              <a:rPr lang="en-US" sz="4100" b="0" i="0" u="none" strike="noStrike" baseline="0">
                <a:solidFill>
                  <a:srgbClr val="585858"/>
                </a:solidFill>
                <a:latin typeface="Times New Roman"/>
                <a:cs typeface="Times New Roman"/>
              </a:rPr>
              <a:t>Individualized and linked to the student’s post school goals.</a:t>
            </a:r>
          </a:p>
          <a:p>
            <a:pPr marL="114300" indent="0">
              <a:buNone/>
            </a:pPr>
            <a:r>
              <a:rPr lang="en-US" sz="1800" b="0" i="0" u="none" strike="noStrike" baseline="0">
                <a:solidFill>
                  <a:srgbClr val="FFFFFF"/>
                </a:solidFill>
                <a:latin typeface="Century Gothic"/>
              </a:rPr>
              <a:t>Course of Study</a:t>
            </a:r>
            <a:endParaRPr lang="en-US">
              <a:latin typeface="Century Gothic"/>
            </a:endParaRPr>
          </a:p>
        </p:txBody>
      </p:sp>
      <p:sp>
        <p:nvSpPr>
          <p:cNvPr id="4" name="Slide Number Placeholder 3">
            <a:extLst>
              <a:ext uri="{FF2B5EF4-FFF2-40B4-BE49-F238E27FC236}">
                <a16:creationId xmlns:a16="http://schemas.microsoft.com/office/drawing/2014/main" id="{90907D86-9D9C-F408-F0EB-B6C2ADFF57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12290" name="Picture 2" descr="Premium Photo | Witch character - 3D Illustration">
            <a:extLst>
              <a:ext uri="{FF2B5EF4-FFF2-40B4-BE49-F238E27FC236}">
                <a16:creationId xmlns:a16="http://schemas.microsoft.com/office/drawing/2014/main" id="{E6B2426B-F5EB-145C-E938-7BFD09CAC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767" y="1631091"/>
            <a:ext cx="1956985" cy="194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30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BF33-CD11-1336-E529-0AF12D6B27E6}"/>
              </a:ext>
            </a:extLst>
          </p:cNvPr>
          <p:cNvSpPr>
            <a:spLocks noGrp="1"/>
          </p:cNvSpPr>
          <p:nvPr>
            <p:ph type="title"/>
          </p:nvPr>
        </p:nvSpPr>
        <p:spPr>
          <a:xfrm>
            <a:off x="-708454" y="444344"/>
            <a:ext cx="12192000" cy="1068000"/>
          </a:xfrm>
        </p:spPr>
        <p:txBody>
          <a:bodyPr/>
          <a:lstStyle/>
          <a:p>
            <a:pPr algn="ctr"/>
            <a:r>
              <a:rPr lang="en-US" dirty="0"/>
              <a:t>		</a:t>
            </a:r>
            <a:r>
              <a:rPr lang="en-US" b="1" dirty="0">
                <a:latin typeface="Arial Black" panose="020B0A04020102020204" pitchFamily="34" charset="0"/>
              </a:rPr>
              <a:t>Question</a:t>
            </a:r>
            <a:r>
              <a:rPr lang="en-US" dirty="0"/>
              <a:t> </a:t>
            </a:r>
            <a:r>
              <a:rPr lang="en-US" b="1" dirty="0">
                <a:latin typeface="Arial Black" panose="020B0A04020102020204" pitchFamily="34" charset="0"/>
              </a:rPr>
              <a:t>6 from OSEP</a:t>
            </a:r>
          </a:p>
        </p:txBody>
      </p:sp>
      <p:sp>
        <p:nvSpPr>
          <p:cNvPr id="3" name="Text Placeholder 2">
            <a:extLst>
              <a:ext uri="{FF2B5EF4-FFF2-40B4-BE49-F238E27FC236}">
                <a16:creationId xmlns:a16="http://schemas.microsoft.com/office/drawing/2014/main" id="{322DF644-67EA-D4D4-D715-E3E5F3BB28F9}"/>
              </a:ext>
            </a:extLst>
          </p:cNvPr>
          <p:cNvSpPr>
            <a:spLocks noGrp="1"/>
          </p:cNvSpPr>
          <p:nvPr>
            <p:ph type="body" idx="1"/>
          </p:nvPr>
        </p:nvSpPr>
        <p:spPr>
          <a:xfrm>
            <a:off x="415600" y="1638233"/>
            <a:ext cx="11360700" cy="4764315"/>
          </a:xfrm>
        </p:spPr>
        <p:txBody>
          <a:bodyPr>
            <a:normAutofit/>
          </a:bodyPr>
          <a:lstStyle/>
          <a:p>
            <a:pPr marL="76200" indent="0">
              <a:buNone/>
            </a:pPr>
            <a:r>
              <a:rPr lang="en-US" sz="3600" b="1">
                <a:latin typeface="Times New Roman"/>
                <a:cs typeface="Times New Roman"/>
              </a:rPr>
              <a:t>6</a:t>
            </a:r>
            <a:r>
              <a:rPr lang="en-US" sz="3600">
                <a:latin typeface="Times New Roman"/>
                <a:cs typeface="Times New Roman"/>
              </a:rPr>
              <a:t>. </a:t>
            </a:r>
            <a:r>
              <a:rPr lang="en-US" sz="3200" b="1">
                <a:latin typeface="Times New Roman"/>
                <a:cs typeface="Times New Roman"/>
              </a:rPr>
              <a:t>Are there annual IEP goals related to the students transition service needs?</a:t>
            </a:r>
          </a:p>
          <a:p>
            <a:pPr marL="0" marR="0">
              <a:lnSpc>
                <a:spcPct val="107000"/>
              </a:lnSpc>
              <a:spcBef>
                <a:spcPts val="0"/>
              </a:spcBef>
              <a:spcAft>
                <a:spcPts val="800"/>
              </a:spcAft>
            </a:pPr>
            <a:endParaRPr lang="en-US" sz="45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nSpc>
                <a:spcPct val="107000"/>
              </a:lnSpc>
              <a:spcBef>
                <a:spcPts val="0"/>
              </a:spcBef>
              <a:spcAft>
                <a:spcPts val="800"/>
              </a:spcAft>
              <a:buNone/>
            </a:pPr>
            <a:r>
              <a:rPr lang="en-US" sz="2200" b="0" i="0">
                <a:solidFill>
                  <a:srgbClr val="111111"/>
                </a:solidFill>
                <a:effectLst/>
                <a:latin typeface="Times New Roman"/>
                <a:cs typeface="Times New Roman"/>
              </a:rPr>
              <a:t>For Indicator 13 compliance, </a:t>
            </a:r>
            <a:r>
              <a:rPr lang="en-US" sz="2200" b="1" i="0">
                <a:solidFill>
                  <a:srgbClr val="111111"/>
                </a:solidFill>
                <a:effectLst/>
                <a:latin typeface="Times New Roman"/>
                <a:cs typeface="Times New Roman"/>
              </a:rPr>
              <a:t>at least one annual goal</a:t>
            </a:r>
            <a:r>
              <a:rPr lang="en-US" sz="2200" b="0" i="0">
                <a:solidFill>
                  <a:srgbClr val="111111"/>
                </a:solidFill>
                <a:effectLst/>
                <a:latin typeface="Times New Roman"/>
                <a:cs typeface="Times New Roman"/>
              </a:rPr>
              <a:t> must relate to the student’s transition service needs. </a:t>
            </a:r>
            <a:endParaRPr lang="en-US" sz="2200">
              <a:solidFill>
                <a:srgbClr val="111111"/>
              </a:solidFill>
              <a:latin typeface="Times New Roman"/>
              <a:cs typeface="Times New Roman"/>
            </a:endParaRPr>
          </a:p>
          <a:p>
            <a:pPr marL="0" indent="0">
              <a:lnSpc>
                <a:spcPct val="107000"/>
              </a:lnSpc>
              <a:spcBef>
                <a:spcPts val="0"/>
              </a:spcBef>
              <a:spcAft>
                <a:spcPts val="800"/>
              </a:spcAft>
              <a:buNone/>
            </a:pPr>
            <a:r>
              <a:rPr lang="en-US" sz="2200" b="0" i="0">
                <a:solidFill>
                  <a:srgbClr val="111111"/>
                </a:solidFill>
                <a:effectLst/>
                <a:latin typeface="Times New Roman"/>
                <a:cs typeface="Times New Roman"/>
              </a:rPr>
              <a:t>Annual goals</a:t>
            </a:r>
            <a:r>
              <a:rPr lang="en-US" sz="2200">
                <a:solidFill>
                  <a:srgbClr val="111111"/>
                </a:solidFill>
                <a:latin typeface="Times New Roman"/>
                <a:cs typeface="Times New Roman"/>
              </a:rPr>
              <a:t>:</a:t>
            </a:r>
            <a:endParaRPr lang="en-US"/>
          </a:p>
          <a:p>
            <a:pPr marL="342900" indent="-342900">
              <a:lnSpc>
                <a:spcPct val="107000"/>
              </a:lnSpc>
              <a:spcBef>
                <a:spcPts val="0"/>
              </a:spcBef>
              <a:spcAft>
                <a:spcPts val="800"/>
              </a:spcAft>
            </a:pPr>
            <a:r>
              <a:rPr lang="en-US" sz="2200">
                <a:solidFill>
                  <a:srgbClr val="111111"/>
                </a:solidFill>
                <a:latin typeface="Times New Roman"/>
                <a:cs typeface="Times New Roman"/>
              </a:rPr>
              <a:t>Address</a:t>
            </a:r>
            <a:r>
              <a:rPr lang="en-US" sz="2200" b="0" i="0">
                <a:solidFill>
                  <a:srgbClr val="111111"/>
                </a:solidFill>
                <a:effectLst/>
                <a:latin typeface="Times New Roman"/>
                <a:cs typeface="Times New Roman"/>
              </a:rPr>
              <a:t> transition needs when they state the present level of academic or functional skill or knowledge that needs to be improved</a:t>
            </a:r>
            <a:r>
              <a:rPr lang="en-US" sz="2200">
                <a:solidFill>
                  <a:srgbClr val="111111"/>
                </a:solidFill>
                <a:latin typeface="Times New Roman"/>
                <a:cs typeface="Times New Roman"/>
              </a:rPr>
              <a:t> </a:t>
            </a:r>
            <a:r>
              <a:rPr lang="en-US" sz="2200" b="0" i="0">
                <a:solidFill>
                  <a:srgbClr val="111111"/>
                </a:solidFill>
                <a:effectLst/>
                <a:latin typeface="Times New Roman"/>
                <a:cs typeface="Times New Roman"/>
              </a:rPr>
              <a:t> for the student to achieve their postsecondary goals. </a:t>
            </a:r>
            <a:endParaRPr lang="en-US" sz="2200" kern="100">
              <a:latin typeface="Times New Roman"/>
              <a:ea typeface="Aptos" panose="020B0004020202020204" pitchFamily="34" charset="0"/>
              <a:cs typeface="Times New Roman"/>
            </a:endParaRPr>
          </a:p>
          <a:p>
            <a:pPr marL="342900" indent="-342900">
              <a:lnSpc>
                <a:spcPct val="107000"/>
              </a:lnSpc>
              <a:spcBef>
                <a:spcPts val="0"/>
              </a:spcBef>
              <a:spcAft>
                <a:spcPts val="800"/>
              </a:spcAft>
            </a:pPr>
            <a:r>
              <a:rPr lang="en-US" sz="2200" kern="100">
                <a:latin typeface="Times New Roman"/>
                <a:ea typeface="Aptos" panose="020B0004020202020204" pitchFamily="34" charset="0"/>
                <a:cs typeface="Times New Roman"/>
              </a:rPr>
              <a:t>Based on NEEDS</a:t>
            </a:r>
            <a:r>
              <a:rPr lang="en-US" sz="2200" kern="100">
                <a:effectLst/>
                <a:latin typeface="Times New Roman"/>
                <a:ea typeface="Aptos" panose="020B0004020202020204" pitchFamily="34" charset="0"/>
                <a:cs typeface="Times New Roman"/>
              </a:rPr>
              <a:t> Identified through </a:t>
            </a:r>
            <a:r>
              <a:rPr lang="en-US" sz="2200" b="1" kern="100">
                <a:effectLst/>
                <a:latin typeface="Times New Roman"/>
                <a:ea typeface="Aptos" panose="020B0004020202020204" pitchFamily="34" charset="0"/>
                <a:cs typeface="Times New Roman"/>
              </a:rPr>
              <a:t>transition assessments</a:t>
            </a:r>
            <a:r>
              <a:rPr lang="en-US" sz="2200" kern="100">
                <a:effectLst/>
                <a:latin typeface="Times New Roman"/>
                <a:ea typeface="Aptos" panose="020B0004020202020204" pitchFamily="34" charset="0"/>
                <a:cs typeface="Times New Roman"/>
              </a:rPr>
              <a:t>.</a:t>
            </a:r>
            <a:endParaRPr lang="en-US"/>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81B75FC-1099-63CB-8C21-BBA59FD88C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pic>
        <p:nvPicPr>
          <p:cNvPr id="13316" name="Picture 4" descr="Premium Photo | Sexy witch - 3D Illustration">
            <a:extLst>
              <a:ext uri="{FF2B5EF4-FFF2-40B4-BE49-F238E27FC236}">
                <a16:creationId xmlns:a16="http://schemas.microsoft.com/office/drawing/2014/main" id="{A0B13AB1-9A64-9600-2BFB-8DB6EF57B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5378" y="5361956"/>
            <a:ext cx="1421232" cy="138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54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F7BB8-40CF-0BFE-9F1E-F04EB013D88F}"/>
              </a:ext>
            </a:extLst>
          </p:cNvPr>
          <p:cNvSpPr>
            <a:spLocks noGrp="1"/>
          </p:cNvSpPr>
          <p:nvPr>
            <p:ph type="title"/>
          </p:nvPr>
        </p:nvSpPr>
        <p:spPr>
          <a:xfrm>
            <a:off x="1188308" y="456802"/>
            <a:ext cx="9601200" cy="1036850"/>
          </a:xfrm>
        </p:spPr>
        <p:txBody>
          <a:bodyPr/>
          <a:lstStyle/>
          <a:p>
            <a:pPr algn="ctr"/>
            <a:r>
              <a:rPr lang="en-US" b="1" dirty="0">
                <a:latin typeface="Arial Black" panose="020B0A04020102020204" pitchFamily="34" charset="0"/>
              </a:rPr>
              <a:t>Annual IEP Goals</a:t>
            </a:r>
          </a:p>
        </p:txBody>
      </p:sp>
      <p:sp>
        <p:nvSpPr>
          <p:cNvPr id="3" name="Text Placeholder 2">
            <a:extLst>
              <a:ext uri="{FF2B5EF4-FFF2-40B4-BE49-F238E27FC236}">
                <a16:creationId xmlns:a16="http://schemas.microsoft.com/office/drawing/2014/main" id="{4ACBFF20-7FC3-26CE-7125-CD26C13A25EA}"/>
              </a:ext>
            </a:extLst>
          </p:cNvPr>
          <p:cNvSpPr>
            <a:spLocks noGrp="1"/>
          </p:cNvSpPr>
          <p:nvPr>
            <p:ph type="body" idx="1"/>
          </p:nvPr>
        </p:nvSpPr>
        <p:spPr>
          <a:xfrm>
            <a:off x="1445795" y="1828800"/>
            <a:ext cx="9601200" cy="5029200"/>
          </a:xfrm>
        </p:spPr>
        <p:txBody>
          <a:bodyPr>
            <a:normAutofit fontScale="92500" lnSpcReduction="20000"/>
          </a:bodyPr>
          <a:lstStyle/>
          <a:p>
            <a:pPr algn="l"/>
            <a:endParaRPr lang="en-US" sz="1800" b="0" i="0" u="none" strike="noStrike" baseline="0" dirty="0">
              <a:solidFill>
                <a:srgbClr val="000000"/>
              </a:solidFill>
              <a:latin typeface="Century Gothic" panose="020B0502020202020204" pitchFamily="34" charset="0"/>
            </a:endParaRPr>
          </a:p>
          <a:p>
            <a:endParaRPr lang="en-US" sz="1800" b="0" i="0" u="none" strike="noStrike" baseline="0" dirty="0">
              <a:solidFill>
                <a:srgbClr val="A4C248"/>
              </a:solidFill>
              <a:latin typeface="Century Gothic" panose="020B0502020202020204" pitchFamily="34" charset="0"/>
            </a:endParaRPr>
          </a:p>
          <a:p>
            <a:r>
              <a:rPr lang="en-US" sz="3500" b="0" i="0" u="none" strike="noStrike" baseline="0">
                <a:solidFill>
                  <a:srgbClr val="000000"/>
                </a:solidFill>
                <a:latin typeface="Times New Roman"/>
                <a:cs typeface="Times New Roman"/>
              </a:rPr>
              <a:t>Post-secondary goals and transition needs drive the annual IEP goal development process.</a:t>
            </a:r>
          </a:p>
          <a:p>
            <a:r>
              <a:rPr lang="en-US" sz="3500" b="0" i="0" u="none" strike="noStrike" baseline="0">
                <a:solidFill>
                  <a:srgbClr val="000000"/>
                </a:solidFill>
                <a:latin typeface="Times New Roman"/>
                <a:cs typeface="Times New Roman"/>
              </a:rPr>
              <a:t>Transition IEPs must contain the following annual goals:</a:t>
            </a:r>
          </a:p>
          <a:p>
            <a:pPr lvl="1"/>
            <a:r>
              <a:rPr lang="en-US" sz="3100" b="0" i="0" u="none" strike="noStrike" baseline="0">
                <a:solidFill>
                  <a:srgbClr val="585858"/>
                </a:solidFill>
                <a:latin typeface="Times New Roman"/>
                <a:cs typeface="Times New Roman"/>
              </a:rPr>
              <a:t>One goal for each of the PS goals.</a:t>
            </a:r>
          </a:p>
          <a:p>
            <a:pPr lvl="1"/>
            <a:r>
              <a:rPr lang="en-US" sz="3100" b="0" i="0" u="none" strike="noStrike" baseline="0">
                <a:solidFill>
                  <a:srgbClr val="585858"/>
                </a:solidFill>
                <a:latin typeface="Times New Roman"/>
                <a:cs typeface="Times New Roman"/>
              </a:rPr>
              <a:t>Goals to address student’s soft skills needs.</a:t>
            </a:r>
          </a:p>
          <a:p>
            <a:endParaRPr lang="en-US" sz="1800" b="0" i="0" u="none" strike="noStrike" baseline="0" dirty="0">
              <a:solidFill>
                <a:srgbClr val="585858"/>
              </a:solidFill>
              <a:latin typeface="Calibri" panose="020F0502020204030204" pitchFamily="34" charset="0"/>
            </a:endParaRPr>
          </a:p>
          <a:p>
            <a:pPr marL="114300" indent="0">
              <a:buNone/>
            </a:pPr>
            <a:r>
              <a:rPr lang="en-US" sz="1800" b="0" i="0" u="none" strike="noStrike" baseline="0">
                <a:solidFill>
                  <a:srgbClr val="FFFFFF"/>
                </a:solidFill>
                <a:latin typeface="Century Gothic"/>
              </a:rPr>
              <a:t>Measurable Post -Secondary Goals</a:t>
            </a:r>
          </a:p>
          <a:p>
            <a:pPr marL="114300" indent="0">
              <a:buNone/>
            </a:pPr>
            <a:r>
              <a:rPr lang="en-US" sz="1800" b="0" i="0" u="none" strike="noStrike" baseline="0">
                <a:solidFill>
                  <a:srgbClr val="FFFFFF"/>
                </a:solidFill>
                <a:latin typeface="Century Gothic"/>
              </a:rPr>
              <a:t>Annual IEP Goals</a:t>
            </a:r>
            <a:endParaRPr lang="en-US">
              <a:latin typeface="Century Gothic"/>
            </a:endParaRPr>
          </a:p>
        </p:txBody>
      </p:sp>
      <p:sp>
        <p:nvSpPr>
          <p:cNvPr id="4" name="Slide Number Placeholder 3">
            <a:extLst>
              <a:ext uri="{FF2B5EF4-FFF2-40B4-BE49-F238E27FC236}">
                <a16:creationId xmlns:a16="http://schemas.microsoft.com/office/drawing/2014/main" id="{727206D2-1B86-1227-68C9-ED5AF4D9A1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pic>
        <p:nvPicPr>
          <p:cNvPr id="14352" name="Picture 16" descr="3d Witch Vectors &amp; Illustrations for Free Download">
            <a:extLst>
              <a:ext uri="{FF2B5EF4-FFF2-40B4-BE49-F238E27FC236}">
                <a16:creationId xmlns:a16="http://schemas.microsoft.com/office/drawing/2014/main" id="{0C499EAA-EA0B-08B2-D5CC-937693E6D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37" y="1605368"/>
            <a:ext cx="1442631" cy="144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41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6AA2-9DDF-ACF3-F29F-98A7E83A3295}"/>
              </a:ext>
            </a:extLst>
          </p:cNvPr>
          <p:cNvSpPr>
            <a:spLocks noGrp="1"/>
          </p:cNvSpPr>
          <p:nvPr>
            <p:ph type="title"/>
          </p:nvPr>
        </p:nvSpPr>
        <p:spPr>
          <a:xfrm>
            <a:off x="-708453" y="454555"/>
            <a:ext cx="12192000" cy="1068000"/>
          </a:xfrm>
        </p:spPr>
        <p:txBody>
          <a:bodyPr/>
          <a:lstStyle/>
          <a:p>
            <a:pPr algn="ctr"/>
            <a:r>
              <a:rPr lang="en-US" dirty="0"/>
              <a:t>		</a:t>
            </a:r>
            <a:r>
              <a:rPr lang="en-US" b="1" dirty="0">
                <a:latin typeface="Arial Black" panose="020B0A04020102020204" pitchFamily="34" charset="0"/>
              </a:rPr>
              <a:t>Questions 7 and 8 from OSEP</a:t>
            </a:r>
          </a:p>
        </p:txBody>
      </p:sp>
      <p:sp>
        <p:nvSpPr>
          <p:cNvPr id="3" name="Text Placeholder 2">
            <a:extLst>
              <a:ext uri="{FF2B5EF4-FFF2-40B4-BE49-F238E27FC236}">
                <a16:creationId xmlns:a16="http://schemas.microsoft.com/office/drawing/2014/main" id="{3BCFC990-1AC7-7510-B106-9734D8AB4548}"/>
              </a:ext>
            </a:extLst>
          </p:cNvPr>
          <p:cNvSpPr>
            <a:spLocks noGrp="1"/>
          </p:cNvSpPr>
          <p:nvPr>
            <p:ph type="body" idx="1"/>
          </p:nvPr>
        </p:nvSpPr>
        <p:spPr>
          <a:xfrm>
            <a:off x="415600" y="1638232"/>
            <a:ext cx="11360700" cy="5219767"/>
          </a:xfrm>
        </p:spPr>
        <p:txBody>
          <a:bodyPr>
            <a:normAutofit/>
          </a:bodyPr>
          <a:lstStyle/>
          <a:p>
            <a:pPr marL="590550" indent="-514350">
              <a:buAutoNum type="arabicPeriod" startAt="7"/>
            </a:pPr>
            <a:r>
              <a:rPr lang="en-US" sz="2800" b="1">
                <a:latin typeface="Times New Roman"/>
                <a:cs typeface="Times New Roman"/>
              </a:rPr>
              <a:t>Is there evidence that the student was invited to the IEP team meeting?</a:t>
            </a:r>
          </a:p>
          <a:p>
            <a:pPr marL="76200" indent="0">
              <a:buNone/>
            </a:pPr>
            <a:r>
              <a:rPr lang="en-US" sz="2800" b="1">
                <a:latin typeface="Times New Roman"/>
                <a:cs typeface="Times New Roman"/>
              </a:rPr>
              <a:t>      </a:t>
            </a:r>
            <a:r>
              <a:rPr lang="en-US" sz="2800">
                <a:latin typeface="Times New Roman"/>
                <a:cs typeface="Times New Roman"/>
              </a:rPr>
              <a:t>Student and Parent/Guardian should both have a personal IEP invite                    	for the meeting.</a:t>
            </a:r>
          </a:p>
          <a:p>
            <a:pPr marL="590550" indent="-514350">
              <a:buAutoNum type="arabicPeriod" startAt="8"/>
            </a:pPr>
            <a:r>
              <a:rPr lang="en-US" sz="2800" b="1">
                <a:latin typeface="Times New Roman"/>
                <a:cs typeface="Times New Roman"/>
              </a:rPr>
              <a:t>Is there evidence that a representative of a participating agency was invited to the IEP meeting? Is there evidence parent or student consent was received? </a:t>
            </a:r>
          </a:p>
          <a:p>
            <a:pPr marL="76200" indent="0">
              <a:buNone/>
            </a:pPr>
            <a:r>
              <a:rPr lang="en-US" sz="2800">
                <a:latin typeface="Times New Roman"/>
                <a:cs typeface="Times New Roman"/>
              </a:rPr>
              <a:t>Was DVR invited? Who attended the meeting? What did they review 	with the IEP team? Was consent received?</a:t>
            </a:r>
            <a:endParaRPr lang="en-US"/>
          </a:p>
          <a:p>
            <a:pPr marL="76200" indent="0">
              <a:buNone/>
            </a:pPr>
            <a:r>
              <a:rPr lang="en-US" sz="2800" b="1">
                <a:latin typeface="Times New Roman"/>
                <a:cs typeface="Times New Roman"/>
              </a:rPr>
              <a:t>Reminder this process must be documented in the IEP.</a:t>
            </a:r>
          </a:p>
          <a:p>
            <a:pPr marL="76200" indent="0">
              <a:buNone/>
            </a:pPr>
            <a:endParaRPr lang="en-US" sz="2800" b="1">
              <a:latin typeface="Times New Roman" panose="02020603050405020304" pitchFamily="18" charset="0"/>
              <a:cs typeface="Times New Roman" panose="02020603050405020304" pitchFamily="18" charset="0"/>
            </a:endParaRPr>
          </a:p>
          <a:p>
            <a:pPr marL="76200" indent="0">
              <a:buNone/>
            </a:pPr>
            <a:endParaRPr lang="en-US" sz="2800" b="1">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D7301A8-F072-DF09-3DD5-97B0D29E52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pic>
        <p:nvPicPr>
          <p:cNvPr id="15364" name="Picture 4" descr="3d Halloween witch isolated on white background | Premium AI-generated image">
            <a:extLst>
              <a:ext uri="{FF2B5EF4-FFF2-40B4-BE49-F238E27FC236}">
                <a16:creationId xmlns:a16="http://schemas.microsoft.com/office/drawing/2014/main" id="{C663D1BB-C339-B759-4EBE-FDFF6D046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7395" y="5806010"/>
            <a:ext cx="1579245" cy="105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33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CD1C-D8BD-525C-7F22-CB005B6EF2B6}"/>
              </a:ext>
            </a:extLst>
          </p:cNvPr>
          <p:cNvSpPr>
            <a:spLocks noGrp="1"/>
          </p:cNvSpPr>
          <p:nvPr>
            <p:ph type="title"/>
          </p:nvPr>
        </p:nvSpPr>
        <p:spPr>
          <a:xfrm>
            <a:off x="1295400" y="405628"/>
            <a:ext cx="9601200" cy="1036850"/>
          </a:xfrm>
        </p:spPr>
        <p:txBody>
          <a:bodyPr/>
          <a:lstStyle/>
          <a:p>
            <a:pPr algn="ctr"/>
            <a:r>
              <a:rPr lang="en-US" b="1" dirty="0">
                <a:latin typeface="Arial Black" panose="020B0A04020102020204" pitchFamily="34" charset="0"/>
              </a:rPr>
              <a:t>QUESTIONS</a:t>
            </a:r>
          </a:p>
        </p:txBody>
      </p:sp>
      <p:sp>
        <p:nvSpPr>
          <p:cNvPr id="4" name="Slide Number Placeholder 3">
            <a:extLst>
              <a:ext uri="{FF2B5EF4-FFF2-40B4-BE49-F238E27FC236}">
                <a16:creationId xmlns:a16="http://schemas.microsoft.com/office/drawing/2014/main" id="{C7F01CF8-BEAD-3D4B-FB10-F743D2B95D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pic>
        <p:nvPicPr>
          <p:cNvPr id="12" name="Picture 11" descr="Logo, icon&#10;&#10;Description automatically generated">
            <a:extLst>
              <a:ext uri="{FF2B5EF4-FFF2-40B4-BE49-F238E27FC236}">
                <a16:creationId xmlns:a16="http://schemas.microsoft.com/office/drawing/2014/main" id="{BBFE035F-0F64-1362-57B8-5E2F4D78767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7885" y="1537487"/>
            <a:ext cx="4477135" cy="5320513"/>
          </a:xfrm>
          <a:prstGeom prst="rect">
            <a:avLst/>
          </a:prstGeom>
        </p:spPr>
      </p:pic>
      <p:sp>
        <p:nvSpPr>
          <p:cNvPr id="7" name="TextBox 6">
            <a:extLst>
              <a:ext uri="{FF2B5EF4-FFF2-40B4-BE49-F238E27FC236}">
                <a16:creationId xmlns:a16="http://schemas.microsoft.com/office/drawing/2014/main" id="{AFC607AA-A261-9131-C027-9E28750A8C02}"/>
              </a:ext>
            </a:extLst>
          </p:cNvPr>
          <p:cNvSpPr txBox="1"/>
          <p:nvPr/>
        </p:nvSpPr>
        <p:spPr>
          <a:xfrm>
            <a:off x="6168153" y="3075057"/>
            <a:ext cx="3356847" cy="707886"/>
          </a:xfrm>
          <a:prstGeom prst="rect">
            <a:avLst/>
          </a:prstGeom>
          <a:noFill/>
        </p:spPr>
        <p:txBody>
          <a:bodyPr wrap="square">
            <a:spAutoFit/>
          </a:bodyPr>
          <a:lstStyle/>
          <a:p>
            <a:r>
              <a:rPr lang="en-US" sz="4000" b="1">
                <a:solidFill>
                  <a:srgbClr val="3A3D4B"/>
                </a:solidFill>
                <a:hlinkClick r:id="rId4">
                  <a:extLst>
                    <a:ext uri="{A12FA001-AC4F-418D-AE19-62706E023703}">
                      <ahyp:hlinkClr xmlns:ahyp="http://schemas.microsoft.com/office/drawing/2018/hyperlinkcolor" val="tx"/>
                    </a:ext>
                  </a:extLst>
                </a:hlinkClick>
              </a:rPr>
              <a:t>Q&amp;A Booklet</a:t>
            </a:r>
            <a:r>
              <a:rPr lang="en-US" sz="4000" b="1">
                <a:solidFill>
                  <a:srgbClr val="3A3D4B"/>
                </a:solidFill>
              </a:rPr>
              <a:t> </a:t>
            </a:r>
          </a:p>
        </p:txBody>
      </p:sp>
      <p:pic>
        <p:nvPicPr>
          <p:cNvPr id="3" name="Picture 8" descr="Free Halloween 3d illustrations">
            <a:extLst>
              <a:ext uri="{FF2B5EF4-FFF2-40B4-BE49-F238E27FC236}">
                <a16:creationId xmlns:a16="http://schemas.microsoft.com/office/drawing/2014/main" id="{C98048E5-90F3-D030-E82B-29FB155CD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153" y="3997127"/>
            <a:ext cx="5154116" cy="193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B514-612F-4B4A-C13A-187A91A97321}"/>
              </a:ext>
            </a:extLst>
          </p:cNvPr>
          <p:cNvSpPr>
            <a:spLocks noGrp="1"/>
          </p:cNvSpPr>
          <p:nvPr>
            <p:ph type="title"/>
          </p:nvPr>
        </p:nvSpPr>
        <p:spPr>
          <a:xfrm>
            <a:off x="301760" y="115678"/>
            <a:ext cx="11360700" cy="1797890"/>
          </a:xfrm>
        </p:spPr>
        <p:txBody>
          <a:bodyPr>
            <a:normAutofit fontScale="90000"/>
          </a:bodyPr>
          <a:lstStyle/>
          <a:p>
            <a:pPr algn="ctr"/>
            <a:br>
              <a:rPr lang="en-US" dirty="0"/>
            </a:br>
            <a:br>
              <a:rPr lang="en-US" dirty="0"/>
            </a:br>
            <a:br>
              <a:rPr lang="en-US" sz="4400" b="1" dirty="0">
                <a:latin typeface="Arial Black" panose="020B0A04020102020204" pitchFamily="34" charset="0"/>
              </a:rPr>
            </a:br>
            <a:r>
              <a:rPr lang="en-US" sz="4400" b="1" dirty="0">
                <a:latin typeface="Arial Black" panose="020B0A04020102020204" pitchFamily="34" charset="0"/>
              </a:rPr>
              <a:t>Providing the Student and Youth with Support to Make Their Decisions </a:t>
            </a:r>
            <a:br>
              <a:rPr lang="en-US" dirty="0"/>
            </a:br>
            <a:endParaRPr lang="en-US" dirty="0"/>
          </a:p>
        </p:txBody>
      </p:sp>
      <p:sp>
        <p:nvSpPr>
          <p:cNvPr id="3" name="Text Placeholder 2">
            <a:extLst>
              <a:ext uri="{FF2B5EF4-FFF2-40B4-BE49-F238E27FC236}">
                <a16:creationId xmlns:a16="http://schemas.microsoft.com/office/drawing/2014/main" id="{ECC579F4-C1D6-C527-AADC-E41B5D1BD7F1}"/>
              </a:ext>
            </a:extLst>
          </p:cNvPr>
          <p:cNvSpPr>
            <a:spLocks noGrp="1"/>
          </p:cNvSpPr>
          <p:nvPr>
            <p:ph type="body" idx="1"/>
          </p:nvPr>
        </p:nvSpPr>
        <p:spPr>
          <a:xfrm>
            <a:off x="415600" y="1638232"/>
            <a:ext cx="11360700" cy="5008227"/>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Beyond developing social skills, it is crucial for students with disabilities to understand and acquire the skills for self-determination during high school to ensure success in postsecondary education and the workplace. Students with strong self-advocacy skills who understand and fully participate in the development of their IEP have better transition outcomes. </a:t>
            </a:r>
          </a:p>
          <a:p>
            <a:pPr marL="76200" indent="0">
              <a:buNone/>
            </a:pPr>
            <a:r>
              <a:rPr lang="en-US" b="1" dirty="0">
                <a:latin typeface="Times New Roman" panose="02020603050405020304" pitchFamily="18" charset="0"/>
                <a:cs typeface="Times New Roman" panose="02020603050405020304" pitchFamily="18" charset="0"/>
              </a:rPr>
              <a:t>Key characteristics of self-determination are the ability to: </a:t>
            </a:r>
          </a:p>
          <a:p>
            <a:pPr marL="76200" indent="0">
              <a:buNone/>
            </a:pPr>
            <a:r>
              <a:rPr lang="en-US" dirty="0">
                <a:latin typeface="Times New Roman" panose="02020603050405020304" pitchFamily="18" charset="0"/>
                <a:cs typeface="Times New Roman" panose="02020603050405020304" pitchFamily="18" charset="0"/>
              </a:rPr>
              <a:t>• Speak for yourself (self-advocacy); </a:t>
            </a:r>
          </a:p>
          <a:p>
            <a:pPr marL="76200" indent="0">
              <a:buNone/>
            </a:pPr>
            <a:r>
              <a:rPr lang="en-US" dirty="0">
                <a:latin typeface="Times New Roman" panose="02020603050405020304" pitchFamily="18" charset="0"/>
                <a:cs typeface="Times New Roman" panose="02020603050405020304" pitchFamily="18" charset="0"/>
              </a:rPr>
              <a:t>• Solve problems;</a:t>
            </a:r>
          </a:p>
          <a:p>
            <a:pPr marL="76200" indent="0">
              <a:buNone/>
            </a:pPr>
            <a:r>
              <a:rPr lang="en-US" dirty="0">
                <a:latin typeface="Times New Roman" panose="02020603050405020304" pitchFamily="18" charset="0"/>
                <a:cs typeface="Times New Roman" panose="02020603050405020304" pitchFamily="18" charset="0"/>
              </a:rPr>
              <a:t>• Set goals</a:t>
            </a:r>
          </a:p>
          <a:p>
            <a:r>
              <a:rPr lang="en-US" dirty="0">
                <a:latin typeface="Times New Roman" panose="02020603050405020304" pitchFamily="18" charset="0"/>
                <a:cs typeface="Times New Roman" panose="02020603050405020304" pitchFamily="18" charset="0"/>
              </a:rPr>
              <a:t>Make decisions; </a:t>
            </a:r>
          </a:p>
          <a:p>
            <a:pPr marL="76200" indent="0">
              <a:buNone/>
            </a:pPr>
            <a:r>
              <a:rPr lang="en-US" dirty="0">
                <a:latin typeface="Times New Roman" panose="02020603050405020304" pitchFamily="18" charset="0"/>
                <a:cs typeface="Times New Roman" panose="02020603050405020304" pitchFamily="18" charset="0"/>
              </a:rPr>
              <a:t>• Possess self-awareness</a:t>
            </a:r>
          </a:p>
          <a:p>
            <a:r>
              <a:rPr lang="en-US" dirty="0">
                <a:latin typeface="Times New Roman" panose="02020603050405020304" pitchFamily="18" charset="0"/>
                <a:cs typeface="Times New Roman" panose="02020603050405020304" pitchFamily="18" charset="0"/>
              </a:rPr>
              <a:t>Exhibit independence</a:t>
            </a:r>
            <a:endParaRPr lang="en-US" dirty="0"/>
          </a:p>
        </p:txBody>
      </p:sp>
      <p:sp>
        <p:nvSpPr>
          <p:cNvPr id="4" name="Slide Number Placeholder 3">
            <a:extLst>
              <a:ext uri="{FF2B5EF4-FFF2-40B4-BE49-F238E27FC236}">
                <a16:creationId xmlns:a16="http://schemas.microsoft.com/office/drawing/2014/main" id="{2B7F4FDF-9461-5ABA-4368-C3139BCA2F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pic>
        <p:nvPicPr>
          <p:cNvPr id="18434" name="Picture 2" descr="3d halloween holiday party with pumpkin house, witch hat, carved pumpkin on  the stairs, wand isolated. 3d render illustration 28293287 PNG">
            <a:extLst>
              <a:ext uri="{FF2B5EF4-FFF2-40B4-BE49-F238E27FC236}">
                <a16:creationId xmlns:a16="http://schemas.microsoft.com/office/drawing/2014/main" id="{5413F746-FD73-4AD2-432D-3F1AEFF59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410" y="3048000"/>
            <a:ext cx="36861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38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58A5-5B9B-02BC-162A-C17A93D7889E}"/>
              </a:ext>
            </a:extLst>
          </p:cNvPr>
          <p:cNvSpPr>
            <a:spLocks noGrp="1"/>
          </p:cNvSpPr>
          <p:nvPr>
            <p:ph type="title"/>
          </p:nvPr>
        </p:nvSpPr>
        <p:spPr>
          <a:xfrm>
            <a:off x="-1" y="255134"/>
            <a:ext cx="12191999" cy="1116466"/>
          </a:xfrm>
        </p:spPr>
        <p:txBody>
          <a:bodyPr>
            <a:noAutofit/>
          </a:bodyPr>
          <a:lstStyle/>
          <a:p>
            <a:pPr algn="ctr"/>
            <a:r>
              <a:rPr lang="en-US" dirty="0">
                <a:latin typeface="Arial Black"/>
              </a:rPr>
              <a:t>Special Education Pay Differentials </a:t>
            </a:r>
            <a:br>
              <a:rPr lang="en-US" dirty="0">
                <a:latin typeface="Arial Black"/>
              </a:rPr>
            </a:br>
            <a:r>
              <a:rPr lang="en-US" dirty="0">
                <a:solidFill>
                  <a:srgbClr val="FF914D"/>
                </a:solidFill>
                <a:latin typeface="Arial Black"/>
              </a:rPr>
              <a:t>Phase II</a:t>
            </a:r>
            <a:endParaRPr lang="en-US" dirty="0">
              <a:solidFill>
                <a:srgbClr val="FF914D"/>
              </a:solidFill>
            </a:endParaRPr>
          </a:p>
        </p:txBody>
      </p:sp>
      <p:sp>
        <p:nvSpPr>
          <p:cNvPr id="3" name="Text Placeholder 2">
            <a:extLst>
              <a:ext uri="{FF2B5EF4-FFF2-40B4-BE49-F238E27FC236}">
                <a16:creationId xmlns:a16="http://schemas.microsoft.com/office/drawing/2014/main" id="{F60AB937-CAD5-0B3E-473B-721267392ADD}"/>
              </a:ext>
            </a:extLst>
          </p:cNvPr>
          <p:cNvSpPr>
            <a:spLocks noGrp="1"/>
          </p:cNvSpPr>
          <p:nvPr>
            <p:ph type="body" idx="1"/>
          </p:nvPr>
        </p:nvSpPr>
        <p:spPr>
          <a:xfrm>
            <a:off x="418170" y="1236911"/>
            <a:ext cx="9227634" cy="5360894"/>
          </a:xfrm>
        </p:spPr>
        <p:txBody>
          <a:bodyPr spcFirstLastPara="1" wrap="square" lIns="91425" tIns="45700" rIns="91425" bIns="45700" anchor="t" anchorCtr="0">
            <a:noAutofit/>
          </a:bodyPr>
          <a:lstStyle/>
          <a:p>
            <a:pPr marL="0" indent="0" algn="ctr">
              <a:lnSpc>
                <a:spcPct val="120000"/>
              </a:lnSpc>
              <a:spcBef>
                <a:spcPts val="0"/>
              </a:spcBef>
              <a:buNone/>
            </a:pPr>
            <a:endParaRPr lang="en-US" sz="1800" b="1" dirty="0">
              <a:solidFill>
                <a:srgbClr val="FF914D"/>
              </a:solidFill>
              <a:latin typeface="Arial Black"/>
            </a:endParaRPr>
          </a:p>
          <a:p>
            <a:pPr marL="0" indent="0" algn="ctr">
              <a:lnSpc>
                <a:spcPct val="120000"/>
              </a:lnSpc>
              <a:spcBef>
                <a:spcPts val="0"/>
              </a:spcBef>
              <a:buNone/>
            </a:pPr>
            <a:r>
              <a:rPr lang="en-US" sz="1800" b="1" dirty="0">
                <a:solidFill>
                  <a:srgbClr val="FF914D"/>
                </a:solidFill>
                <a:latin typeface="Arial Black"/>
              </a:rPr>
              <a:t>Phase II </a:t>
            </a:r>
            <a:r>
              <a:rPr lang="en-US" sz="1800" b="1" dirty="0">
                <a:solidFill>
                  <a:schemeClr val="bg2"/>
                </a:solidFill>
                <a:latin typeface="Arial Black"/>
              </a:rPr>
              <a:t>Pay Differential applications: Focus on retention stipends for current certificated special education teachers in long term positions</a:t>
            </a:r>
          </a:p>
          <a:p>
            <a:pPr marL="0" indent="0">
              <a:lnSpc>
                <a:spcPct val="120000"/>
              </a:lnSpc>
              <a:spcBef>
                <a:spcPts val="0"/>
              </a:spcBef>
              <a:buNone/>
            </a:pPr>
            <a:endParaRPr lang="en-US" sz="1800" b="1" u="sng" dirty="0">
              <a:solidFill>
                <a:srgbClr val="FF914D"/>
              </a:solidFill>
              <a:latin typeface="Arial Black"/>
            </a:endParaRPr>
          </a:p>
          <a:p>
            <a:pPr marL="342900">
              <a:lnSpc>
                <a:spcPct val="120000"/>
              </a:lnSpc>
              <a:spcBef>
                <a:spcPts val="0"/>
              </a:spcBef>
              <a:buFont typeface="Arial,Sans-Serif"/>
            </a:pPr>
            <a:r>
              <a:rPr lang="en-US" sz="1800" b="1" u="sng" dirty="0">
                <a:solidFill>
                  <a:srgbClr val="FF914D"/>
                </a:solidFill>
                <a:latin typeface="Arial Black"/>
              </a:rPr>
              <a:t>Phase II Application Timeline:</a:t>
            </a:r>
            <a:r>
              <a:rPr lang="en-US" sz="1800" b="1" dirty="0">
                <a:solidFill>
                  <a:srgbClr val="FF914D"/>
                </a:solidFill>
                <a:latin typeface="Arial Black"/>
              </a:rPr>
              <a:t> </a:t>
            </a:r>
            <a:r>
              <a:rPr lang="en-US" sz="1800" b="1" i="1" dirty="0">
                <a:solidFill>
                  <a:schemeClr val="bg2"/>
                </a:solidFill>
                <a:latin typeface="Arial Black"/>
              </a:rPr>
              <a:t>The application and rubric</a:t>
            </a:r>
            <a:r>
              <a:rPr lang="en-US" sz="1800" b="1" dirty="0">
                <a:solidFill>
                  <a:schemeClr val="bg2"/>
                </a:solidFill>
                <a:latin typeface="Arial Black"/>
              </a:rPr>
              <a:t> will be released on October 15, 2024, and will remain open through November 30, 2024.</a:t>
            </a:r>
          </a:p>
          <a:p>
            <a:pPr marL="0" indent="0">
              <a:lnSpc>
                <a:spcPct val="120000"/>
              </a:lnSpc>
              <a:spcBef>
                <a:spcPts val="0"/>
              </a:spcBef>
              <a:buNone/>
            </a:pPr>
            <a:endParaRPr lang="en-US" sz="1800" dirty="0">
              <a:solidFill>
                <a:schemeClr val="bg2"/>
              </a:solidFill>
              <a:latin typeface="Arial Black"/>
            </a:endParaRPr>
          </a:p>
          <a:p>
            <a:pPr marL="342900">
              <a:lnSpc>
                <a:spcPct val="120000"/>
              </a:lnSpc>
              <a:spcBef>
                <a:spcPts val="0"/>
              </a:spcBef>
              <a:buFont typeface="Arial,Sans-Serif"/>
            </a:pPr>
            <a:r>
              <a:rPr lang="en-US" sz="1800" b="1" dirty="0">
                <a:solidFill>
                  <a:schemeClr val="bg2"/>
                </a:solidFill>
                <a:latin typeface="Arial Black"/>
              </a:rPr>
              <a:t>The retention stipend for qualifying positions will be $5,000 for the year, distributed in two payments of $2,500 each in January and May.</a:t>
            </a:r>
          </a:p>
          <a:p>
            <a:pPr marL="0" indent="0">
              <a:lnSpc>
                <a:spcPct val="120000"/>
              </a:lnSpc>
              <a:spcBef>
                <a:spcPts val="0"/>
              </a:spcBef>
              <a:buNone/>
            </a:pPr>
            <a:endParaRPr lang="en-US" sz="1800" dirty="0">
              <a:solidFill>
                <a:schemeClr val="bg2"/>
              </a:solidFill>
              <a:latin typeface="Arial Black"/>
            </a:endParaRPr>
          </a:p>
          <a:p>
            <a:pPr marL="342900">
              <a:lnSpc>
                <a:spcPct val="120000"/>
              </a:lnSpc>
              <a:spcBef>
                <a:spcPts val="0"/>
              </a:spcBef>
              <a:buFont typeface="Arial,Sans-Serif"/>
            </a:pPr>
            <a:r>
              <a:rPr lang="en-US" sz="1800" b="1" dirty="0">
                <a:solidFill>
                  <a:schemeClr val="bg2"/>
                </a:solidFill>
                <a:latin typeface="Arial Black"/>
              </a:rPr>
              <a:t>Furthermore, LEAs are relieved of the need to budget for "hard to staff" stipends, as all funding will be provided through PED. </a:t>
            </a:r>
          </a:p>
          <a:p>
            <a:pPr marL="0" indent="0">
              <a:lnSpc>
                <a:spcPct val="120000"/>
              </a:lnSpc>
              <a:spcBef>
                <a:spcPts val="0"/>
              </a:spcBef>
              <a:buNone/>
            </a:pPr>
            <a:endParaRPr lang="en-US" sz="1800" dirty="0">
              <a:solidFill>
                <a:schemeClr val="bg2"/>
              </a:solidFill>
              <a:latin typeface="Arial Black"/>
            </a:endParaRPr>
          </a:p>
          <a:p>
            <a:pPr marL="342900" indent="-285750">
              <a:lnSpc>
                <a:spcPct val="120000"/>
              </a:lnSpc>
              <a:spcBef>
                <a:spcPts val="0"/>
              </a:spcBef>
              <a:buFont typeface="Arial,Sans-Serif"/>
            </a:pPr>
            <a:r>
              <a:rPr lang="en-US" sz="1800" b="1" dirty="0">
                <a:solidFill>
                  <a:schemeClr val="bg2"/>
                </a:solidFill>
                <a:latin typeface="Arial Black"/>
              </a:rPr>
              <a:t>Upon approval of an application, additional information will be requested from the LEAs to ensure seamless payment to participating special education teachers and support staff.</a:t>
            </a:r>
            <a:endParaRPr lang="en-US" sz="1800" dirty="0">
              <a:solidFill>
                <a:schemeClr val="bg2"/>
              </a:solidFill>
              <a:latin typeface="Arial Black"/>
            </a:endParaRPr>
          </a:p>
          <a:p>
            <a:pPr marR="0" lvl="0">
              <a:spcAft>
                <a:spcPts val="0"/>
              </a:spcAft>
            </a:pPr>
            <a:endParaRPr lang="en-US" dirty="0"/>
          </a:p>
        </p:txBody>
      </p:sp>
      <p:sp>
        <p:nvSpPr>
          <p:cNvPr id="4" name="Slide Number Placeholder 3">
            <a:extLst>
              <a:ext uri="{FF2B5EF4-FFF2-40B4-BE49-F238E27FC236}">
                <a16:creationId xmlns:a16="http://schemas.microsoft.com/office/drawing/2014/main" id="{CB916111-3495-109C-007A-67FA08B6A5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5" name="Rectangle 4">
            <a:extLst>
              <a:ext uri="{FF2B5EF4-FFF2-40B4-BE49-F238E27FC236}">
                <a16:creationId xmlns:a16="http://schemas.microsoft.com/office/drawing/2014/main" id="{8E394361-9AE4-B37F-76E0-042B615440ED}"/>
              </a:ext>
            </a:extLst>
          </p:cNvPr>
          <p:cNvSpPr/>
          <p:nvPr/>
        </p:nvSpPr>
        <p:spPr>
          <a:xfrm>
            <a:off x="294522" y="1588818"/>
            <a:ext cx="10004612" cy="779941"/>
          </a:xfrm>
          <a:prstGeom prst="rect">
            <a:avLst/>
          </a:prstGeom>
          <a:no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3d halloween day concept with cute ghost flying, witch hat, wand isolated  on pink background. holiday party, 3d render illustration 28293279 PNG">
            <a:extLst>
              <a:ext uri="{FF2B5EF4-FFF2-40B4-BE49-F238E27FC236}">
                <a16:creationId xmlns:a16="http://schemas.microsoft.com/office/drawing/2014/main" id="{C3F32B66-9469-9CD0-7087-F8A801D0D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6815" y="2533603"/>
            <a:ext cx="2735184" cy="335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77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F27C-6767-3C0E-CDB2-BD00A0439CB5}"/>
              </a:ext>
            </a:extLst>
          </p:cNvPr>
          <p:cNvSpPr>
            <a:spLocks noGrp="1"/>
          </p:cNvSpPr>
          <p:nvPr>
            <p:ph type="title"/>
          </p:nvPr>
        </p:nvSpPr>
        <p:spPr/>
        <p:txBody>
          <a:bodyPr>
            <a:noAutofit/>
          </a:bodyPr>
          <a:lstStyle/>
          <a:p>
            <a:pPr algn="ctr"/>
            <a:r>
              <a:rPr lang="en-US" b="1" dirty="0">
                <a:latin typeface="Arial Black" panose="020B0A04020102020204" pitchFamily="34" charset="0"/>
              </a:rPr>
              <a:t>Educators can help students develop self-determination skills when they:</a:t>
            </a:r>
          </a:p>
        </p:txBody>
      </p:sp>
      <p:sp>
        <p:nvSpPr>
          <p:cNvPr id="3" name="Text Placeholder 2">
            <a:extLst>
              <a:ext uri="{FF2B5EF4-FFF2-40B4-BE49-F238E27FC236}">
                <a16:creationId xmlns:a16="http://schemas.microsoft.com/office/drawing/2014/main" id="{A7CF6E18-633B-14C4-1DA4-DEE6A7C15A86}"/>
              </a:ext>
            </a:extLst>
          </p:cNvPr>
          <p:cNvSpPr>
            <a:spLocks noGrp="1"/>
          </p:cNvSpPr>
          <p:nvPr>
            <p:ph type="body" idx="1"/>
          </p:nvPr>
        </p:nvSpPr>
        <p:spPr/>
        <p:txBody>
          <a:bodyPr>
            <a:normAutofit/>
          </a:bodyPr>
          <a:lstStyle/>
          <a:p>
            <a:pPr marL="76200" indent="0">
              <a:buNone/>
            </a:pPr>
            <a:r>
              <a:rPr lang="en-US"/>
              <a:t> </a:t>
            </a:r>
            <a:r>
              <a:rPr lang="en-US">
                <a:latin typeface="Times New Roman" panose="02020603050405020304" pitchFamily="18" charset="0"/>
                <a:cs typeface="Times New Roman" panose="02020603050405020304" pitchFamily="18" charset="0"/>
              </a:rPr>
              <a:t>• Support students in establishing their own transition goals, including postsecondary education, career, and independent living goals; </a:t>
            </a:r>
          </a:p>
          <a:p>
            <a:pPr marL="76200" indent="0">
              <a:buNone/>
            </a:pPr>
            <a:r>
              <a:rPr lang="en-US">
                <a:latin typeface="Times New Roman" panose="02020603050405020304" pitchFamily="18" charset="0"/>
                <a:cs typeface="Times New Roman" panose="02020603050405020304" pitchFamily="18" charset="0"/>
              </a:rPr>
              <a:t>• Ensure that students are actively involved in IEP meetings and understand their IEPs, including their specialized instruction and related services, the accommodations they receive for instruction and assessments, if applicable, and supplementary aids and services to facilitate their education in the least restrictive environment; </a:t>
            </a:r>
          </a:p>
          <a:p>
            <a:pPr marL="76200" indent="0">
              <a:buNone/>
            </a:pPr>
            <a:r>
              <a:rPr lang="en-US">
                <a:latin typeface="Times New Roman" panose="02020603050405020304" pitchFamily="18" charset="0"/>
                <a:cs typeface="Times New Roman" panose="02020603050405020304" pitchFamily="18" charset="0"/>
              </a:rPr>
              <a:t>• Help students develop skills to direct their own learning; </a:t>
            </a:r>
          </a:p>
          <a:p>
            <a:pPr marL="76200" indent="0">
              <a:buNone/>
            </a:pPr>
            <a:r>
              <a:rPr lang="en-US">
                <a:latin typeface="Times New Roman" panose="02020603050405020304" pitchFamily="18" charset="0"/>
                <a:cs typeface="Times New Roman" panose="02020603050405020304" pitchFamily="18" charset="0"/>
              </a:rPr>
              <a:t>• Create and maintain a system that supports family involvement and empowers families to support the self-determination of their sons and daughters.</a:t>
            </a:r>
          </a:p>
          <a:p>
            <a:pPr marL="76200" indent="0">
              <a:buNone/>
            </a:pPr>
            <a:endParaRPr lang="en-US"/>
          </a:p>
          <a:p>
            <a:pPr marL="76200" indent="0">
              <a:buNone/>
            </a:pPr>
            <a:endParaRPr lang="en-US"/>
          </a:p>
        </p:txBody>
      </p:sp>
      <p:sp>
        <p:nvSpPr>
          <p:cNvPr id="4" name="Slide Number Placeholder 3">
            <a:extLst>
              <a:ext uri="{FF2B5EF4-FFF2-40B4-BE49-F238E27FC236}">
                <a16:creationId xmlns:a16="http://schemas.microsoft.com/office/drawing/2014/main" id="{368CAD43-DB6D-E5CA-E1F9-B14D59FA94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50</a:t>
            </a:fld>
            <a:endParaRPr lang="en-US"/>
          </a:p>
        </p:txBody>
      </p:sp>
    </p:spTree>
    <p:extLst>
      <p:ext uri="{BB962C8B-B14F-4D97-AF65-F5344CB8AC3E}">
        <p14:creationId xmlns:p14="http://schemas.microsoft.com/office/powerpoint/2010/main" val="1456580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15B4-4467-B015-BBB1-E644F4076CEB}"/>
              </a:ext>
            </a:extLst>
          </p:cNvPr>
          <p:cNvSpPr>
            <a:spLocks noGrp="1"/>
          </p:cNvSpPr>
          <p:nvPr>
            <p:ph type="title"/>
          </p:nvPr>
        </p:nvSpPr>
        <p:spPr>
          <a:xfrm>
            <a:off x="415600" y="337966"/>
            <a:ext cx="11360700" cy="1068000"/>
          </a:xfrm>
        </p:spPr>
        <p:txBody>
          <a:bodyPr/>
          <a:lstStyle/>
          <a:p>
            <a:pPr algn="ctr"/>
            <a:r>
              <a:rPr lang="en-US" b="1" dirty="0">
                <a:latin typeface="Arial Black" panose="020B0A04020102020204" pitchFamily="34" charset="0"/>
              </a:rPr>
              <a:t>Continued</a:t>
            </a:r>
          </a:p>
        </p:txBody>
      </p:sp>
      <p:sp>
        <p:nvSpPr>
          <p:cNvPr id="3" name="Text Placeholder 2">
            <a:extLst>
              <a:ext uri="{FF2B5EF4-FFF2-40B4-BE49-F238E27FC236}">
                <a16:creationId xmlns:a16="http://schemas.microsoft.com/office/drawing/2014/main" id="{895E1F01-EDA0-F0DC-70E0-4215DDF03D66}"/>
              </a:ext>
            </a:extLst>
          </p:cNvPr>
          <p:cNvSpPr>
            <a:spLocks noGrp="1"/>
          </p:cNvSpPr>
          <p:nvPr>
            <p:ph type="body" idx="1"/>
          </p:nvPr>
        </p:nvSpPr>
        <p:spPr/>
        <p:txBody>
          <a:bodyPr/>
          <a:lstStyle/>
          <a:p>
            <a:endParaRPr lang="en-US" dirty="0"/>
          </a:p>
          <a:p>
            <a:endParaRPr lang="en-US" dirty="0"/>
          </a:p>
          <a:p>
            <a:r>
              <a:rPr lang="en-US" sz="2300">
                <a:latin typeface="Times New Roman"/>
                <a:cs typeface="Times New Roman"/>
              </a:rPr>
              <a:t>Create and maintain a system that supports family involvement and empowers families to support the self-determination of their sons and daughters.</a:t>
            </a:r>
            <a:endParaRPr lang="en-US" dirty="0"/>
          </a:p>
          <a:p>
            <a:r>
              <a:rPr lang="en-US">
                <a:latin typeface="Times New Roman"/>
                <a:cs typeface="Times New Roman"/>
              </a:rPr>
              <a:t>Developing self-determination and making informed choices heighten students’ knowledge of the transition process and success in post-school settings   </a:t>
            </a:r>
          </a:p>
          <a:p>
            <a:endParaRPr lang="en-US" dirty="0"/>
          </a:p>
          <a:p>
            <a:pPr lvl="8"/>
            <a:endParaRPr lang="en-US" dirty="0"/>
          </a:p>
          <a:p>
            <a:pPr lvl="8"/>
            <a:endParaRPr lang="en-US" dirty="0"/>
          </a:p>
          <a:p>
            <a:pPr lvl="8"/>
            <a:endParaRPr lang="en-US" dirty="0"/>
          </a:p>
          <a:p>
            <a:pPr lvl="8"/>
            <a:endParaRPr lang="en-US" dirty="0"/>
          </a:p>
          <a:p>
            <a:pPr lvl="8"/>
            <a:endParaRPr lang="en-US" dirty="0"/>
          </a:p>
        </p:txBody>
      </p:sp>
      <p:sp>
        <p:nvSpPr>
          <p:cNvPr id="4" name="Slide Number Placeholder 3">
            <a:extLst>
              <a:ext uri="{FF2B5EF4-FFF2-40B4-BE49-F238E27FC236}">
                <a16:creationId xmlns:a16="http://schemas.microsoft.com/office/drawing/2014/main" id="{C14F6ED1-BB7F-7E29-AA2E-9822988158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pic>
        <p:nvPicPr>
          <p:cNvPr id="19462" name="Picture 6" descr="3d halloween holiday party with pumpkin house on tree, spider and spider  web, vine ladder, storm lantern, carved pumpkin isolated. 3d render  illustration 28293297 PNG">
            <a:extLst>
              <a:ext uri="{FF2B5EF4-FFF2-40B4-BE49-F238E27FC236}">
                <a16:creationId xmlns:a16="http://schemas.microsoft.com/office/drawing/2014/main" id="{0419300C-88A7-652D-AB0D-3F9066880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680" y="4221080"/>
            <a:ext cx="2727869" cy="263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273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6001117d3c_0_30"/>
          <p:cNvSpPr txBox="1">
            <a:spLocks noGrp="1"/>
          </p:cNvSpPr>
          <p:nvPr>
            <p:ph type="title"/>
          </p:nvPr>
        </p:nvSpPr>
        <p:spPr>
          <a:xfrm>
            <a:off x="130277" y="647864"/>
            <a:ext cx="11931445" cy="103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b="1" dirty="0">
                <a:latin typeface="Arial Black" panose="020B0A04020102020204" pitchFamily="34" charset="0"/>
              </a:rPr>
              <a:t>Guidance and Writing Tips </a:t>
            </a:r>
            <a:endParaRPr b="1" dirty="0">
              <a:latin typeface="Arial Black" panose="020B0A04020102020204" pitchFamily="34" charset="0"/>
            </a:endParaRPr>
          </a:p>
        </p:txBody>
      </p:sp>
      <p:sp>
        <p:nvSpPr>
          <p:cNvPr id="136" name="Google Shape;136;g16001117d3c_0_30"/>
          <p:cNvSpPr txBox="1">
            <a:spLocks noGrp="1"/>
          </p:cNvSpPr>
          <p:nvPr>
            <p:ph type="body" idx="1"/>
          </p:nvPr>
        </p:nvSpPr>
        <p:spPr>
          <a:xfrm>
            <a:off x="366124" y="1291925"/>
            <a:ext cx="11538525" cy="8657293"/>
          </a:xfrm>
          <a:prstGeom prst="rect">
            <a:avLst/>
          </a:prstGeom>
        </p:spPr>
        <p:txBody>
          <a:bodyPr spcFirstLastPara="1" wrap="square" lIns="91425" tIns="45700" rIns="91425" bIns="45700" anchor="t" anchorCtr="0">
            <a:noAutofit/>
          </a:bodyPr>
          <a:lstStyle/>
          <a:p>
            <a:pPr marL="0" indent="0">
              <a:buNone/>
            </a:pPr>
            <a:r>
              <a:rPr lang="en-US" sz="2000">
                <a:latin typeface="Times New Roman"/>
                <a:cs typeface="Times New Roman"/>
              </a:rPr>
              <a:t>• </a:t>
            </a:r>
            <a:endParaRPr lang="en-US">
              <a:latin typeface="Times New Roman"/>
              <a:cs typeface="Times New Roman"/>
            </a:endParaRPr>
          </a:p>
          <a:p>
            <a:pPr marL="0" indent="0">
              <a:buNone/>
            </a:pPr>
            <a:r>
              <a:rPr lang="en-US" sz="2000">
                <a:latin typeface="Times New Roman"/>
                <a:cs typeface="Times New Roman"/>
              </a:rPr>
              <a:t>Postsecondary goals are what the student will do after exiting the public school system. Because students in 18-21 transition programs are still part of the public school system, postsecondary goals must address what the student will do after exiting the 18-21 program. </a:t>
            </a:r>
            <a:endParaRPr lang="en-US">
              <a:latin typeface="Times New Roman"/>
              <a:cs typeface="Times New Roman"/>
            </a:endParaRPr>
          </a:p>
          <a:p>
            <a:pPr marL="0" lvl="0" indent="0" algn="l" rtl="0">
              <a:spcBef>
                <a:spcPts val="1800"/>
              </a:spcBef>
              <a:spcAft>
                <a:spcPts val="0"/>
              </a:spcAft>
              <a:buNone/>
            </a:pPr>
            <a:r>
              <a:rPr lang="en-US" sz="2000">
                <a:latin typeface="Times New Roman"/>
                <a:cs typeface="Times New Roman"/>
              </a:rPr>
              <a:t>• </a:t>
            </a:r>
            <a:r>
              <a:rPr lang="en-US" sz="2000" b="1">
                <a:latin typeface="Times New Roman"/>
                <a:cs typeface="Times New Roman"/>
              </a:rPr>
              <a:t>The postsecondary goals should succinctly state what the student will do and must be written as measurable outcomes that take place after exiting the public school system. Postsecondary goals are not stating a process but rather a point in time after high school graduation. </a:t>
            </a:r>
          </a:p>
          <a:p>
            <a:pPr marL="342900" lvl="0" algn="l" rtl="0">
              <a:spcBef>
                <a:spcPts val="1800"/>
              </a:spcBef>
              <a:spcAft>
                <a:spcPts val="0"/>
              </a:spcAft>
            </a:pPr>
            <a:r>
              <a:rPr lang="en-US" sz="2000">
                <a:latin typeface="Times New Roman"/>
                <a:cs typeface="Times New Roman"/>
              </a:rPr>
              <a:t>Using the phrase “plans to” or “hopes to” is not an outcome and implies a process. Use definitive language like “</a:t>
            </a:r>
            <a:r>
              <a:rPr lang="en-US" sz="2000" b="1">
                <a:latin typeface="Times New Roman"/>
                <a:cs typeface="Times New Roman"/>
              </a:rPr>
              <a:t>will be enrolled</a:t>
            </a:r>
            <a:r>
              <a:rPr lang="en-US" sz="2000">
                <a:latin typeface="Times New Roman"/>
                <a:cs typeface="Times New Roman"/>
              </a:rPr>
              <a:t>”, “</a:t>
            </a:r>
            <a:r>
              <a:rPr lang="en-US" sz="2000" b="1">
                <a:latin typeface="Times New Roman"/>
                <a:cs typeface="Times New Roman"/>
              </a:rPr>
              <a:t>will be employed</a:t>
            </a:r>
            <a:r>
              <a:rPr lang="en-US" sz="2000">
                <a:latin typeface="Times New Roman"/>
                <a:cs typeface="Times New Roman"/>
              </a:rPr>
              <a:t>”, “</a:t>
            </a:r>
            <a:r>
              <a:rPr lang="en-US" sz="2000" b="1">
                <a:latin typeface="Times New Roman"/>
                <a:cs typeface="Times New Roman"/>
              </a:rPr>
              <a:t>will participate</a:t>
            </a:r>
            <a:r>
              <a:rPr lang="en-US" sz="2000">
                <a:latin typeface="Times New Roman"/>
                <a:cs typeface="Times New Roman"/>
              </a:rPr>
              <a:t>”. </a:t>
            </a:r>
          </a:p>
          <a:p>
            <a:pPr marL="0" lvl="0" indent="0" algn="l" rtl="0">
              <a:spcBef>
                <a:spcPts val="1800"/>
              </a:spcBef>
              <a:spcAft>
                <a:spcPts val="0"/>
              </a:spcAft>
              <a:buNone/>
            </a:pPr>
            <a:r>
              <a:rPr lang="en-US" sz="2000">
                <a:latin typeface="Times New Roman"/>
                <a:cs typeface="Times New Roman"/>
              </a:rPr>
              <a:t>• All postsecondary goals should be driven by </a:t>
            </a:r>
            <a:r>
              <a:rPr lang="en-US" sz="2000" b="1">
                <a:latin typeface="Times New Roman"/>
                <a:cs typeface="Times New Roman"/>
              </a:rPr>
              <a:t>data,</a:t>
            </a:r>
            <a:r>
              <a:rPr lang="en-US" sz="2000">
                <a:latin typeface="Times New Roman"/>
                <a:cs typeface="Times New Roman"/>
              </a:rPr>
              <a:t> including: </a:t>
            </a:r>
          </a:p>
          <a:p>
            <a:pPr lvl="1" algn="l" rtl="0">
              <a:spcAft>
                <a:spcPts val="0"/>
              </a:spcAft>
            </a:pPr>
            <a:r>
              <a:rPr lang="en-US" sz="1600">
                <a:latin typeface="Times New Roman"/>
                <a:cs typeface="Times New Roman"/>
              </a:rPr>
              <a:t> Transition assessments </a:t>
            </a:r>
          </a:p>
          <a:p>
            <a:pPr lvl="1" algn="l" rtl="0">
              <a:spcAft>
                <a:spcPts val="0"/>
              </a:spcAft>
            </a:pPr>
            <a:r>
              <a:rPr lang="en-US" sz="1600">
                <a:latin typeface="Times New Roman"/>
                <a:cs typeface="Times New Roman"/>
              </a:rPr>
              <a:t> Student interviews (formal and informal) </a:t>
            </a:r>
          </a:p>
          <a:p>
            <a:pPr lvl="1" algn="l" rtl="0">
              <a:spcAft>
                <a:spcPts val="0"/>
              </a:spcAft>
            </a:pPr>
            <a:r>
              <a:rPr lang="en-US" sz="1600">
                <a:latin typeface="Times New Roman"/>
                <a:cs typeface="Times New Roman"/>
              </a:rPr>
              <a:t> Additional data points (e.g., classroom data, on the job data)  Strengths, interests, preferences, and needs.</a:t>
            </a:r>
          </a:p>
        </p:txBody>
      </p:sp>
      <p:sp>
        <p:nvSpPr>
          <p:cNvPr id="138" name="Google Shape;138;g16001117d3c_0_30"/>
          <p:cNvSpPr txBox="1">
            <a:spLocks noGrp="1"/>
          </p:cNvSpPr>
          <p:nvPr>
            <p:ph type="sldNum" idx="12"/>
          </p:nvPr>
        </p:nvSpPr>
        <p:spPr>
          <a:xfrm>
            <a:off x="9525000" y="6374999"/>
            <a:ext cx="1371600" cy="274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
        <p:nvSpPr>
          <p:cNvPr id="2" name="Google Shape;125;g15be0ce96e7_1_100">
            <a:extLst>
              <a:ext uri="{FF2B5EF4-FFF2-40B4-BE49-F238E27FC236}">
                <a16:creationId xmlns:a16="http://schemas.microsoft.com/office/drawing/2014/main" id="{11BB8994-4DC0-5F9B-3831-B335032960F6}"/>
              </a:ext>
            </a:extLst>
          </p:cNvPr>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a:t>
            </a:r>
            <a:endParaRPr/>
          </a:p>
        </p:txBody>
      </p:sp>
      <p:pic>
        <p:nvPicPr>
          <p:cNvPr id="20482" name="Picture 2" descr="Halloween Tombstone Halloween Tombstone Yard Decoration for Halloween Party  Graveyard and Outdoor Lawn - Walmart.ca">
            <a:extLst>
              <a:ext uri="{FF2B5EF4-FFF2-40B4-BE49-F238E27FC236}">
                <a16:creationId xmlns:a16="http://schemas.microsoft.com/office/drawing/2014/main" id="{1A939C7A-4306-9591-7BEF-7B42E2B22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514" y="4145280"/>
            <a:ext cx="1576252" cy="168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745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4D51-3B8A-2C53-64B0-80EA4CBF6DBD}"/>
              </a:ext>
            </a:extLst>
          </p:cNvPr>
          <p:cNvSpPr>
            <a:spLocks noGrp="1"/>
          </p:cNvSpPr>
          <p:nvPr>
            <p:ph type="title"/>
          </p:nvPr>
        </p:nvSpPr>
        <p:spPr>
          <a:xfrm>
            <a:off x="-1242195" y="449602"/>
            <a:ext cx="12192000" cy="1068000"/>
          </a:xfrm>
        </p:spPr>
        <p:txBody>
          <a:bodyPr/>
          <a:lstStyle/>
          <a:p>
            <a:pPr algn="ctr"/>
            <a:r>
              <a:rPr lang="en-US" dirty="0"/>
              <a:t>			</a:t>
            </a:r>
            <a:r>
              <a:rPr lang="en-US" b="1" dirty="0">
                <a:latin typeface="Arial Black" panose="020B0A04020102020204" pitchFamily="34" charset="0"/>
                <a:cs typeface="Arial" panose="020B0604020202020204" pitchFamily="34" charset="0"/>
              </a:rPr>
              <a:t>Postsecondary Goals</a:t>
            </a:r>
          </a:p>
        </p:txBody>
      </p:sp>
      <p:sp>
        <p:nvSpPr>
          <p:cNvPr id="3" name="Text Placeholder 2">
            <a:extLst>
              <a:ext uri="{FF2B5EF4-FFF2-40B4-BE49-F238E27FC236}">
                <a16:creationId xmlns:a16="http://schemas.microsoft.com/office/drawing/2014/main" id="{C4FDD471-C19C-92C5-8D57-042CDB73DD09}"/>
              </a:ext>
            </a:extLst>
          </p:cNvPr>
          <p:cNvSpPr>
            <a:spLocks noGrp="1"/>
          </p:cNvSpPr>
          <p:nvPr>
            <p:ph type="body" idx="1"/>
          </p:nvPr>
        </p:nvSpPr>
        <p:spPr>
          <a:xfrm>
            <a:off x="415600" y="1638233"/>
            <a:ext cx="11360700" cy="4829300"/>
          </a:xfrm>
        </p:spPr>
        <p:txBody>
          <a:bodyPr>
            <a:normAutofit/>
          </a:bodyPr>
          <a:lstStyle/>
          <a:p>
            <a:pPr marL="342900" indent="-342900"/>
            <a:r>
              <a:rPr lang="en-US" sz="2400" dirty="0"/>
              <a:t> </a:t>
            </a:r>
            <a:r>
              <a:rPr lang="en-US" sz="2400">
                <a:latin typeface="Times New Roman"/>
                <a:cs typeface="Times New Roman"/>
              </a:rPr>
              <a:t>Postsecondary goals are required in training/education and career/employment, regardless of the severity of the student’s disability. </a:t>
            </a:r>
          </a:p>
          <a:p>
            <a:pPr marL="342900" indent="-342900"/>
            <a:r>
              <a:rPr lang="en-US" sz="2400">
                <a:latin typeface="Times New Roman"/>
                <a:cs typeface="Times New Roman"/>
              </a:rPr>
              <a:t> If the IEP team determines that a postsecondary goal is not needed for independent living skills, it is best practice to indicate/document.</a:t>
            </a:r>
          </a:p>
          <a:p>
            <a:pPr marL="342900" indent="-342900"/>
            <a:r>
              <a:rPr lang="en-US" sz="2400" b="1">
                <a:latin typeface="Times New Roman"/>
                <a:cs typeface="Times New Roman"/>
              </a:rPr>
              <a:t>“The IEP team has considered the independent living domain and at this time has decided it is not needed in this transition plan.”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a:latin typeface="Times New Roman"/>
                <a:cs typeface="Times New Roman"/>
              </a:rPr>
              <a:t>Postsecondary Goals for Education/Training(Required)</a:t>
            </a:r>
            <a:r>
              <a:rPr lang="en-US">
                <a:latin typeface="Times New Roman"/>
                <a:cs typeface="Times New Roman"/>
              </a:rPr>
              <a:t> Example: </a:t>
            </a:r>
            <a:endParaRPr lang="en-US" sz="2400">
              <a:latin typeface="Times New Roman"/>
              <a:cs typeface="Times New Roman"/>
            </a:endParaRPr>
          </a:p>
          <a:p>
            <a:pPr marL="342900" indent="-342900"/>
            <a:r>
              <a:rPr lang="en-US" sz="2400">
                <a:latin typeface="Times New Roman"/>
                <a:cs typeface="Times New Roman"/>
              </a:rPr>
              <a:t>Within one year of graduation, Henry will be enrolled at the Institute of Animal Technology to become a Vet Tech. </a:t>
            </a:r>
          </a:p>
          <a:p>
            <a:endParaRPr lang="en-US" dirty="0"/>
          </a:p>
        </p:txBody>
      </p:sp>
      <p:sp>
        <p:nvSpPr>
          <p:cNvPr id="4" name="Slide Number Placeholder 3">
            <a:extLst>
              <a:ext uri="{FF2B5EF4-FFF2-40B4-BE49-F238E27FC236}">
                <a16:creationId xmlns:a16="http://schemas.microsoft.com/office/drawing/2014/main" id="{F87AF96A-848D-1543-32AF-D756C5769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pic>
        <p:nvPicPr>
          <p:cNvPr id="21508" name="Picture 4" descr="3d rendering of bat halloween icon 11665749 PNG">
            <a:extLst>
              <a:ext uri="{FF2B5EF4-FFF2-40B4-BE49-F238E27FC236}">
                <a16:creationId xmlns:a16="http://schemas.microsoft.com/office/drawing/2014/main" id="{E5801937-EDC6-8554-D58E-FB3E0DEE1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4805" y="405288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373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6001117d3c_0_30"/>
          <p:cNvSpPr txBox="1">
            <a:spLocks noGrp="1"/>
          </p:cNvSpPr>
          <p:nvPr>
            <p:ph type="title"/>
          </p:nvPr>
        </p:nvSpPr>
        <p:spPr>
          <a:xfrm>
            <a:off x="287350" y="856016"/>
            <a:ext cx="11762082" cy="103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b="1" dirty="0">
                <a:latin typeface="Arial Black" panose="020B0A04020102020204" pitchFamily="34" charset="0"/>
              </a:rPr>
              <a:t>Postsecondary Goals</a:t>
            </a:r>
            <a:br>
              <a:rPr lang="en-US" sz="3600" b="1" dirty="0"/>
            </a:br>
            <a:endParaRPr sz="3600" b="1" dirty="0"/>
          </a:p>
        </p:txBody>
      </p:sp>
      <p:sp>
        <p:nvSpPr>
          <p:cNvPr id="136" name="Google Shape;136;g16001117d3c_0_30"/>
          <p:cNvSpPr txBox="1">
            <a:spLocks noGrp="1"/>
          </p:cNvSpPr>
          <p:nvPr>
            <p:ph type="body" idx="1"/>
          </p:nvPr>
        </p:nvSpPr>
        <p:spPr>
          <a:xfrm>
            <a:off x="366124" y="1291925"/>
            <a:ext cx="11538525" cy="5566075"/>
          </a:xfrm>
          <a:prstGeom prst="rect">
            <a:avLst/>
          </a:prstGeom>
        </p:spPr>
        <p:txBody>
          <a:bodyPr spcFirstLastPara="1" wrap="square" lIns="91425" tIns="45700" rIns="91425" bIns="45700" anchor="t" anchorCtr="0">
            <a:noAutofit/>
          </a:bodyPr>
          <a:lstStyle/>
          <a:p>
            <a:pPr marL="0" lvl="0" indent="0" algn="l" rtl="0">
              <a:spcBef>
                <a:spcPts val="1800"/>
              </a:spcBef>
              <a:spcAft>
                <a:spcPts val="0"/>
              </a:spcAft>
              <a:buNone/>
            </a:pPr>
            <a:endParaRPr lang="en-US" sz="2000"/>
          </a:p>
          <a:p>
            <a:pPr marL="0" lvl="0" indent="0" algn="l" rtl="0">
              <a:spcBef>
                <a:spcPts val="1800"/>
              </a:spcBef>
              <a:spcAft>
                <a:spcPts val="0"/>
              </a:spcAft>
              <a:buNone/>
            </a:pPr>
            <a:r>
              <a:rPr lang="en-US" b="1">
                <a:latin typeface="Times New Roman"/>
                <a:cs typeface="Times New Roman"/>
              </a:rPr>
              <a:t>Postsecondary Goals for Independent Living (where appropriate) Examples:</a:t>
            </a:r>
            <a:endParaRPr lang="en-US" b="1">
              <a:latin typeface="Times New Roman" panose="02020603050405020304" pitchFamily="18" charset="0"/>
              <a:cs typeface="Times New Roman" panose="02020603050405020304" pitchFamily="18" charset="0"/>
            </a:endParaRPr>
          </a:p>
          <a:p>
            <a:pPr marL="0" lvl="0" indent="0" algn="l" rtl="0">
              <a:spcBef>
                <a:spcPts val="1800"/>
              </a:spcBef>
              <a:spcAft>
                <a:spcPts val="0"/>
              </a:spcAft>
              <a:buNone/>
            </a:pPr>
            <a:r>
              <a:rPr lang="en-US">
                <a:latin typeface="Times New Roman"/>
                <a:cs typeface="Times New Roman"/>
              </a:rPr>
              <a:t>• After graduation from high school, </a:t>
            </a:r>
            <a:r>
              <a:rPr lang="en-US" b="1">
                <a:latin typeface="Times New Roman"/>
                <a:cs typeface="Times New Roman"/>
              </a:rPr>
              <a:t>Bill will </a:t>
            </a:r>
            <a:r>
              <a:rPr lang="en-US">
                <a:latin typeface="Times New Roman"/>
                <a:cs typeface="Times New Roman"/>
              </a:rPr>
              <a:t>live at home and independently participate to the maximum extent possible in his daily routines (e.g., feeding, dressing, bathing, etc.).</a:t>
            </a:r>
          </a:p>
          <a:p>
            <a:pPr marL="0" lvl="0" indent="0" algn="l" rtl="0">
              <a:spcBef>
                <a:spcPts val="1800"/>
              </a:spcBef>
              <a:spcAft>
                <a:spcPts val="0"/>
              </a:spcAft>
              <a:buNone/>
            </a:pPr>
            <a:r>
              <a:rPr lang="en-US">
                <a:latin typeface="Times New Roman"/>
                <a:cs typeface="Times New Roman"/>
              </a:rPr>
              <a:t> • After graduation from high school, </a:t>
            </a:r>
            <a:r>
              <a:rPr lang="en-US" b="1">
                <a:latin typeface="Times New Roman"/>
                <a:cs typeface="Times New Roman"/>
              </a:rPr>
              <a:t>Jackie will </a:t>
            </a:r>
            <a:r>
              <a:rPr lang="en-US">
                <a:latin typeface="Times New Roman"/>
                <a:cs typeface="Times New Roman"/>
              </a:rPr>
              <a:t>dress and feed herself with assistance. </a:t>
            </a:r>
          </a:p>
          <a:p>
            <a:pPr marL="0" lvl="0" indent="0" algn="l" rtl="0">
              <a:spcBef>
                <a:spcPts val="1800"/>
              </a:spcBef>
              <a:spcAft>
                <a:spcPts val="0"/>
              </a:spcAft>
              <a:buNone/>
            </a:pPr>
            <a:r>
              <a:rPr lang="en-US">
                <a:latin typeface="Times New Roman"/>
                <a:cs typeface="Times New Roman"/>
              </a:rPr>
              <a:t>• After graduation, </a:t>
            </a:r>
            <a:r>
              <a:rPr lang="en-US" b="1">
                <a:latin typeface="Times New Roman"/>
                <a:cs typeface="Times New Roman"/>
              </a:rPr>
              <a:t>Barry will </a:t>
            </a:r>
            <a:r>
              <a:rPr lang="en-US">
                <a:latin typeface="Times New Roman"/>
                <a:cs typeface="Times New Roman"/>
              </a:rPr>
              <a:t>live independently in his own home/apartment, schedule appointments, pay his own bills, and access services in his community by using the city bus. </a:t>
            </a:r>
          </a:p>
          <a:p>
            <a:pPr marL="0" lvl="0" indent="0" algn="l" rtl="0">
              <a:spcBef>
                <a:spcPts val="1800"/>
              </a:spcBef>
              <a:spcAft>
                <a:spcPts val="0"/>
              </a:spcAft>
              <a:buNone/>
            </a:pPr>
            <a:r>
              <a:rPr lang="en-US" b="1">
                <a:latin typeface="Times New Roman"/>
                <a:cs typeface="Times New Roman"/>
              </a:rPr>
              <a:t>• N/A- The IEP team determined that a goal for Independent Living is not needed for Ethan at this time as a result of the data from his transition assessments again please document in the IEP.</a:t>
            </a:r>
          </a:p>
        </p:txBody>
      </p:sp>
      <p:sp>
        <p:nvSpPr>
          <p:cNvPr id="138" name="Google Shape;138;g16001117d3c_0_30"/>
          <p:cNvSpPr txBox="1">
            <a:spLocks noGrp="1"/>
          </p:cNvSpPr>
          <p:nvPr>
            <p:ph type="sldNum" idx="12"/>
          </p:nvPr>
        </p:nvSpPr>
        <p:spPr>
          <a:xfrm>
            <a:off x="9525000" y="6374999"/>
            <a:ext cx="1371600" cy="274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2" name="Google Shape;125;g15be0ce96e7_1_100">
            <a:extLst>
              <a:ext uri="{FF2B5EF4-FFF2-40B4-BE49-F238E27FC236}">
                <a16:creationId xmlns:a16="http://schemas.microsoft.com/office/drawing/2014/main" id="{90DF9A77-787D-FB94-AAF6-50441FAE3CF9}"/>
              </a:ext>
            </a:extLst>
          </p:cNvPr>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Investing for tomorrow, delivering today.</a:t>
            </a:r>
            <a:endParaRPr/>
          </a:p>
        </p:txBody>
      </p:sp>
      <p:pic>
        <p:nvPicPr>
          <p:cNvPr id="22530" name="Picture 2" descr="Halloween bat cute 25211256 PNG">
            <a:extLst>
              <a:ext uri="{FF2B5EF4-FFF2-40B4-BE49-F238E27FC236}">
                <a16:creationId xmlns:a16="http://schemas.microsoft.com/office/drawing/2014/main" id="{0D191F26-1809-FF64-6DE8-1CD26FC0A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4407" y="510712"/>
            <a:ext cx="2402916" cy="240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507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CBD1-0352-B194-485E-334E82E0F679}"/>
              </a:ext>
            </a:extLst>
          </p:cNvPr>
          <p:cNvSpPr>
            <a:spLocks noGrp="1"/>
          </p:cNvSpPr>
          <p:nvPr>
            <p:ph type="title"/>
          </p:nvPr>
        </p:nvSpPr>
        <p:spPr>
          <a:xfrm>
            <a:off x="0" y="940201"/>
            <a:ext cx="12192000" cy="1036850"/>
          </a:xfrm>
        </p:spPr>
        <p:txBody>
          <a:bodyPr>
            <a:normAutofit fontScale="90000"/>
          </a:bodyPr>
          <a:lstStyle/>
          <a:p>
            <a:pPr algn="ctr"/>
            <a:r>
              <a:rPr lang="en-US" sz="4400" b="1" dirty="0">
                <a:latin typeface="Arial Black" panose="020B0A04020102020204" pitchFamily="34" charset="0"/>
              </a:rPr>
              <a:t>OSE Process for Indicator 13 Review</a:t>
            </a:r>
            <a:br>
              <a:rPr lang="en-US" dirty="0"/>
            </a:br>
            <a:endParaRPr lang="en-US" dirty="0"/>
          </a:p>
        </p:txBody>
      </p:sp>
      <p:sp>
        <p:nvSpPr>
          <p:cNvPr id="3" name="Text Placeholder 2">
            <a:extLst>
              <a:ext uri="{FF2B5EF4-FFF2-40B4-BE49-F238E27FC236}">
                <a16:creationId xmlns:a16="http://schemas.microsoft.com/office/drawing/2014/main" id="{AEA858FA-3E34-E746-B2FE-5ED6BD1060CE}"/>
              </a:ext>
            </a:extLst>
          </p:cNvPr>
          <p:cNvSpPr>
            <a:spLocks noGrp="1"/>
          </p:cNvSpPr>
          <p:nvPr>
            <p:ph type="body" idx="1"/>
          </p:nvPr>
        </p:nvSpPr>
        <p:spPr>
          <a:xfrm>
            <a:off x="894348" y="1608221"/>
            <a:ext cx="10192752" cy="5029200"/>
          </a:xfrm>
        </p:spPr>
        <p:txBody>
          <a:bodyPr>
            <a:noAutofit/>
          </a:bodyPr>
          <a:lstStyle/>
          <a:p>
            <a:r>
              <a:rPr lang="en-US">
                <a:latin typeface="Times New Roman"/>
                <a:cs typeface="Times New Roman"/>
              </a:rPr>
              <a:t>Where to find the Special Education Monitoring site, go to:</a:t>
            </a:r>
          </a:p>
          <a:p>
            <a:pPr lvl="1"/>
            <a:r>
              <a:rPr lang="en-US" sz="2400">
                <a:latin typeface="Times New Roman"/>
                <a:cs typeface="Times New Roman"/>
              </a:rPr>
              <a:t>PED Website</a:t>
            </a:r>
          </a:p>
          <a:p>
            <a:pPr lvl="1"/>
            <a:r>
              <a:rPr lang="en-US" sz="2400">
                <a:latin typeface="Times New Roman"/>
                <a:cs typeface="Times New Roman"/>
              </a:rPr>
              <a:t>PED Apps (IT)</a:t>
            </a:r>
          </a:p>
          <a:p>
            <a:pPr lvl="1"/>
            <a:r>
              <a:rPr lang="en-US" sz="2400">
                <a:latin typeface="Times New Roman"/>
                <a:cs typeface="Times New Roman"/>
              </a:rPr>
              <a:t>(IT) Applications</a:t>
            </a:r>
            <a:endParaRPr lang="en-US" sz="2400">
              <a:latin typeface="Times New Roman" panose="02020603050405020304" pitchFamily="18" charset="0"/>
              <a:cs typeface="Times New Roman" panose="02020603050405020304" pitchFamily="18" charset="0"/>
            </a:endParaRPr>
          </a:p>
          <a:p>
            <a:pPr lvl="1"/>
            <a:r>
              <a:rPr lang="en-US" sz="2400">
                <a:latin typeface="Times New Roman"/>
                <a:cs typeface="Times New Roman"/>
              </a:rPr>
              <a:t>Special Education Monitoring</a:t>
            </a:r>
            <a:endParaRPr lang="en-US">
              <a:latin typeface="Times New Roman"/>
              <a:cs typeface="Times New Roman"/>
            </a:endParaRPr>
          </a:p>
          <a:p>
            <a:r>
              <a:rPr lang="en-US">
                <a:latin typeface="Times New Roman"/>
                <a:cs typeface="Times New Roman"/>
              </a:rPr>
              <a:t>Early </a:t>
            </a:r>
            <a:r>
              <a:rPr lang="en-US" b="1">
                <a:latin typeface="Times New Roman"/>
                <a:cs typeface="Times New Roman"/>
              </a:rPr>
              <a:t>December 2024 </a:t>
            </a:r>
            <a:r>
              <a:rPr lang="en-US">
                <a:latin typeface="Times New Roman"/>
                <a:cs typeface="Times New Roman"/>
              </a:rPr>
              <a:t>you will have </a:t>
            </a:r>
            <a:r>
              <a:rPr lang="en-US" b="1">
                <a:latin typeface="Times New Roman"/>
                <a:cs typeface="Times New Roman"/>
              </a:rPr>
              <a:t>2 weeks </a:t>
            </a:r>
            <a:r>
              <a:rPr lang="en-US">
                <a:latin typeface="Times New Roman"/>
                <a:cs typeface="Times New Roman"/>
              </a:rPr>
              <a:t>to submit your randomly chosen IEP(s) into the </a:t>
            </a:r>
            <a:r>
              <a:rPr lang="en-US" b="1">
                <a:latin typeface="Times New Roman"/>
                <a:cs typeface="Times New Roman"/>
              </a:rPr>
              <a:t>Special Education Monitoring site/2024-2025/Indicator 13 Post Secondary Transition/Student 14-15 or Student 16+</a:t>
            </a:r>
          </a:p>
          <a:p>
            <a:r>
              <a:rPr lang="en-US" b="1">
                <a:solidFill>
                  <a:srgbClr val="FF0000"/>
                </a:solidFill>
                <a:latin typeface="Times New Roman"/>
                <a:cs typeface="Times New Roman"/>
              </a:rPr>
              <a:t>NOTE: If you do not submit your IEP within the 2-week time notification your IEPs will be identified as not submitting timely data which will impact your determination.</a:t>
            </a:r>
          </a:p>
        </p:txBody>
      </p:sp>
      <p:sp>
        <p:nvSpPr>
          <p:cNvPr id="4" name="Slide Number Placeholder 3">
            <a:extLst>
              <a:ext uri="{FF2B5EF4-FFF2-40B4-BE49-F238E27FC236}">
                <a16:creationId xmlns:a16="http://schemas.microsoft.com/office/drawing/2014/main" id="{8C72FA80-D055-0C83-A38C-844C24873F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pic>
        <p:nvPicPr>
          <p:cNvPr id="23554" name="Picture 2" descr="Illustration of cute cartoon Halloween bat flying 11148871 PNG">
            <a:extLst>
              <a:ext uri="{FF2B5EF4-FFF2-40B4-BE49-F238E27FC236}">
                <a16:creationId xmlns:a16="http://schemas.microsoft.com/office/drawing/2014/main" id="{2E015FB4-7CC0-D69B-6337-909412ABF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4360" y="957943"/>
            <a:ext cx="3722914" cy="3722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51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536B-FAC0-71B0-E037-D1A6BABB200E}"/>
              </a:ext>
            </a:extLst>
          </p:cNvPr>
          <p:cNvSpPr>
            <a:spLocks noGrp="1"/>
          </p:cNvSpPr>
          <p:nvPr>
            <p:ph type="title"/>
          </p:nvPr>
        </p:nvSpPr>
        <p:spPr>
          <a:xfrm>
            <a:off x="1238756" y="406305"/>
            <a:ext cx="9601200" cy="1036850"/>
          </a:xfrm>
        </p:spPr>
        <p:txBody>
          <a:bodyPr/>
          <a:lstStyle/>
          <a:p>
            <a:pPr algn="ctr"/>
            <a:r>
              <a:rPr lang="en-US" b="1" dirty="0">
                <a:latin typeface="Arial Black" panose="020B0A04020102020204" pitchFamily="34" charset="0"/>
              </a:rPr>
              <a:t>IEP Upload</a:t>
            </a:r>
          </a:p>
        </p:txBody>
      </p:sp>
      <p:sp>
        <p:nvSpPr>
          <p:cNvPr id="3" name="Text Placeholder 2">
            <a:extLst>
              <a:ext uri="{FF2B5EF4-FFF2-40B4-BE49-F238E27FC236}">
                <a16:creationId xmlns:a16="http://schemas.microsoft.com/office/drawing/2014/main" id="{E89C5DA2-4854-A20C-3EBA-C0CF4F12564B}"/>
              </a:ext>
            </a:extLst>
          </p:cNvPr>
          <p:cNvSpPr>
            <a:spLocks noGrp="1"/>
          </p:cNvSpPr>
          <p:nvPr>
            <p:ph type="body" idx="1"/>
          </p:nvPr>
        </p:nvSpPr>
        <p:spPr>
          <a:xfrm>
            <a:off x="1295400" y="1461051"/>
            <a:ext cx="9601200" cy="5396949"/>
          </a:xfrm>
        </p:spPr>
        <p:txBody>
          <a:bodyPr>
            <a:normAutofit fontScale="92500" lnSpcReduction="10000"/>
          </a:bodyPr>
          <a:lstStyle/>
          <a:p>
            <a:r>
              <a:rPr lang="en-US" b="1" i="0" u="none" strike="noStrike" baseline="0" dirty="0">
                <a:latin typeface="Times New Roman" panose="02020603050405020304" pitchFamily="18" charset="0"/>
                <a:cs typeface="Times New Roman" panose="02020603050405020304" pitchFamily="18" charset="0"/>
              </a:rPr>
              <a:t>IEPs must be in </a:t>
            </a:r>
            <a:r>
              <a:rPr lang="en-US" b="1" i="1" u="none" strike="noStrike" baseline="0" dirty="0">
                <a:solidFill>
                  <a:srgbClr val="7D9531"/>
                </a:solidFill>
                <a:latin typeface="Times New Roman" panose="02020603050405020304" pitchFamily="18" charset="0"/>
                <a:cs typeface="Times New Roman" panose="02020603050405020304" pitchFamily="18" charset="0"/>
              </a:rPr>
              <a:t>PDF format</a:t>
            </a:r>
            <a:endParaRPr lang="en-US" b="1" i="0" u="none" strike="noStrike" baseline="0" dirty="0">
              <a:solidFill>
                <a:srgbClr val="000000"/>
              </a:solidFill>
              <a:latin typeface="Times New Roman" panose="02020603050405020304" pitchFamily="18" charset="0"/>
              <a:cs typeface="Times New Roman" panose="02020603050405020304" pitchFamily="18" charset="0"/>
            </a:endParaRPr>
          </a:p>
          <a:p>
            <a:r>
              <a:rPr lang="en-US" b="1" i="0" u="none" strike="noStrike" baseline="0" dirty="0">
                <a:solidFill>
                  <a:srgbClr val="000000"/>
                </a:solidFill>
                <a:latin typeface="Times New Roman" panose="02020603050405020304" pitchFamily="18" charset="0"/>
                <a:cs typeface="Times New Roman" panose="02020603050405020304" pitchFamily="18" charset="0"/>
              </a:rPr>
              <a:t>Upload the </a:t>
            </a:r>
            <a:r>
              <a:rPr lang="en-US" b="1" i="1" u="none" strike="noStrike" baseline="0" dirty="0">
                <a:solidFill>
                  <a:srgbClr val="000000"/>
                </a:solidFill>
                <a:latin typeface="Times New Roman" panose="02020603050405020304" pitchFamily="18" charset="0"/>
                <a:cs typeface="Times New Roman" panose="02020603050405020304" pitchFamily="18" charset="0"/>
              </a:rPr>
              <a:t>entire </a:t>
            </a:r>
            <a:r>
              <a:rPr lang="en-US" b="1" i="1" u="none" strike="noStrike" baseline="0" dirty="0">
                <a:solidFill>
                  <a:srgbClr val="7D9531"/>
                </a:solidFill>
                <a:latin typeface="Times New Roman" panose="02020603050405020304" pitchFamily="18" charset="0"/>
                <a:cs typeface="Times New Roman" panose="02020603050405020304" pitchFamily="18" charset="0"/>
              </a:rPr>
              <a:t>IEP</a:t>
            </a:r>
            <a:endParaRPr lang="en-US" b="1" i="0" u="none" strike="noStrike" baseline="0" dirty="0">
              <a:solidFill>
                <a:srgbClr val="000000"/>
              </a:solidFill>
              <a:latin typeface="Times New Roman" panose="02020603050405020304" pitchFamily="18" charset="0"/>
              <a:cs typeface="Times New Roman" panose="02020603050405020304" pitchFamily="18" charset="0"/>
            </a:endParaRPr>
          </a:p>
          <a:p>
            <a:pPr lvl="1"/>
            <a:r>
              <a:rPr lang="en-US" sz="2400" b="0" i="0" u="none" strike="noStrike" baseline="0" dirty="0">
                <a:solidFill>
                  <a:srgbClr val="000000"/>
                </a:solidFill>
                <a:latin typeface="Times New Roman" panose="02020603050405020304" pitchFamily="18" charset="0"/>
                <a:cs typeface="Times New Roman" panose="02020603050405020304" pitchFamily="18" charset="0"/>
              </a:rPr>
              <a:t>•</a:t>
            </a:r>
            <a:r>
              <a:rPr lang="en-US" sz="2400" b="0" i="0" u="none" strike="noStrike" baseline="0" dirty="0">
                <a:solidFill>
                  <a:srgbClr val="585858"/>
                </a:solidFill>
                <a:latin typeface="Times New Roman" panose="02020603050405020304" pitchFamily="18" charset="0"/>
                <a:cs typeface="Times New Roman" panose="02020603050405020304" pitchFamily="18" charset="0"/>
              </a:rPr>
              <a:t>Parent invitation </a:t>
            </a:r>
          </a:p>
          <a:p>
            <a:pPr lvl="1"/>
            <a:r>
              <a:rPr lang="en-US" sz="2400" b="0" i="0" u="none" strike="noStrike" baseline="0" dirty="0">
                <a:solidFill>
                  <a:srgbClr val="000000"/>
                </a:solidFill>
                <a:latin typeface="Times New Roman" panose="02020603050405020304" pitchFamily="18" charset="0"/>
                <a:cs typeface="Times New Roman" panose="02020603050405020304" pitchFamily="18" charset="0"/>
              </a:rPr>
              <a:t>•</a:t>
            </a:r>
            <a:r>
              <a:rPr lang="en-US" sz="2400" b="0" i="0" u="none" strike="noStrike" baseline="0" dirty="0">
                <a:solidFill>
                  <a:srgbClr val="585858"/>
                </a:solidFill>
                <a:latin typeface="Times New Roman" panose="02020603050405020304" pitchFamily="18" charset="0"/>
                <a:cs typeface="Times New Roman" panose="02020603050405020304" pitchFamily="18" charset="0"/>
              </a:rPr>
              <a:t>Student invitation</a:t>
            </a:r>
          </a:p>
          <a:p>
            <a:pPr lvl="1"/>
            <a:r>
              <a:rPr lang="en-US" sz="2400" b="0" i="0" u="none" strike="noStrike" baseline="0" dirty="0">
                <a:solidFill>
                  <a:srgbClr val="000000"/>
                </a:solidFill>
                <a:latin typeface="Times New Roman" panose="02020603050405020304" pitchFamily="18" charset="0"/>
                <a:cs typeface="Times New Roman" panose="02020603050405020304" pitchFamily="18" charset="0"/>
              </a:rPr>
              <a:t>•</a:t>
            </a:r>
            <a:r>
              <a:rPr lang="en-US" sz="2400" b="0" i="0" u="none" strike="noStrike" baseline="0" dirty="0">
                <a:solidFill>
                  <a:srgbClr val="585858"/>
                </a:solidFill>
                <a:latin typeface="Times New Roman" panose="02020603050405020304" pitchFamily="18" charset="0"/>
                <a:cs typeface="Times New Roman" panose="02020603050405020304" pitchFamily="18" charset="0"/>
              </a:rPr>
              <a:t>Signature page </a:t>
            </a:r>
            <a:r>
              <a:rPr lang="en-US" sz="2400" b="1" i="1" u="none" strike="noStrike" baseline="0" dirty="0">
                <a:solidFill>
                  <a:srgbClr val="7D9531"/>
                </a:solidFill>
                <a:latin typeface="Times New Roman" panose="02020603050405020304" pitchFamily="18" charset="0"/>
                <a:cs typeface="Times New Roman" panose="02020603050405020304" pitchFamily="18" charset="0"/>
              </a:rPr>
              <a:t>(Required)</a:t>
            </a:r>
            <a:endParaRPr lang="en-US" sz="2400" b="0" i="0" u="none" strike="noStrike" baseline="0" dirty="0">
              <a:solidFill>
                <a:srgbClr val="7D9531"/>
              </a:solidFill>
              <a:latin typeface="Times New Roman" panose="02020603050405020304" pitchFamily="18" charset="0"/>
              <a:cs typeface="Times New Roman" panose="02020603050405020304" pitchFamily="18" charset="0"/>
            </a:endParaRPr>
          </a:p>
          <a:p>
            <a:pPr marL="114300" indent="0">
              <a:buNone/>
            </a:pPr>
            <a:r>
              <a:rPr lang="en-US" b="1" i="0" u="none" strike="noStrike" baseline="0" dirty="0">
                <a:solidFill>
                  <a:srgbClr val="000000"/>
                </a:solidFill>
                <a:latin typeface="Times New Roman" panose="02020603050405020304" pitchFamily="18" charset="0"/>
                <a:cs typeface="Times New Roman" panose="02020603050405020304" pitchFamily="18" charset="0"/>
              </a:rPr>
              <a:t>Name IEP files as follows</a:t>
            </a:r>
            <a:r>
              <a:rPr lang="en-US" b="0" i="0" u="none" strike="noStrike" baseline="0" dirty="0">
                <a:solidFill>
                  <a:srgbClr val="000000"/>
                </a:solidFill>
                <a:latin typeface="Times New Roman" panose="02020603050405020304" pitchFamily="18" charset="0"/>
                <a:cs typeface="Times New Roman" panose="02020603050405020304" pitchFamily="18" charset="0"/>
              </a:rPr>
              <a:t>:</a:t>
            </a:r>
          </a:p>
          <a:p>
            <a:pPr marL="11430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a:t>
            </a:r>
            <a:r>
              <a:rPr lang="en-US" b="0" i="0" u="none" strike="noStrike" baseline="0" dirty="0">
                <a:solidFill>
                  <a:srgbClr val="585858"/>
                </a:solidFill>
                <a:latin typeface="Times New Roman" panose="02020603050405020304" pitchFamily="18" charset="0"/>
                <a:cs typeface="Times New Roman" panose="02020603050405020304" pitchFamily="18" charset="0"/>
              </a:rPr>
              <a:t>Last 4 digits of the student ID number, underscore, then type of document.</a:t>
            </a:r>
          </a:p>
          <a:p>
            <a:pPr marL="11430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a:t>
            </a:r>
            <a:r>
              <a:rPr lang="en-US" b="0" i="1" u="none" strike="noStrike" baseline="0" dirty="0">
                <a:solidFill>
                  <a:srgbClr val="585858"/>
                </a:solidFill>
                <a:latin typeface="Times New Roman" panose="02020603050405020304" pitchFamily="18" charset="0"/>
                <a:cs typeface="Times New Roman" panose="02020603050405020304" pitchFamily="18" charset="0"/>
              </a:rPr>
              <a:t>Do not use student names</a:t>
            </a:r>
            <a:r>
              <a:rPr lang="en-US" b="0" i="0" u="none" strike="noStrike" baseline="0" dirty="0">
                <a:solidFill>
                  <a:srgbClr val="585858"/>
                </a:solidFill>
                <a:latin typeface="Times New Roman" panose="02020603050405020304" pitchFamily="18" charset="0"/>
                <a:cs typeface="Times New Roman" panose="02020603050405020304" pitchFamily="18" charset="0"/>
              </a:rPr>
              <a:t>.</a:t>
            </a:r>
          </a:p>
          <a:p>
            <a:pPr marL="11430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a:t>
            </a:r>
            <a:r>
              <a:rPr lang="en-US" b="0" i="0" u="none" strike="noStrike" baseline="0" dirty="0">
                <a:solidFill>
                  <a:srgbClr val="585858"/>
                </a:solidFill>
                <a:latin typeface="Times New Roman" panose="02020603050405020304" pitchFamily="18" charset="0"/>
                <a:cs typeface="Times New Roman" panose="02020603050405020304" pitchFamily="18" charset="0"/>
              </a:rPr>
              <a:t>Examples:</a:t>
            </a:r>
          </a:p>
          <a:p>
            <a:pPr marL="11430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a:t>
            </a:r>
            <a:r>
              <a:rPr lang="en-US" b="0" i="0" u="none" strike="noStrike" baseline="0" dirty="0">
                <a:solidFill>
                  <a:srgbClr val="009DD9"/>
                </a:solidFill>
                <a:latin typeface="Times New Roman" panose="02020603050405020304" pitchFamily="18" charset="0"/>
                <a:cs typeface="Times New Roman" panose="02020603050405020304" pitchFamily="18" charset="0"/>
              </a:rPr>
              <a:t>1234_invitation </a:t>
            </a:r>
          </a:p>
          <a:p>
            <a:pPr marL="114300" indent="0">
              <a:buNone/>
            </a:pPr>
            <a:r>
              <a:rPr lang="en-US" b="0" i="0" u="none" strike="noStrike" baseline="0" dirty="0">
                <a:solidFill>
                  <a:srgbClr val="000000"/>
                </a:solidFill>
                <a:latin typeface="Times New Roman" panose="02020603050405020304" pitchFamily="18" charset="0"/>
                <a:cs typeface="Times New Roman" panose="02020603050405020304" pitchFamily="18" charset="0"/>
              </a:rPr>
              <a:t>•</a:t>
            </a:r>
            <a:r>
              <a:rPr lang="en-US" b="0" i="0" u="none" strike="noStrike" baseline="0" dirty="0">
                <a:solidFill>
                  <a:srgbClr val="FF0000"/>
                </a:solidFill>
                <a:latin typeface="Times New Roman" panose="02020603050405020304" pitchFamily="18" charset="0"/>
                <a:cs typeface="Times New Roman" panose="02020603050405020304" pitchFamily="18" charset="0"/>
              </a:rPr>
              <a:t>1234_correction </a:t>
            </a:r>
          </a:p>
          <a:p>
            <a:endParaRPr lang="en-US" dirty="0"/>
          </a:p>
        </p:txBody>
      </p:sp>
      <p:sp>
        <p:nvSpPr>
          <p:cNvPr id="4" name="Slide Number Placeholder 3">
            <a:extLst>
              <a:ext uri="{FF2B5EF4-FFF2-40B4-BE49-F238E27FC236}">
                <a16:creationId xmlns:a16="http://schemas.microsoft.com/office/drawing/2014/main" id="{D19C7D6A-C9C0-3AA9-8C8A-D5B41D7666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56</a:t>
            </a:fld>
            <a:endParaRPr lang="en-US"/>
          </a:p>
        </p:txBody>
      </p:sp>
      <p:pic>
        <p:nvPicPr>
          <p:cNvPr id="24582" name="Picture 6" descr="7,159 Animal Bat 3D Illustrations - Free Download in PNG, BLEND, glTF |  IconScout">
            <a:extLst>
              <a:ext uri="{FF2B5EF4-FFF2-40B4-BE49-F238E27FC236}">
                <a16:creationId xmlns:a16="http://schemas.microsoft.com/office/drawing/2014/main" id="{C2CBC596-EDDF-F771-B8E9-360669354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9652" y="318692"/>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30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B232-817F-E9EC-A732-3EC0BF3CAB54}"/>
              </a:ext>
            </a:extLst>
          </p:cNvPr>
          <p:cNvSpPr>
            <a:spLocks noGrp="1"/>
          </p:cNvSpPr>
          <p:nvPr>
            <p:ph type="title"/>
          </p:nvPr>
        </p:nvSpPr>
        <p:spPr>
          <a:xfrm>
            <a:off x="1295400" y="425067"/>
            <a:ext cx="9601200" cy="1036850"/>
          </a:xfrm>
        </p:spPr>
        <p:txBody>
          <a:bodyPr>
            <a:normAutofit fontScale="90000"/>
          </a:bodyPr>
          <a:lstStyle/>
          <a:p>
            <a:pPr algn="ctr"/>
            <a:r>
              <a:rPr lang="en-US" b="1" dirty="0">
                <a:latin typeface="Arial Black" panose="020B0A04020102020204" pitchFamily="34" charset="0"/>
              </a:rPr>
              <a:t>OSE Process for Indicator 13 Review</a:t>
            </a:r>
          </a:p>
        </p:txBody>
      </p:sp>
      <p:sp>
        <p:nvSpPr>
          <p:cNvPr id="3" name="Text Placeholder 2">
            <a:extLst>
              <a:ext uri="{FF2B5EF4-FFF2-40B4-BE49-F238E27FC236}">
                <a16:creationId xmlns:a16="http://schemas.microsoft.com/office/drawing/2014/main" id="{4242B080-0C27-BB5D-495B-F714FE039599}"/>
              </a:ext>
            </a:extLst>
          </p:cNvPr>
          <p:cNvSpPr>
            <a:spLocks noGrp="1"/>
          </p:cNvSpPr>
          <p:nvPr>
            <p:ph type="body" idx="1"/>
          </p:nvPr>
        </p:nvSpPr>
        <p:spPr/>
        <p:txBody>
          <a:bodyPr/>
          <a:lstStyle/>
          <a:p>
            <a:r>
              <a:rPr lang="en-US">
                <a:latin typeface="Times New Roman"/>
                <a:cs typeface="Times New Roman"/>
              </a:rPr>
              <a:t>OSE will start reviewing IEP in early </a:t>
            </a:r>
            <a:r>
              <a:rPr lang="en-US" b="1">
                <a:latin typeface="Times New Roman"/>
                <a:cs typeface="Times New Roman"/>
              </a:rPr>
              <a:t>January 2025</a:t>
            </a:r>
          </a:p>
          <a:p>
            <a:r>
              <a:rPr lang="en-US">
                <a:latin typeface="Times New Roman"/>
                <a:cs typeface="Times New Roman"/>
              </a:rPr>
              <a:t>LEA scores will be made available once all the reviews are complete in early </a:t>
            </a:r>
            <a:r>
              <a:rPr lang="en-US" b="1">
                <a:latin typeface="Times New Roman"/>
                <a:cs typeface="Times New Roman"/>
              </a:rPr>
              <a:t>February 2025.  </a:t>
            </a:r>
          </a:p>
          <a:p>
            <a:r>
              <a:rPr lang="en-US" b="1">
                <a:latin typeface="Times New Roman"/>
                <a:cs typeface="Times New Roman"/>
              </a:rPr>
              <a:t>Check the</a:t>
            </a:r>
            <a:r>
              <a:rPr lang="en-US">
                <a:latin typeface="Times New Roman"/>
                <a:cs typeface="Times New Roman"/>
              </a:rPr>
              <a:t> </a:t>
            </a:r>
            <a:r>
              <a:rPr lang="en-US" b="1">
                <a:latin typeface="Times New Roman"/>
                <a:cs typeface="Times New Roman"/>
              </a:rPr>
              <a:t>Special Education Monitoring Site </a:t>
            </a:r>
            <a:r>
              <a:rPr lang="en-US">
                <a:latin typeface="Times New Roman"/>
                <a:cs typeface="Times New Roman"/>
              </a:rPr>
              <a:t>for score sheet. </a:t>
            </a:r>
            <a:endParaRPr lang="en-US"/>
          </a:p>
          <a:p>
            <a:pPr lvl="1"/>
            <a:r>
              <a:rPr lang="en-US">
                <a:latin typeface="Times New Roman"/>
                <a:cs typeface="Times New Roman"/>
              </a:rPr>
              <a:t>Email notifications will not be made check the Special Education Monitoring Site for your score.</a:t>
            </a:r>
            <a:endParaRPr lang="en-US"/>
          </a:p>
          <a:p>
            <a:endParaRPr lang="en-US"/>
          </a:p>
        </p:txBody>
      </p:sp>
      <p:sp>
        <p:nvSpPr>
          <p:cNvPr id="4" name="Slide Number Placeholder 3">
            <a:extLst>
              <a:ext uri="{FF2B5EF4-FFF2-40B4-BE49-F238E27FC236}">
                <a16:creationId xmlns:a16="http://schemas.microsoft.com/office/drawing/2014/main" id="{405CEA0C-E6EB-7C64-40D4-545B9E2CE5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57</a:t>
            </a:fld>
            <a:endParaRPr lang="en-US"/>
          </a:p>
        </p:txBody>
      </p:sp>
      <p:pic>
        <p:nvPicPr>
          <p:cNvPr id="25602" name="Picture 2" descr="HD 3d monster wallpapers | Peakpx">
            <a:extLst>
              <a:ext uri="{FF2B5EF4-FFF2-40B4-BE49-F238E27FC236}">
                <a16:creationId xmlns:a16="http://schemas.microsoft.com/office/drawing/2014/main" id="{5312F694-567E-1182-298E-82FB35B65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006" y="4696369"/>
            <a:ext cx="2147987" cy="190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229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A7CB-2A5F-C1F1-54E7-05A8BDF22613}"/>
              </a:ext>
            </a:extLst>
          </p:cNvPr>
          <p:cNvSpPr>
            <a:spLocks noGrp="1"/>
          </p:cNvSpPr>
          <p:nvPr>
            <p:ph type="title"/>
          </p:nvPr>
        </p:nvSpPr>
        <p:spPr>
          <a:xfrm>
            <a:off x="1" y="856026"/>
            <a:ext cx="12174518" cy="1036850"/>
          </a:xfrm>
        </p:spPr>
        <p:txBody>
          <a:bodyPr>
            <a:normAutofit fontScale="90000"/>
          </a:bodyPr>
          <a:lstStyle/>
          <a:p>
            <a:pPr algn="ctr"/>
            <a:r>
              <a:rPr lang="en-US" sz="4400" b="1" dirty="0">
                <a:latin typeface="Arial Black" panose="020B0A04020102020204" pitchFamily="34" charset="0"/>
              </a:rPr>
              <a:t>OSE Process for Indicator 13 Review</a:t>
            </a:r>
            <a:br>
              <a:rPr lang="en-US" dirty="0"/>
            </a:br>
            <a:endParaRPr lang="en-US" dirty="0"/>
          </a:p>
        </p:txBody>
      </p:sp>
      <p:sp>
        <p:nvSpPr>
          <p:cNvPr id="3" name="Text Placeholder 2">
            <a:extLst>
              <a:ext uri="{FF2B5EF4-FFF2-40B4-BE49-F238E27FC236}">
                <a16:creationId xmlns:a16="http://schemas.microsoft.com/office/drawing/2014/main" id="{112F04D5-A81A-47B5-97DF-72D7E8BEB7D9}"/>
              </a:ext>
            </a:extLst>
          </p:cNvPr>
          <p:cNvSpPr>
            <a:spLocks noGrp="1"/>
          </p:cNvSpPr>
          <p:nvPr>
            <p:ph type="body" idx="1"/>
          </p:nvPr>
        </p:nvSpPr>
        <p:spPr>
          <a:xfrm>
            <a:off x="1074821" y="1898984"/>
            <a:ext cx="9601200" cy="4343400"/>
          </a:xfrm>
        </p:spPr>
        <p:txBody>
          <a:bodyPr/>
          <a:lstStyle/>
          <a:p>
            <a:r>
              <a:rPr lang="en-US" b="1">
                <a:latin typeface="Times New Roman"/>
                <a:cs typeface="Times New Roman"/>
              </a:rPr>
              <a:t>You will only get an email from Liz Schweiger if you did not score 100% on your review</a:t>
            </a:r>
          </a:p>
          <a:p>
            <a:r>
              <a:rPr lang="en-US">
                <a:latin typeface="Times New Roman"/>
                <a:cs typeface="Times New Roman"/>
              </a:rPr>
              <a:t> </a:t>
            </a:r>
            <a:r>
              <a:rPr lang="en-US" b="1">
                <a:latin typeface="Times New Roman"/>
                <a:cs typeface="Times New Roman"/>
              </a:rPr>
              <a:t>Prong 2 Review:</a:t>
            </a:r>
            <a:endParaRPr lang="en-US" b="1">
              <a:latin typeface="Times New Roman" panose="02020603050405020304" pitchFamily="18" charset="0"/>
              <a:cs typeface="Times New Roman" panose="02020603050405020304" pitchFamily="18" charset="0"/>
            </a:endParaRPr>
          </a:p>
          <a:p>
            <a:pPr lvl="1"/>
            <a:r>
              <a:rPr lang="en-US" b="1">
                <a:latin typeface="Times New Roman"/>
                <a:cs typeface="Times New Roman"/>
              </a:rPr>
              <a:t>Prong 2: </a:t>
            </a:r>
            <a:r>
              <a:rPr lang="en-US">
                <a:latin typeface="Times New Roman"/>
                <a:cs typeface="Times New Roman"/>
              </a:rPr>
              <a:t>LEAs must correct the IEP(s) where did not score 100%.</a:t>
            </a:r>
          </a:p>
          <a:p>
            <a:pPr lvl="2"/>
            <a:r>
              <a:rPr lang="en-US">
                <a:latin typeface="Times New Roman"/>
                <a:cs typeface="Times New Roman"/>
              </a:rPr>
              <a:t>Another randomly selected group of IEP for review must be uploaded to the Special Education Monitoring Site. </a:t>
            </a:r>
            <a:endParaRPr lang="en-US"/>
          </a:p>
          <a:p>
            <a:pPr lvl="2"/>
            <a:r>
              <a:rPr lang="en-US">
                <a:latin typeface="Times New Roman"/>
                <a:cs typeface="Times New Roman"/>
              </a:rPr>
              <a:t>This must be completed within 10 days of notification.</a:t>
            </a:r>
            <a:endParaRPr lang="en-US"/>
          </a:p>
          <a:p>
            <a:r>
              <a:rPr lang="en-US">
                <a:latin typeface="Times New Roman"/>
                <a:cs typeface="Times New Roman"/>
              </a:rPr>
              <a:t>Please check </a:t>
            </a:r>
            <a:r>
              <a:rPr lang="en-US" b="1">
                <a:latin typeface="Times New Roman"/>
                <a:cs typeface="Times New Roman"/>
              </a:rPr>
              <a:t>NOW</a:t>
            </a:r>
            <a:r>
              <a:rPr lang="en-US">
                <a:latin typeface="Times New Roman"/>
                <a:cs typeface="Times New Roman"/>
              </a:rPr>
              <a:t> to make sure you have access to the Special Education Monitoring Site if not who do you notify? </a:t>
            </a:r>
          </a:p>
          <a:p>
            <a:endParaRPr lang="en-US"/>
          </a:p>
        </p:txBody>
      </p:sp>
      <p:sp>
        <p:nvSpPr>
          <p:cNvPr id="4" name="Slide Number Placeholder 3">
            <a:extLst>
              <a:ext uri="{FF2B5EF4-FFF2-40B4-BE49-F238E27FC236}">
                <a16:creationId xmlns:a16="http://schemas.microsoft.com/office/drawing/2014/main" id="{BEE25321-EC8E-E462-1DF8-9135B7CE06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58</a:t>
            </a:fld>
            <a:endParaRPr lang="en-US"/>
          </a:p>
        </p:txBody>
      </p:sp>
      <p:pic>
        <p:nvPicPr>
          <p:cNvPr id="26628" name="Picture 4" descr="3D Monster, cute, 3d, green, fluffy, smile, monster, happy, HD wallpaper |  Peakpx">
            <a:extLst>
              <a:ext uri="{FF2B5EF4-FFF2-40B4-BE49-F238E27FC236}">
                <a16:creationId xmlns:a16="http://schemas.microsoft.com/office/drawing/2014/main" id="{893B8FD2-FF05-90C0-A49F-ABCD0C56F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210800" y="1828800"/>
            <a:ext cx="1963718" cy="130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45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CD1C-D8BD-525C-7F22-CB005B6EF2B6}"/>
              </a:ext>
            </a:extLst>
          </p:cNvPr>
          <p:cNvSpPr>
            <a:spLocks noGrp="1"/>
          </p:cNvSpPr>
          <p:nvPr>
            <p:ph type="title"/>
          </p:nvPr>
        </p:nvSpPr>
        <p:spPr>
          <a:xfrm>
            <a:off x="1295400" y="405628"/>
            <a:ext cx="9601200" cy="1036850"/>
          </a:xfrm>
        </p:spPr>
        <p:txBody>
          <a:bodyPr/>
          <a:lstStyle/>
          <a:p>
            <a:pPr algn="ctr"/>
            <a:r>
              <a:rPr lang="en-US" b="1" dirty="0">
                <a:latin typeface="Arial Black" panose="020B0A04020102020204" pitchFamily="34" charset="0"/>
              </a:rPr>
              <a:t>QUESTIONS</a:t>
            </a:r>
          </a:p>
        </p:txBody>
      </p:sp>
      <p:sp>
        <p:nvSpPr>
          <p:cNvPr id="4" name="Slide Number Placeholder 3">
            <a:extLst>
              <a:ext uri="{FF2B5EF4-FFF2-40B4-BE49-F238E27FC236}">
                <a16:creationId xmlns:a16="http://schemas.microsoft.com/office/drawing/2014/main" id="{C7F01CF8-BEAD-3D4B-FB10-F743D2B95D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59</a:t>
            </a:fld>
            <a:endParaRPr lang="en-US"/>
          </a:p>
        </p:txBody>
      </p:sp>
      <p:pic>
        <p:nvPicPr>
          <p:cNvPr id="12" name="Picture 11" descr="Logo, icon&#10;&#10;Description automatically generated">
            <a:extLst>
              <a:ext uri="{FF2B5EF4-FFF2-40B4-BE49-F238E27FC236}">
                <a16:creationId xmlns:a16="http://schemas.microsoft.com/office/drawing/2014/main" id="{BBFE035F-0F64-1362-57B8-5E2F4D78767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7885" y="1537487"/>
            <a:ext cx="4477135" cy="5320513"/>
          </a:xfrm>
          <a:prstGeom prst="rect">
            <a:avLst/>
          </a:prstGeom>
        </p:spPr>
      </p:pic>
      <p:sp>
        <p:nvSpPr>
          <p:cNvPr id="7" name="TextBox 6">
            <a:extLst>
              <a:ext uri="{FF2B5EF4-FFF2-40B4-BE49-F238E27FC236}">
                <a16:creationId xmlns:a16="http://schemas.microsoft.com/office/drawing/2014/main" id="{AFC607AA-A261-9131-C027-9E28750A8C02}"/>
              </a:ext>
            </a:extLst>
          </p:cNvPr>
          <p:cNvSpPr txBox="1"/>
          <p:nvPr/>
        </p:nvSpPr>
        <p:spPr>
          <a:xfrm>
            <a:off x="6168153" y="3075057"/>
            <a:ext cx="3356847" cy="707886"/>
          </a:xfrm>
          <a:prstGeom prst="rect">
            <a:avLst/>
          </a:prstGeom>
          <a:noFill/>
        </p:spPr>
        <p:txBody>
          <a:bodyPr wrap="square">
            <a:spAutoFit/>
          </a:bodyPr>
          <a:lstStyle/>
          <a:p>
            <a:r>
              <a:rPr lang="en-US" sz="4000" b="1">
                <a:solidFill>
                  <a:srgbClr val="3A3D4B"/>
                </a:solidFill>
                <a:hlinkClick r:id="rId4">
                  <a:extLst>
                    <a:ext uri="{A12FA001-AC4F-418D-AE19-62706E023703}">
                      <ahyp:hlinkClr xmlns:ahyp="http://schemas.microsoft.com/office/drawing/2018/hyperlinkcolor" val="tx"/>
                    </a:ext>
                  </a:extLst>
                </a:hlinkClick>
              </a:rPr>
              <a:t>Q&amp;A Booklet</a:t>
            </a:r>
            <a:r>
              <a:rPr lang="en-US" sz="4000" b="1">
                <a:solidFill>
                  <a:srgbClr val="3A3D4B"/>
                </a:solidFill>
              </a:rPr>
              <a:t> </a:t>
            </a:r>
          </a:p>
        </p:txBody>
      </p:sp>
      <p:pic>
        <p:nvPicPr>
          <p:cNvPr id="3" name="Picture 8" descr="Free Halloween 3d illustrations">
            <a:extLst>
              <a:ext uri="{FF2B5EF4-FFF2-40B4-BE49-F238E27FC236}">
                <a16:creationId xmlns:a16="http://schemas.microsoft.com/office/drawing/2014/main" id="{01B7259E-BE5A-9DC4-03BE-F198AA67F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153" y="3997127"/>
            <a:ext cx="5154116" cy="193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7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B32F5-AE48-B5FE-216C-07A13BBDBFE2}"/>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3" name="TextBox 2">
            <a:extLst>
              <a:ext uri="{FF2B5EF4-FFF2-40B4-BE49-F238E27FC236}">
                <a16:creationId xmlns:a16="http://schemas.microsoft.com/office/drawing/2014/main" id="{431D5FEB-E7BF-B086-AAF4-506BA784A1E6}"/>
              </a:ext>
            </a:extLst>
          </p:cNvPr>
          <p:cNvSpPr txBox="1"/>
          <p:nvPr/>
        </p:nvSpPr>
        <p:spPr>
          <a:xfrm>
            <a:off x="6582271" y="3543921"/>
            <a:ext cx="4546226" cy="2677656"/>
          </a:xfrm>
          <a:prstGeom prst="rect">
            <a:avLst/>
          </a:prstGeom>
          <a:noFill/>
          <a:ln w="76200">
            <a:solidFill>
              <a:srgbClr val="FF914D"/>
            </a:solidFill>
          </a:ln>
        </p:spPr>
        <p:txBody>
          <a:bodyPr wrap="square" lIns="91440" tIns="45720" rIns="91440" bIns="45720" anchor="t">
            <a:spAutoFit/>
          </a:bodyPr>
          <a:lstStyle/>
          <a:p>
            <a:pPr algn="ctr"/>
            <a:endParaRPr lang="en-US" sz="1800" b="1" i="0" u="sng" strike="noStrike" baseline="0" dirty="0">
              <a:solidFill>
                <a:srgbClr val="000000"/>
              </a:solidFill>
              <a:latin typeface="Arial Black" panose="020B0A04020102020204" pitchFamily="34" charset="0"/>
            </a:endParaRPr>
          </a:p>
          <a:p>
            <a:pPr algn="ctr"/>
            <a:r>
              <a:rPr lang="en-US" sz="1800" b="1" i="0" u="sng" strike="noStrike" baseline="0" dirty="0">
                <a:solidFill>
                  <a:srgbClr val="000000"/>
                </a:solidFill>
                <a:latin typeface="Arial Black"/>
              </a:rPr>
              <a:t>Training Sessions: </a:t>
            </a:r>
          </a:p>
          <a:p>
            <a:pPr algn="ctr"/>
            <a:endParaRPr lang="en-US" sz="1800" b="1" i="0" u="sng" strike="noStrike" baseline="0" dirty="0">
              <a:solidFill>
                <a:srgbClr val="000000"/>
              </a:solidFill>
              <a:latin typeface="Arial Black" panose="020B0A04020102020204" pitchFamily="34" charset="0"/>
            </a:endParaRPr>
          </a:p>
          <a:p>
            <a:pPr algn="ctr"/>
            <a:r>
              <a:rPr lang="en-US" sz="1800" b="0" i="0" u="none" strike="noStrike" baseline="0" dirty="0">
                <a:solidFill>
                  <a:srgbClr val="000000"/>
                </a:solidFill>
                <a:latin typeface="Arial Black"/>
              </a:rPr>
              <a:t>The </a:t>
            </a:r>
            <a:r>
              <a:rPr lang="en-US" sz="1800" dirty="0">
                <a:latin typeface="Arial Black"/>
              </a:rPr>
              <a:t>OSE conducted</a:t>
            </a:r>
            <a:r>
              <a:rPr lang="en-US" sz="1800" b="0" i="0" u="none" strike="noStrike" baseline="0" dirty="0">
                <a:solidFill>
                  <a:srgbClr val="000000"/>
                </a:solidFill>
                <a:latin typeface="Arial Black"/>
              </a:rPr>
              <a:t> virtual training sessions on the application process, links to those </a:t>
            </a:r>
            <a:r>
              <a:rPr lang="en-US" sz="1800" dirty="0">
                <a:latin typeface="Arial Black"/>
              </a:rPr>
              <a:t>recordings</a:t>
            </a:r>
            <a:r>
              <a:rPr lang="en-US" sz="1800" b="0" i="0" u="none" strike="noStrike" baseline="0" dirty="0">
                <a:solidFill>
                  <a:srgbClr val="000000"/>
                </a:solidFill>
                <a:latin typeface="Arial Black"/>
              </a:rPr>
              <a:t> can be found below: </a:t>
            </a:r>
          </a:p>
          <a:p>
            <a:pPr algn="ctr"/>
            <a:r>
              <a:rPr lang="en-US" sz="1400" b="1" dirty="0">
                <a:solidFill>
                  <a:srgbClr val="FF914D"/>
                </a:solidFill>
                <a:latin typeface="Times New Roman"/>
                <a:cs typeface="Times New Roman"/>
                <a:hlinkClick r:id="rId3">
                  <a:extLst>
                    <a:ext uri="{A12FA001-AC4F-418D-AE19-62706E023703}">
                      <ahyp:hlinkClr xmlns:ahyp="http://schemas.microsoft.com/office/drawing/2018/hyperlinkcolor" val="tx"/>
                    </a:ext>
                  </a:extLst>
                </a:hlinkClick>
              </a:rPr>
              <a:t>Hard to Staff Video Training</a:t>
            </a:r>
            <a:endParaRPr lang="en-US" sz="1400" b="1" dirty="0">
              <a:solidFill>
                <a:srgbClr val="FF914D"/>
              </a:solidFill>
              <a:latin typeface="Times New Roman"/>
              <a:cs typeface="Times New Roman"/>
            </a:endParaRPr>
          </a:p>
          <a:p>
            <a:pPr algn="ctr"/>
            <a:r>
              <a:rPr lang="en-US" sz="1400" b="1" dirty="0">
                <a:solidFill>
                  <a:srgbClr val="FF914D"/>
                </a:solidFill>
                <a:latin typeface="Times New Roman"/>
                <a:cs typeface="Times New Roman"/>
                <a:hlinkClick r:id="rId4">
                  <a:extLst>
                    <a:ext uri="{A12FA001-AC4F-418D-AE19-62706E023703}">
                      <ahyp:hlinkClr xmlns:ahyp="http://schemas.microsoft.com/office/drawing/2018/hyperlinkcolor" val="tx"/>
                    </a:ext>
                  </a:extLst>
                </a:hlinkClick>
              </a:rPr>
              <a:t>Hard to Staff Slide Deck</a:t>
            </a:r>
            <a:endParaRPr lang="en-US" sz="1400" b="1" dirty="0">
              <a:solidFill>
                <a:srgbClr val="FF914D"/>
              </a:solidFill>
              <a:latin typeface="Times New Roman"/>
              <a:cs typeface="Times New Roman"/>
            </a:endParaRPr>
          </a:p>
          <a:p>
            <a:endParaRPr lang="en-US" sz="1400" b="0" i="0" u="none" strike="noStrike" baseline="0" dirty="0">
              <a:solidFill>
                <a:srgbClr val="000000"/>
              </a:solidFill>
              <a:latin typeface="Times New Roman" panose="02020603050405020304" pitchFamily="18" charset="0"/>
            </a:endParaRPr>
          </a:p>
        </p:txBody>
      </p:sp>
      <p:pic>
        <p:nvPicPr>
          <p:cNvPr id="4" name="object 5">
            <a:extLst>
              <a:ext uri="{FF2B5EF4-FFF2-40B4-BE49-F238E27FC236}">
                <a16:creationId xmlns:a16="http://schemas.microsoft.com/office/drawing/2014/main" id="{22DB5944-1B2F-A8B8-1932-9CDF8A7B49D7}"/>
              </a:ext>
            </a:extLst>
          </p:cNvPr>
          <p:cNvPicPr/>
          <p:nvPr/>
        </p:nvPicPr>
        <p:blipFill>
          <a:blip r:embed="rId5" cstate="print"/>
          <a:stretch>
            <a:fillRect/>
          </a:stretch>
        </p:blipFill>
        <p:spPr>
          <a:xfrm>
            <a:off x="8168216" y="1860301"/>
            <a:ext cx="1374335" cy="1240571"/>
          </a:xfrm>
          <a:prstGeom prst="rect">
            <a:avLst/>
          </a:prstGeom>
        </p:spPr>
      </p:pic>
      <p:sp>
        <p:nvSpPr>
          <p:cNvPr id="6" name="TextBox 5">
            <a:extLst>
              <a:ext uri="{FF2B5EF4-FFF2-40B4-BE49-F238E27FC236}">
                <a16:creationId xmlns:a16="http://schemas.microsoft.com/office/drawing/2014/main" id="{A1F3F8D7-0CCF-0F41-6618-C0E4A31DEA09}"/>
              </a:ext>
            </a:extLst>
          </p:cNvPr>
          <p:cNvSpPr txBox="1"/>
          <p:nvPr/>
        </p:nvSpPr>
        <p:spPr>
          <a:xfrm>
            <a:off x="-1" y="93814"/>
            <a:ext cx="12191999" cy="1323439"/>
          </a:xfrm>
          <a:prstGeom prst="rect">
            <a:avLst/>
          </a:prstGeom>
          <a:noFill/>
        </p:spPr>
        <p:txBody>
          <a:bodyPr wrap="square">
            <a:spAutoFit/>
          </a:bodyPr>
          <a:lstStyle/>
          <a:p>
            <a:pPr algn="ctr"/>
            <a:r>
              <a:rPr lang="en-US" sz="4000" dirty="0">
                <a:solidFill>
                  <a:schemeClr val="bg1"/>
                </a:solidFill>
                <a:latin typeface="Arial Black"/>
              </a:rPr>
              <a:t>Special Education Pay Differentials Training </a:t>
            </a:r>
            <a:endParaRPr lang="en-US" sz="4000" dirty="0">
              <a:solidFill>
                <a:schemeClr val="bg1"/>
              </a:solidFill>
            </a:endParaRPr>
          </a:p>
        </p:txBody>
      </p:sp>
      <p:pic>
        <p:nvPicPr>
          <p:cNvPr id="3074" name="Picture 2" descr="Spooky 3D Cartoon Ghost Playing Violin for Halloween Festival | Premium  AI-generated image">
            <a:extLst>
              <a:ext uri="{FF2B5EF4-FFF2-40B4-BE49-F238E27FC236}">
                <a16:creationId xmlns:a16="http://schemas.microsoft.com/office/drawing/2014/main" id="{B1E0DB8A-1DDC-C1DB-AE43-24D42D90A0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995" y="1666959"/>
            <a:ext cx="5097227" cy="509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237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3F8F-9BB8-D8B6-3EC1-6AEDD3F6CAF8}"/>
              </a:ext>
            </a:extLst>
          </p:cNvPr>
          <p:cNvSpPr>
            <a:spLocks noGrp="1"/>
          </p:cNvSpPr>
          <p:nvPr>
            <p:ph type="title"/>
          </p:nvPr>
        </p:nvSpPr>
        <p:spPr>
          <a:xfrm>
            <a:off x="0" y="384607"/>
            <a:ext cx="12192000" cy="1036850"/>
          </a:xfrm>
        </p:spPr>
        <p:txBody>
          <a:bodyPr>
            <a:normAutofit fontScale="90000"/>
          </a:bodyPr>
          <a:lstStyle/>
          <a:p>
            <a:pPr algn="ctr"/>
            <a:r>
              <a:rPr lang="en-US" b="1" dirty="0">
                <a:latin typeface="Arial Black" panose="020B0A04020102020204" pitchFamily="34" charset="0"/>
              </a:rPr>
              <a:t>Access to Special Education Monitoring Site</a:t>
            </a:r>
          </a:p>
        </p:txBody>
      </p:sp>
      <p:sp>
        <p:nvSpPr>
          <p:cNvPr id="3" name="Text Placeholder 2">
            <a:extLst>
              <a:ext uri="{FF2B5EF4-FFF2-40B4-BE49-F238E27FC236}">
                <a16:creationId xmlns:a16="http://schemas.microsoft.com/office/drawing/2014/main" id="{0B939374-38E1-10E1-2500-564E1F505D4D}"/>
              </a:ext>
            </a:extLst>
          </p:cNvPr>
          <p:cNvSpPr>
            <a:spLocks noGrp="1"/>
          </p:cNvSpPr>
          <p:nvPr>
            <p:ph type="body" idx="1"/>
          </p:nvPr>
        </p:nvSpPr>
        <p:spPr/>
        <p:txBody>
          <a:bodyPr/>
          <a:lstStyle/>
          <a:p>
            <a:pPr algn="ctr"/>
            <a:endParaRPr lang="en-US" sz="4800" b="1" dirty="0"/>
          </a:p>
          <a:p>
            <a:pPr algn="ctr"/>
            <a:r>
              <a:rPr lang="en-US" sz="4800" b="1" dirty="0"/>
              <a:t>Mahesh</a:t>
            </a:r>
          </a:p>
          <a:p>
            <a:pPr algn="ctr"/>
            <a:r>
              <a:rPr lang="en-US" sz="4800" b="1" dirty="0">
                <a:hlinkClick r:id="rId2"/>
              </a:rPr>
              <a:t>Mahesh.Reddy-Erri@ped.nm.gov</a:t>
            </a:r>
            <a:r>
              <a:rPr lang="en-US" sz="4800" b="1" dirty="0"/>
              <a:t> </a:t>
            </a:r>
          </a:p>
          <a:p>
            <a:endParaRPr lang="en-US" dirty="0"/>
          </a:p>
        </p:txBody>
      </p:sp>
      <p:sp>
        <p:nvSpPr>
          <p:cNvPr id="4" name="Slide Number Placeholder 3">
            <a:extLst>
              <a:ext uri="{FF2B5EF4-FFF2-40B4-BE49-F238E27FC236}">
                <a16:creationId xmlns:a16="http://schemas.microsoft.com/office/drawing/2014/main" id="{41A627E0-2EB4-E09B-3B88-192EBB5C9D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60</a:t>
            </a:fld>
            <a:endParaRPr lang="en-US"/>
          </a:p>
        </p:txBody>
      </p:sp>
    </p:spTree>
    <p:extLst>
      <p:ext uri="{BB962C8B-B14F-4D97-AF65-F5344CB8AC3E}">
        <p14:creationId xmlns:p14="http://schemas.microsoft.com/office/powerpoint/2010/main" val="18644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4C6192-9BB8-C0CF-85C7-B7E3A8C6FA30}"/>
              </a:ext>
            </a:extLst>
          </p:cNvPr>
          <p:cNvSpPr>
            <a:spLocks noGrp="1"/>
          </p:cNvSpPr>
          <p:nvPr>
            <p:ph type="body" idx="1"/>
          </p:nvPr>
        </p:nvSpPr>
        <p:spPr>
          <a:xfrm>
            <a:off x="415600" y="1517916"/>
            <a:ext cx="11360700" cy="5341065"/>
          </a:xfrm>
        </p:spPr>
        <p:txBody>
          <a:bodyPr>
            <a:normAutofit lnSpcReduction="10000"/>
          </a:bodyPr>
          <a:lstStyle/>
          <a:p>
            <a:pPr marL="1028700" lvl="2" indent="0">
              <a:buNone/>
            </a:pPr>
            <a:r>
              <a:rPr lang="en-US" dirty="0"/>
              <a:t>	</a:t>
            </a:r>
          </a:p>
          <a:p>
            <a:pPr marL="1028700" lvl="2" indent="-628650">
              <a:buNone/>
            </a:pPr>
            <a:r>
              <a:rPr lang="en-US" sz="4800">
                <a:latin typeface="Times New Roman"/>
                <a:cs typeface="Times New Roman"/>
              </a:rPr>
              <a:t>	Lizana (Liz)Schweiger:  	</a:t>
            </a:r>
            <a:r>
              <a:rPr lang="en-US" sz="4800">
                <a:solidFill>
                  <a:srgbClr val="0070C0"/>
                </a:solidFill>
                <a:latin typeface="Times New Roman"/>
                <a:cs typeface="Times New Roman"/>
                <a:hlinkClick r:id="rId2">
                  <a:extLst>
                    <a:ext uri="{A12FA001-AC4F-418D-AE19-62706E023703}">
                      <ahyp:hlinkClr xmlns:ahyp="http://schemas.microsoft.com/office/drawing/2018/hyperlinkcolor" val="tx"/>
                    </a:ext>
                  </a:extLst>
                </a:hlinkClick>
              </a:rPr>
              <a:t>Liz.Schweiger@ped.nm.gov</a:t>
            </a:r>
            <a:r>
              <a:rPr lang="en-US" sz="4800">
                <a:solidFill>
                  <a:srgbClr val="0070C0"/>
                </a:solidFill>
                <a:latin typeface="Times New Roman"/>
                <a:cs typeface="Times New Roman"/>
              </a:rPr>
              <a:t>  </a:t>
            </a:r>
            <a:endParaRPr lang="en-US"/>
          </a:p>
          <a:p>
            <a:pPr marL="76200" indent="0">
              <a:buNone/>
            </a:pPr>
            <a:r>
              <a:rPr lang="en-US" sz="4800">
                <a:latin typeface="Times New Roman"/>
                <a:cs typeface="Times New Roman"/>
              </a:rPr>
              <a:t>      (505) 500 - 7450 </a:t>
            </a:r>
          </a:p>
          <a:p>
            <a:pPr marL="76200" indent="0">
              <a:buNone/>
            </a:pPr>
            <a:endParaRPr lang="en-US" sz="4800">
              <a:latin typeface="Times New Roman"/>
              <a:cs typeface="Times New Roman"/>
            </a:endParaRPr>
          </a:p>
          <a:p>
            <a:pPr marL="76200" indent="0" algn="ctr">
              <a:buNone/>
            </a:pPr>
            <a:r>
              <a:rPr lang="en-US" sz="4800">
                <a:latin typeface="Times New Roman"/>
                <a:cs typeface="Times New Roman"/>
              </a:rPr>
              <a:t> 	Don’t forget to enter your questions. I want to help you to help our students be successful 	after high school.</a:t>
            </a:r>
          </a:p>
          <a:p>
            <a:pPr marL="76200" indent="0">
              <a:buNone/>
            </a:pPr>
            <a:endParaRPr lang="en-US" sz="4800" dirty="0"/>
          </a:p>
          <a:p>
            <a:endParaRPr lang="en-US" dirty="0"/>
          </a:p>
          <a:p>
            <a:endParaRPr lang="en-US" dirty="0"/>
          </a:p>
        </p:txBody>
      </p:sp>
      <p:sp>
        <p:nvSpPr>
          <p:cNvPr id="4" name="Slide Number Placeholder 3">
            <a:extLst>
              <a:ext uri="{FF2B5EF4-FFF2-40B4-BE49-F238E27FC236}">
                <a16:creationId xmlns:a16="http://schemas.microsoft.com/office/drawing/2014/main" id="{06C7DFE7-2AB5-FDA6-2143-4C00C6B9DD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61</a:t>
            </a:fld>
            <a:endParaRPr lang="en-US"/>
          </a:p>
        </p:txBody>
      </p:sp>
      <p:sp>
        <p:nvSpPr>
          <p:cNvPr id="2" name="TextBox 1">
            <a:extLst>
              <a:ext uri="{FF2B5EF4-FFF2-40B4-BE49-F238E27FC236}">
                <a16:creationId xmlns:a16="http://schemas.microsoft.com/office/drawing/2014/main" id="{BCBCBE4C-3EF6-9713-7DC5-04B0D0B0BA8D}"/>
              </a:ext>
            </a:extLst>
          </p:cNvPr>
          <p:cNvSpPr txBox="1"/>
          <p:nvPr/>
        </p:nvSpPr>
        <p:spPr>
          <a:xfrm>
            <a:off x="1854868" y="691815"/>
            <a:ext cx="8482263"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a:solidFill>
                  <a:srgbClr val="FFFFFF"/>
                </a:solidFill>
                <a:latin typeface="Arial Black"/>
              </a:rPr>
              <a:t>Secondary Transition Contact</a:t>
            </a:r>
            <a:endParaRPr lang="en-US"/>
          </a:p>
        </p:txBody>
      </p:sp>
    </p:spTree>
    <p:extLst>
      <p:ext uri="{BB962C8B-B14F-4D97-AF65-F5344CB8AC3E}">
        <p14:creationId xmlns:p14="http://schemas.microsoft.com/office/powerpoint/2010/main" val="4951114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FFDE-37D3-C69C-EAC1-15B67F9CD715}"/>
              </a:ext>
            </a:extLst>
          </p:cNvPr>
          <p:cNvSpPr>
            <a:spLocks noGrp="1"/>
          </p:cNvSpPr>
          <p:nvPr>
            <p:ph type="title"/>
          </p:nvPr>
        </p:nvSpPr>
        <p:spPr>
          <a:xfrm>
            <a:off x="1295400" y="341580"/>
            <a:ext cx="9601200" cy="1036850"/>
          </a:xfrm>
        </p:spPr>
        <p:txBody>
          <a:bodyPr>
            <a:noAutofit/>
          </a:bodyPr>
          <a:lstStyle/>
          <a:p>
            <a:pPr algn="ctr"/>
            <a:r>
              <a:rPr lang="en-US" b="1" dirty="0">
                <a:latin typeface="Arial Black" panose="020B0A04020102020204" pitchFamily="34" charset="0"/>
              </a:rPr>
              <a:t>Office of Special Education Office Hour Sessions</a:t>
            </a:r>
          </a:p>
        </p:txBody>
      </p:sp>
      <p:sp>
        <p:nvSpPr>
          <p:cNvPr id="4" name="Slide Number Placeholder 3">
            <a:extLst>
              <a:ext uri="{FF2B5EF4-FFF2-40B4-BE49-F238E27FC236}">
                <a16:creationId xmlns:a16="http://schemas.microsoft.com/office/drawing/2014/main" id="{2C1F2B71-08CE-0647-6AA6-C1F5DE2593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62</a:t>
            </a:fld>
            <a:endParaRPr lang="en-US"/>
          </a:p>
        </p:txBody>
      </p:sp>
      <p:sp>
        <p:nvSpPr>
          <p:cNvPr id="8" name="Text Placeholder 7">
            <a:extLst>
              <a:ext uri="{FF2B5EF4-FFF2-40B4-BE49-F238E27FC236}">
                <a16:creationId xmlns:a16="http://schemas.microsoft.com/office/drawing/2014/main" id="{30296B0B-E3EB-3D8A-02F9-8B66A89BC6C7}"/>
              </a:ext>
            </a:extLst>
          </p:cNvPr>
          <p:cNvSpPr>
            <a:spLocks noGrp="1"/>
          </p:cNvSpPr>
          <p:nvPr>
            <p:ph type="body" idx="1"/>
          </p:nvPr>
        </p:nvSpPr>
        <p:spPr/>
        <p:txBody>
          <a:bodyPr>
            <a:noAutofit/>
          </a:bodyPr>
          <a:lstStyle/>
          <a:p>
            <a:pPr marL="114300" indent="0" algn="ctr">
              <a:buNone/>
            </a:pPr>
            <a:r>
              <a:rPr lang="en-US" sz="1800" b="1" dirty="0">
                <a:solidFill>
                  <a:schemeClr val="bg2"/>
                </a:solidFill>
                <a:latin typeface="Arial Black" panose="020B0A04020102020204" pitchFamily="34" charset="0"/>
              </a:rPr>
              <a:t>November 19, 2024 </a:t>
            </a:r>
          </a:p>
          <a:p>
            <a:pPr marL="114300" indent="0" algn="ctr">
              <a:buNone/>
            </a:pPr>
            <a:r>
              <a:rPr lang="en-US" sz="1800" b="1" dirty="0">
                <a:solidFill>
                  <a:schemeClr val="bg2"/>
                </a:solidFill>
                <a:latin typeface="Arial Black" panose="020B0A04020102020204" pitchFamily="34" charset="0"/>
              </a:rPr>
              <a:t>Time: 3:30 – TBD</a:t>
            </a:r>
          </a:p>
          <a:p>
            <a:pPr marL="114300" indent="0" algn="ctr">
              <a:buNone/>
            </a:pPr>
            <a:r>
              <a:rPr lang="en-US" sz="1800" b="1" dirty="0">
                <a:solidFill>
                  <a:schemeClr val="bg2"/>
                </a:solidFill>
                <a:latin typeface="Arial Black" panose="020B0A04020102020204" pitchFamily="34" charset="0"/>
              </a:rPr>
              <a:t>Location: Virtual, Microsoft Teams Click here to join the meeting</a:t>
            </a:r>
          </a:p>
          <a:p>
            <a:pPr marL="114300" indent="0" algn="ctr">
              <a:buNone/>
            </a:pPr>
            <a:r>
              <a:rPr lang="en-US" sz="1800" b="1" u="sng" dirty="0">
                <a:solidFill>
                  <a:schemeClr val="accent2"/>
                </a:solidFill>
                <a:effectLst/>
                <a:latin typeface="Arial Black"/>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Click here to join the meeting</a:t>
            </a:r>
            <a:r>
              <a:rPr lang="en-US" sz="1800" b="1" dirty="0">
                <a:solidFill>
                  <a:schemeClr val="accent2"/>
                </a:solidFill>
                <a:latin typeface="Arial Black"/>
                <a:ea typeface="Aptos" panose="020B0004020202020204" pitchFamily="34" charset="0"/>
                <a:cs typeface="Aptos" panose="020B0004020202020204" pitchFamily="34" charset="0"/>
              </a:rPr>
              <a:t> </a:t>
            </a:r>
            <a:endParaRPr lang="en-US" sz="1800" b="1" dirty="0">
              <a:solidFill>
                <a:schemeClr val="accent2"/>
              </a:solidFill>
              <a:latin typeface="Arial Black"/>
            </a:endParaRPr>
          </a:p>
          <a:p>
            <a:pPr marL="114300" indent="0" algn="ctr">
              <a:buNone/>
            </a:pPr>
            <a:r>
              <a:rPr lang="en-US" sz="1800" b="1" dirty="0">
                <a:solidFill>
                  <a:schemeClr val="bg2"/>
                </a:solidFill>
                <a:latin typeface="Arial Black" panose="020B0A04020102020204" pitchFamily="34" charset="0"/>
              </a:rPr>
              <a:t>Meeting ID: 252 341 847 618 </a:t>
            </a:r>
            <a:br>
              <a:rPr lang="en-US" sz="1800" b="1" dirty="0">
                <a:solidFill>
                  <a:schemeClr val="bg2"/>
                </a:solidFill>
                <a:latin typeface="Arial Black" panose="020B0A04020102020204" pitchFamily="34" charset="0"/>
              </a:rPr>
            </a:br>
            <a:r>
              <a:rPr lang="en-US" sz="1800" b="1" dirty="0">
                <a:solidFill>
                  <a:schemeClr val="bg2"/>
                </a:solidFill>
                <a:latin typeface="Arial Black" panose="020B0A04020102020204" pitchFamily="34" charset="0"/>
              </a:rPr>
              <a:t>Passcode: 7tVTBm </a:t>
            </a:r>
          </a:p>
          <a:p>
            <a:pPr marL="114300" indent="0" algn="ctr">
              <a:buNone/>
            </a:pPr>
            <a:r>
              <a:rPr lang="en-US" sz="1800" b="1" dirty="0">
                <a:solidFill>
                  <a:schemeClr val="bg2"/>
                </a:solidFill>
                <a:latin typeface="Arial Black" panose="020B0A04020102020204" pitchFamily="34" charset="0"/>
              </a:rPr>
              <a:t>Or call in (audio only) </a:t>
            </a:r>
          </a:p>
          <a:p>
            <a:pPr marL="114300" indent="0" algn="ctr">
              <a:buNone/>
            </a:pPr>
            <a:r>
              <a:rPr lang="en-US" sz="1800" b="1" dirty="0">
                <a:solidFill>
                  <a:schemeClr val="bg2"/>
                </a:solidFill>
                <a:latin typeface="Arial Black" panose="020B0A04020102020204" pitchFamily="34" charset="0"/>
              </a:rPr>
              <a:t>+1 505-312-4308,,779020632# </a:t>
            </a:r>
            <a:endParaRPr lang="en-US" sz="1800" b="1" dirty="0">
              <a:latin typeface="Arial Black" panose="020B0A04020102020204" pitchFamily="34" charset="0"/>
            </a:endParaRPr>
          </a:p>
          <a:p>
            <a:pPr marL="114300" indent="0" algn="ctr">
              <a:buNone/>
            </a:pPr>
            <a:r>
              <a:rPr lang="en-US" sz="1800" b="1" dirty="0">
                <a:solidFill>
                  <a:schemeClr val="bg2"/>
                </a:solidFill>
                <a:latin typeface="Arial Black" panose="020B0A04020102020204" pitchFamily="34" charset="0"/>
              </a:rPr>
              <a:t>Phone Conference ID: 779 020 632# </a:t>
            </a:r>
          </a:p>
          <a:p>
            <a:pPr marL="114300" indent="0" algn="ctr">
              <a:buNone/>
            </a:pPr>
            <a:r>
              <a:rPr lang="en-US" sz="1800" dirty="0">
                <a:latin typeface="Arial Black" panose="020B0A04020102020204" pitchFamily="34" charset="0"/>
              </a:rPr>
              <a:t> </a:t>
            </a:r>
          </a:p>
        </p:txBody>
      </p:sp>
      <p:pic>
        <p:nvPicPr>
          <p:cNvPr id="9226" name="Picture 10" descr="Happy Halloween 3D Pop Up Card | Jack-O' Lantern | Spooky Design Art | –  Pop Up Cards &amp; Crafts">
            <a:extLst>
              <a:ext uri="{FF2B5EF4-FFF2-40B4-BE49-F238E27FC236}">
                <a16:creationId xmlns:a16="http://schemas.microsoft.com/office/drawing/2014/main" id="{611A6803-F689-9667-2585-D3E4D239D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943"/>
            <a:ext cx="3802743" cy="285205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3d illustration. Halloween spiders and cobwebs. 26914263 PNG">
            <a:extLst>
              <a:ext uri="{FF2B5EF4-FFF2-40B4-BE49-F238E27FC236}">
                <a16:creationId xmlns:a16="http://schemas.microsoft.com/office/drawing/2014/main" id="{B06859B0-B9A8-6467-7B87-C291F64391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1515158"/>
            <a:ext cx="2667000" cy="266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8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E10414-E60F-F4B4-47F9-102306E987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graphicFrame>
        <p:nvGraphicFramePr>
          <p:cNvPr id="4" name="Table 3">
            <a:extLst>
              <a:ext uri="{FF2B5EF4-FFF2-40B4-BE49-F238E27FC236}">
                <a16:creationId xmlns:a16="http://schemas.microsoft.com/office/drawing/2014/main" id="{AE1EE926-532B-E672-2A69-B0EE7B947676}"/>
              </a:ext>
            </a:extLst>
          </p:cNvPr>
          <p:cNvGraphicFramePr>
            <a:graphicFrameLocks noGrp="1"/>
          </p:cNvGraphicFramePr>
          <p:nvPr>
            <p:extLst>
              <p:ext uri="{D42A27DB-BD31-4B8C-83A1-F6EECF244321}">
                <p14:modId xmlns:p14="http://schemas.microsoft.com/office/powerpoint/2010/main" val="1661216030"/>
              </p:ext>
            </p:extLst>
          </p:nvPr>
        </p:nvGraphicFramePr>
        <p:xfrm>
          <a:off x="0" y="1475077"/>
          <a:ext cx="7307108" cy="5383113"/>
        </p:xfrm>
        <a:graphic>
          <a:graphicData uri="http://schemas.openxmlformats.org/drawingml/2006/table">
            <a:tbl>
              <a:tblPr>
                <a:effectLst>
                  <a:outerShdw blurRad="50800" dist="38100" dir="2700000" algn="tl" rotWithShape="0">
                    <a:prstClr val="black">
                      <a:alpha val="40000"/>
                    </a:prstClr>
                  </a:outerShdw>
                </a:effectLst>
              </a:tblPr>
              <a:tblGrid>
                <a:gridCol w="1267984">
                  <a:extLst>
                    <a:ext uri="{9D8B030D-6E8A-4147-A177-3AD203B41FA5}">
                      <a16:colId xmlns:a16="http://schemas.microsoft.com/office/drawing/2014/main" val="3327413005"/>
                    </a:ext>
                  </a:extLst>
                </a:gridCol>
                <a:gridCol w="1308228">
                  <a:extLst>
                    <a:ext uri="{9D8B030D-6E8A-4147-A177-3AD203B41FA5}">
                      <a16:colId xmlns:a16="http://schemas.microsoft.com/office/drawing/2014/main" val="388586332"/>
                    </a:ext>
                  </a:extLst>
                </a:gridCol>
                <a:gridCol w="1345693">
                  <a:extLst>
                    <a:ext uri="{9D8B030D-6E8A-4147-A177-3AD203B41FA5}">
                      <a16:colId xmlns:a16="http://schemas.microsoft.com/office/drawing/2014/main" val="4038692726"/>
                    </a:ext>
                  </a:extLst>
                </a:gridCol>
                <a:gridCol w="1486196">
                  <a:extLst>
                    <a:ext uri="{9D8B030D-6E8A-4147-A177-3AD203B41FA5}">
                      <a16:colId xmlns:a16="http://schemas.microsoft.com/office/drawing/2014/main" val="326756671"/>
                    </a:ext>
                  </a:extLst>
                </a:gridCol>
                <a:gridCol w="1804665">
                  <a:extLst>
                    <a:ext uri="{9D8B030D-6E8A-4147-A177-3AD203B41FA5}">
                      <a16:colId xmlns:a16="http://schemas.microsoft.com/office/drawing/2014/main" val="357689869"/>
                    </a:ext>
                  </a:extLst>
                </a:gridCol>
                <a:gridCol w="94342">
                  <a:extLst>
                    <a:ext uri="{9D8B030D-6E8A-4147-A177-3AD203B41FA5}">
                      <a16:colId xmlns:a16="http://schemas.microsoft.com/office/drawing/2014/main" val="3823834500"/>
                    </a:ext>
                  </a:extLst>
                </a:gridCol>
              </a:tblGrid>
              <a:tr h="977761">
                <a:tc gridSpan="6">
                  <a:txBody>
                    <a:bodyPr/>
                    <a:lstStyle/>
                    <a:p>
                      <a:pPr marL="0" marR="0" algn="ctr">
                        <a:lnSpc>
                          <a:spcPct val="115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endParaRPr lang="en-US" sz="11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A3D4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728535"/>
                  </a:ext>
                </a:extLst>
              </a:tr>
              <a:tr h="392393">
                <a:tc>
                  <a:txBody>
                    <a:bodyPr/>
                    <a:lstStyle/>
                    <a:p>
                      <a:pPr marL="0" marR="0" algn="ctr">
                        <a:lnSpc>
                          <a:spcPct val="115000"/>
                        </a:lnSpc>
                        <a:spcBef>
                          <a:spcPts val="0"/>
                        </a:spcBef>
                        <a:spcAft>
                          <a:spcPts val="0"/>
                        </a:spcAft>
                      </a:pPr>
                      <a:r>
                        <a:rPr lang="en-US" sz="1200" b="1">
                          <a:solidFill>
                            <a:schemeClr val="bg2"/>
                          </a:solidFill>
                          <a:effectLst/>
                          <a:latin typeface="Times New Roman" panose="02020603050405020304" pitchFamily="18" charset="0"/>
                          <a:ea typeface="Times New Roman" panose="02020603050405020304" pitchFamily="18" charset="0"/>
                        </a:rPr>
                        <a:t>Region</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a:solidFill>
                            <a:schemeClr val="bg2"/>
                          </a:solidFill>
                          <a:effectLst/>
                          <a:latin typeface="Times New Roman" panose="02020603050405020304" pitchFamily="18" charset="0"/>
                          <a:ea typeface="Times New Roman" panose="02020603050405020304" pitchFamily="18" charset="0"/>
                        </a:rPr>
                        <a:t>Location</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rPr>
                        <a:t>Address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a:solidFill>
                            <a:schemeClr val="bg2"/>
                          </a:solidFill>
                          <a:effectLst/>
                          <a:latin typeface="Times New Roman" panose="02020603050405020304" pitchFamily="18" charset="0"/>
                          <a:ea typeface="Times New Roman" panose="02020603050405020304" pitchFamily="18" charset="0"/>
                        </a:rPr>
                        <a:t>Parent Night</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1">
                          <a:solidFill>
                            <a:schemeClr val="bg2"/>
                          </a:solidFill>
                          <a:effectLst/>
                          <a:latin typeface="Times New Roman" panose="02020603050405020304" pitchFamily="18" charset="0"/>
                          <a:ea typeface="Times New Roman" panose="02020603050405020304" pitchFamily="18" charset="0"/>
                        </a:rPr>
                        <a:t>Conference</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39271696"/>
                  </a:ext>
                </a:extLst>
              </a:tr>
              <a:tr h="710002">
                <a:tc>
                  <a:txBody>
                    <a:bodyPr/>
                    <a:lstStyle/>
                    <a:p>
                      <a:pPr marL="0" marR="0" algn="ctr">
                        <a:lnSpc>
                          <a:spcPct val="115000"/>
                        </a:lnSpc>
                        <a:spcBef>
                          <a:spcPts val="0"/>
                        </a:spcBef>
                        <a:spcAft>
                          <a:spcPts val="0"/>
                        </a:spcAft>
                      </a:pPr>
                      <a:r>
                        <a:rPr lang="en-US" sz="1200" b="1">
                          <a:solidFill>
                            <a:srgbClr val="FFF200"/>
                          </a:solidFill>
                          <a:effectLst/>
                          <a:latin typeface="Times New Roman" panose="02020603050405020304" pitchFamily="18" charset="0"/>
                          <a:ea typeface="Times New Roman" panose="02020603050405020304" pitchFamily="18" charset="0"/>
                        </a:rPr>
                        <a:t>Quadrant 1</a:t>
                      </a:r>
                      <a:endParaRPr lang="en-US" sz="1200" b="1">
                        <a:solidFill>
                          <a:srgbClr val="FFF200"/>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i="1">
                          <a:solidFill>
                            <a:schemeClr val="bg2"/>
                          </a:solidFill>
                          <a:effectLst/>
                          <a:latin typeface="Times New Roman" panose="02020603050405020304" pitchFamily="18" charset="0"/>
                          <a:ea typeface="Times New Roman" panose="02020603050405020304" pitchFamily="18" charset="0"/>
                        </a:rPr>
                        <a:t>Farmington</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solidFill>
                            <a:schemeClr val="bg2"/>
                          </a:solidFill>
                          <a:effectLst/>
                          <a:latin typeface="Times New Roman" panose="02020603050405020304" pitchFamily="18" charset="0"/>
                          <a:ea typeface="Times New Roman" panose="02020603050405020304" pitchFamily="18" charset="0"/>
                        </a:rPr>
                        <a:t>San Juan College, Henderson Fine Arts Building</a:t>
                      </a:r>
                      <a:endParaRPr lang="en-US" sz="1200" dirty="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rPr>
                        <a:t>4601 College Blvd Farmington, NM 87402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solidFill>
                            <a:schemeClr val="bg2"/>
                          </a:solidFill>
                          <a:effectLst/>
                          <a:latin typeface="Times New Roman" panose="02020603050405020304" pitchFamily="18" charset="0"/>
                          <a:ea typeface="Times New Roman" panose="02020603050405020304" pitchFamily="18" charset="0"/>
                        </a:rPr>
                        <a:t>5:00-7:00 p.m.</a:t>
                      </a:r>
                      <a:endParaRPr lang="en-US" sz="1200" dirty="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dirty="0">
                          <a:solidFill>
                            <a:srgbClr val="F79646"/>
                          </a:solidFill>
                          <a:effectLst/>
                          <a:latin typeface="Times New Roman" panose="02020603050405020304" pitchFamily="18" charset="0"/>
                          <a:ea typeface="Times New Roman" panose="02020603050405020304" pitchFamily="18" charset="0"/>
                        </a:rPr>
                        <a:t>Mon., Sept. 30</a:t>
                      </a:r>
                      <a:endParaRPr lang="en-US" sz="12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9:00 a.m.-3:00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Tues., Oct.1</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04994999"/>
                  </a:ext>
                </a:extLst>
              </a:tr>
              <a:tr h="709819">
                <a:tc>
                  <a:txBody>
                    <a:bodyPr/>
                    <a:lstStyle/>
                    <a:p>
                      <a:pPr marL="0" marR="0" algn="ctr">
                        <a:lnSpc>
                          <a:spcPct val="115000"/>
                        </a:lnSpc>
                        <a:spcBef>
                          <a:spcPts val="0"/>
                        </a:spcBef>
                        <a:spcAft>
                          <a:spcPts val="0"/>
                        </a:spcAft>
                      </a:pPr>
                      <a:r>
                        <a:rPr lang="en-US" sz="1200" b="1">
                          <a:solidFill>
                            <a:srgbClr val="99D9EA"/>
                          </a:solidFill>
                          <a:effectLst/>
                          <a:latin typeface="Times New Roman" panose="02020603050405020304" pitchFamily="18" charset="0"/>
                          <a:ea typeface="Times New Roman" panose="02020603050405020304" pitchFamily="18" charset="0"/>
                        </a:rPr>
                        <a:t>Quadrant 2</a:t>
                      </a:r>
                      <a:endParaRPr lang="en-US" sz="1200" b="1">
                        <a:solidFill>
                          <a:srgbClr val="99D9EA"/>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i="1">
                          <a:solidFill>
                            <a:schemeClr val="bg2"/>
                          </a:solidFill>
                          <a:effectLst/>
                          <a:latin typeface="Times New Roman" panose="02020603050405020304" pitchFamily="18" charset="0"/>
                          <a:ea typeface="Times New Roman" panose="02020603050405020304" pitchFamily="18" charset="0"/>
                        </a:rPr>
                        <a:t>Las Vegas</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New Mexico Highlands University</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rPr>
                        <a:t>800 National Avenue Las Vegas, NM 87701</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5:00-7:00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Tues., Oct. 15</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9:00 a.m.-3:00 p.m. </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Wed., Oct. 16</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708033291"/>
                  </a:ext>
                </a:extLst>
              </a:tr>
              <a:tr h="898779">
                <a:tc>
                  <a:txBody>
                    <a:bodyPr/>
                    <a:lstStyle/>
                    <a:p>
                      <a:pPr marL="0" marR="0" algn="ctr">
                        <a:lnSpc>
                          <a:spcPct val="115000"/>
                        </a:lnSpc>
                        <a:spcBef>
                          <a:spcPts val="0"/>
                        </a:spcBef>
                        <a:spcAft>
                          <a:spcPts val="0"/>
                        </a:spcAft>
                      </a:pPr>
                      <a:r>
                        <a:rPr lang="en-US" sz="1200" b="1">
                          <a:solidFill>
                            <a:srgbClr val="B5E61D"/>
                          </a:solidFill>
                          <a:effectLst/>
                          <a:latin typeface="Times New Roman" panose="02020603050405020304" pitchFamily="18" charset="0"/>
                          <a:ea typeface="Times New Roman" panose="02020603050405020304" pitchFamily="18" charset="0"/>
                        </a:rPr>
                        <a:t>Quadrant 3</a:t>
                      </a:r>
                      <a:endParaRPr lang="en-US" sz="1200" b="1">
                        <a:solidFill>
                          <a:srgbClr val="B5E61D"/>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i="1">
                          <a:solidFill>
                            <a:schemeClr val="bg2"/>
                          </a:solidFill>
                          <a:effectLst/>
                          <a:latin typeface="Times New Roman" panose="02020603050405020304" pitchFamily="18" charset="0"/>
                          <a:ea typeface="Times New Roman" panose="02020603050405020304" pitchFamily="18" charset="0"/>
                        </a:rPr>
                        <a:t>Albuquerque</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University of New Mexico Division of Continuing Education</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rPr>
                        <a:t>1634 University Blvd, Albuquerque, NM 87102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solidFill>
                            <a:schemeClr val="bg2"/>
                          </a:solidFill>
                          <a:effectLst/>
                          <a:latin typeface="Times New Roman" panose="02020603050405020304" pitchFamily="18" charset="0"/>
                          <a:ea typeface="Times New Roman" panose="02020603050405020304" pitchFamily="18" charset="0"/>
                        </a:rPr>
                        <a:t>5:00-7:00 p.m.</a:t>
                      </a:r>
                      <a:endParaRPr lang="en-US" sz="1200" dirty="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dirty="0">
                          <a:solidFill>
                            <a:srgbClr val="F79646"/>
                          </a:solidFill>
                          <a:effectLst/>
                          <a:latin typeface="Times New Roman" panose="02020603050405020304" pitchFamily="18" charset="0"/>
                          <a:ea typeface="Times New Roman" panose="02020603050405020304" pitchFamily="18" charset="0"/>
                        </a:rPr>
                        <a:t>Mon., Nov. 4</a:t>
                      </a:r>
                      <a:endParaRPr lang="en-US" sz="12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solidFill>
                            <a:schemeClr val="bg2"/>
                          </a:solidFill>
                          <a:effectLst/>
                          <a:latin typeface="Times New Roman" panose="02020603050405020304" pitchFamily="18" charset="0"/>
                          <a:ea typeface="Times New Roman" panose="02020603050405020304" pitchFamily="18" charset="0"/>
                        </a:rPr>
                        <a:t>9:00 a.m.-3:00 p.m.</a:t>
                      </a:r>
                      <a:endParaRPr lang="en-US" sz="1200" dirty="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dirty="0">
                          <a:solidFill>
                            <a:srgbClr val="F79646"/>
                          </a:solidFill>
                          <a:effectLst/>
                          <a:latin typeface="Times New Roman" panose="02020603050405020304" pitchFamily="18" charset="0"/>
                          <a:ea typeface="Times New Roman" panose="02020603050405020304" pitchFamily="18" charset="0"/>
                        </a:rPr>
                        <a:t>Mon., Nov. 4</a:t>
                      </a:r>
                      <a:endParaRPr lang="en-US" sz="12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192003280"/>
                  </a:ext>
                </a:extLst>
              </a:tr>
              <a:tr h="709819">
                <a:tc>
                  <a:txBody>
                    <a:bodyPr/>
                    <a:lstStyle/>
                    <a:p>
                      <a:pPr marL="0" marR="0" algn="ctr">
                        <a:lnSpc>
                          <a:spcPct val="115000"/>
                        </a:lnSpc>
                        <a:spcBef>
                          <a:spcPts val="0"/>
                        </a:spcBef>
                        <a:spcAft>
                          <a:spcPts val="0"/>
                        </a:spcAft>
                      </a:pPr>
                      <a:r>
                        <a:rPr lang="en-US" sz="1200" b="1">
                          <a:solidFill>
                            <a:srgbClr val="FFC90E"/>
                          </a:solidFill>
                          <a:effectLst/>
                          <a:latin typeface="Times New Roman" panose="02020603050405020304" pitchFamily="18" charset="0"/>
                          <a:ea typeface="Times New Roman" panose="02020603050405020304" pitchFamily="18" charset="0"/>
                        </a:rPr>
                        <a:t>Quadrant 4</a:t>
                      </a:r>
                      <a:endParaRPr lang="en-US" sz="1200" b="1">
                        <a:solidFill>
                          <a:srgbClr val="FFC90E"/>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i="1">
                          <a:solidFill>
                            <a:schemeClr val="bg2"/>
                          </a:solidFill>
                          <a:effectLst/>
                          <a:latin typeface="Times New Roman" panose="02020603050405020304" pitchFamily="18" charset="0"/>
                          <a:ea typeface="Times New Roman" panose="02020603050405020304" pitchFamily="18" charset="0"/>
                        </a:rPr>
                        <a:t>Las Cruces</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New Mexico State University-Las Cruces</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solidFill>
                            <a:schemeClr val="bg2"/>
                          </a:solidFill>
                          <a:latin typeface="Times New Roman" panose="02020603050405020304" pitchFamily="18" charset="0"/>
                          <a:cs typeface="Times New Roman" panose="02020603050405020304" pitchFamily="18" charset="0"/>
                        </a:rPr>
                        <a:t>3000 Herb Wimberly Dr, Las Cruces, NM 88011</a:t>
                      </a:r>
                      <a:endParaRPr lang="en-US" sz="1200"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5:00-7:00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Tues., Oct 22</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9:00 a.m.-3:00 p.m.</a:t>
                      </a:r>
                      <a:endParaRPr lang="en-US" sz="120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a:solidFill>
                            <a:srgbClr val="F79646"/>
                          </a:solidFill>
                          <a:effectLst/>
                          <a:latin typeface="Times New Roman" panose="02020603050405020304" pitchFamily="18" charset="0"/>
                          <a:ea typeface="Times New Roman" panose="02020603050405020304" pitchFamily="18" charset="0"/>
                        </a:rPr>
                        <a:t>Wed., Oct. 23</a:t>
                      </a:r>
                      <a:endParaRPr lang="en-US" sz="120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22152063"/>
                  </a:ext>
                </a:extLst>
              </a:tr>
              <a:tr h="838657">
                <a:tc>
                  <a:txBody>
                    <a:bodyPr/>
                    <a:lstStyle/>
                    <a:p>
                      <a:pPr marL="0" marR="0" algn="ctr">
                        <a:lnSpc>
                          <a:spcPct val="115000"/>
                        </a:lnSpc>
                        <a:spcBef>
                          <a:spcPts val="0"/>
                        </a:spcBef>
                        <a:spcAft>
                          <a:spcPts val="0"/>
                        </a:spcAft>
                      </a:pPr>
                      <a:r>
                        <a:rPr lang="en-US" sz="1200" b="1">
                          <a:solidFill>
                            <a:srgbClr val="A349A4"/>
                          </a:solidFill>
                          <a:effectLst/>
                          <a:latin typeface="Times New Roman" panose="02020603050405020304" pitchFamily="18" charset="0"/>
                          <a:ea typeface="Times New Roman" panose="02020603050405020304" pitchFamily="18" charset="0"/>
                        </a:rPr>
                        <a:t>Quadrant 5</a:t>
                      </a:r>
                      <a:endParaRPr lang="en-US" sz="1200" b="1">
                        <a:solidFill>
                          <a:srgbClr val="A349A4"/>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i="1">
                          <a:solidFill>
                            <a:schemeClr val="bg2"/>
                          </a:solidFill>
                          <a:effectLst/>
                          <a:latin typeface="Times New Roman" panose="02020603050405020304" pitchFamily="18" charset="0"/>
                          <a:ea typeface="Times New Roman" panose="02020603050405020304" pitchFamily="18" charset="0"/>
                        </a:rPr>
                        <a:t>Hobbs</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bg2"/>
                          </a:solidFill>
                          <a:effectLst/>
                          <a:latin typeface="Times New Roman" panose="02020603050405020304" pitchFamily="18" charset="0"/>
                          <a:ea typeface="Times New Roman" panose="02020603050405020304" pitchFamily="18" charset="0"/>
                        </a:rPr>
                        <a:t>Hobbs Training Center</a:t>
                      </a:r>
                      <a:endParaRPr lang="en-US" sz="1200">
                        <a:solidFill>
                          <a:schemeClr val="bg2"/>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i="0" u="none" strike="noStrike" cap="none" dirty="0">
                          <a:solidFill>
                            <a:schemeClr val="bg2"/>
                          </a:solidFill>
                          <a:effectLst/>
                          <a:latin typeface="Times New Roman" panose="02020603050405020304" pitchFamily="18" charset="0"/>
                          <a:ea typeface="+mn-ea"/>
                          <a:cs typeface="Times New Roman" panose="02020603050405020304" pitchFamily="18" charset="0"/>
                          <a:sym typeface="Arial"/>
                        </a:rPr>
                        <a:t>2110 East Sanger Street, Hobbs, NM 88240</a:t>
                      </a:r>
                      <a:endParaRPr lang="en-US" sz="1200" b="0" i="0" dirty="0">
                        <a:solidFill>
                          <a:schemeClr val="bg2"/>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solidFill>
                            <a:schemeClr val="bg2"/>
                          </a:solidFill>
                          <a:effectLst/>
                          <a:latin typeface="Times New Roman" panose="02020603050405020304" pitchFamily="18" charset="0"/>
                          <a:ea typeface="Times New Roman" panose="02020603050405020304" pitchFamily="18" charset="0"/>
                        </a:rPr>
                        <a:t>5:00-7:00 p.m.</a:t>
                      </a:r>
                      <a:endParaRPr lang="en-US" sz="1200" dirty="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dirty="0">
                          <a:solidFill>
                            <a:srgbClr val="F79646"/>
                          </a:solidFill>
                          <a:effectLst/>
                          <a:latin typeface="Times New Roman" panose="02020603050405020304" pitchFamily="18" charset="0"/>
                          <a:ea typeface="Times New Roman" panose="02020603050405020304" pitchFamily="18" charset="0"/>
                        </a:rPr>
                        <a:t>Mon., Oct. 28</a:t>
                      </a:r>
                      <a:endParaRPr lang="en-US" sz="12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solidFill>
                            <a:schemeClr val="bg2"/>
                          </a:solidFill>
                          <a:effectLst/>
                          <a:latin typeface="Times New Roman" panose="02020603050405020304" pitchFamily="18" charset="0"/>
                          <a:ea typeface="Times New Roman" panose="02020603050405020304" pitchFamily="18" charset="0"/>
                        </a:rPr>
                        <a:t>9:00 a.m.-3:00 p.m.</a:t>
                      </a:r>
                      <a:endParaRPr lang="en-US" sz="1200" dirty="0">
                        <a:solidFill>
                          <a:schemeClr val="bg2"/>
                        </a:solidFill>
                        <a:effectLst/>
                        <a:latin typeface="Arial" panose="020B0604020202020204" pitchFamily="34" charset="0"/>
                        <a:ea typeface="Arial" panose="020B0604020202020204" pitchFamily="34" charset="0"/>
                      </a:endParaRPr>
                    </a:p>
                    <a:p>
                      <a:pPr marL="0" marR="0" algn="ctr">
                        <a:lnSpc>
                          <a:spcPct val="115000"/>
                        </a:lnSpc>
                        <a:spcBef>
                          <a:spcPts val="0"/>
                        </a:spcBef>
                        <a:spcAft>
                          <a:spcPts val="0"/>
                        </a:spcAft>
                      </a:pPr>
                      <a:r>
                        <a:rPr lang="en-US" sz="1200" b="1" dirty="0">
                          <a:solidFill>
                            <a:srgbClr val="F79646"/>
                          </a:solidFill>
                          <a:effectLst/>
                          <a:latin typeface="Times New Roman" panose="02020603050405020304" pitchFamily="18" charset="0"/>
                          <a:ea typeface="Times New Roman" panose="02020603050405020304" pitchFamily="18" charset="0"/>
                        </a:rPr>
                        <a:t>Tues., Oct. 29</a:t>
                      </a:r>
                      <a:endParaRPr lang="en-US" sz="1200" dirty="0">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Arial" panose="020B0604020202020204" pitchFamily="34" charset="0"/>
                          <a:ea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043682498"/>
                  </a:ext>
                </a:extLst>
              </a:tr>
            </a:tbl>
          </a:graphicData>
        </a:graphic>
      </p:graphicFrame>
      <p:pic>
        <p:nvPicPr>
          <p:cNvPr id="5" name="Picture 4">
            <a:extLst>
              <a:ext uri="{FF2B5EF4-FFF2-40B4-BE49-F238E27FC236}">
                <a16:creationId xmlns:a16="http://schemas.microsoft.com/office/drawing/2014/main" id="{E9666590-FA81-3017-5F55-4970D8D53567}"/>
              </a:ext>
            </a:extLst>
          </p:cNvPr>
          <p:cNvPicPr>
            <a:picLocks noChangeAspect="1"/>
          </p:cNvPicPr>
          <p:nvPr/>
        </p:nvPicPr>
        <p:blipFill>
          <a:blip r:embed="rId3"/>
          <a:stretch>
            <a:fillRect/>
          </a:stretch>
        </p:blipFill>
        <p:spPr>
          <a:xfrm>
            <a:off x="7339162" y="1547924"/>
            <a:ext cx="4852837" cy="5310076"/>
          </a:xfrm>
          <a:prstGeom prst="rect">
            <a:avLst/>
          </a:prstGeom>
        </p:spPr>
      </p:pic>
      <p:sp>
        <p:nvSpPr>
          <p:cNvPr id="6" name="TextBox 5">
            <a:extLst>
              <a:ext uri="{FF2B5EF4-FFF2-40B4-BE49-F238E27FC236}">
                <a16:creationId xmlns:a16="http://schemas.microsoft.com/office/drawing/2014/main" id="{B9726DA7-7555-C309-A5B9-2E2759A8E97D}"/>
              </a:ext>
            </a:extLst>
          </p:cNvPr>
          <p:cNvSpPr txBox="1"/>
          <p:nvPr/>
        </p:nvSpPr>
        <p:spPr>
          <a:xfrm>
            <a:off x="0" y="728283"/>
            <a:ext cx="12192000" cy="707886"/>
          </a:xfrm>
          <a:prstGeom prst="rect">
            <a:avLst/>
          </a:prstGeom>
          <a:noFill/>
        </p:spPr>
        <p:txBody>
          <a:bodyPr wrap="square" rtlCol="0">
            <a:spAutoFit/>
          </a:bodyPr>
          <a:lstStyle/>
          <a:p>
            <a:pPr algn="ctr"/>
            <a:r>
              <a:rPr lang="en-US" sz="4000" b="1" dirty="0">
                <a:solidFill>
                  <a:schemeClr val="bg1"/>
                </a:solidFill>
                <a:latin typeface="Arial Black" panose="020B0A04020102020204" pitchFamily="34" charset="0"/>
              </a:rPr>
              <a:t>PD Tour</a:t>
            </a:r>
          </a:p>
        </p:txBody>
      </p:sp>
      <p:sp>
        <p:nvSpPr>
          <p:cNvPr id="22" name="TextBox 21">
            <a:extLst>
              <a:ext uri="{FF2B5EF4-FFF2-40B4-BE49-F238E27FC236}">
                <a16:creationId xmlns:a16="http://schemas.microsoft.com/office/drawing/2014/main" id="{216AE80A-E121-1EA0-4114-5BD82EC02724}"/>
              </a:ext>
            </a:extLst>
          </p:cNvPr>
          <p:cNvSpPr txBox="1"/>
          <p:nvPr/>
        </p:nvSpPr>
        <p:spPr>
          <a:xfrm>
            <a:off x="635764" y="1902349"/>
            <a:ext cx="4288779" cy="584775"/>
          </a:xfrm>
          <a:prstGeom prst="rect">
            <a:avLst/>
          </a:prstGeom>
          <a:noFill/>
        </p:spPr>
        <p:txBody>
          <a:bodyPr wrap="square" rtlCol="0">
            <a:spAutoFit/>
          </a:bodyPr>
          <a:lstStyle/>
          <a:p>
            <a:r>
              <a:rPr lang="en-US" sz="3200" b="1">
                <a:solidFill>
                  <a:schemeClr val="bg1"/>
                </a:solidFill>
                <a:latin typeface="Arial Black" panose="020B0A04020102020204" pitchFamily="34" charset="0"/>
              </a:rPr>
              <a:t>PD Tour Schedule</a:t>
            </a:r>
          </a:p>
        </p:txBody>
      </p:sp>
      <p:pic>
        <p:nvPicPr>
          <p:cNvPr id="23" name="Picture 22">
            <a:extLst>
              <a:ext uri="{FF2B5EF4-FFF2-40B4-BE49-F238E27FC236}">
                <a16:creationId xmlns:a16="http://schemas.microsoft.com/office/drawing/2014/main" id="{EBC3A1E7-81CD-A037-D33B-81450FC6A3AE}"/>
              </a:ext>
            </a:extLst>
          </p:cNvPr>
          <p:cNvPicPr>
            <a:picLocks noChangeAspect="1"/>
          </p:cNvPicPr>
          <p:nvPr/>
        </p:nvPicPr>
        <p:blipFill>
          <a:blip r:embed="rId4"/>
          <a:stretch>
            <a:fillRect/>
          </a:stretch>
        </p:blipFill>
        <p:spPr>
          <a:xfrm>
            <a:off x="5246142" y="1547924"/>
            <a:ext cx="1929866" cy="789517"/>
          </a:xfrm>
          <a:prstGeom prst="rect">
            <a:avLst/>
          </a:prstGeom>
          <a:effectLst>
            <a:softEdge rad="50800"/>
          </a:effectLst>
        </p:spPr>
      </p:pic>
      <p:pic>
        <p:nvPicPr>
          <p:cNvPr id="7176" name="Picture 8" descr="3d halloween holiday party with pumpkin stick out your tongue, witch hat,  cute ghost hand holding pumpkin, bats isolated. 3d render illustration  28745805 PNG">
            <a:extLst>
              <a:ext uri="{FF2B5EF4-FFF2-40B4-BE49-F238E27FC236}">
                <a16:creationId xmlns:a16="http://schemas.microsoft.com/office/drawing/2014/main" id="{216F2832-479C-EEE0-3658-EC30093AE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820399" y="5966376"/>
            <a:ext cx="1371600" cy="89162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3d Halloween Ghost With Pumpkin On Transparent Background, 3d Halloween  Ghost With Pumpkin, Halloween Pumpkin PNG Transparent Image and Clipart for  Free Download">
            <a:extLst>
              <a:ext uri="{FF2B5EF4-FFF2-40B4-BE49-F238E27FC236}">
                <a16:creationId xmlns:a16="http://schemas.microsoft.com/office/drawing/2014/main" id="{3B5E98EE-AC8A-9688-E6EA-E5A217B149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4255" y="0"/>
            <a:ext cx="1455623" cy="14556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red, colorful&#10;&#10;Description automatically generated">
            <a:extLst>
              <a:ext uri="{FF2B5EF4-FFF2-40B4-BE49-F238E27FC236}">
                <a16:creationId xmlns:a16="http://schemas.microsoft.com/office/drawing/2014/main" id="{51C35D18-2D2C-C5BD-C464-E164A211693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20574113">
            <a:off x="74319" y="3128784"/>
            <a:ext cx="1211577" cy="321825"/>
          </a:xfrm>
          <a:prstGeom prst="rect">
            <a:avLst/>
          </a:prstGeom>
        </p:spPr>
      </p:pic>
    </p:spTree>
    <p:extLst>
      <p:ext uri="{BB962C8B-B14F-4D97-AF65-F5344CB8AC3E}">
        <p14:creationId xmlns:p14="http://schemas.microsoft.com/office/powerpoint/2010/main" val="285695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EBE9255-608C-00AE-73E4-EDE9A2F66654}"/>
              </a:ext>
            </a:extLst>
          </p:cNvPr>
          <p:cNvSpPr/>
          <p:nvPr/>
        </p:nvSpPr>
        <p:spPr>
          <a:xfrm>
            <a:off x="4119154" y="1483441"/>
            <a:ext cx="8072846" cy="2703520"/>
          </a:xfrm>
          <a:prstGeom prst="rect">
            <a:avLst/>
          </a:prstGeom>
          <a:solidFill>
            <a:srgbClr val="FFC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F970127-4207-7B5E-E7FB-2AAF637A6FBD}"/>
              </a:ext>
            </a:extLst>
          </p:cNvPr>
          <p:cNvSpPr>
            <a:spLocks noGrp="1"/>
          </p:cNvSpPr>
          <p:nvPr>
            <p:ph type="sldNum" sz="quarter" idx="12"/>
          </p:nvPr>
        </p:nvSpPr>
        <p:spPr/>
        <p:txBody>
          <a:bodyPr/>
          <a:lstStyle/>
          <a:p>
            <a:fld id="{B6F15528-21DE-4FAA-801E-634DDDAF4B2B}" type="slidenum">
              <a:rPr lang="en-US" smtClean="0"/>
              <a:pPr/>
              <a:t>8</a:t>
            </a:fld>
            <a:endParaRPr lang="en-US"/>
          </a:p>
        </p:txBody>
      </p:sp>
      <p:pic>
        <p:nvPicPr>
          <p:cNvPr id="18" name="Picture 17" descr="A group of people posing for a photo&#10;&#10;Description automatically generated with medium confidence">
            <a:extLst>
              <a:ext uri="{FF2B5EF4-FFF2-40B4-BE49-F238E27FC236}">
                <a16:creationId xmlns:a16="http://schemas.microsoft.com/office/drawing/2014/main" id="{227A3462-6611-2B02-9E97-C839E27A262F}"/>
              </a:ext>
            </a:extLst>
          </p:cNvPr>
          <p:cNvPicPr>
            <a:picLocks noChangeAspect="1"/>
          </p:cNvPicPr>
          <p:nvPr/>
        </p:nvPicPr>
        <p:blipFill>
          <a:blip r:embed="rId2"/>
          <a:stretch>
            <a:fillRect/>
          </a:stretch>
        </p:blipFill>
        <p:spPr>
          <a:xfrm>
            <a:off x="-1" y="0"/>
            <a:ext cx="5852161" cy="6858000"/>
          </a:xfrm>
          <a:prstGeom prst="rect">
            <a:avLst/>
          </a:prstGeom>
          <a:effectLst>
            <a:outerShdw blurRad="50800" dist="38100" dir="2700000" algn="tl" rotWithShape="0">
              <a:prstClr val="black">
                <a:alpha val="40000"/>
              </a:prstClr>
            </a:outerShdw>
          </a:effectLst>
        </p:spPr>
      </p:pic>
      <p:pic>
        <p:nvPicPr>
          <p:cNvPr id="39" name="Picture 38" descr="Shape, arrow&#10;&#10;Description automatically generated">
            <a:extLst>
              <a:ext uri="{FF2B5EF4-FFF2-40B4-BE49-F238E27FC236}">
                <a16:creationId xmlns:a16="http://schemas.microsoft.com/office/drawing/2014/main" id="{823FE6F7-30D2-BB19-227A-FFCA5366846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48526" y="2786846"/>
            <a:ext cx="5908436" cy="3588153"/>
          </a:xfrm>
          <a:prstGeom prst="rect">
            <a:avLst/>
          </a:prstGeom>
        </p:spPr>
      </p:pic>
      <p:sp>
        <p:nvSpPr>
          <p:cNvPr id="9" name="TextBox 8">
            <a:extLst>
              <a:ext uri="{FF2B5EF4-FFF2-40B4-BE49-F238E27FC236}">
                <a16:creationId xmlns:a16="http://schemas.microsoft.com/office/drawing/2014/main" id="{102ED1AE-4170-BC36-D2BF-A8C8DD7D7AC0}"/>
              </a:ext>
            </a:extLst>
          </p:cNvPr>
          <p:cNvSpPr txBox="1"/>
          <p:nvPr/>
        </p:nvSpPr>
        <p:spPr>
          <a:xfrm>
            <a:off x="6754968" y="2130838"/>
            <a:ext cx="4295553" cy="461665"/>
          </a:xfrm>
          <a:prstGeom prst="rect">
            <a:avLst/>
          </a:prstGeom>
          <a:noFill/>
          <a:effectLst/>
        </p:spPr>
        <p:txBody>
          <a:bodyPr wrap="square" rtlCol="0">
            <a:spAutoFit/>
          </a:bodyPr>
          <a:lstStyle/>
          <a:p>
            <a:r>
              <a:rPr lang="en-US" sz="2400" b="1" dirty="0">
                <a:solidFill>
                  <a:schemeClr val="bg2"/>
                </a:solidFill>
                <a:hlinkClick r:id="rId5">
                  <a:extLst>
                    <a:ext uri="{A12FA001-AC4F-418D-AE19-62706E023703}">
                      <ahyp:hlinkClr xmlns:ahyp="http://schemas.microsoft.com/office/drawing/2018/hyperlinkcolor" val="tx"/>
                    </a:ext>
                  </a:extLst>
                </a:hlinkClick>
              </a:rPr>
              <a:t>PD Tour Promotions Library</a:t>
            </a:r>
            <a:endParaRPr lang="en-US" sz="2400" b="1" dirty="0">
              <a:solidFill>
                <a:schemeClr val="bg2"/>
              </a:solidFill>
            </a:endParaRPr>
          </a:p>
        </p:txBody>
      </p:sp>
      <p:pic>
        <p:nvPicPr>
          <p:cNvPr id="1038" name="Picture 14" descr="Mag Apparel Store - Magnolia Elementary School, Upland, CA">
            <a:extLst>
              <a:ext uri="{FF2B5EF4-FFF2-40B4-BE49-F238E27FC236}">
                <a16:creationId xmlns:a16="http://schemas.microsoft.com/office/drawing/2014/main" id="{46D0127B-776B-BC8C-0C21-22AF2B4269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7130" y="3743999"/>
            <a:ext cx="3651228" cy="142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512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F1EBDF-99A8-04AF-8B78-44767A948340}"/>
              </a:ext>
            </a:extLst>
          </p:cNvPr>
          <p:cNvSpPr>
            <a:spLocks noGrp="1"/>
          </p:cNvSpPr>
          <p:nvPr>
            <p:ph type="sldNum" sz="quarter" idx="12"/>
          </p:nvPr>
        </p:nvSpPr>
        <p:spPr/>
        <p:txBody>
          <a:bodyPr/>
          <a:lstStyle/>
          <a:p>
            <a:fld id="{B6F15528-21DE-4FAA-801E-634DDDAF4B2B}" type="slidenum">
              <a:rPr lang="en-US" smtClean="0"/>
              <a:pPr/>
              <a:t>9</a:t>
            </a:fld>
            <a:endParaRPr lang="en-US"/>
          </a:p>
        </p:txBody>
      </p:sp>
      <p:pic>
        <p:nvPicPr>
          <p:cNvPr id="6" name="Picture 5" descr="Child and father carving a pumpkin">
            <a:extLst>
              <a:ext uri="{FF2B5EF4-FFF2-40B4-BE49-F238E27FC236}">
                <a16:creationId xmlns:a16="http://schemas.microsoft.com/office/drawing/2014/main" id="{DB74EBC1-C073-DE3D-6A8D-78AAF7139928}"/>
              </a:ext>
            </a:extLst>
          </p:cNvPr>
          <p:cNvPicPr>
            <a:picLocks noChangeAspect="1"/>
          </p:cNvPicPr>
          <p:nvPr/>
        </p:nvPicPr>
        <p:blipFill>
          <a:blip r:embed="rId3"/>
          <a:stretch>
            <a:fillRect/>
          </a:stretch>
        </p:blipFill>
        <p:spPr>
          <a:xfrm>
            <a:off x="0" y="1506678"/>
            <a:ext cx="7969981" cy="5351322"/>
          </a:xfrm>
          <a:prstGeom prst="rect">
            <a:avLst/>
          </a:prstGeom>
        </p:spPr>
      </p:pic>
      <p:pic>
        <p:nvPicPr>
          <p:cNvPr id="4" name="Picture 3" descr="Text&#10;&#10;Description automatically generated">
            <a:extLst>
              <a:ext uri="{FF2B5EF4-FFF2-40B4-BE49-F238E27FC236}">
                <a16:creationId xmlns:a16="http://schemas.microsoft.com/office/drawing/2014/main" id="{72F87245-5257-1D00-6607-BFC9234AAF7E}"/>
              </a:ext>
            </a:extLst>
          </p:cNvPr>
          <p:cNvPicPr>
            <a:picLocks noChangeAspect="1"/>
          </p:cNvPicPr>
          <p:nvPr/>
        </p:nvPicPr>
        <p:blipFill>
          <a:blip r:embed="rId4"/>
          <a:stretch>
            <a:fillRect/>
          </a:stretch>
        </p:blipFill>
        <p:spPr>
          <a:xfrm>
            <a:off x="7806563" y="1522487"/>
            <a:ext cx="4385437" cy="5335513"/>
          </a:xfrm>
          <a:prstGeom prst="rect">
            <a:avLst/>
          </a:prstGeom>
        </p:spPr>
      </p:pic>
      <p:sp>
        <p:nvSpPr>
          <p:cNvPr id="12" name="TextBox 11">
            <a:extLst>
              <a:ext uri="{FF2B5EF4-FFF2-40B4-BE49-F238E27FC236}">
                <a16:creationId xmlns:a16="http://schemas.microsoft.com/office/drawing/2014/main" id="{1201EE87-CD5B-1A5A-98FC-245AACE1F7FD}"/>
              </a:ext>
            </a:extLst>
          </p:cNvPr>
          <p:cNvSpPr txBox="1"/>
          <p:nvPr/>
        </p:nvSpPr>
        <p:spPr>
          <a:xfrm rot="21090735">
            <a:off x="404889" y="447543"/>
            <a:ext cx="2391220" cy="523220"/>
          </a:xfrm>
          <a:custGeom>
            <a:avLst/>
            <a:gdLst>
              <a:gd name="connsiteX0" fmla="*/ 0 w 2391220"/>
              <a:gd name="connsiteY0" fmla="*/ 0 h 523220"/>
              <a:gd name="connsiteX1" fmla="*/ 645629 w 2391220"/>
              <a:gd name="connsiteY1" fmla="*/ 0 h 523220"/>
              <a:gd name="connsiteX2" fmla="*/ 1267347 w 2391220"/>
              <a:gd name="connsiteY2" fmla="*/ 0 h 523220"/>
              <a:gd name="connsiteX3" fmla="*/ 2391220 w 2391220"/>
              <a:gd name="connsiteY3" fmla="*/ 0 h 523220"/>
              <a:gd name="connsiteX4" fmla="*/ 2391220 w 2391220"/>
              <a:gd name="connsiteY4" fmla="*/ 523220 h 523220"/>
              <a:gd name="connsiteX5" fmla="*/ 1865152 w 2391220"/>
              <a:gd name="connsiteY5" fmla="*/ 523220 h 523220"/>
              <a:gd name="connsiteX6" fmla="*/ 1219522 w 2391220"/>
              <a:gd name="connsiteY6" fmla="*/ 523220 h 523220"/>
              <a:gd name="connsiteX7" fmla="*/ 645629 w 2391220"/>
              <a:gd name="connsiteY7" fmla="*/ 523220 h 523220"/>
              <a:gd name="connsiteX8" fmla="*/ 0 w 2391220"/>
              <a:gd name="connsiteY8" fmla="*/ 523220 h 523220"/>
              <a:gd name="connsiteX9" fmla="*/ 0 w 2391220"/>
              <a:gd name="connsiteY9"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1220" h="523220" extrusionOk="0">
                <a:moveTo>
                  <a:pt x="0" y="0"/>
                </a:moveTo>
                <a:cubicBezTo>
                  <a:pt x="202266" y="-964"/>
                  <a:pt x="376838" y="50204"/>
                  <a:pt x="645629" y="0"/>
                </a:cubicBezTo>
                <a:cubicBezTo>
                  <a:pt x="914420" y="-50204"/>
                  <a:pt x="1107191" y="36167"/>
                  <a:pt x="1267347" y="0"/>
                </a:cubicBezTo>
                <a:cubicBezTo>
                  <a:pt x="1427503" y="-36167"/>
                  <a:pt x="1834428" y="51756"/>
                  <a:pt x="2391220" y="0"/>
                </a:cubicBezTo>
                <a:cubicBezTo>
                  <a:pt x="2411081" y="259559"/>
                  <a:pt x="2335611" y="412437"/>
                  <a:pt x="2391220" y="523220"/>
                </a:cubicBezTo>
                <a:cubicBezTo>
                  <a:pt x="2156405" y="544129"/>
                  <a:pt x="2061222" y="461450"/>
                  <a:pt x="1865152" y="523220"/>
                </a:cubicBezTo>
                <a:cubicBezTo>
                  <a:pt x="1669082" y="584990"/>
                  <a:pt x="1350813" y="473669"/>
                  <a:pt x="1219522" y="523220"/>
                </a:cubicBezTo>
                <a:cubicBezTo>
                  <a:pt x="1088231" y="572771"/>
                  <a:pt x="763388" y="492414"/>
                  <a:pt x="645629" y="523220"/>
                </a:cubicBezTo>
                <a:cubicBezTo>
                  <a:pt x="527870" y="554026"/>
                  <a:pt x="231137" y="509221"/>
                  <a:pt x="0" y="523220"/>
                </a:cubicBezTo>
                <a:cubicBezTo>
                  <a:pt x="-61010" y="359582"/>
                  <a:pt x="38668" y="188527"/>
                  <a:pt x="0" y="0"/>
                </a:cubicBezTo>
                <a:close/>
              </a:path>
            </a:pathLst>
          </a:custGeom>
          <a:noFill/>
          <a:ln>
            <a:solidFill>
              <a:schemeClr val="bg1"/>
            </a:solidFill>
            <a:extLst>
              <a:ext uri="{C807C97D-BFC1-408E-A445-0C87EB9F89A2}">
                <ask:lineSketchStyleProps xmlns:ask="http://schemas.microsoft.com/office/drawing/2018/sketchyshapes" sd="4078003762">
                  <a:prstGeom prst="rect">
                    <a:avLst/>
                  </a:prstGeom>
                  <ask:type>
                    <ask:lineSketchScribble/>
                  </ask:type>
                </ask:lineSketchStyleProps>
              </a:ext>
            </a:extLst>
          </a:ln>
          <a:effectLst>
            <a:glow>
              <a:schemeClr val="bg2"/>
            </a:glow>
            <a:outerShdw blurRad="50800" dist="38100" dir="2700000" algn="tl" rotWithShape="0">
              <a:prstClr val="black">
                <a:alpha val="40000"/>
              </a:prstClr>
            </a:outerShdw>
            <a:softEdge rad="0"/>
          </a:effectLst>
        </p:spPr>
        <p:txBody>
          <a:bodyPr wrap="square" rtlCol="0">
            <a:spAutoFit/>
          </a:bodyPr>
          <a:lstStyle/>
          <a:p>
            <a:pPr algn="ctr"/>
            <a:r>
              <a:rPr lang="en-US" b="1" dirty="0">
                <a:solidFill>
                  <a:schemeClr val="bg1"/>
                </a:solidFill>
              </a:rPr>
              <a:t>November 14</a:t>
            </a:r>
            <a:r>
              <a:rPr lang="en-US" b="1" baseline="30000" dirty="0">
                <a:solidFill>
                  <a:schemeClr val="bg1"/>
                </a:solidFill>
              </a:rPr>
              <a:t>th</a:t>
            </a:r>
            <a:r>
              <a:rPr lang="en-US" b="1" dirty="0">
                <a:solidFill>
                  <a:schemeClr val="bg1"/>
                </a:solidFill>
              </a:rPr>
              <a:t> </a:t>
            </a:r>
          </a:p>
          <a:p>
            <a:pPr algn="ctr"/>
            <a:r>
              <a:rPr lang="en-US" b="1" dirty="0">
                <a:solidFill>
                  <a:schemeClr val="bg1"/>
                </a:solidFill>
              </a:rPr>
              <a:t>Buffalo Thunder Resort</a:t>
            </a:r>
          </a:p>
        </p:txBody>
      </p:sp>
      <p:sp>
        <p:nvSpPr>
          <p:cNvPr id="19" name="TextBox 18">
            <a:extLst>
              <a:ext uri="{FF2B5EF4-FFF2-40B4-BE49-F238E27FC236}">
                <a16:creationId xmlns:a16="http://schemas.microsoft.com/office/drawing/2014/main" id="{C392D700-5CE8-A03A-7F2F-1CB293B7D55A}"/>
              </a:ext>
            </a:extLst>
          </p:cNvPr>
          <p:cNvSpPr txBox="1"/>
          <p:nvPr/>
        </p:nvSpPr>
        <p:spPr>
          <a:xfrm>
            <a:off x="0" y="790425"/>
            <a:ext cx="12192000" cy="707886"/>
          </a:xfrm>
          <a:prstGeom prst="rect">
            <a:avLst/>
          </a:prstGeom>
          <a:noFill/>
        </p:spPr>
        <p:txBody>
          <a:bodyPr wrap="square">
            <a:spAutoFit/>
          </a:bodyPr>
          <a:lstStyle/>
          <a:p>
            <a:pPr algn="ctr"/>
            <a:r>
              <a:rPr lang="en-US" sz="4000" b="1" dirty="0">
                <a:solidFill>
                  <a:schemeClr val="bg1"/>
                </a:solidFill>
                <a:latin typeface="Arial Black" panose="020B0A04020102020204" pitchFamily="34" charset="0"/>
              </a:rPr>
              <a:t>Parent University</a:t>
            </a:r>
          </a:p>
        </p:txBody>
      </p:sp>
    </p:spTree>
    <p:extLst>
      <p:ext uri="{BB962C8B-B14F-4D97-AF65-F5344CB8AC3E}">
        <p14:creationId xmlns:p14="http://schemas.microsoft.com/office/powerpoint/2010/main" val="199945948"/>
      </p:ext>
    </p:extLst>
  </p:cSld>
  <p:clrMapOvr>
    <a:masterClrMapping/>
  </p:clrMapOvr>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Props1.xml><?xml version="1.0" encoding="utf-8"?>
<ds:datastoreItem xmlns:ds="http://schemas.openxmlformats.org/officeDocument/2006/customXml" ds:itemID="{9AEB31FC-916F-41E8-95E9-D1BA73F428ED}">
  <ds:schemaRefs>
    <ds:schemaRef ds:uri="b7e42180-9a4b-4c17-86a5-ad00b76983b0"/>
    <ds:schemaRef ds:uri="b87801ea-a269-4b2f-a2b7-6723e2856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DFA72D-2BD7-44DF-8D08-4286422C9D3B}">
  <ds:schemaRefs>
    <ds:schemaRef ds:uri="http://schemas.microsoft.com/sharepoint/v3/contenttype/forms"/>
  </ds:schemaRefs>
</ds:datastoreItem>
</file>

<file path=customXml/itemProps3.xml><?xml version="1.0" encoding="utf-8"?>
<ds:datastoreItem xmlns:ds="http://schemas.openxmlformats.org/officeDocument/2006/customXml" ds:itemID="{503DB85C-8225-4FD6-8475-A2FB1EA2833A}">
  <ds:schemaRefs>
    <ds:schemaRef ds:uri="http://schemas.microsoft.com/office/2006/metadata/properties"/>
    <ds:schemaRef ds:uri="http://schemas.microsoft.com/office/2006/documentManagement/types"/>
    <ds:schemaRef ds:uri="http://purl.org/dc/terms/"/>
    <ds:schemaRef ds:uri="http://purl.org/dc/elements/1.1/"/>
    <ds:schemaRef ds:uri="http://schemas.microsoft.com/office/infopath/2007/PartnerControls"/>
    <ds:schemaRef ds:uri="b87801ea-a269-4b2f-a2b7-6723e28563fe"/>
    <ds:schemaRef ds:uri="http://purl.org/dc/dcmitype/"/>
    <ds:schemaRef ds:uri="http://schemas.openxmlformats.org/package/2006/metadata/core-properties"/>
    <ds:schemaRef ds:uri="b7e42180-9a4b-4c17-86a5-ad00b76983b0"/>
    <ds:schemaRef ds:uri="http://www.w3.org/XML/1998/namespace"/>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1594</TotalTime>
  <Words>7541</Words>
  <Application>Microsoft Office PowerPoint</Application>
  <PresentationFormat>Widescreen</PresentationFormat>
  <Paragraphs>881</Paragraphs>
  <Slides>62</Slides>
  <Notes>32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62</vt:i4>
      </vt:variant>
    </vt:vector>
  </HeadingPairs>
  <TitlesOfParts>
    <vt:vector size="75" baseType="lpstr">
      <vt:lpstr>Arial Black</vt:lpstr>
      <vt:lpstr>Arial</vt:lpstr>
      <vt:lpstr>Georgia</vt:lpstr>
      <vt:lpstr>Book Antiqua</vt:lpstr>
      <vt:lpstr>Calibri</vt:lpstr>
      <vt:lpstr>Century Gothic</vt:lpstr>
      <vt:lpstr>Segoe UI Symbol</vt:lpstr>
      <vt:lpstr>Aptos</vt:lpstr>
      <vt:lpstr>Times New Roman</vt:lpstr>
      <vt:lpstr>Arial,Sans-Serif</vt:lpstr>
      <vt:lpstr>MS Gothic</vt:lpstr>
      <vt:lpstr>Wingdings</vt:lpstr>
      <vt:lpstr>Sales Direction 16X9</vt:lpstr>
      <vt:lpstr>PowerPoint Presentation</vt:lpstr>
      <vt:lpstr>Office Hour Sessions</vt:lpstr>
      <vt:lpstr>Leadership/Duties of the Office</vt:lpstr>
      <vt:lpstr>Hiring Updates</vt:lpstr>
      <vt:lpstr>Special Education Pay Differentials  Phase II</vt:lpstr>
      <vt:lpstr>PowerPoint Presentation</vt:lpstr>
      <vt:lpstr>PowerPoint Presentation</vt:lpstr>
      <vt:lpstr>PowerPoint Presentation</vt:lpstr>
      <vt:lpstr>PowerPoint Presentation</vt:lpstr>
      <vt:lpstr>Data &amp; Finance</vt:lpstr>
      <vt:lpstr>Data &amp; Finance Calendar</vt:lpstr>
      <vt:lpstr>Data/Finance Team Contact List</vt:lpstr>
      <vt:lpstr>OSE Monthly Newsletter</vt:lpstr>
      <vt:lpstr>IDEA B Panel Meetings</vt:lpstr>
      <vt:lpstr>Special Education Ombud Flyers</vt:lpstr>
      <vt:lpstr>PowerPoint Presentation</vt:lpstr>
      <vt:lpstr>   Contact List </vt:lpstr>
      <vt:lpstr>Resources</vt:lpstr>
      <vt:lpstr>Questions From The Field?</vt:lpstr>
      <vt:lpstr>PowerPoint Presentation</vt:lpstr>
      <vt:lpstr>Pre-Finding Correction </vt:lpstr>
      <vt:lpstr>Pre-Finding Correction </vt:lpstr>
      <vt:lpstr>Pre-Finding Correction </vt:lpstr>
      <vt:lpstr>PowerPoint Presentation</vt:lpstr>
      <vt:lpstr>Indicator 18</vt:lpstr>
      <vt:lpstr>Indicator 13 Secondary Transition for Students  </vt:lpstr>
      <vt:lpstr>What is Secondary Transition</vt:lpstr>
      <vt:lpstr>                   What is SPP Indicator 13</vt:lpstr>
      <vt:lpstr> LEA must score 100% for Indicator 13</vt:lpstr>
      <vt:lpstr>    Students' role in Secondary Transition IEP</vt:lpstr>
      <vt:lpstr>QUESTIONS</vt:lpstr>
      <vt:lpstr>Evaluating your IEPs per OSEP</vt:lpstr>
      <vt:lpstr>New Mexico Indicator 13 Compliance Rubric</vt:lpstr>
      <vt:lpstr>New Mexico Indicator 13 Compliance Rubric </vt:lpstr>
      <vt:lpstr>New Mexico Indicator 13 Compliance Rubric  </vt:lpstr>
      <vt:lpstr>What are the 8 OSEP Questions??  </vt:lpstr>
      <vt:lpstr>    Question 1 from OSEP</vt:lpstr>
      <vt:lpstr>Do You know about IL?? Independent Living Center</vt:lpstr>
      <vt:lpstr>                        Question 2 from OSEP </vt:lpstr>
      <vt:lpstr>Question 3</vt:lpstr>
      <vt:lpstr>                 Questions 4 from OSEP </vt:lpstr>
      <vt:lpstr>  Question 5 from OSEP</vt:lpstr>
      <vt:lpstr>QUESTIONS</vt:lpstr>
      <vt:lpstr>   Course of study </vt:lpstr>
      <vt:lpstr>  Question 6 from OSEP</vt:lpstr>
      <vt:lpstr>Annual IEP Goals</vt:lpstr>
      <vt:lpstr>  Questions 7 and 8 from OSEP</vt:lpstr>
      <vt:lpstr>QUESTIONS</vt:lpstr>
      <vt:lpstr>   Providing the Student and Youth with Support to Make Their Decisions  </vt:lpstr>
      <vt:lpstr>Educators can help students develop self-determination skills when they:</vt:lpstr>
      <vt:lpstr>Continued</vt:lpstr>
      <vt:lpstr>Guidance and Writing Tips </vt:lpstr>
      <vt:lpstr>   Postsecondary Goals</vt:lpstr>
      <vt:lpstr>Postsecondary Goals </vt:lpstr>
      <vt:lpstr>OSE Process for Indicator 13 Review </vt:lpstr>
      <vt:lpstr>IEP Upload</vt:lpstr>
      <vt:lpstr>OSE Process for Indicator 13 Review</vt:lpstr>
      <vt:lpstr>OSE Process for Indicator 13 Review </vt:lpstr>
      <vt:lpstr>QUESTIONS</vt:lpstr>
      <vt:lpstr>Access to Special Education Monitoring Site</vt:lpstr>
      <vt:lpstr>PowerPoint Presentation</vt:lpstr>
      <vt:lpstr>Office of Special Education Office Hour Sessions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lastModifiedBy>Cordova, Trudy, PED</cp:lastModifiedBy>
  <cp:revision>26</cp:revision>
  <dcterms:created xsi:type="dcterms:W3CDTF">2020-01-22T19:18:44Z</dcterms:created>
  <dcterms:modified xsi:type="dcterms:W3CDTF">2024-10-15T22:26:57Z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