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7" r:id="rId5"/>
    <p:sldId id="295" r:id="rId6"/>
    <p:sldId id="299" r:id="rId7"/>
    <p:sldId id="319" r:id="rId8"/>
    <p:sldId id="296" r:id="rId9"/>
    <p:sldId id="297" r:id="rId10"/>
    <p:sldId id="298" r:id="rId11"/>
    <p:sldId id="300" r:id="rId12"/>
    <p:sldId id="301" r:id="rId13"/>
    <p:sldId id="302" r:id="rId14"/>
    <p:sldId id="303" r:id="rId15"/>
    <p:sldId id="304" r:id="rId16"/>
    <p:sldId id="305" r:id="rId17"/>
    <p:sldId id="307" r:id="rId18"/>
    <p:sldId id="306" r:id="rId19"/>
    <p:sldId id="308" r:id="rId20"/>
    <p:sldId id="309" r:id="rId21"/>
    <p:sldId id="311" r:id="rId22"/>
    <p:sldId id="310" r:id="rId23"/>
    <p:sldId id="312" r:id="rId24"/>
    <p:sldId id="313" r:id="rId25"/>
    <p:sldId id="318" r:id="rId26"/>
    <p:sldId id="317" r:id="rId27"/>
    <p:sldId id="316" r:id="rId28"/>
    <p:sldId id="314"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18A"/>
    <a:srgbClr val="2C7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1"/>
    <p:restoredTop sz="94698"/>
  </p:normalViewPr>
  <p:slideViewPr>
    <p:cSldViewPr snapToGrid="0" snapToObjects="1">
      <p:cViewPr varScale="1">
        <p:scale>
          <a:sx n="64" d="100"/>
          <a:sy n="64" d="100"/>
        </p:scale>
        <p:origin x="66"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1D75D-BABC-2842-8A07-A1C907ED1B1F}" type="datetimeFigureOut">
              <a:rPr lang="en-US" smtClean="0"/>
              <a:t>4/18/2024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D0973-010A-CE44-B54E-33F40DF759D1}" type="slidenum">
              <a:rPr lang="en-US" smtClean="0"/>
              <a:t>‹#›</a:t>
            </a:fld>
            <a:endParaRPr lang="en-US" dirty="0"/>
          </a:p>
        </p:txBody>
      </p:sp>
    </p:spTree>
    <p:extLst>
      <p:ext uri="{BB962C8B-B14F-4D97-AF65-F5344CB8AC3E}">
        <p14:creationId xmlns:p14="http://schemas.microsoft.com/office/powerpoint/2010/main" val="25186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3BFE70-1CE6-EA4B-889A-20442C8B887C}"/>
              </a:ext>
            </a:extLst>
          </p:cNvPr>
          <p:cNvSpPr/>
          <p:nvPr userDrawn="1"/>
        </p:nvSpPr>
        <p:spPr>
          <a:xfrm>
            <a:off x="0" y="-7563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95D90E-106F-7F49-91D4-DA8A9623876A}"/>
              </a:ext>
            </a:extLst>
          </p:cNvPr>
          <p:cNvSpPr>
            <a:spLocks noGrp="1"/>
          </p:cNvSpPr>
          <p:nvPr>
            <p:ph type="ctrTitle"/>
          </p:nvPr>
        </p:nvSpPr>
        <p:spPr>
          <a:xfrm>
            <a:off x="183713" y="4408030"/>
            <a:ext cx="11824572" cy="1081578"/>
          </a:xfrm>
        </p:spPr>
        <p:txBody>
          <a:bodyPr anchor="b"/>
          <a:lstStyle>
            <a:lvl1pPr algn="ctr">
              <a:defRPr sz="6000" b="1" i="0">
                <a:solidFill>
                  <a:schemeClr val="tx1"/>
                </a:solidFill>
                <a:latin typeface="Avenir Black" panose="02000503020000020003" pitchFamily="2" charset="0"/>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5449063-C4A1-B743-8A46-C3965641CE21}"/>
              </a:ext>
            </a:extLst>
          </p:cNvPr>
          <p:cNvSpPr>
            <a:spLocks noGrp="1"/>
          </p:cNvSpPr>
          <p:nvPr>
            <p:ph type="subTitle" idx="1"/>
          </p:nvPr>
        </p:nvSpPr>
        <p:spPr>
          <a:xfrm>
            <a:off x="183713" y="5634828"/>
            <a:ext cx="11725653" cy="365125"/>
          </a:xfrm>
        </p:spPr>
        <p:txBody>
          <a:bodyPr/>
          <a:lstStyle>
            <a:lvl1pPr marL="0" indent="0" algn="ctr">
              <a:buNone/>
              <a:defRPr sz="2400" b="1" i="0">
                <a:solidFill>
                  <a:srgbClr val="3D918A"/>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1EFF143-D1EF-B943-AD17-B341BC18CBDD}"/>
              </a:ext>
            </a:extLst>
          </p:cNvPr>
          <p:cNvSpPr>
            <a:spLocks noGrp="1"/>
          </p:cNvSpPr>
          <p:nvPr>
            <p:ph type="dt" sz="half" idx="10"/>
          </p:nvPr>
        </p:nvSpPr>
        <p:spPr/>
        <p:txBody>
          <a:bodyPr/>
          <a:lstStyle/>
          <a:p>
            <a:fld id="{9DF83A68-D3F8-454B-AB49-96FC467E936F}" type="datetime1">
              <a:rPr lang="en-US" smtClean="0"/>
              <a:t>4/18/2024</a:t>
            </a:fld>
            <a:endParaRPr lang="en-US" dirty="0"/>
          </a:p>
        </p:txBody>
      </p:sp>
      <p:sp>
        <p:nvSpPr>
          <p:cNvPr id="5" name="Footer Placeholder 4">
            <a:extLst>
              <a:ext uri="{FF2B5EF4-FFF2-40B4-BE49-F238E27FC236}">
                <a16:creationId xmlns:a16="http://schemas.microsoft.com/office/drawing/2014/main" id="{A6119FD8-7B58-0141-8C26-6D4A48898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28CEA6-54E4-7543-937E-A401781B1628}"/>
              </a:ext>
            </a:extLst>
          </p:cNvPr>
          <p:cNvSpPr>
            <a:spLocks noGrp="1"/>
          </p:cNvSpPr>
          <p:nvPr>
            <p:ph type="sldNum" sz="quarter" idx="12"/>
          </p:nvPr>
        </p:nvSpPr>
        <p:spPr/>
        <p:txBody>
          <a:bodyPr/>
          <a:lstStyle/>
          <a:p>
            <a:fld id="{6D2419D7-6BA3-D84C-924A-AAE4476A5BEB}"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id="{058A4F58-170F-9445-A550-09C2E6871199}"/>
              </a:ext>
            </a:extLst>
          </p:cNvPr>
          <p:cNvPicPr>
            <a:picLocks noChangeAspect="1"/>
          </p:cNvPicPr>
          <p:nvPr userDrawn="1"/>
        </p:nvPicPr>
        <p:blipFill>
          <a:blip r:embed="rId2"/>
          <a:stretch>
            <a:fillRect/>
          </a:stretch>
        </p:blipFill>
        <p:spPr>
          <a:xfrm>
            <a:off x="-388307" y="-1032765"/>
            <a:ext cx="12192000" cy="6064135"/>
          </a:xfrm>
          <a:prstGeom prst="rect">
            <a:avLst/>
          </a:prstGeom>
        </p:spPr>
      </p:pic>
    </p:spTree>
    <p:extLst>
      <p:ext uri="{BB962C8B-B14F-4D97-AF65-F5344CB8AC3E}">
        <p14:creationId xmlns:p14="http://schemas.microsoft.com/office/powerpoint/2010/main" val="107011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F3E4-B90A-C84E-B140-9EEAA28C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CC164-2B97-D94E-989A-17176D979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68DCB-9471-B04A-9B14-B432DC94CFF1}"/>
              </a:ext>
            </a:extLst>
          </p:cNvPr>
          <p:cNvSpPr>
            <a:spLocks noGrp="1"/>
          </p:cNvSpPr>
          <p:nvPr>
            <p:ph type="dt" sz="half" idx="10"/>
          </p:nvPr>
        </p:nvSpPr>
        <p:spPr/>
        <p:txBody>
          <a:bodyPr/>
          <a:lstStyle/>
          <a:p>
            <a:fld id="{279B01CC-F90C-674F-8185-52EE1401E384}" type="datetime1">
              <a:rPr lang="en-US" smtClean="0"/>
              <a:t>4/18/2024</a:t>
            </a:fld>
            <a:endParaRPr lang="en-US" dirty="0"/>
          </a:p>
        </p:txBody>
      </p:sp>
      <p:sp>
        <p:nvSpPr>
          <p:cNvPr id="5" name="Footer Placeholder 4">
            <a:extLst>
              <a:ext uri="{FF2B5EF4-FFF2-40B4-BE49-F238E27FC236}">
                <a16:creationId xmlns:a16="http://schemas.microsoft.com/office/drawing/2014/main" id="{A36782CF-077D-CF48-AC45-0C141C471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430CC2-C671-1449-B5FB-6793CF86AB28}"/>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63865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6C3659-CBA3-4D49-ADD6-D03A2307D3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1B5103-C123-B846-BC18-87BCC4215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762E4-BB2C-7645-9940-A3FBEE5F765C}"/>
              </a:ext>
            </a:extLst>
          </p:cNvPr>
          <p:cNvSpPr>
            <a:spLocks noGrp="1"/>
          </p:cNvSpPr>
          <p:nvPr>
            <p:ph type="dt" sz="half" idx="10"/>
          </p:nvPr>
        </p:nvSpPr>
        <p:spPr/>
        <p:txBody>
          <a:bodyPr/>
          <a:lstStyle/>
          <a:p>
            <a:fld id="{9884762D-4C54-4B48-BD13-E35B38804B1D}" type="datetime1">
              <a:rPr lang="en-US" smtClean="0"/>
              <a:t>4/18/2024</a:t>
            </a:fld>
            <a:endParaRPr lang="en-US" dirty="0"/>
          </a:p>
        </p:txBody>
      </p:sp>
      <p:sp>
        <p:nvSpPr>
          <p:cNvPr id="5" name="Footer Placeholder 4">
            <a:extLst>
              <a:ext uri="{FF2B5EF4-FFF2-40B4-BE49-F238E27FC236}">
                <a16:creationId xmlns:a16="http://schemas.microsoft.com/office/drawing/2014/main" id="{CE2A21F4-B9D8-ED42-934A-1048ADD94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A60575-CB78-4148-830A-2E0F41A3C3BC}"/>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29981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E837-DBAB-0A47-9FCB-050C11D2B41E}"/>
              </a:ext>
            </a:extLst>
          </p:cNvPr>
          <p:cNvSpPr>
            <a:spLocks noGrp="1"/>
          </p:cNvSpPr>
          <p:nvPr>
            <p:ph type="title"/>
          </p:nvPr>
        </p:nvSpPr>
        <p:spPr/>
        <p:txBody>
          <a:bodyPr/>
          <a:lstStyle>
            <a:lvl1pPr>
              <a:defRPr>
                <a:solidFill>
                  <a:srgbClr val="3D918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41F9CA-49B1-1B4A-B173-CD010543170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AAB13E-E61F-2A41-93CB-A4BAB88FEB14}"/>
              </a:ext>
            </a:extLst>
          </p:cNvPr>
          <p:cNvSpPr>
            <a:spLocks noGrp="1"/>
          </p:cNvSpPr>
          <p:nvPr>
            <p:ph type="dt" sz="half" idx="10"/>
          </p:nvPr>
        </p:nvSpPr>
        <p:spPr/>
        <p:txBody>
          <a:bodyPr/>
          <a:lstStyle/>
          <a:p>
            <a:fld id="{378D3175-C945-C248-BB96-95F4B2935CC2}" type="datetime1">
              <a:rPr lang="en-US" smtClean="0"/>
              <a:t>4/18/2024</a:t>
            </a:fld>
            <a:endParaRPr lang="en-US" dirty="0"/>
          </a:p>
        </p:txBody>
      </p:sp>
      <p:sp>
        <p:nvSpPr>
          <p:cNvPr id="5" name="Footer Placeholder 4">
            <a:extLst>
              <a:ext uri="{FF2B5EF4-FFF2-40B4-BE49-F238E27FC236}">
                <a16:creationId xmlns:a16="http://schemas.microsoft.com/office/drawing/2014/main" id="{813C0EB4-E979-9B4B-91D9-19D0D02515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A98165-8515-9A4C-BA30-60ED0C4AFB76}"/>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83656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4F71-3198-2D4D-A39C-7757FEAE19BD}"/>
              </a:ext>
            </a:extLst>
          </p:cNvPr>
          <p:cNvSpPr>
            <a:spLocks noGrp="1"/>
          </p:cNvSpPr>
          <p:nvPr>
            <p:ph type="title"/>
          </p:nvPr>
        </p:nvSpPr>
        <p:spPr>
          <a:xfrm>
            <a:off x="831850" y="56526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17519-815D-A74B-ABE8-AD902A02DF25}"/>
              </a:ext>
            </a:extLst>
          </p:cNvPr>
          <p:cNvSpPr>
            <a:spLocks noGrp="1"/>
          </p:cNvSpPr>
          <p:nvPr>
            <p:ph type="body" idx="1"/>
          </p:nvPr>
        </p:nvSpPr>
        <p:spPr>
          <a:xfrm>
            <a:off x="831850" y="353374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11105E-598B-4C46-B1EE-20BC36BCCC97}"/>
              </a:ext>
            </a:extLst>
          </p:cNvPr>
          <p:cNvSpPr>
            <a:spLocks noGrp="1"/>
          </p:cNvSpPr>
          <p:nvPr>
            <p:ph type="dt" sz="half" idx="10"/>
          </p:nvPr>
        </p:nvSpPr>
        <p:spPr/>
        <p:txBody>
          <a:bodyPr/>
          <a:lstStyle/>
          <a:p>
            <a:fld id="{0475E81F-7390-534D-B84C-792CE6506FF5}" type="datetime1">
              <a:rPr lang="en-US" smtClean="0"/>
              <a:t>4/18/2024</a:t>
            </a:fld>
            <a:endParaRPr lang="en-US" dirty="0"/>
          </a:p>
        </p:txBody>
      </p:sp>
      <p:sp>
        <p:nvSpPr>
          <p:cNvPr id="5" name="Footer Placeholder 4">
            <a:extLst>
              <a:ext uri="{FF2B5EF4-FFF2-40B4-BE49-F238E27FC236}">
                <a16:creationId xmlns:a16="http://schemas.microsoft.com/office/drawing/2014/main" id="{83BC97EC-2F4F-E243-B01D-EF1DB38D5F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ACBD3A-1B35-8944-ABBF-0E373620D2B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769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68E3-C107-9A49-812F-07676B3F1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27422-1317-EF45-A382-4A9ED336E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9AC6C-5F8D-294B-9EC7-2DE190EC8D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7FEE3-635D-7A42-9BA5-24E68FAEAECB}"/>
              </a:ext>
            </a:extLst>
          </p:cNvPr>
          <p:cNvSpPr>
            <a:spLocks noGrp="1"/>
          </p:cNvSpPr>
          <p:nvPr>
            <p:ph type="dt" sz="half" idx="10"/>
          </p:nvPr>
        </p:nvSpPr>
        <p:spPr/>
        <p:txBody>
          <a:bodyPr/>
          <a:lstStyle/>
          <a:p>
            <a:fld id="{ACC347F3-4F55-1644-87B7-614167513AA4}" type="datetime1">
              <a:rPr lang="en-US" smtClean="0"/>
              <a:t>4/18/2024</a:t>
            </a:fld>
            <a:endParaRPr lang="en-US" dirty="0"/>
          </a:p>
        </p:txBody>
      </p:sp>
      <p:sp>
        <p:nvSpPr>
          <p:cNvPr id="6" name="Footer Placeholder 5">
            <a:extLst>
              <a:ext uri="{FF2B5EF4-FFF2-40B4-BE49-F238E27FC236}">
                <a16:creationId xmlns:a16="http://schemas.microsoft.com/office/drawing/2014/main" id="{5DBAD082-5E23-7446-80EB-7E0A0EF5F9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133717-690D-DF4A-9B3E-CBEC2E372A2D}"/>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92598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4E2D-E7B8-E74D-8475-E73584A162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267B0-7E61-3047-9E00-25C1323BF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A5C1F-6B66-ED4E-8F77-A5635C962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DD9712-2770-5842-A50F-22BEA3234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27DF36-5579-6E4F-BFC2-0A6672D1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2AD71-C2D8-9B42-84DF-CF1EC558DDB5}"/>
              </a:ext>
            </a:extLst>
          </p:cNvPr>
          <p:cNvSpPr>
            <a:spLocks noGrp="1"/>
          </p:cNvSpPr>
          <p:nvPr>
            <p:ph type="dt" sz="half" idx="10"/>
          </p:nvPr>
        </p:nvSpPr>
        <p:spPr/>
        <p:txBody>
          <a:bodyPr/>
          <a:lstStyle/>
          <a:p>
            <a:fld id="{1ACEDF27-8EB3-F04A-A9E1-03989267FDEC}" type="datetime1">
              <a:rPr lang="en-US" smtClean="0"/>
              <a:t>4/18/2024</a:t>
            </a:fld>
            <a:endParaRPr lang="en-US" dirty="0"/>
          </a:p>
        </p:txBody>
      </p:sp>
      <p:sp>
        <p:nvSpPr>
          <p:cNvPr id="8" name="Footer Placeholder 7">
            <a:extLst>
              <a:ext uri="{FF2B5EF4-FFF2-40B4-BE49-F238E27FC236}">
                <a16:creationId xmlns:a16="http://schemas.microsoft.com/office/drawing/2014/main" id="{AB0CC3DD-A7F5-B64D-92FE-E86767F73C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6EC7E7-21F0-4F49-98C3-31414D1FA6D2}"/>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8660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33EA-83D2-F946-A564-CCF6AF79F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9E0CD-8F7B-1042-8F26-23BBC4487D56}"/>
              </a:ext>
            </a:extLst>
          </p:cNvPr>
          <p:cNvSpPr>
            <a:spLocks noGrp="1"/>
          </p:cNvSpPr>
          <p:nvPr>
            <p:ph type="dt" sz="half" idx="10"/>
          </p:nvPr>
        </p:nvSpPr>
        <p:spPr/>
        <p:txBody>
          <a:bodyPr/>
          <a:lstStyle/>
          <a:p>
            <a:fld id="{4524AE27-A8E4-EF41-A06F-CDA3295AA82A}" type="datetime1">
              <a:rPr lang="en-US" smtClean="0"/>
              <a:t>4/18/2024</a:t>
            </a:fld>
            <a:endParaRPr lang="en-US" dirty="0"/>
          </a:p>
        </p:txBody>
      </p:sp>
      <p:sp>
        <p:nvSpPr>
          <p:cNvPr id="4" name="Footer Placeholder 3">
            <a:extLst>
              <a:ext uri="{FF2B5EF4-FFF2-40B4-BE49-F238E27FC236}">
                <a16:creationId xmlns:a16="http://schemas.microsoft.com/office/drawing/2014/main" id="{21E4D268-E9D8-5048-9984-047B71605E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B9DB67-C5DE-4144-9084-16204649791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42094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0697A-874D-2147-87E4-F463492B0B5D}"/>
              </a:ext>
            </a:extLst>
          </p:cNvPr>
          <p:cNvSpPr>
            <a:spLocks noGrp="1"/>
          </p:cNvSpPr>
          <p:nvPr>
            <p:ph type="dt" sz="half" idx="10"/>
          </p:nvPr>
        </p:nvSpPr>
        <p:spPr/>
        <p:txBody>
          <a:bodyPr/>
          <a:lstStyle/>
          <a:p>
            <a:fld id="{EA00263F-D3F1-EE4D-ADB6-15D2AF3659C7}" type="datetime1">
              <a:rPr lang="en-US" smtClean="0"/>
              <a:t>4/18/2024</a:t>
            </a:fld>
            <a:endParaRPr lang="en-US" dirty="0"/>
          </a:p>
        </p:txBody>
      </p:sp>
      <p:sp>
        <p:nvSpPr>
          <p:cNvPr id="3" name="Footer Placeholder 2">
            <a:extLst>
              <a:ext uri="{FF2B5EF4-FFF2-40B4-BE49-F238E27FC236}">
                <a16:creationId xmlns:a16="http://schemas.microsoft.com/office/drawing/2014/main" id="{1540CE07-AC8E-B846-854F-A59A67DC92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DA5FFA-5B20-6043-B7EC-B3AFDE431331}"/>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1112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BB8C-CF18-894B-9C00-957BB51DF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2B774C-6D18-804C-BA7A-E23460CC5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09565-B60E-654A-8897-40F584839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8633F-0843-0A44-83D8-7C5D32AD7F6C}"/>
              </a:ext>
            </a:extLst>
          </p:cNvPr>
          <p:cNvSpPr>
            <a:spLocks noGrp="1"/>
          </p:cNvSpPr>
          <p:nvPr>
            <p:ph type="dt" sz="half" idx="10"/>
          </p:nvPr>
        </p:nvSpPr>
        <p:spPr/>
        <p:txBody>
          <a:bodyPr/>
          <a:lstStyle/>
          <a:p>
            <a:fld id="{5ECB3A86-03DE-1B46-89B9-A012ECB3B8D0}" type="datetime1">
              <a:rPr lang="en-US" smtClean="0"/>
              <a:t>4/18/2024</a:t>
            </a:fld>
            <a:endParaRPr lang="en-US" dirty="0"/>
          </a:p>
        </p:txBody>
      </p:sp>
      <p:sp>
        <p:nvSpPr>
          <p:cNvPr id="6" name="Footer Placeholder 5">
            <a:extLst>
              <a:ext uri="{FF2B5EF4-FFF2-40B4-BE49-F238E27FC236}">
                <a16:creationId xmlns:a16="http://schemas.microsoft.com/office/drawing/2014/main" id="{42F448EB-4B0B-2F4F-A527-A1351F5363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C860F2-0395-3043-A326-9E54674DFC0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78336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5B70-FDD8-5A40-A665-359FF3AC1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65565C-D0C5-404C-9A04-5AD95D03B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9FD376-805E-FF4E-AFA8-6EFAC03DD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02266-F658-1F4C-AFEE-C315E9F7161C}"/>
              </a:ext>
            </a:extLst>
          </p:cNvPr>
          <p:cNvSpPr>
            <a:spLocks noGrp="1"/>
          </p:cNvSpPr>
          <p:nvPr>
            <p:ph type="dt" sz="half" idx="10"/>
          </p:nvPr>
        </p:nvSpPr>
        <p:spPr/>
        <p:txBody>
          <a:bodyPr/>
          <a:lstStyle/>
          <a:p>
            <a:fld id="{090CAE06-167E-3E41-8F57-138F8B946A47}" type="datetime1">
              <a:rPr lang="en-US" smtClean="0"/>
              <a:t>4/18/2024</a:t>
            </a:fld>
            <a:endParaRPr lang="en-US" dirty="0"/>
          </a:p>
        </p:txBody>
      </p:sp>
      <p:sp>
        <p:nvSpPr>
          <p:cNvPr id="6" name="Footer Placeholder 5">
            <a:extLst>
              <a:ext uri="{FF2B5EF4-FFF2-40B4-BE49-F238E27FC236}">
                <a16:creationId xmlns:a16="http://schemas.microsoft.com/office/drawing/2014/main" id="{F1FE9730-8C0F-C64C-A1B9-6A385CEF7F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2F8782-A7E6-D946-924F-2FB95A9494E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3202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3890D-BF3D-D54D-B6FB-72B08165C033}"/>
              </a:ext>
            </a:extLst>
          </p:cNvPr>
          <p:cNvSpPr>
            <a:spLocks noGrp="1"/>
          </p:cNvSpPr>
          <p:nvPr>
            <p:ph type="title"/>
          </p:nvPr>
        </p:nvSpPr>
        <p:spPr>
          <a:xfrm>
            <a:off x="182879" y="365125"/>
            <a:ext cx="118456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99303E-1045-5D43-9DA5-EF13CBB1056C}"/>
              </a:ext>
            </a:extLst>
          </p:cNvPr>
          <p:cNvSpPr>
            <a:spLocks noGrp="1"/>
          </p:cNvSpPr>
          <p:nvPr>
            <p:ph type="body" idx="1"/>
          </p:nvPr>
        </p:nvSpPr>
        <p:spPr>
          <a:xfrm>
            <a:off x="182880" y="1825625"/>
            <a:ext cx="118456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234DE4-BBDF-4248-9E72-6D1196A6E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BB006-CA75-DB40-99BF-0F7EAC7CDDE9}" type="datetime1">
              <a:rPr lang="en-US" smtClean="0"/>
              <a:t>4/18/2024</a:t>
            </a:fld>
            <a:endParaRPr lang="en-US" dirty="0"/>
          </a:p>
        </p:txBody>
      </p:sp>
      <p:sp>
        <p:nvSpPr>
          <p:cNvPr id="5" name="Footer Placeholder 4">
            <a:extLst>
              <a:ext uri="{FF2B5EF4-FFF2-40B4-BE49-F238E27FC236}">
                <a16:creationId xmlns:a16="http://schemas.microsoft.com/office/drawing/2014/main" id="{B5623B0E-FF16-F748-9F70-01EBCD239DEA}"/>
              </a:ext>
            </a:extLst>
          </p:cNvPr>
          <p:cNvSpPr>
            <a:spLocks noGrp="1"/>
          </p:cNvSpPr>
          <p:nvPr>
            <p:ph type="ftr" sz="quarter" idx="3"/>
          </p:nvPr>
        </p:nvSpPr>
        <p:spPr>
          <a:xfrm>
            <a:off x="44958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C6F633-BD59-5D44-8ADB-C35D74F8C93D}"/>
              </a:ext>
            </a:extLst>
          </p:cNvPr>
          <p:cNvSpPr>
            <a:spLocks noGrp="1"/>
          </p:cNvSpPr>
          <p:nvPr>
            <p:ph type="sldNum" sz="quarter" idx="4"/>
          </p:nvPr>
        </p:nvSpPr>
        <p:spPr>
          <a:xfrm>
            <a:off x="9166166"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419D7-6BA3-D84C-924A-AAE4476A5BEB}" type="slidenum">
              <a:rPr lang="en-US" smtClean="0"/>
              <a:t>‹#›</a:t>
            </a:fld>
            <a:endParaRPr lang="en-US" dirty="0"/>
          </a:p>
        </p:txBody>
      </p:sp>
      <p:pic>
        <p:nvPicPr>
          <p:cNvPr id="10" name="Picture 9" descr="A picture containing text, queen&#10;&#10;Description automatically generated">
            <a:extLst>
              <a:ext uri="{FF2B5EF4-FFF2-40B4-BE49-F238E27FC236}">
                <a16:creationId xmlns:a16="http://schemas.microsoft.com/office/drawing/2014/main" id="{A275835A-B990-8E4A-872B-9B0F0CE832CE}"/>
              </a:ext>
            </a:extLst>
          </p:cNvPr>
          <p:cNvPicPr>
            <a:picLocks noChangeAspect="1"/>
          </p:cNvPicPr>
          <p:nvPr userDrawn="1"/>
        </p:nvPicPr>
        <p:blipFill>
          <a:blip r:embed="rId13"/>
          <a:stretch>
            <a:fillRect/>
          </a:stretch>
        </p:blipFill>
        <p:spPr>
          <a:xfrm>
            <a:off x="10199714" y="4501541"/>
            <a:ext cx="1828800" cy="2514600"/>
          </a:xfrm>
          <a:prstGeom prst="rect">
            <a:avLst/>
          </a:prstGeom>
        </p:spPr>
      </p:pic>
    </p:spTree>
    <p:extLst>
      <p:ext uri="{BB962C8B-B14F-4D97-AF65-F5344CB8AC3E}">
        <p14:creationId xmlns:p14="http://schemas.microsoft.com/office/powerpoint/2010/main" val="3070835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400" b="0" i="0" kern="1200">
          <a:solidFill>
            <a:srgbClr val="2C7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nicole.oshea@ped.nm.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9118" y="2129010"/>
            <a:ext cx="10329314" cy="2852737"/>
          </a:xfrm>
        </p:spPr>
        <p:txBody>
          <a:bodyPr>
            <a:normAutofit fontScale="90000"/>
          </a:bodyPr>
          <a:lstStyle/>
          <a:p>
            <a:pPr algn="ctr"/>
            <a:br>
              <a:rPr lang="en-US" b="1" dirty="0">
                <a:solidFill>
                  <a:schemeClr val="accent5"/>
                </a:solidFill>
              </a:rPr>
            </a:br>
            <a:br>
              <a:rPr lang="en-US" b="1" dirty="0">
                <a:solidFill>
                  <a:schemeClr val="accent5"/>
                </a:solidFill>
              </a:rPr>
            </a:br>
            <a:br>
              <a:rPr lang="en-US" b="1" dirty="0">
                <a:solidFill>
                  <a:schemeClr val="accent5"/>
                </a:solidFill>
              </a:rPr>
            </a:br>
            <a:r>
              <a:rPr lang="en-US" b="1" dirty="0">
                <a:solidFill>
                  <a:schemeClr val="accent5"/>
                </a:solidFill>
              </a:rPr>
              <a:t>Title I Part D </a:t>
            </a:r>
            <a:br>
              <a:rPr lang="en-US" b="1" dirty="0">
                <a:solidFill>
                  <a:schemeClr val="accent5"/>
                </a:solidFill>
              </a:rPr>
            </a:br>
            <a:r>
              <a:rPr lang="en-US" sz="4400" b="1" dirty="0">
                <a:solidFill>
                  <a:schemeClr val="accent5"/>
                </a:solidFill>
              </a:rPr>
              <a:t>The Prevention and Intervention Programs for Children and Youth Who are Neglected, Delinquent or At Risk</a:t>
            </a:r>
            <a:br>
              <a:rPr lang="en-US" b="1" dirty="0">
                <a:solidFill>
                  <a:schemeClr val="accent5"/>
                </a:solidFill>
              </a:rPr>
            </a:br>
            <a:endParaRPr lang="en-US" b="1" dirty="0">
              <a:solidFill>
                <a:schemeClr val="accent5"/>
              </a:solidFill>
            </a:endParaRPr>
          </a:p>
        </p:txBody>
      </p:sp>
      <p:sp>
        <p:nvSpPr>
          <p:cNvPr id="4" name="Slide Number Placeholder 3">
            <a:extLst>
              <a:ext uri="{FF2B5EF4-FFF2-40B4-BE49-F238E27FC236}">
                <a16:creationId xmlns:a16="http://schemas.microsoft.com/office/drawing/2014/main" id="{CCCE1894-F4C2-4445-9D64-1C3A3E1119E7}"/>
              </a:ext>
            </a:extLst>
          </p:cNvPr>
          <p:cNvSpPr>
            <a:spLocks noGrp="1"/>
          </p:cNvSpPr>
          <p:nvPr>
            <p:ph type="sldNum" sz="quarter" idx="12"/>
          </p:nvPr>
        </p:nvSpPr>
        <p:spPr/>
        <p:txBody>
          <a:bodyPr/>
          <a:lstStyle/>
          <a:p>
            <a:fld id="{6D2419D7-6BA3-D84C-924A-AAE4476A5BEB}" type="slidenum">
              <a:rPr lang="en-US" smtClean="0"/>
              <a:t>1</a:t>
            </a:fld>
            <a:endParaRPr lang="en-US" dirty="0"/>
          </a:p>
        </p:txBody>
      </p:sp>
    </p:spTree>
    <p:extLst>
      <p:ext uri="{BB962C8B-B14F-4D97-AF65-F5344CB8AC3E}">
        <p14:creationId xmlns:p14="http://schemas.microsoft.com/office/powerpoint/2010/main" val="327549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7560-E385-2193-545F-7A00FD282478}"/>
              </a:ext>
            </a:extLst>
          </p:cNvPr>
          <p:cNvSpPr>
            <a:spLocks noGrp="1"/>
          </p:cNvSpPr>
          <p:nvPr>
            <p:ph type="title"/>
          </p:nvPr>
        </p:nvSpPr>
        <p:spPr/>
        <p:txBody>
          <a:bodyPr/>
          <a:lstStyle/>
          <a:p>
            <a:pPr algn="ctr"/>
            <a:r>
              <a:rPr lang="en-US" dirty="0"/>
              <a:t> </a:t>
            </a:r>
            <a:r>
              <a:rPr lang="en-US" dirty="0">
                <a:solidFill>
                  <a:schemeClr val="accent5"/>
                </a:solidFill>
              </a:rPr>
              <a:t>Count Window</a:t>
            </a:r>
          </a:p>
        </p:txBody>
      </p:sp>
      <p:sp>
        <p:nvSpPr>
          <p:cNvPr id="4" name="Slide Number Placeholder 3">
            <a:extLst>
              <a:ext uri="{FF2B5EF4-FFF2-40B4-BE49-F238E27FC236}">
                <a16:creationId xmlns:a16="http://schemas.microsoft.com/office/drawing/2014/main" id="{789C329C-042D-8279-43AB-38ECED9C3E6F}"/>
              </a:ext>
            </a:extLst>
          </p:cNvPr>
          <p:cNvSpPr>
            <a:spLocks noGrp="1"/>
          </p:cNvSpPr>
          <p:nvPr>
            <p:ph type="sldNum" sz="quarter" idx="12"/>
          </p:nvPr>
        </p:nvSpPr>
        <p:spPr/>
        <p:txBody>
          <a:bodyPr/>
          <a:lstStyle/>
          <a:p>
            <a:fld id="{6D2419D7-6BA3-D84C-924A-AAE4476A5BEB}" type="slidenum">
              <a:rPr lang="en-US" smtClean="0"/>
              <a:t>10</a:t>
            </a:fld>
            <a:endParaRPr lang="en-US" dirty="0"/>
          </a:p>
        </p:txBody>
      </p:sp>
      <p:sp>
        <p:nvSpPr>
          <p:cNvPr id="5" name="TextBox 4">
            <a:extLst>
              <a:ext uri="{FF2B5EF4-FFF2-40B4-BE49-F238E27FC236}">
                <a16:creationId xmlns:a16="http://schemas.microsoft.com/office/drawing/2014/main" id="{1ACB7754-0642-B6BD-2EE2-7D933BEDA4D3}"/>
              </a:ext>
            </a:extLst>
          </p:cNvPr>
          <p:cNvSpPr txBox="1"/>
          <p:nvPr/>
        </p:nvSpPr>
        <p:spPr>
          <a:xfrm>
            <a:off x="721453" y="1859339"/>
            <a:ext cx="5087547" cy="3139321"/>
          </a:xfrm>
          <a:prstGeom prst="rect">
            <a:avLst/>
          </a:prstGeom>
          <a:noFill/>
        </p:spPr>
        <p:txBody>
          <a:bodyPr wrap="none" rtlCol="0">
            <a:spAutoFit/>
          </a:bodyPr>
          <a:lstStyle/>
          <a:p>
            <a:r>
              <a:rPr lang="en-US" b="1" dirty="0"/>
              <a:t>Subpart 1: State Agency</a:t>
            </a:r>
          </a:p>
          <a:p>
            <a:r>
              <a:rPr lang="en-US" dirty="0"/>
              <a:t>Select a date:</a:t>
            </a:r>
          </a:p>
          <a:p>
            <a:pPr marL="285750" indent="-285750">
              <a:buFont typeface="Arial" panose="020B0604020202020204" pitchFamily="34" charset="0"/>
              <a:buChar char="•"/>
            </a:pPr>
            <a:r>
              <a:rPr lang="en-US" dirty="0"/>
              <a:t>The SA selects any 1 day during the current </a:t>
            </a:r>
          </a:p>
          <a:p>
            <a:r>
              <a:rPr lang="en-US" dirty="0"/>
              <a:t>calendar year.</a:t>
            </a:r>
          </a:p>
          <a:p>
            <a:pPr marL="285750" indent="-285750">
              <a:buFont typeface="Arial" panose="020B0604020202020204" pitchFamily="34" charset="0"/>
              <a:buChar char="•"/>
            </a:pPr>
            <a:r>
              <a:rPr lang="en-US" dirty="0"/>
              <a:t>Every institution uses the same date</a:t>
            </a:r>
          </a:p>
          <a:p>
            <a:pPr marL="285750" indent="-285750">
              <a:buFont typeface="Arial" panose="020B0604020202020204" pitchFamily="34" charset="0"/>
              <a:buChar char="•"/>
            </a:pPr>
            <a:r>
              <a:rPr lang="en-US" dirty="0"/>
              <a:t>Institutions adjust the count to reflect the length </a:t>
            </a:r>
          </a:p>
          <a:p>
            <a:r>
              <a:rPr lang="en-US" dirty="0"/>
              <a:t>of the school year of the specific agency or </a:t>
            </a:r>
          </a:p>
          <a:p>
            <a:r>
              <a:rPr lang="en-US" dirty="0"/>
              <a:t>Institution</a:t>
            </a:r>
          </a:p>
          <a:p>
            <a:endParaRPr lang="en-US" dirty="0"/>
          </a:p>
          <a:p>
            <a:r>
              <a:rPr lang="en-US" u="sng" dirty="0"/>
              <a:t>(single day count) × (length of school year in days)</a:t>
            </a:r>
          </a:p>
          <a:p>
            <a:r>
              <a:rPr lang="en-US" dirty="0"/>
              <a:t>                                     180</a:t>
            </a:r>
          </a:p>
        </p:txBody>
      </p:sp>
      <p:sp>
        <p:nvSpPr>
          <p:cNvPr id="6" name="TextBox 5">
            <a:extLst>
              <a:ext uri="{FF2B5EF4-FFF2-40B4-BE49-F238E27FC236}">
                <a16:creationId xmlns:a16="http://schemas.microsoft.com/office/drawing/2014/main" id="{7963D624-F1B7-2AD1-FB9A-A1FA05997105}"/>
              </a:ext>
            </a:extLst>
          </p:cNvPr>
          <p:cNvSpPr txBox="1"/>
          <p:nvPr/>
        </p:nvSpPr>
        <p:spPr>
          <a:xfrm>
            <a:off x="6652447" y="1853967"/>
            <a:ext cx="4236464" cy="2031325"/>
          </a:xfrm>
          <a:prstGeom prst="rect">
            <a:avLst/>
          </a:prstGeom>
          <a:noFill/>
        </p:spPr>
        <p:txBody>
          <a:bodyPr wrap="square" rtlCol="0">
            <a:spAutoFit/>
          </a:bodyPr>
          <a:lstStyle/>
          <a:p>
            <a:r>
              <a:rPr lang="en-US" b="1" dirty="0"/>
              <a:t>Subpart 2: Local Educational Agency</a:t>
            </a:r>
          </a:p>
          <a:p>
            <a:pPr marL="285750" indent="-285750">
              <a:buFont typeface="Arial" panose="020B0604020202020204" pitchFamily="34" charset="0"/>
              <a:buChar char="•"/>
            </a:pPr>
            <a:r>
              <a:rPr lang="en-US" dirty="0"/>
              <a:t>The State Educational Agency (SEA), PED selects the count period for all LEAs to use.</a:t>
            </a:r>
          </a:p>
          <a:p>
            <a:pPr marL="285750" indent="-285750">
              <a:buFont typeface="Arial" panose="020B0604020202020204" pitchFamily="34" charset="0"/>
              <a:buChar char="•"/>
            </a:pPr>
            <a:r>
              <a:rPr lang="en-US" dirty="0"/>
              <a:t>This period is 30 consecutive days, at least one day must be in the month of October.</a:t>
            </a:r>
          </a:p>
        </p:txBody>
      </p:sp>
    </p:spTree>
    <p:extLst>
      <p:ext uri="{BB962C8B-B14F-4D97-AF65-F5344CB8AC3E}">
        <p14:creationId xmlns:p14="http://schemas.microsoft.com/office/powerpoint/2010/main" val="51669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7EF2-64CC-21DF-334F-8F049739121A}"/>
              </a:ext>
            </a:extLst>
          </p:cNvPr>
          <p:cNvSpPr>
            <a:spLocks noGrp="1"/>
          </p:cNvSpPr>
          <p:nvPr>
            <p:ph type="title"/>
          </p:nvPr>
        </p:nvSpPr>
        <p:spPr/>
        <p:txBody>
          <a:bodyPr/>
          <a:lstStyle/>
          <a:p>
            <a:pPr algn="ctr"/>
            <a:r>
              <a:rPr lang="en-US" dirty="0">
                <a:solidFill>
                  <a:schemeClr val="accent5"/>
                </a:solidFill>
              </a:rPr>
              <a:t>Regular Program of Instruction</a:t>
            </a:r>
          </a:p>
        </p:txBody>
      </p:sp>
      <p:sp>
        <p:nvSpPr>
          <p:cNvPr id="3" name="Content Placeholder 2">
            <a:extLst>
              <a:ext uri="{FF2B5EF4-FFF2-40B4-BE49-F238E27FC236}">
                <a16:creationId xmlns:a16="http://schemas.microsoft.com/office/drawing/2014/main" id="{264AC787-52F0-9C69-95FE-A26FB1F29F7B}"/>
              </a:ext>
            </a:extLst>
          </p:cNvPr>
          <p:cNvSpPr>
            <a:spLocks noGrp="1"/>
          </p:cNvSpPr>
          <p:nvPr>
            <p:ph idx="1"/>
          </p:nvPr>
        </p:nvSpPr>
        <p:spPr>
          <a:xfrm>
            <a:off x="1458007" y="1825625"/>
            <a:ext cx="8617172" cy="4351338"/>
          </a:xfrm>
        </p:spPr>
        <p:txBody>
          <a:bodyPr>
            <a:normAutofit/>
          </a:bodyPr>
          <a:lstStyle/>
          <a:p>
            <a:r>
              <a:rPr lang="en-US" sz="2400" dirty="0"/>
              <a:t>An educational program (not beyond grade 12) in an institution or a community day program for children who are N or D that consists of classroom instruction in basic school subjects such as reading, mathematics, and vocationally oriented subjects, and that is supported by non-Federal funds. </a:t>
            </a:r>
          </a:p>
          <a:p>
            <a:r>
              <a:rPr lang="en-US" sz="2400" dirty="0"/>
              <a:t>Neither the manufacture of goods within the institution nor activities related to institutional maintenance is considered classroom instruction.</a:t>
            </a:r>
          </a:p>
        </p:txBody>
      </p:sp>
      <p:sp>
        <p:nvSpPr>
          <p:cNvPr id="4" name="Slide Number Placeholder 3">
            <a:extLst>
              <a:ext uri="{FF2B5EF4-FFF2-40B4-BE49-F238E27FC236}">
                <a16:creationId xmlns:a16="http://schemas.microsoft.com/office/drawing/2014/main" id="{7CB04863-8360-9D1A-F12E-DD7BE984F9D3}"/>
              </a:ext>
            </a:extLst>
          </p:cNvPr>
          <p:cNvSpPr>
            <a:spLocks noGrp="1"/>
          </p:cNvSpPr>
          <p:nvPr>
            <p:ph type="sldNum" sz="quarter" idx="12"/>
          </p:nvPr>
        </p:nvSpPr>
        <p:spPr/>
        <p:txBody>
          <a:bodyPr/>
          <a:lstStyle/>
          <a:p>
            <a:fld id="{6D2419D7-6BA3-D84C-924A-AAE4476A5BEB}" type="slidenum">
              <a:rPr lang="en-US" smtClean="0"/>
              <a:t>11</a:t>
            </a:fld>
            <a:endParaRPr lang="en-US" dirty="0"/>
          </a:p>
        </p:txBody>
      </p:sp>
    </p:spTree>
    <p:extLst>
      <p:ext uri="{BB962C8B-B14F-4D97-AF65-F5344CB8AC3E}">
        <p14:creationId xmlns:p14="http://schemas.microsoft.com/office/powerpoint/2010/main" val="74941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F393-FC41-75EC-C593-24280F5C4310}"/>
              </a:ext>
            </a:extLst>
          </p:cNvPr>
          <p:cNvSpPr>
            <a:spLocks noGrp="1"/>
          </p:cNvSpPr>
          <p:nvPr>
            <p:ph type="title"/>
          </p:nvPr>
        </p:nvSpPr>
        <p:spPr/>
        <p:txBody>
          <a:bodyPr/>
          <a:lstStyle/>
          <a:p>
            <a:pPr algn="ctr"/>
            <a:r>
              <a:rPr lang="en-US" dirty="0">
                <a:solidFill>
                  <a:schemeClr val="accent5"/>
                </a:solidFill>
              </a:rPr>
              <a:t>Eligible Students Served</a:t>
            </a:r>
          </a:p>
        </p:txBody>
      </p:sp>
      <p:sp>
        <p:nvSpPr>
          <p:cNvPr id="4" name="Slide Number Placeholder 3">
            <a:extLst>
              <a:ext uri="{FF2B5EF4-FFF2-40B4-BE49-F238E27FC236}">
                <a16:creationId xmlns:a16="http://schemas.microsoft.com/office/drawing/2014/main" id="{7B9301E1-05DE-4F85-2EC0-08E3E28FF2C8}"/>
              </a:ext>
            </a:extLst>
          </p:cNvPr>
          <p:cNvSpPr>
            <a:spLocks noGrp="1"/>
          </p:cNvSpPr>
          <p:nvPr>
            <p:ph type="sldNum" sz="quarter" idx="12"/>
          </p:nvPr>
        </p:nvSpPr>
        <p:spPr/>
        <p:txBody>
          <a:bodyPr/>
          <a:lstStyle/>
          <a:p>
            <a:fld id="{6D2419D7-6BA3-D84C-924A-AAE4476A5BEB}" type="slidenum">
              <a:rPr lang="en-US" smtClean="0"/>
              <a:t>12</a:t>
            </a:fld>
            <a:endParaRPr lang="en-US" dirty="0"/>
          </a:p>
        </p:txBody>
      </p:sp>
      <p:sp>
        <p:nvSpPr>
          <p:cNvPr id="5" name="TextBox 4">
            <a:extLst>
              <a:ext uri="{FF2B5EF4-FFF2-40B4-BE49-F238E27FC236}">
                <a16:creationId xmlns:a16="http://schemas.microsoft.com/office/drawing/2014/main" id="{8DC0E9F3-F507-C882-EA08-1029EA56143F}"/>
              </a:ext>
            </a:extLst>
          </p:cNvPr>
          <p:cNvSpPr txBox="1"/>
          <p:nvPr/>
        </p:nvSpPr>
        <p:spPr>
          <a:xfrm>
            <a:off x="922789" y="2080471"/>
            <a:ext cx="4907560" cy="3416320"/>
          </a:xfrm>
          <a:prstGeom prst="rect">
            <a:avLst/>
          </a:prstGeom>
          <a:noFill/>
        </p:spPr>
        <p:txBody>
          <a:bodyPr wrap="square" rtlCol="0">
            <a:spAutoFit/>
          </a:bodyPr>
          <a:lstStyle/>
          <a:p>
            <a:r>
              <a:rPr lang="en-US" b="1" dirty="0"/>
              <a:t>Subpart 1: State Agency</a:t>
            </a:r>
          </a:p>
          <a:p>
            <a:endParaRPr lang="en-US" b="1" dirty="0"/>
          </a:p>
          <a:p>
            <a:pPr marL="285750" indent="-285750">
              <a:buFont typeface="Arial" panose="020B0604020202020204" pitchFamily="34" charset="0"/>
              <a:buChar char="•"/>
            </a:pPr>
            <a:r>
              <a:rPr lang="en-US" dirty="0"/>
              <a:t>Students are eligible to be served who are in a program for youth who are Neglected  or Delinquent (including juvenile and adult correctional facilities and community day programs).</a:t>
            </a:r>
          </a:p>
          <a:p>
            <a:pPr marL="285750" indent="-285750">
              <a:buFont typeface="Arial" panose="020B0604020202020204" pitchFamily="34" charset="0"/>
              <a:buChar char="•"/>
            </a:pPr>
            <a:r>
              <a:rPr lang="en-US" dirty="0"/>
              <a:t>Aged 21 or younger, are enrolled in a regular program of instruction.</a:t>
            </a:r>
          </a:p>
          <a:p>
            <a:pPr marL="285750" indent="-285750">
              <a:buFont typeface="Arial" panose="020B0604020202020204" pitchFamily="34" charset="0"/>
              <a:buChar char="•"/>
            </a:pPr>
            <a:r>
              <a:rPr lang="en-US" dirty="0"/>
              <a:t>Are enrolled in a program that meets the length of stay requirements for a given program type (requirements may vary).</a:t>
            </a:r>
          </a:p>
        </p:txBody>
      </p:sp>
      <p:sp>
        <p:nvSpPr>
          <p:cNvPr id="6" name="TextBox 5">
            <a:extLst>
              <a:ext uri="{FF2B5EF4-FFF2-40B4-BE49-F238E27FC236}">
                <a16:creationId xmlns:a16="http://schemas.microsoft.com/office/drawing/2014/main" id="{22E6D918-DD03-DCFE-86A8-2B100A5E66B0}"/>
              </a:ext>
            </a:extLst>
          </p:cNvPr>
          <p:cNvSpPr txBox="1"/>
          <p:nvPr/>
        </p:nvSpPr>
        <p:spPr>
          <a:xfrm>
            <a:off x="6820250" y="2080471"/>
            <a:ext cx="4044688" cy="2308324"/>
          </a:xfrm>
          <a:prstGeom prst="rect">
            <a:avLst/>
          </a:prstGeom>
          <a:noFill/>
        </p:spPr>
        <p:txBody>
          <a:bodyPr wrap="square" rtlCol="0">
            <a:spAutoFit/>
          </a:bodyPr>
          <a:lstStyle/>
          <a:p>
            <a:r>
              <a:rPr lang="en-US" b="1" dirty="0"/>
              <a:t>Subpart 2: Local Educational Agency</a:t>
            </a:r>
          </a:p>
          <a:p>
            <a:endParaRPr lang="en-US" b="1" dirty="0"/>
          </a:p>
          <a:p>
            <a:pPr marL="285750" indent="-285750">
              <a:buFont typeface="Arial" panose="020B0604020202020204" pitchFamily="34" charset="0"/>
              <a:buChar char="•"/>
            </a:pPr>
            <a:r>
              <a:rPr lang="en-US" dirty="0"/>
              <a:t>Students are eligible to be served who are in a locally operated institution for youth who are Neglected or Delinquent. </a:t>
            </a:r>
          </a:p>
          <a:p>
            <a:pPr marL="285750" indent="-285750">
              <a:buFont typeface="Arial" panose="020B0604020202020204" pitchFamily="34" charset="0"/>
              <a:buChar char="•"/>
            </a:pPr>
            <a:r>
              <a:rPr lang="en-US" dirty="0"/>
              <a:t>Aged 21 or younger.</a:t>
            </a:r>
          </a:p>
          <a:p>
            <a:pPr marL="285750" indent="-285750">
              <a:buFont typeface="Arial" panose="020B0604020202020204" pitchFamily="34" charset="0"/>
              <a:buChar char="•"/>
            </a:pPr>
            <a:r>
              <a:rPr lang="en-US" dirty="0"/>
              <a:t>Students identified as “At-Risk”</a:t>
            </a:r>
          </a:p>
        </p:txBody>
      </p:sp>
    </p:spTree>
    <p:extLst>
      <p:ext uri="{BB962C8B-B14F-4D97-AF65-F5344CB8AC3E}">
        <p14:creationId xmlns:p14="http://schemas.microsoft.com/office/powerpoint/2010/main" val="152548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9FE3-430D-775B-3EF4-41D18FDA34F8}"/>
              </a:ext>
            </a:extLst>
          </p:cNvPr>
          <p:cNvSpPr>
            <a:spLocks noGrp="1"/>
          </p:cNvSpPr>
          <p:nvPr>
            <p:ph type="title"/>
          </p:nvPr>
        </p:nvSpPr>
        <p:spPr/>
        <p:txBody>
          <a:bodyPr/>
          <a:lstStyle/>
          <a:p>
            <a:pPr algn="ctr"/>
            <a:r>
              <a:rPr lang="en-US" dirty="0"/>
              <a:t> </a:t>
            </a:r>
            <a:r>
              <a:rPr lang="en-US" dirty="0">
                <a:solidFill>
                  <a:schemeClr val="accent5"/>
                </a:solidFill>
              </a:rPr>
              <a:t>Performance Report</a:t>
            </a:r>
          </a:p>
        </p:txBody>
      </p:sp>
      <p:sp>
        <p:nvSpPr>
          <p:cNvPr id="4" name="Slide Number Placeholder 3">
            <a:extLst>
              <a:ext uri="{FF2B5EF4-FFF2-40B4-BE49-F238E27FC236}">
                <a16:creationId xmlns:a16="http://schemas.microsoft.com/office/drawing/2014/main" id="{77196DC3-138A-2169-C6BE-791BDF8C6F92}"/>
              </a:ext>
            </a:extLst>
          </p:cNvPr>
          <p:cNvSpPr>
            <a:spLocks noGrp="1"/>
          </p:cNvSpPr>
          <p:nvPr>
            <p:ph type="sldNum" sz="quarter" idx="12"/>
          </p:nvPr>
        </p:nvSpPr>
        <p:spPr/>
        <p:txBody>
          <a:bodyPr/>
          <a:lstStyle/>
          <a:p>
            <a:fld id="{6D2419D7-6BA3-D84C-924A-AAE4476A5BEB}" type="slidenum">
              <a:rPr lang="en-US" smtClean="0"/>
              <a:t>13</a:t>
            </a:fld>
            <a:endParaRPr lang="en-US" dirty="0"/>
          </a:p>
        </p:txBody>
      </p:sp>
      <p:sp>
        <p:nvSpPr>
          <p:cNvPr id="5" name="TextBox 4">
            <a:extLst>
              <a:ext uri="{FF2B5EF4-FFF2-40B4-BE49-F238E27FC236}">
                <a16:creationId xmlns:a16="http://schemas.microsoft.com/office/drawing/2014/main" id="{34D5539E-90AB-5886-53CB-14621DD299DE}"/>
              </a:ext>
            </a:extLst>
          </p:cNvPr>
          <p:cNvSpPr txBox="1"/>
          <p:nvPr/>
        </p:nvSpPr>
        <p:spPr>
          <a:xfrm>
            <a:off x="889233" y="1778466"/>
            <a:ext cx="10413534"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purpose of the performance report is to collect program data that the U.S. Department of Education (ED) can use to demonstrate the effectiveness of the Part D program. </a:t>
            </a:r>
          </a:p>
        </p:txBody>
      </p:sp>
      <p:sp>
        <p:nvSpPr>
          <p:cNvPr id="6" name="TextBox 5">
            <a:extLst>
              <a:ext uri="{FF2B5EF4-FFF2-40B4-BE49-F238E27FC236}">
                <a16:creationId xmlns:a16="http://schemas.microsoft.com/office/drawing/2014/main" id="{3AE086B3-2A1F-1702-EE11-761CC30CDB02}"/>
              </a:ext>
            </a:extLst>
          </p:cNvPr>
          <p:cNvSpPr txBox="1"/>
          <p:nvPr/>
        </p:nvSpPr>
        <p:spPr>
          <a:xfrm>
            <a:off x="2438399" y="2820336"/>
            <a:ext cx="7315201" cy="2246769"/>
          </a:xfrm>
          <a:prstGeom prst="rect">
            <a:avLst/>
          </a:prstGeom>
          <a:noFill/>
        </p:spPr>
        <p:txBody>
          <a:bodyPr wrap="square" rtlCol="0">
            <a:spAutoFit/>
          </a:bodyPr>
          <a:lstStyle/>
          <a:p>
            <a:r>
              <a:rPr lang="en-US" sz="2000" b="1" dirty="0"/>
              <a:t>Subpart 1 and Subpart 2 </a:t>
            </a:r>
            <a:r>
              <a:rPr lang="en-US" sz="2000" dirty="0"/>
              <a:t>programs collect data for the same indicators, focusing on four main areas:</a:t>
            </a:r>
          </a:p>
          <a:p>
            <a:endParaRPr lang="en-US" sz="2000" dirty="0"/>
          </a:p>
          <a:p>
            <a:r>
              <a:rPr lang="en-US" sz="2000" dirty="0"/>
              <a:t>• Student and facility counts</a:t>
            </a:r>
          </a:p>
          <a:p>
            <a:r>
              <a:rPr lang="en-US" sz="2000" dirty="0"/>
              <a:t>• Demographics (race/ethnicity, age, gender, etc.)</a:t>
            </a:r>
          </a:p>
          <a:p>
            <a:r>
              <a:rPr lang="en-US" sz="2000" dirty="0"/>
              <a:t>• Academic and vocational outcomes</a:t>
            </a:r>
          </a:p>
          <a:p>
            <a:r>
              <a:rPr lang="en-US" sz="2000" dirty="0"/>
              <a:t>• Academic performance in reading and mathematics</a:t>
            </a:r>
          </a:p>
        </p:txBody>
      </p:sp>
    </p:spTree>
    <p:extLst>
      <p:ext uri="{BB962C8B-B14F-4D97-AF65-F5344CB8AC3E}">
        <p14:creationId xmlns:p14="http://schemas.microsoft.com/office/powerpoint/2010/main" val="238096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7423-DD8E-1C71-184E-834764620549}"/>
              </a:ext>
            </a:extLst>
          </p:cNvPr>
          <p:cNvSpPr>
            <a:spLocks noGrp="1"/>
          </p:cNvSpPr>
          <p:nvPr>
            <p:ph type="title"/>
          </p:nvPr>
        </p:nvSpPr>
        <p:spPr/>
        <p:txBody>
          <a:bodyPr/>
          <a:lstStyle/>
          <a:p>
            <a:pPr algn="ctr"/>
            <a:r>
              <a:rPr lang="en-US" dirty="0">
                <a:solidFill>
                  <a:schemeClr val="accent5"/>
                </a:solidFill>
              </a:rPr>
              <a:t>Performance Report </a:t>
            </a:r>
          </a:p>
        </p:txBody>
      </p:sp>
      <p:sp>
        <p:nvSpPr>
          <p:cNvPr id="4" name="Slide Number Placeholder 3">
            <a:extLst>
              <a:ext uri="{FF2B5EF4-FFF2-40B4-BE49-F238E27FC236}">
                <a16:creationId xmlns:a16="http://schemas.microsoft.com/office/drawing/2014/main" id="{40E631F3-0C58-A746-4CEA-EDA3322DCC28}"/>
              </a:ext>
            </a:extLst>
          </p:cNvPr>
          <p:cNvSpPr>
            <a:spLocks noGrp="1"/>
          </p:cNvSpPr>
          <p:nvPr>
            <p:ph type="sldNum" sz="quarter" idx="12"/>
          </p:nvPr>
        </p:nvSpPr>
        <p:spPr/>
        <p:txBody>
          <a:bodyPr/>
          <a:lstStyle/>
          <a:p>
            <a:fld id="{6D2419D7-6BA3-D84C-924A-AAE4476A5BEB}" type="slidenum">
              <a:rPr lang="en-US" smtClean="0"/>
              <a:t>14</a:t>
            </a:fld>
            <a:endParaRPr lang="en-US" dirty="0"/>
          </a:p>
        </p:txBody>
      </p:sp>
      <p:sp>
        <p:nvSpPr>
          <p:cNvPr id="5" name="TextBox 4">
            <a:extLst>
              <a:ext uri="{FF2B5EF4-FFF2-40B4-BE49-F238E27FC236}">
                <a16:creationId xmlns:a16="http://schemas.microsoft.com/office/drawing/2014/main" id="{2DBB35C6-6511-9C9C-050C-072CD9244327}"/>
              </a:ext>
            </a:extLst>
          </p:cNvPr>
          <p:cNvSpPr txBox="1"/>
          <p:nvPr/>
        </p:nvSpPr>
        <p:spPr>
          <a:xfrm>
            <a:off x="880846" y="2155328"/>
            <a:ext cx="4504888" cy="3416320"/>
          </a:xfrm>
          <a:prstGeom prst="rect">
            <a:avLst/>
          </a:prstGeom>
          <a:noFill/>
        </p:spPr>
        <p:txBody>
          <a:bodyPr wrap="square" rtlCol="0">
            <a:spAutoFit/>
          </a:bodyPr>
          <a:lstStyle/>
          <a:p>
            <a:r>
              <a:rPr lang="en-US" sz="2400" dirty="0"/>
              <a:t>The performance report requests data for the previous school year, which is typically defined as July 1–June 30. </a:t>
            </a:r>
          </a:p>
          <a:p>
            <a:endParaRPr lang="en-US" sz="2400" dirty="0"/>
          </a:p>
          <a:p>
            <a:r>
              <a:rPr lang="en-US" sz="2400" dirty="0"/>
              <a:t>• For example, the data are entered in the </a:t>
            </a:r>
            <a:r>
              <a:rPr lang="en-US" sz="2400" b="1" dirty="0"/>
              <a:t>CSPR</a:t>
            </a:r>
            <a:r>
              <a:rPr lang="en-US" sz="2400" dirty="0"/>
              <a:t> in January and February for the school year that ended the previous summer.</a:t>
            </a:r>
          </a:p>
        </p:txBody>
      </p:sp>
      <p:sp>
        <p:nvSpPr>
          <p:cNvPr id="6" name="TextBox 5">
            <a:extLst>
              <a:ext uri="{FF2B5EF4-FFF2-40B4-BE49-F238E27FC236}">
                <a16:creationId xmlns:a16="http://schemas.microsoft.com/office/drawing/2014/main" id="{4447ED1A-1187-ADE1-3CFB-AE7F8C9B112A}"/>
              </a:ext>
            </a:extLst>
          </p:cNvPr>
          <p:cNvSpPr txBox="1"/>
          <p:nvPr/>
        </p:nvSpPr>
        <p:spPr>
          <a:xfrm>
            <a:off x="6216242" y="2155328"/>
            <a:ext cx="4504887" cy="4154984"/>
          </a:xfrm>
          <a:prstGeom prst="rect">
            <a:avLst/>
          </a:prstGeom>
          <a:noFill/>
        </p:spPr>
        <p:txBody>
          <a:bodyPr wrap="square" rtlCol="0">
            <a:spAutoFit/>
          </a:bodyPr>
          <a:lstStyle/>
          <a:p>
            <a:r>
              <a:rPr lang="en-US" sz="2400" dirty="0"/>
              <a:t>Part D data can be used by Administrators, Teachers, and others in many ways, including:  </a:t>
            </a:r>
          </a:p>
          <a:p>
            <a:endParaRPr lang="en-US" sz="2400" dirty="0"/>
          </a:p>
          <a:p>
            <a:r>
              <a:rPr lang="en-US" sz="2400" dirty="0"/>
              <a:t>• To review and improve the quality of the data itself.</a:t>
            </a:r>
          </a:p>
          <a:p>
            <a:r>
              <a:rPr lang="en-US" sz="2400" dirty="0"/>
              <a:t>• To conduct needs assessments and program evaluations. </a:t>
            </a:r>
          </a:p>
          <a:p>
            <a:r>
              <a:rPr lang="en-US" sz="2400" dirty="0"/>
              <a:t>• To share and disseminate information with students, parents, and other shareholders.</a:t>
            </a:r>
          </a:p>
        </p:txBody>
      </p:sp>
    </p:spTree>
    <p:extLst>
      <p:ext uri="{BB962C8B-B14F-4D97-AF65-F5344CB8AC3E}">
        <p14:creationId xmlns:p14="http://schemas.microsoft.com/office/powerpoint/2010/main" val="342000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7728-8EE3-D9F4-F4D3-FB93007E5D9C}"/>
              </a:ext>
            </a:extLst>
          </p:cNvPr>
          <p:cNvSpPr>
            <a:spLocks noGrp="1"/>
          </p:cNvSpPr>
          <p:nvPr>
            <p:ph type="title"/>
          </p:nvPr>
        </p:nvSpPr>
        <p:spPr/>
        <p:txBody>
          <a:bodyPr/>
          <a:lstStyle/>
          <a:p>
            <a:pPr algn="ctr"/>
            <a:r>
              <a:rPr lang="en-US" dirty="0"/>
              <a:t> </a:t>
            </a:r>
            <a:r>
              <a:rPr lang="en-US" dirty="0">
                <a:solidFill>
                  <a:schemeClr val="accent5"/>
                </a:solidFill>
              </a:rPr>
              <a:t>Performance Report-Data Review</a:t>
            </a:r>
          </a:p>
        </p:txBody>
      </p:sp>
      <p:sp>
        <p:nvSpPr>
          <p:cNvPr id="4" name="Slide Number Placeholder 3">
            <a:extLst>
              <a:ext uri="{FF2B5EF4-FFF2-40B4-BE49-F238E27FC236}">
                <a16:creationId xmlns:a16="http://schemas.microsoft.com/office/drawing/2014/main" id="{7F9DC9F6-733A-D7BF-0F73-87B03D617877}"/>
              </a:ext>
            </a:extLst>
          </p:cNvPr>
          <p:cNvSpPr>
            <a:spLocks noGrp="1"/>
          </p:cNvSpPr>
          <p:nvPr>
            <p:ph type="sldNum" sz="quarter" idx="12"/>
          </p:nvPr>
        </p:nvSpPr>
        <p:spPr/>
        <p:txBody>
          <a:bodyPr/>
          <a:lstStyle/>
          <a:p>
            <a:fld id="{6D2419D7-6BA3-D84C-924A-AAE4476A5BEB}" type="slidenum">
              <a:rPr lang="en-US" smtClean="0"/>
              <a:t>15</a:t>
            </a:fld>
            <a:endParaRPr lang="en-US" dirty="0"/>
          </a:p>
        </p:txBody>
      </p:sp>
      <p:sp>
        <p:nvSpPr>
          <p:cNvPr id="5" name="TextBox 4">
            <a:extLst>
              <a:ext uri="{FF2B5EF4-FFF2-40B4-BE49-F238E27FC236}">
                <a16:creationId xmlns:a16="http://schemas.microsoft.com/office/drawing/2014/main" id="{7C5841CD-05B0-D1CB-CB51-9133948D79FE}"/>
              </a:ext>
            </a:extLst>
          </p:cNvPr>
          <p:cNvSpPr txBox="1"/>
          <p:nvPr/>
        </p:nvSpPr>
        <p:spPr>
          <a:xfrm>
            <a:off x="1910490" y="1518407"/>
            <a:ext cx="8371019" cy="4524315"/>
          </a:xfrm>
          <a:prstGeom prst="rect">
            <a:avLst/>
          </a:prstGeom>
          <a:noFill/>
        </p:spPr>
        <p:txBody>
          <a:bodyPr wrap="square" rtlCol="0">
            <a:spAutoFit/>
          </a:bodyPr>
          <a:lstStyle/>
          <a:p>
            <a:r>
              <a:rPr lang="en-US" sz="2400" dirty="0"/>
              <a:t>• Data reviews during monitoring visits help determine if growth is occurring within the education program. </a:t>
            </a:r>
          </a:p>
          <a:p>
            <a:r>
              <a:rPr lang="en-US" sz="2400" dirty="0"/>
              <a:t>• Data-based decision-making can only occur when the data are of </a:t>
            </a:r>
            <a:r>
              <a:rPr lang="en-US" sz="2400" b="1" dirty="0"/>
              <a:t>high quality </a:t>
            </a:r>
            <a:r>
              <a:rPr lang="en-US" sz="2400" dirty="0"/>
              <a:t>and </a:t>
            </a:r>
            <a:r>
              <a:rPr lang="en-US" sz="2400" b="1" dirty="0"/>
              <a:t>reliable. </a:t>
            </a:r>
          </a:p>
          <a:p>
            <a:r>
              <a:rPr lang="en-US" sz="2400" dirty="0"/>
              <a:t>• The data is used to calculate funding, drive decision-making and as it is shared publicly; </a:t>
            </a:r>
            <a:r>
              <a:rPr lang="en-US" sz="2400" b="1" dirty="0"/>
              <a:t>it is important that it is accurate.</a:t>
            </a:r>
          </a:p>
          <a:p>
            <a:endParaRPr lang="en-US" sz="2400" b="1" dirty="0"/>
          </a:p>
          <a:p>
            <a:pPr marL="342900" indent="-342900">
              <a:buFont typeface="Wingdings" panose="05000000000000000000" pitchFamily="2" charset="2"/>
              <a:buChar char="v"/>
            </a:pPr>
            <a:r>
              <a:rPr lang="en-US" sz="2400" dirty="0"/>
              <a:t>It is also important to note that the </a:t>
            </a:r>
            <a:r>
              <a:rPr lang="en-US" sz="2400" b="1" dirty="0"/>
              <a:t>Average Number of Days Served </a:t>
            </a:r>
            <a:r>
              <a:rPr lang="en-US" sz="2400" dirty="0"/>
              <a:t>is the number of days that </a:t>
            </a:r>
            <a:r>
              <a:rPr lang="en-US" sz="2400" u="sng" dirty="0"/>
              <a:t>Educational Services </a:t>
            </a:r>
            <a:r>
              <a:rPr lang="en-US" sz="2400" dirty="0"/>
              <a:t>were provided to students during their stay at the facility. This is different from the </a:t>
            </a:r>
            <a:r>
              <a:rPr lang="en-US" sz="2400" b="1" dirty="0"/>
              <a:t>Average Length of Stay </a:t>
            </a:r>
            <a:r>
              <a:rPr lang="en-US" sz="2400" dirty="0"/>
              <a:t>which is the average number of days spent in the facility.    </a:t>
            </a:r>
          </a:p>
        </p:txBody>
      </p:sp>
    </p:spTree>
    <p:extLst>
      <p:ext uri="{BB962C8B-B14F-4D97-AF65-F5344CB8AC3E}">
        <p14:creationId xmlns:p14="http://schemas.microsoft.com/office/powerpoint/2010/main" val="109267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BA01-3EC3-6FA4-CB09-A9C4C6A68EDC}"/>
              </a:ext>
            </a:extLst>
          </p:cNvPr>
          <p:cNvSpPr>
            <a:spLocks noGrp="1"/>
          </p:cNvSpPr>
          <p:nvPr>
            <p:ph type="title"/>
          </p:nvPr>
        </p:nvSpPr>
        <p:spPr/>
        <p:txBody>
          <a:bodyPr/>
          <a:lstStyle/>
          <a:p>
            <a:pPr algn="ctr"/>
            <a:r>
              <a:rPr lang="en-US" dirty="0">
                <a:solidFill>
                  <a:schemeClr val="accent5"/>
                </a:solidFill>
              </a:rPr>
              <a:t>Facilities Program Plan </a:t>
            </a:r>
          </a:p>
        </p:txBody>
      </p:sp>
      <p:sp>
        <p:nvSpPr>
          <p:cNvPr id="4" name="Slide Number Placeholder 3">
            <a:extLst>
              <a:ext uri="{FF2B5EF4-FFF2-40B4-BE49-F238E27FC236}">
                <a16:creationId xmlns:a16="http://schemas.microsoft.com/office/drawing/2014/main" id="{169F9DAC-1F66-67E4-7D1D-406ED5061157}"/>
              </a:ext>
            </a:extLst>
          </p:cNvPr>
          <p:cNvSpPr>
            <a:spLocks noGrp="1"/>
          </p:cNvSpPr>
          <p:nvPr>
            <p:ph type="sldNum" sz="quarter" idx="12"/>
          </p:nvPr>
        </p:nvSpPr>
        <p:spPr/>
        <p:txBody>
          <a:bodyPr/>
          <a:lstStyle/>
          <a:p>
            <a:fld id="{6D2419D7-6BA3-D84C-924A-AAE4476A5BEB}" type="slidenum">
              <a:rPr lang="en-US" smtClean="0"/>
              <a:t>16</a:t>
            </a:fld>
            <a:endParaRPr lang="en-US" dirty="0"/>
          </a:p>
        </p:txBody>
      </p:sp>
      <p:sp>
        <p:nvSpPr>
          <p:cNvPr id="5" name="TextBox 4">
            <a:extLst>
              <a:ext uri="{FF2B5EF4-FFF2-40B4-BE49-F238E27FC236}">
                <a16:creationId xmlns:a16="http://schemas.microsoft.com/office/drawing/2014/main" id="{92B11B7D-DA4F-F1CE-CA43-E91F305158B6}"/>
              </a:ext>
            </a:extLst>
          </p:cNvPr>
          <p:cNvSpPr txBox="1"/>
          <p:nvPr/>
        </p:nvSpPr>
        <p:spPr>
          <a:xfrm>
            <a:off x="2063692" y="1895912"/>
            <a:ext cx="7349576" cy="3816429"/>
          </a:xfrm>
          <a:prstGeom prst="rect">
            <a:avLst/>
          </a:prstGeom>
          <a:noFill/>
        </p:spPr>
        <p:txBody>
          <a:bodyPr wrap="none" rtlCol="0">
            <a:spAutoFit/>
          </a:bodyPr>
          <a:lstStyle/>
          <a:p>
            <a:r>
              <a:rPr lang="en-US" sz="2200" b="1" dirty="0"/>
              <a:t>Why should a facility Plan Funding? </a:t>
            </a:r>
          </a:p>
          <a:p>
            <a:endParaRPr lang="en-US" sz="2200" dirty="0"/>
          </a:p>
          <a:p>
            <a:r>
              <a:rPr lang="en-US" sz="2200" dirty="0"/>
              <a:t>To be more effective:</a:t>
            </a:r>
          </a:p>
          <a:p>
            <a:r>
              <a:rPr lang="en-US" sz="2200" dirty="0"/>
              <a:t>• Foster better outcomes for youth</a:t>
            </a:r>
          </a:p>
          <a:p>
            <a:r>
              <a:rPr lang="en-US" sz="2200" dirty="0"/>
              <a:t>• Meet Federal, State, and local requirements</a:t>
            </a:r>
          </a:p>
          <a:p>
            <a:r>
              <a:rPr lang="en-US" sz="2200" dirty="0"/>
              <a:t>• Meet program, agency, and facility goals and mandates</a:t>
            </a:r>
          </a:p>
          <a:p>
            <a:r>
              <a:rPr lang="en-US" sz="2200" dirty="0"/>
              <a:t>• Ensure future Federal program funding</a:t>
            </a:r>
          </a:p>
          <a:p>
            <a:endParaRPr lang="en-US" sz="2200" dirty="0"/>
          </a:p>
          <a:p>
            <a:r>
              <a:rPr lang="en-US" sz="2200" dirty="0"/>
              <a:t>To be more efficient:</a:t>
            </a:r>
          </a:p>
          <a:p>
            <a:r>
              <a:rPr lang="en-US" sz="2200" dirty="0"/>
              <a:t>• Do more with less in times of financial struggle</a:t>
            </a:r>
          </a:p>
          <a:p>
            <a:r>
              <a:rPr lang="en-US" sz="2200" dirty="0"/>
              <a:t>• Effectively administer Part D along with other responsibilities</a:t>
            </a:r>
          </a:p>
        </p:txBody>
      </p:sp>
    </p:spTree>
    <p:extLst>
      <p:ext uri="{BB962C8B-B14F-4D97-AF65-F5344CB8AC3E}">
        <p14:creationId xmlns:p14="http://schemas.microsoft.com/office/powerpoint/2010/main" val="305788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C459-FAD7-A57B-18C3-E60712F46F50}"/>
              </a:ext>
            </a:extLst>
          </p:cNvPr>
          <p:cNvSpPr>
            <a:spLocks noGrp="1"/>
          </p:cNvSpPr>
          <p:nvPr>
            <p:ph type="title"/>
          </p:nvPr>
        </p:nvSpPr>
        <p:spPr/>
        <p:txBody>
          <a:bodyPr/>
          <a:lstStyle/>
          <a:p>
            <a:pPr algn="ctr"/>
            <a:r>
              <a:rPr lang="en-US" dirty="0">
                <a:solidFill>
                  <a:schemeClr val="accent5"/>
                </a:solidFill>
              </a:rPr>
              <a:t>Facilities Program Plan</a:t>
            </a:r>
          </a:p>
        </p:txBody>
      </p:sp>
      <p:sp>
        <p:nvSpPr>
          <p:cNvPr id="4" name="Slide Number Placeholder 3">
            <a:extLst>
              <a:ext uri="{FF2B5EF4-FFF2-40B4-BE49-F238E27FC236}">
                <a16:creationId xmlns:a16="http://schemas.microsoft.com/office/drawing/2014/main" id="{B24E8007-22A4-1CB5-9496-091CBE8BE076}"/>
              </a:ext>
            </a:extLst>
          </p:cNvPr>
          <p:cNvSpPr>
            <a:spLocks noGrp="1"/>
          </p:cNvSpPr>
          <p:nvPr>
            <p:ph type="sldNum" sz="quarter" idx="12"/>
          </p:nvPr>
        </p:nvSpPr>
        <p:spPr/>
        <p:txBody>
          <a:bodyPr/>
          <a:lstStyle/>
          <a:p>
            <a:fld id="{6D2419D7-6BA3-D84C-924A-AAE4476A5BEB}" type="slidenum">
              <a:rPr lang="en-US" smtClean="0"/>
              <a:t>17</a:t>
            </a:fld>
            <a:endParaRPr lang="en-US" dirty="0"/>
          </a:p>
        </p:txBody>
      </p:sp>
      <p:sp>
        <p:nvSpPr>
          <p:cNvPr id="5" name="TextBox 4">
            <a:extLst>
              <a:ext uri="{FF2B5EF4-FFF2-40B4-BE49-F238E27FC236}">
                <a16:creationId xmlns:a16="http://schemas.microsoft.com/office/drawing/2014/main" id="{EF0328C4-4642-8101-A090-12CC67F14364}"/>
              </a:ext>
            </a:extLst>
          </p:cNvPr>
          <p:cNvSpPr txBox="1"/>
          <p:nvPr/>
        </p:nvSpPr>
        <p:spPr>
          <a:xfrm>
            <a:off x="1853967" y="1690688"/>
            <a:ext cx="8305543" cy="4154984"/>
          </a:xfrm>
          <a:prstGeom prst="rect">
            <a:avLst/>
          </a:prstGeom>
          <a:noFill/>
        </p:spPr>
        <p:txBody>
          <a:bodyPr wrap="none" rtlCol="0">
            <a:spAutoFit/>
          </a:bodyPr>
          <a:lstStyle/>
          <a:p>
            <a:r>
              <a:rPr lang="en-US" sz="2200" b="1" dirty="0"/>
              <a:t>Where to Start?</a:t>
            </a:r>
          </a:p>
          <a:p>
            <a:endParaRPr lang="en-US" sz="2200" b="1" dirty="0"/>
          </a:p>
          <a:p>
            <a:r>
              <a:rPr lang="en-US" sz="2200" b="1" dirty="0"/>
              <a:t>Begin the Program Plan with the Needs Assessments:</a:t>
            </a:r>
          </a:p>
          <a:p>
            <a:endParaRPr lang="en-US" sz="2200" b="1" dirty="0"/>
          </a:p>
          <a:p>
            <a:r>
              <a:rPr lang="en-US" sz="2200" dirty="0"/>
              <a:t>• Can be conducted at the State and facility/program levels</a:t>
            </a:r>
          </a:p>
          <a:p>
            <a:r>
              <a:rPr lang="en-US" sz="2200" dirty="0"/>
              <a:t>• Can focus on a single interest area or a whole system or program</a:t>
            </a:r>
          </a:p>
          <a:p>
            <a:endParaRPr lang="en-US" sz="2200" dirty="0"/>
          </a:p>
          <a:p>
            <a:r>
              <a:rPr lang="en-US" sz="2200" dirty="0"/>
              <a:t>Can be completed by:</a:t>
            </a:r>
          </a:p>
          <a:p>
            <a:r>
              <a:rPr lang="en-US" sz="2200" dirty="0"/>
              <a:t>• Defining the purpose and scope</a:t>
            </a:r>
          </a:p>
          <a:p>
            <a:r>
              <a:rPr lang="en-US" sz="2200" dirty="0"/>
              <a:t>• Establishing a planning team</a:t>
            </a:r>
          </a:p>
          <a:p>
            <a:r>
              <a:rPr lang="en-US" sz="2200" dirty="0"/>
              <a:t>• Identifying desired data, availability, usability, and collection methods</a:t>
            </a:r>
          </a:p>
          <a:p>
            <a:r>
              <a:rPr lang="en-US" sz="2200" dirty="0"/>
              <a:t>• Analyzing data, identifying needs, and setting priorities</a:t>
            </a:r>
          </a:p>
        </p:txBody>
      </p:sp>
    </p:spTree>
    <p:extLst>
      <p:ext uri="{BB962C8B-B14F-4D97-AF65-F5344CB8AC3E}">
        <p14:creationId xmlns:p14="http://schemas.microsoft.com/office/powerpoint/2010/main" val="362002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A718-112F-901E-49B2-D40C7863FB3F}"/>
              </a:ext>
            </a:extLst>
          </p:cNvPr>
          <p:cNvSpPr>
            <a:spLocks noGrp="1"/>
          </p:cNvSpPr>
          <p:nvPr>
            <p:ph type="title"/>
          </p:nvPr>
        </p:nvSpPr>
        <p:spPr/>
        <p:txBody>
          <a:bodyPr/>
          <a:lstStyle/>
          <a:p>
            <a:pPr algn="ctr"/>
            <a:r>
              <a:rPr lang="en-US" dirty="0">
                <a:solidFill>
                  <a:schemeClr val="accent5"/>
                </a:solidFill>
              </a:rPr>
              <a:t>Facilities Program Plan </a:t>
            </a:r>
          </a:p>
        </p:txBody>
      </p:sp>
      <p:sp>
        <p:nvSpPr>
          <p:cNvPr id="4" name="Slide Number Placeholder 3">
            <a:extLst>
              <a:ext uri="{FF2B5EF4-FFF2-40B4-BE49-F238E27FC236}">
                <a16:creationId xmlns:a16="http://schemas.microsoft.com/office/drawing/2014/main" id="{D93B0957-6055-F883-7D16-B3286F817FCA}"/>
              </a:ext>
            </a:extLst>
          </p:cNvPr>
          <p:cNvSpPr>
            <a:spLocks noGrp="1"/>
          </p:cNvSpPr>
          <p:nvPr>
            <p:ph type="sldNum" sz="quarter" idx="12"/>
          </p:nvPr>
        </p:nvSpPr>
        <p:spPr/>
        <p:txBody>
          <a:bodyPr/>
          <a:lstStyle/>
          <a:p>
            <a:fld id="{6D2419D7-6BA3-D84C-924A-AAE4476A5BEB}" type="slidenum">
              <a:rPr lang="en-US" smtClean="0"/>
              <a:t>18</a:t>
            </a:fld>
            <a:endParaRPr lang="en-US" dirty="0"/>
          </a:p>
        </p:txBody>
      </p:sp>
      <p:sp>
        <p:nvSpPr>
          <p:cNvPr id="7" name="TextBox 6">
            <a:extLst>
              <a:ext uri="{FF2B5EF4-FFF2-40B4-BE49-F238E27FC236}">
                <a16:creationId xmlns:a16="http://schemas.microsoft.com/office/drawing/2014/main" id="{39BFF5DF-78D3-8086-A7E4-6A1B06F96DFF}"/>
              </a:ext>
            </a:extLst>
          </p:cNvPr>
          <p:cNvSpPr txBox="1"/>
          <p:nvPr/>
        </p:nvSpPr>
        <p:spPr>
          <a:xfrm>
            <a:off x="2508307" y="2028616"/>
            <a:ext cx="5860515" cy="2800767"/>
          </a:xfrm>
          <a:prstGeom prst="rect">
            <a:avLst/>
          </a:prstGeom>
          <a:noFill/>
        </p:spPr>
        <p:txBody>
          <a:bodyPr wrap="none" rtlCol="0">
            <a:spAutoFit/>
          </a:bodyPr>
          <a:lstStyle/>
          <a:p>
            <a:r>
              <a:rPr lang="en-US" sz="2200" b="1" dirty="0"/>
              <a:t>Needs Assessment Information: </a:t>
            </a:r>
          </a:p>
          <a:p>
            <a:endParaRPr lang="en-US" sz="2200" b="1" dirty="0"/>
          </a:p>
          <a:p>
            <a:r>
              <a:rPr lang="en-US" sz="2200" dirty="0"/>
              <a:t>• Students’ demographics and their unique needs</a:t>
            </a:r>
          </a:p>
          <a:p>
            <a:r>
              <a:rPr lang="en-US" sz="2200" dirty="0"/>
              <a:t>• What additional supportive services are needed</a:t>
            </a:r>
          </a:p>
          <a:p>
            <a:r>
              <a:rPr lang="en-US" sz="2200" dirty="0"/>
              <a:t>• Academic and vocational outcomes</a:t>
            </a:r>
          </a:p>
          <a:p>
            <a:r>
              <a:rPr lang="en-US" sz="2200" dirty="0"/>
              <a:t>• Transitional/post release outcomes</a:t>
            </a:r>
          </a:p>
          <a:p>
            <a:r>
              <a:rPr lang="en-US" sz="2200" dirty="0"/>
              <a:t>• Professional development needs</a:t>
            </a:r>
          </a:p>
          <a:p>
            <a:r>
              <a:rPr lang="en-US" sz="2200" dirty="0"/>
              <a:t>• Relationships and their quality</a:t>
            </a:r>
          </a:p>
        </p:txBody>
      </p:sp>
    </p:spTree>
    <p:extLst>
      <p:ext uri="{BB962C8B-B14F-4D97-AF65-F5344CB8AC3E}">
        <p14:creationId xmlns:p14="http://schemas.microsoft.com/office/powerpoint/2010/main" val="417526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4A76-19AE-2529-4495-CDD9CD0D2A38}"/>
              </a:ext>
            </a:extLst>
          </p:cNvPr>
          <p:cNvSpPr>
            <a:spLocks noGrp="1"/>
          </p:cNvSpPr>
          <p:nvPr>
            <p:ph type="title"/>
          </p:nvPr>
        </p:nvSpPr>
        <p:spPr/>
        <p:txBody>
          <a:bodyPr/>
          <a:lstStyle/>
          <a:p>
            <a:pPr algn="ctr"/>
            <a:r>
              <a:rPr lang="en-US" dirty="0">
                <a:solidFill>
                  <a:schemeClr val="accent5"/>
                </a:solidFill>
              </a:rPr>
              <a:t>Facilities Program Plan  </a:t>
            </a:r>
          </a:p>
        </p:txBody>
      </p:sp>
      <p:sp>
        <p:nvSpPr>
          <p:cNvPr id="4" name="Slide Number Placeholder 3">
            <a:extLst>
              <a:ext uri="{FF2B5EF4-FFF2-40B4-BE49-F238E27FC236}">
                <a16:creationId xmlns:a16="http://schemas.microsoft.com/office/drawing/2014/main" id="{93D9B63F-B519-4B40-A93E-A30C0D8B549A}"/>
              </a:ext>
            </a:extLst>
          </p:cNvPr>
          <p:cNvSpPr>
            <a:spLocks noGrp="1"/>
          </p:cNvSpPr>
          <p:nvPr>
            <p:ph type="sldNum" sz="quarter" idx="12"/>
          </p:nvPr>
        </p:nvSpPr>
        <p:spPr/>
        <p:txBody>
          <a:bodyPr/>
          <a:lstStyle/>
          <a:p>
            <a:fld id="{6D2419D7-6BA3-D84C-924A-AAE4476A5BEB}" type="slidenum">
              <a:rPr lang="en-US" smtClean="0"/>
              <a:t>19</a:t>
            </a:fld>
            <a:endParaRPr lang="en-US" dirty="0"/>
          </a:p>
        </p:txBody>
      </p:sp>
      <p:sp>
        <p:nvSpPr>
          <p:cNvPr id="5" name="TextBox 4">
            <a:extLst>
              <a:ext uri="{FF2B5EF4-FFF2-40B4-BE49-F238E27FC236}">
                <a16:creationId xmlns:a16="http://schemas.microsoft.com/office/drawing/2014/main" id="{66D58A20-7DAC-A7F4-2A83-F1C8C76F33D5}"/>
              </a:ext>
            </a:extLst>
          </p:cNvPr>
          <p:cNvSpPr txBox="1"/>
          <p:nvPr/>
        </p:nvSpPr>
        <p:spPr>
          <a:xfrm>
            <a:off x="1921079" y="1690688"/>
            <a:ext cx="8128932" cy="3816429"/>
          </a:xfrm>
          <a:prstGeom prst="rect">
            <a:avLst/>
          </a:prstGeom>
          <a:noFill/>
        </p:spPr>
        <p:txBody>
          <a:bodyPr wrap="square" rtlCol="0">
            <a:spAutoFit/>
          </a:bodyPr>
          <a:lstStyle/>
          <a:p>
            <a:r>
              <a:rPr lang="en-US" sz="2200" b="1" dirty="0"/>
              <a:t>Important Questions To Ask: </a:t>
            </a:r>
          </a:p>
          <a:p>
            <a:endParaRPr lang="en-US" sz="2200" dirty="0"/>
          </a:p>
          <a:p>
            <a:pPr marL="342900" indent="-342900">
              <a:buFont typeface="Arial" panose="020B0604020202020204" pitchFamily="34" charset="0"/>
              <a:buChar char="•"/>
            </a:pPr>
            <a:r>
              <a:rPr lang="en-US" sz="2200" dirty="0"/>
              <a:t>Where are we now?</a:t>
            </a:r>
          </a:p>
          <a:p>
            <a:pPr marL="342900" indent="-342900">
              <a:buFont typeface="Arial" panose="020B0604020202020204" pitchFamily="34" charset="0"/>
              <a:buChar char="•"/>
            </a:pPr>
            <a:r>
              <a:rPr lang="en-US" sz="2200" dirty="0"/>
              <a:t>Where do we need to be?</a:t>
            </a:r>
          </a:p>
          <a:p>
            <a:pPr marL="342900" indent="-342900">
              <a:buFont typeface="Arial" panose="020B0604020202020204" pitchFamily="34" charset="0"/>
              <a:buChar char="•"/>
            </a:pPr>
            <a:r>
              <a:rPr lang="en-US" sz="2200" dirty="0"/>
              <a:t>How can we get there?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How are the needs of neglected, delinquent and at-risk students being identified?</a:t>
            </a:r>
          </a:p>
          <a:p>
            <a:pPr marL="285750" indent="-285750">
              <a:buFont typeface="Arial" panose="020B0604020202020204" pitchFamily="34" charset="0"/>
              <a:buChar char="•"/>
            </a:pPr>
            <a:r>
              <a:rPr lang="en-US" sz="2200" dirty="0"/>
              <a:t>What data factors are being utilized to identify the needs?</a:t>
            </a:r>
          </a:p>
          <a:p>
            <a:pPr marL="285750" indent="-285750">
              <a:buFont typeface="Arial" panose="020B0604020202020204" pitchFamily="34" charset="0"/>
              <a:buChar char="•"/>
            </a:pPr>
            <a:r>
              <a:rPr lang="en-US" sz="2200" dirty="0"/>
              <a:t>How often are those needs assessments re-evaluated? (Ex: before, during, and end of the school year)</a:t>
            </a:r>
          </a:p>
        </p:txBody>
      </p:sp>
    </p:spTree>
    <p:extLst>
      <p:ext uri="{BB962C8B-B14F-4D97-AF65-F5344CB8AC3E}">
        <p14:creationId xmlns:p14="http://schemas.microsoft.com/office/powerpoint/2010/main" val="127889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21-64A3-5B22-4440-B28D92073CC4}"/>
              </a:ext>
            </a:extLst>
          </p:cNvPr>
          <p:cNvSpPr>
            <a:spLocks noGrp="1"/>
          </p:cNvSpPr>
          <p:nvPr>
            <p:ph type="title"/>
          </p:nvPr>
        </p:nvSpPr>
        <p:spPr/>
        <p:txBody>
          <a:bodyPr>
            <a:normAutofit fontScale="90000"/>
          </a:bodyPr>
          <a:lstStyle/>
          <a:p>
            <a:pPr algn="ctr"/>
            <a:r>
              <a:rPr lang="en-US" dirty="0">
                <a:solidFill>
                  <a:schemeClr val="accent5"/>
                </a:solidFill>
              </a:rPr>
              <a:t>Title I Part D</a:t>
            </a:r>
            <a:br>
              <a:rPr lang="en-US" dirty="0">
                <a:solidFill>
                  <a:schemeClr val="accent5"/>
                </a:solidFill>
              </a:rPr>
            </a:br>
            <a:r>
              <a:rPr lang="en-US" sz="4000" dirty="0">
                <a:solidFill>
                  <a:schemeClr val="accent5"/>
                </a:solidFill>
              </a:rPr>
              <a:t>Neglected and Delinquent Students</a:t>
            </a:r>
          </a:p>
        </p:txBody>
      </p:sp>
      <p:sp>
        <p:nvSpPr>
          <p:cNvPr id="3" name="Content Placeholder 2">
            <a:extLst>
              <a:ext uri="{FF2B5EF4-FFF2-40B4-BE49-F238E27FC236}">
                <a16:creationId xmlns:a16="http://schemas.microsoft.com/office/drawing/2014/main" id="{B264A6E4-7EEF-BDDB-2351-34BD1EDDF0FF}"/>
              </a:ext>
            </a:extLst>
          </p:cNvPr>
          <p:cNvSpPr>
            <a:spLocks noGrp="1"/>
          </p:cNvSpPr>
          <p:nvPr>
            <p:ph idx="1"/>
          </p:nvPr>
        </p:nvSpPr>
        <p:spPr>
          <a:xfrm>
            <a:off x="1256299" y="2055303"/>
            <a:ext cx="4867294" cy="4351338"/>
          </a:xfrm>
        </p:spPr>
        <p:txBody>
          <a:bodyPr>
            <a:noAutofit/>
          </a:bodyPr>
          <a:lstStyle/>
          <a:p>
            <a:pPr marL="0" indent="0">
              <a:buNone/>
            </a:pPr>
            <a:r>
              <a:rPr lang="en-US" sz="2000" b="1" dirty="0"/>
              <a:t>Neglected</a:t>
            </a:r>
          </a:p>
          <a:p>
            <a:r>
              <a:rPr lang="en-US" sz="2000" dirty="0"/>
              <a:t>The term “neglected,” when used with respect to a child, youth, or student, means an individual who has been committed to an institution (other than a foster home) or voluntarily placed under applicable State law due to abandonment, neglect, or death of his or her parents or guardians. </a:t>
            </a:r>
          </a:p>
        </p:txBody>
      </p:sp>
      <p:sp>
        <p:nvSpPr>
          <p:cNvPr id="4" name="Slide Number Placeholder 3">
            <a:extLst>
              <a:ext uri="{FF2B5EF4-FFF2-40B4-BE49-F238E27FC236}">
                <a16:creationId xmlns:a16="http://schemas.microsoft.com/office/drawing/2014/main" id="{BA83CC01-8898-FDC6-1E41-8CED1AA8525F}"/>
              </a:ext>
            </a:extLst>
          </p:cNvPr>
          <p:cNvSpPr>
            <a:spLocks noGrp="1"/>
          </p:cNvSpPr>
          <p:nvPr>
            <p:ph type="sldNum" sz="quarter" idx="12"/>
          </p:nvPr>
        </p:nvSpPr>
        <p:spPr/>
        <p:txBody>
          <a:bodyPr/>
          <a:lstStyle/>
          <a:p>
            <a:fld id="{6D2419D7-6BA3-D84C-924A-AAE4476A5BEB}" type="slidenum">
              <a:rPr lang="en-US" smtClean="0"/>
              <a:t>2</a:t>
            </a:fld>
            <a:endParaRPr lang="en-US" dirty="0"/>
          </a:p>
        </p:txBody>
      </p:sp>
      <p:sp>
        <p:nvSpPr>
          <p:cNvPr id="6" name="TextBox 5">
            <a:extLst>
              <a:ext uri="{FF2B5EF4-FFF2-40B4-BE49-F238E27FC236}">
                <a16:creationId xmlns:a16="http://schemas.microsoft.com/office/drawing/2014/main" id="{8316EAD9-530D-1AE7-D2FE-3992C899A08D}"/>
              </a:ext>
            </a:extLst>
          </p:cNvPr>
          <p:cNvSpPr txBox="1"/>
          <p:nvPr/>
        </p:nvSpPr>
        <p:spPr>
          <a:xfrm>
            <a:off x="6129186" y="2055303"/>
            <a:ext cx="4940885" cy="2862322"/>
          </a:xfrm>
          <a:prstGeom prst="rect">
            <a:avLst/>
          </a:prstGeom>
          <a:noFill/>
        </p:spPr>
        <p:txBody>
          <a:bodyPr wrap="square" rtlCol="0">
            <a:spAutoFit/>
          </a:bodyPr>
          <a:lstStyle/>
          <a:p>
            <a:r>
              <a:rPr lang="en-US" sz="2000" b="1" dirty="0"/>
              <a:t>Delinquent</a:t>
            </a:r>
          </a:p>
          <a:p>
            <a:pPr marL="342900" indent="-342900">
              <a:buFont typeface="Arial" panose="020B0604020202020204" pitchFamily="34" charset="0"/>
              <a:buChar char="•"/>
            </a:pPr>
            <a:r>
              <a:rPr lang="en-US" sz="2000" dirty="0"/>
              <a:t>The term “delinquent,” when used with respect to a child, youth, or student, means an individual who resides in a public or private residential facility other than a foster home that is operated for the care of children and youth who have been adjudicated delinquent or in need of supervision.</a:t>
            </a:r>
          </a:p>
        </p:txBody>
      </p:sp>
    </p:spTree>
    <p:extLst>
      <p:ext uri="{BB962C8B-B14F-4D97-AF65-F5344CB8AC3E}">
        <p14:creationId xmlns:p14="http://schemas.microsoft.com/office/powerpoint/2010/main" val="2024659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93F5-164C-C368-9D92-A4BB45B9D072}"/>
              </a:ext>
            </a:extLst>
          </p:cNvPr>
          <p:cNvSpPr>
            <a:spLocks noGrp="1"/>
          </p:cNvSpPr>
          <p:nvPr>
            <p:ph type="title"/>
          </p:nvPr>
        </p:nvSpPr>
        <p:spPr/>
        <p:txBody>
          <a:bodyPr/>
          <a:lstStyle/>
          <a:p>
            <a:pPr algn="ctr"/>
            <a:r>
              <a:rPr lang="en-US" dirty="0">
                <a:solidFill>
                  <a:schemeClr val="accent5"/>
                </a:solidFill>
              </a:rPr>
              <a:t>Facilities Program Plan</a:t>
            </a:r>
          </a:p>
        </p:txBody>
      </p:sp>
      <p:sp>
        <p:nvSpPr>
          <p:cNvPr id="4" name="Slide Number Placeholder 3">
            <a:extLst>
              <a:ext uri="{FF2B5EF4-FFF2-40B4-BE49-F238E27FC236}">
                <a16:creationId xmlns:a16="http://schemas.microsoft.com/office/drawing/2014/main" id="{F9249BF6-1185-C9FC-57FA-9F28357C7770}"/>
              </a:ext>
            </a:extLst>
          </p:cNvPr>
          <p:cNvSpPr>
            <a:spLocks noGrp="1"/>
          </p:cNvSpPr>
          <p:nvPr>
            <p:ph type="sldNum" sz="quarter" idx="12"/>
          </p:nvPr>
        </p:nvSpPr>
        <p:spPr/>
        <p:txBody>
          <a:bodyPr/>
          <a:lstStyle/>
          <a:p>
            <a:fld id="{6D2419D7-6BA3-D84C-924A-AAE4476A5BEB}" type="slidenum">
              <a:rPr lang="en-US" smtClean="0"/>
              <a:t>20</a:t>
            </a:fld>
            <a:endParaRPr lang="en-US" dirty="0"/>
          </a:p>
        </p:txBody>
      </p:sp>
      <p:sp>
        <p:nvSpPr>
          <p:cNvPr id="5" name="TextBox 4">
            <a:extLst>
              <a:ext uri="{FF2B5EF4-FFF2-40B4-BE49-F238E27FC236}">
                <a16:creationId xmlns:a16="http://schemas.microsoft.com/office/drawing/2014/main" id="{9B1110B0-26D0-86EC-FAA0-D8502728E3DE}"/>
              </a:ext>
            </a:extLst>
          </p:cNvPr>
          <p:cNvSpPr txBox="1"/>
          <p:nvPr/>
        </p:nvSpPr>
        <p:spPr>
          <a:xfrm>
            <a:off x="999857" y="1753731"/>
            <a:ext cx="3761169" cy="3816429"/>
          </a:xfrm>
          <a:prstGeom prst="rect">
            <a:avLst/>
          </a:prstGeom>
          <a:noFill/>
        </p:spPr>
        <p:txBody>
          <a:bodyPr wrap="square" rtlCol="0">
            <a:spAutoFit/>
          </a:bodyPr>
          <a:lstStyle/>
          <a:p>
            <a:r>
              <a:rPr lang="en-US" sz="2200" b="1" dirty="0"/>
              <a:t>A Program Plan: </a:t>
            </a:r>
          </a:p>
          <a:p>
            <a:endParaRPr lang="en-US" sz="2200" b="1" dirty="0"/>
          </a:p>
          <a:p>
            <a:r>
              <a:rPr lang="en-US" sz="2200" dirty="0"/>
              <a:t>• For meeting the</a:t>
            </a:r>
            <a:r>
              <a:rPr lang="en-US" sz="2200" b="1" dirty="0"/>
              <a:t> Educational </a:t>
            </a:r>
            <a:r>
              <a:rPr lang="en-US" sz="2200" dirty="0"/>
              <a:t>needs of children </a:t>
            </a:r>
          </a:p>
          <a:p>
            <a:r>
              <a:rPr lang="en-US" sz="2200" dirty="0"/>
              <a:t>• For assisting in the</a:t>
            </a:r>
            <a:r>
              <a:rPr lang="en-US" sz="2200" b="1" dirty="0"/>
              <a:t> Transition </a:t>
            </a:r>
            <a:r>
              <a:rPr lang="en-US" sz="2200" dirty="0"/>
              <a:t>of children and youth from correctional facilities </a:t>
            </a:r>
          </a:p>
          <a:p>
            <a:r>
              <a:rPr lang="en-US" sz="2200" dirty="0"/>
              <a:t>to locally operated programs </a:t>
            </a:r>
          </a:p>
          <a:p>
            <a:r>
              <a:rPr lang="en-US" sz="2200" dirty="0"/>
              <a:t>• That is integrated with other programs under this Act or other Acts, as appropriate.</a:t>
            </a:r>
          </a:p>
        </p:txBody>
      </p:sp>
      <p:sp>
        <p:nvSpPr>
          <p:cNvPr id="6" name="TextBox 5">
            <a:extLst>
              <a:ext uri="{FF2B5EF4-FFF2-40B4-BE49-F238E27FC236}">
                <a16:creationId xmlns:a16="http://schemas.microsoft.com/office/drawing/2014/main" id="{B2C2059F-9535-C06A-110F-8C904D13C225}"/>
              </a:ext>
            </a:extLst>
          </p:cNvPr>
          <p:cNvSpPr txBox="1"/>
          <p:nvPr/>
        </p:nvSpPr>
        <p:spPr>
          <a:xfrm>
            <a:off x="5484066" y="1690688"/>
            <a:ext cx="4932492" cy="4154984"/>
          </a:xfrm>
          <a:prstGeom prst="rect">
            <a:avLst/>
          </a:prstGeom>
          <a:noFill/>
        </p:spPr>
        <p:txBody>
          <a:bodyPr wrap="square" rtlCol="0">
            <a:spAutoFit/>
          </a:bodyPr>
          <a:lstStyle/>
          <a:p>
            <a:r>
              <a:rPr lang="en-US" sz="2200" b="1" dirty="0"/>
              <a:t>Each Program Plan should include: </a:t>
            </a:r>
          </a:p>
          <a:p>
            <a:endParaRPr lang="en-US" sz="2200" b="1" dirty="0"/>
          </a:p>
          <a:p>
            <a:r>
              <a:rPr lang="en-US" sz="2200" dirty="0"/>
              <a:t>• Describe the program goals</a:t>
            </a:r>
          </a:p>
          <a:p>
            <a:r>
              <a:rPr lang="en-US" sz="2200" dirty="0"/>
              <a:t>• Measurable objectives</a:t>
            </a:r>
          </a:p>
          <a:p>
            <a:r>
              <a:rPr lang="en-US" sz="2200" dirty="0"/>
              <a:t>• Performance measures established by the facility that will be used to assess the effectiveness of the program in improving the academic, vocational, and technical skills of children in the program</a:t>
            </a:r>
          </a:p>
          <a:p>
            <a:r>
              <a:rPr lang="en-US" sz="2200" dirty="0"/>
              <a:t>• Children will have the same opportunities to achieve as if they were in their local/community schools</a:t>
            </a:r>
          </a:p>
        </p:txBody>
      </p:sp>
    </p:spTree>
    <p:extLst>
      <p:ext uri="{BB962C8B-B14F-4D97-AF65-F5344CB8AC3E}">
        <p14:creationId xmlns:p14="http://schemas.microsoft.com/office/powerpoint/2010/main" val="222080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2685-5658-06CE-D29E-189EA31608AE}"/>
              </a:ext>
            </a:extLst>
          </p:cNvPr>
          <p:cNvSpPr>
            <a:spLocks noGrp="1"/>
          </p:cNvSpPr>
          <p:nvPr>
            <p:ph type="title"/>
          </p:nvPr>
        </p:nvSpPr>
        <p:spPr/>
        <p:txBody>
          <a:bodyPr/>
          <a:lstStyle/>
          <a:p>
            <a:pPr algn="ctr"/>
            <a:r>
              <a:rPr lang="en-US" dirty="0">
                <a:solidFill>
                  <a:schemeClr val="accent5"/>
                </a:solidFill>
              </a:rPr>
              <a:t>Use of Funds </a:t>
            </a:r>
          </a:p>
        </p:txBody>
      </p:sp>
      <p:sp>
        <p:nvSpPr>
          <p:cNvPr id="4" name="Slide Number Placeholder 3">
            <a:extLst>
              <a:ext uri="{FF2B5EF4-FFF2-40B4-BE49-F238E27FC236}">
                <a16:creationId xmlns:a16="http://schemas.microsoft.com/office/drawing/2014/main" id="{70A8F9E1-D31D-D6D3-511E-02F008614A9C}"/>
              </a:ext>
            </a:extLst>
          </p:cNvPr>
          <p:cNvSpPr>
            <a:spLocks noGrp="1"/>
          </p:cNvSpPr>
          <p:nvPr>
            <p:ph type="sldNum" sz="quarter" idx="12"/>
          </p:nvPr>
        </p:nvSpPr>
        <p:spPr/>
        <p:txBody>
          <a:bodyPr/>
          <a:lstStyle/>
          <a:p>
            <a:fld id="{6D2419D7-6BA3-D84C-924A-AAE4476A5BEB}" type="slidenum">
              <a:rPr lang="en-US" smtClean="0"/>
              <a:t>21</a:t>
            </a:fld>
            <a:endParaRPr lang="en-US" dirty="0"/>
          </a:p>
        </p:txBody>
      </p:sp>
      <p:sp>
        <p:nvSpPr>
          <p:cNvPr id="8" name="TextBox 7">
            <a:extLst>
              <a:ext uri="{FF2B5EF4-FFF2-40B4-BE49-F238E27FC236}">
                <a16:creationId xmlns:a16="http://schemas.microsoft.com/office/drawing/2014/main" id="{D1706CD0-F8FA-DF44-BD09-E492A4A8931E}"/>
              </a:ext>
            </a:extLst>
          </p:cNvPr>
          <p:cNvSpPr txBox="1"/>
          <p:nvPr/>
        </p:nvSpPr>
        <p:spPr>
          <a:xfrm>
            <a:off x="1796310" y="1690688"/>
            <a:ext cx="4215087" cy="4493538"/>
          </a:xfrm>
          <a:prstGeom prst="rect">
            <a:avLst/>
          </a:prstGeom>
          <a:noFill/>
        </p:spPr>
        <p:txBody>
          <a:bodyPr wrap="square" rtlCol="0">
            <a:spAutoFit/>
          </a:bodyPr>
          <a:lstStyle/>
          <a:p>
            <a:r>
              <a:rPr lang="en-US" sz="2200" b="1" dirty="0"/>
              <a:t>Allowable  Expenses </a:t>
            </a:r>
          </a:p>
          <a:p>
            <a:endParaRPr lang="en-US" sz="2200" b="1" dirty="0"/>
          </a:p>
          <a:p>
            <a:pPr marL="285750" indent="-285750">
              <a:buFont typeface="Arial" panose="020B0604020202020204" pitchFamily="34" charset="0"/>
              <a:buChar char="•"/>
            </a:pPr>
            <a:r>
              <a:rPr lang="en-US" sz="2200" dirty="0"/>
              <a:t>Tutoring </a:t>
            </a:r>
          </a:p>
          <a:p>
            <a:pPr marL="285750" indent="-285750">
              <a:buFont typeface="Arial" panose="020B0604020202020204" pitchFamily="34" charset="0"/>
              <a:buChar char="•"/>
            </a:pPr>
            <a:r>
              <a:rPr lang="en-US" sz="2200" dirty="0"/>
              <a:t>Liaison/Coordinator </a:t>
            </a:r>
          </a:p>
          <a:p>
            <a:pPr marL="285750" indent="-285750">
              <a:buFont typeface="Arial" panose="020B0604020202020204" pitchFamily="34" charset="0"/>
              <a:buChar char="•"/>
            </a:pPr>
            <a:r>
              <a:rPr lang="en-US" sz="2200" dirty="0"/>
              <a:t>Classroom Assistant </a:t>
            </a:r>
          </a:p>
          <a:p>
            <a:pPr marL="285750" indent="-285750">
              <a:buFont typeface="Arial" panose="020B0604020202020204" pitchFamily="34" charset="0"/>
              <a:buChar char="•"/>
            </a:pPr>
            <a:r>
              <a:rPr lang="en-US" sz="2200" dirty="0"/>
              <a:t>Supplemental classroom supplies and technology </a:t>
            </a:r>
          </a:p>
          <a:p>
            <a:pPr marL="285750" indent="-285750">
              <a:buFont typeface="Arial" panose="020B0604020202020204" pitchFamily="34" charset="0"/>
              <a:buChar char="•"/>
            </a:pPr>
            <a:r>
              <a:rPr lang="en-US" sz="2200" dirty="0"/>
              <a:t>Supplemental Professional Development </a:t>
            </a:r>
          </a:p>
          <a:p>
            <a:pPr marL="285750" indent="-285750">
              <a:buFont typeface="Arial" panose="020B0604020202020204" pitchFamily="34" charset="0"/>
              <a:buChar char="•"/>
            </a:pPr>
            <a:r>
              <a:rPr lang="en-US" sz="2200" dirty="0"/>
              <a:t>Counseling/Mentoring Services </a:t>
            </a:r>
          </a:p>
          <a:p>
            <a:pPr marL="285750" indent="-285750">
              <a:buFont typeface="Arial" panose="020B0604020202020204" pitchFamily="34" charset="0"/>
              <a:buChar char="•"/>
            </a:pPr>
            <a:r>
              <a:rPr lang="en-US" sz="2200" dirty="0"/>
              <a:t>Dropout Prevention </a:t>
            </a:r>
          </a:p>
          <a:p>
            <a:pPr marL="285750" indent="-285750">
              <a:buFont typeface="Arial" panose="020B0604020202020204" pitchFamily="34" charset="0"/>
              <a:buChar char="•"/>
            </a:pPr>
            <a:r>
              <a:rPr lang="en-US" sz="2200" dirty="0"/>
              <a:t>Vocational/Technical/Life Skills Education</a:t>
            </a:r>
          </a:p>
        </p:txBody>
      </p:sp>
      <p:sp>
        <p:nvSpPr>
          <p:cNvPr id="9" name="TextBox 8">
            <a:extLst>
              <a:ext uri="{FF2B5EF4-FFF2-40B4-BE49-F238E27FC236}">
                <a16:creationId xmlns:a16="http://schemas.microsoft.com/office/drawing/2014/main" id="{3539906F-B115-E114-752B-E26F126CB0D0}"/>
              </a:ext>
            </a:extLst>
          </p:cNvPr>
          <p:cNvSpPr txBox="1"/>
          <p:nvPr/>
        </p:nvSpPr>
        <p:spPr>
          <a:xfrm>
            <a:off x="6492315" y="1690688"/>
            <a:ext cx="4589541" cy="2462213"/>
          </a:xfrm>
          <a:prstGeom prst="rect">
            <a:avLst/>
          </a:prstGeom>
          <a:noFill/>
        </p:spPr>
        <p:txBody>
          <a:bodyPr wrap="square" rtlCol="0">
            <a:spAutoFit/>
          </a:bodyPr>
          <a:lstStyle/>
          <a:p>
            <a:r>
              <a:rPr lang="en-US" sz="2200" b="1" dirty="0"/>
              <a:t>Not Allowable </a:t>
            </a:r>
          </a:p>
          <a:p>
            <a:endParaRPr lang="en-US" sz="2200" b="1" dirty="0"/>
          </a:p>
          <a:p>
            <a:pPr marL="285750" indent="-285750">
              <a:buFont typeface="Arial" panose="020B0604020202020204" pitchFamily="34" charset="0"/>
              <a:buChar char="•"/>
            </a:pPr>
            <a:r>
              <a:rPr lang="en-US" sz="2200" dirty="0"/>
              <a:t>Items that would be used by students that are </a:t>
            </a:r>
            <a:r>
              <a:rPr lang="en-US" sz="2200" b="1" dirty="0"/>
              <a:t>not </a:t>
            </a:r>
            <a:r>
              <a:rPr lang="en-US" sz="2200" dirty="0"/>
              <a:t>considered neglected, delinquent, or at-risk. </a:t>
            </a:r>
          </a:p>
          <a:p>
            <a:pPr marL="285750" indent="-285750">
              <a:buFont typeface="Arial" panose="020B0604020202020204" pitchFamily="34" charset="0"/>
              <a:buChar char="•"/>
            </a:pPr>
            <a:r>
              <a:rPr lang="en-US" sz="2200" dirty="0"/>
              <a:t>Anything that would</a:t>
            </a:r>
            <a:r>
              <a:rPr lang="en-US" sz="2200" b="1" dirty="0"/>
              <a:t> not </a:t>
            </a:r>
            <a:r>
              <a:rPr lang="en-US" sz="2200" dirty="0"/>
              <a:t>be directly related to education or transition.</a:t>
            </a:r>
          </a:p>
        </p:txBody>
      </p:sp>
    </p:spTree>
    <p:extLst>
      <p:ext uri="{BB962C8B-B14F-4D97-AF65-F5344CB8AC3E}">
        <p14:creationId xmlns:p14="http://schemas.microsoft.com/office/powerpoint/2010/main" val="30249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F7C1-1DCA-46BA-56B4-0D4CF1292529}"/>
              </a:ext>
            </a:extLst>
          </p:cNvPr>
          <p:cNvSpPr>
            <a:spLocks noGrp="1"/>
          </p:cNvSpPr>
          <p:nvPr>
            <p:ph type="title"/>
          </p:nvPr>
        </p:nvSpPr>
        <p:spPr/>
        <p:txBody>
          <a:bodyPr/>
          <a:lstStyle/>
          <a:p>
            <a:pPr algn="ctr"/>
            <a:r>
              <a:rPr lang="en-US" dirty="0">
                <a:solidFill>
                  <a:schemeClr val="accent5"/>
                </a:solidFill>
              </a:rPr>
              <a:t>Supplement not Supplant </a:t>
            </a:r>
          </a:p>
        </p:txBody>
      </p:sp>
      <p:sp>
        <p:nvSpPr>
          <p:cNvPr id="3" name="Content Placeholder 2">
            <a:extLst>
              <a:ext uri="{FF2B5EF4-FFF2-40B4-BE49-F238E27FC236}">
                <a16:creationId xmlns:a16="http://schemas.microsoft.com/office/drawing/2014/main" id="{0BA8C5EC-5341-0EFD-69BF-44AB5885F111}"/>
              </a:ext>
            </a:extLst>
          </p:cNvPr>
          <p:cNvSpPr>
            <a:spLocks noGrp="1"/>
          </p:cNvSpPr>
          <p:nvPr>
            <p:ph idx="1"/>
          </p:nvPr>
        </p:nvSpPr>
        <p:spPr>
          <a:xfrm>
            <a:off x="1228856" y="1955086"/>
            <a:ext cx="9279902" cy="4351338"/>
          </a:xfrm>
        </p:spPr>
        <p:txBody>
          <a:bodyPr>
            <a:normAutofit/>
          </a:bodyPr>
          <a:lstStyle/>
          <a:p>
            <a:pPr marL="0" indent="0">
              <a:buNone/>
            </a:pPr>
            <a:r>
              <a:rPr lang="en-US" sz="2200" b="1" dirty="0"/>
              <a:t>Supplement, not Supplant</a:t>
            </a:r>
          </a:p>
          <a:p>
            <a:r>
              <a:rPr lang="en-US" sz="2200" dirty="0"/>
              <a:t>Title 1 Part D grant funds may only be used to provide services that supplement, not supplant, those services that would, in the absence of funds, be provided to children participating in the regular school education program. </a:t>
            </a:r>
          </a:p>
          <a:p>
            <a:r>
              <a:rPr lang="en-US" sz="2200" dirty="0"/>
              <a:t>However, funds may be used to increase the total number of hours of instruction in reading, language arts, mathematics, or vocational/CTE courses, which are integrated and aligned with state academic standards and that students receive with State or local funds.</a:t>
            </a:r>
          </a:p>
        </p:txBody>
      </p:sp>
      <p:sp>
        <p:nvSpPr>
          <p:cNvPr id="4" name="Slide Number Placeholder 3">
            <a:extLst>
              <a:ext uri="{FF2B5EF4-FFF2-40B4-BE49-F238E27FC236}">
                <a16:creationId xmlns:a16="http://schemas.microsoft.com/office/drawing/2014/main" id="{A5E06648-0D16-7CDE-2012-F69F7B35CD4C}"/>
              </a:ext>
            </a:extLst>
          </p:cNvPr>
          <p:cNvSpPr>
            <a:spLocks noGrp="1"/>
          </p:cNvSpPr>
          <p:nvPr>
            <p:ph type="sldNum" sz="quarter" idx="12"/>
          </p:nvPr>
        </p:nvSpPr>
        <p:spPr/>
        <p:txBody>
          <a:bodyPr/>
          <a:lstStyle/>
          <a:p>
            <a:fld id="{6D2419D7-6BA3-D84C-924A-AAE4476A5BEB}" type="slidenum">
              <a:rPr lang="en-US" smtClean="0"/>
              <a:t>22</a:t>
            </a:fld>
            <a:endParaRPr lang="en-US" dirty="0"/>
          </a:p>
        </p:txBody>
      </p:sp>
    </p:spTree>
    <p:extLst>
      <p:ext uri="{BB962C8B-B14F-4D97-AF65-F5344CB8AC3E}">
        <p14:creationId xmlns:p14="http://schemas.microsoft.com/office/powerpoint/2010/main" val="233472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B51E-0FD1-211F-4190-04A773E325F1}"/>
              </a:ext>
            </a:extLst>
          </p:cNvPr>
          <p:cNvSpPr>
            <a:spLocks noGrp="1"/>
          </p:cNvSpPr>
          <p:nvPr>
            <p:ph type="title"/>
          </p:nvPr>
        </p:nvSpPr>
        <p:spPr/>
        <p:txBody>
          <a:bodyPr/>
          <a:lstStyle/>
          <a:p>
            <a:pPr algn="ctr"/>
            <a:r>
              <a:rPr lang="en-US" dirty="0">
                <a:solidFill>
                  <a:schemeClr val="accent5"/>
                </a:solidFill>
              </a:rPr>
              <a:t>Monitoring </a:t>
            </a:r>
          </a:p>
        </p:txBody>
      </p:sp>
      <p:sp>
        <p:nvSpPr>
          <p:cNvPr id="4" name="Slide Number Placeholder 3">
            <a:extLst>
              <a:ext uri="{FF2B5EF4-FFF2-40B4-BE49-F238E27FC236}">
                <a16:creationId xmlns:a16="http://schemas.microsoft.com/office/drawing/2014/main" id="{C3E3BAA8-F629-87A6-E478-359F0C837DB9}"/>
              </a:ext>
            </a:extLst>
          </p:cNvPr>
          <p:cNvSpPr>
            <a:spLocks noGrp="1"/>
          </p:cNvSpPr>
          <p:nvPr>
            <p:ph type="sldNum" sz="quarter" idx="12"/>
          </p:nvPr>
        </p:nvSpPr>
        <p:spPr/>
        <p:txBody>
          <a:bodyPr/>
          <a:lstStyle/>
          <a:p>
            <a:fld id="{6D2419D7-6BA3-D84C-924A-AAE4476A5BEB}" type="slidenum">
              <a:rPr lang="en-US" smtClean="0"/>
              <a:t>23</a:t>
            </a:fld>
            <a:endParaRPr lang="en-US" dirty="0"/>
          </a:p>
        </p:txBody>
      </p:sp>
      <p:sp>
        <p:nvSpPr>
          <p:cNvPr id="7" name="Content Placeholder 6">
            <a:extLst>
              <a:ext uri="{FF2B5EF4-FFF2-40B4-BE49-F238E27FC236}">
                <a16:creationId xmlns:a16="http://schemas.microsoft.com/office/drawing/2014/main" id="{F52CCE42-5CC9-3854-BEA7-5772FDE0B9CB}"/>
              </a:ext>
            </a:extLst>
          </p:cNvPr>
          <p:cNvSpPr>
            <a:spLocks noGrp="1"/>
          </p:cNvSpPr>
          <p:nvPr>
            <p:ph idx="1"/>
          </p:nvPr>
        </p:nvSpPr>
        <p:spPr>
          <a:xfrm>
            <a:off x="1812022" y="1690688"/>
            <a:ext cx="8380601" cy="4658555"/>
          </a:xfrm>
        </p:spPr>
        <p:txBody>
          <a:bodyPr>
            <a:normAutofit/>
          </a:bodyPr>
          <a:lstStyle/>
          <a:p>
            <a:pPr marL="0" indent="0">
              <a:buNone/>
            </a:pPr>
            <a:r>
              <a:rPr lang="en-US" sz="2400" b="1" dirty="0"/>
              <a:t>Facilities are monitored under Title I Part D every three years. </a:t>
            </a:r>
          </a:p>
          <a:p>
            <a:r>
              <a:rPr lang="en-US" sz="2400" dirty="0"/>
              <a:t>The PED is required to monitor the implementation of program requirements and the expenditure of federal funds. </a:t>
            </a:r>
          </a:p>
          <a:p>
            <a:r>
              <a:rPr lang="en-US" sz="2400" dirty="0"/>
              <a:t>New Mexico’s monitoring process consists of four major components: </a:t>
            </a:r>
          </a:p>
          <a:p>
            <a:pPr lvl="1"/>
            <a:r>
              <a:rPr lang="en-US" sz="2200" dirty="0"/>
              <a:t>Monitoring of Standards. </a:t>
            </a:r>
          </a:p>
          <a:p>
            <a:pPr lvl="1"/>
            <a:r>
              <a:rPr lang="en-US" sz="2200" dirty="0"/>
              <a:t>Assessment, and Accountability. </a:t>
            </a:r>
          </a:p>
          <a:p>
            <a:pPr lvl="1"/>
            <a:r>
              <a:rPr lang="en-US" sz="2200" dirty="0"/>
              <a:t>Instructional support.</a:t>
            </a:r>
          </a:p>
          <a:p>
            <a:pPr lvl="1"/>
            <a:r>
              <a:rPr lang="en-US" sz="2200" dirty="0"/>
              <a:t>Expenditures.</a:t>
            </a:r>
          </a:p>
        </p:txBody>
      </p:sp>
    </p:spTree>
    <p:extLst>
      <p:ext uri="{BB962C8B-B14F-4D97-AF65-F5344CB8AC3E}">
        <p14:creationId xmlns:p14="http://schemas.microsoft.com/office/powerpoint/2010/main" val="47856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C2A7-48C0-45DD-8BF0-C0C9235BA4B9}"/>
              </a:ext>
            </a:extLst>
          </p:cNvPr>
          <p:cNvSpPr>
            <a:spLocks noGrp="1"/>
          </p:cNvSpPr>
          <p:nvPr>
            <p:ph type="title"/>
          </p:nvPr>
        </p:nvSpPr>
        <p:spPr/>
        <p:txBody>
          <a:bodyPr/>
          <a:lstStyle/>
          <a:p>
            <a:pPr algn="ctr"/>
            <a:r>
              <a:rPr lang="en-US" dirty="0">
                <a:solidFill>
                  <a:schemeClr val="accent5"/>
                </a:solidFill>
              </a:rPr>
              <a:t>Application </a:t>
            </a:r>
          </a:p>
        </p:txBody>
      </p:sp>
      <p:sp>
        <p:nvSpPr>
          <p:cNvPr id="4" name="Slide Number Placeholder 3">
            <a:extLst>
              <a:ext uri="{FF2B5EF4-FFF2-40B4-BE49-F238E27FC236}">
                <a16:creationId xmlns:a16="http://schemas.microsoft.com/office/drawing/2014/main" id="{7B14ECC9-9273-D27A-46D1-2F2D02037DCE}"/>
              </a:ext>
            </a:extLst>
          </p:cNvPr>
          <p:cNvSpPr>
            <a:spLocks noGrp="1"/>
          </p:cNvSpPr>
          <p:nvPr>
            <p:ph type="sldNum" sz="quarter" idx="12"/>
          </p:nvPr>
        </p:nvSpPr>
        <p:spPr/>
        <p:txBody>
          <a:bodyPr/>
          <a:lstStyle/>
          <a:p>
            <a:fld id="{6D2419D7-6BA3-D84C-924A-AAE4476A5BEB}" type="slidenum">
              <a:rPr lang="en-US" smtClean="0"/>
              <a:t>24</a:t>
            </a:fld>
            <a:endParaRPr lang="en-US" dirty="0"/>
          </a:p>
        </p:txBody>
      </p:sp>
      <p:sp>
        <p:nvSpPr>
          <p:cNvPr id="5" name="TextBox 4">
            <a:extLst>
              <a:ext uri="{FF2B5EF4-FFF2-40B4-BE49-F238E27FC236}">
                <a16:creationId xmlns:a16="http://schemas.microsoft.com/office/drawing/2014/main" id="{9986E39F-5905-05BB-399D-1EC52AB20F9F}"/>
              </a:ext>
            </a:extLst>
          </p:cNvPr>
          <p:cNvSpPr txBox="1"/>
          <p:nvPr/>
        </p:nvSpPr>
        <p:spPr>
          <a:xfrm>
            <a:off x="1040236" y="1690688"/>
            <a:ext cx="9756395" cy="3816429"/>
          </a:xfrm>
          <a:prstGeom prst="rect">
            <a:avLst/>
          </a:prstGeom>
          <a:noFill/>
        </p:spPr>
        <p:txBody>
          <a:bodyPr wrap="square" rtlCol="0">
            <a:spAutoFit/>
          </a:bodyPr>
          <a:lstStyle/>
          <a:p>
            <a:r>
              <a:rPr lang="en-US" sz="2200" b="1" dirty="0"/>
              <a:t>Title 1 D Program Applications</a:t>
            </a:r>
          </a:p>
          <a:p>
            <a:endParaRPr lang="en-US" sz="2200" b="1" dirty="0"/>
          </a:p>
          <a:p>
            <a:pPr marL="285750" indent="-285750">
              <a:buFont typeface="Arial" panose="020B0604020202020204" pitchFamily="34" charset="0"/>
              <a:buChar char="•"/>
            </a:pPr>
            <a:r>
              <a:rPr lang="en-US" sz="2200" dirty="0"/>
              <a:t>Both </a:t>
            </a:r>
            <a:r>
              <a:rPr lang="en-US" sz="2200" b="1" dirty="0"/>
              <a:t>Title 1 Part D Subpart 1 </a:t>
            </a:r>
            <a:r>
              <a:rPr lang="en-US" sz="2200" dirty="0"/>
              <a:t>and </a:t>
            </a:r>
            <a:r>
              <a:rPr lang="en-US" sz="2200" b="1" dirty="0"/>
              <a:t>Title 1 Part D Subpart 2 </a:t>
            </a:r>
            <a:r>
              <a:rPr lang="en-US" sz="2200" dirty="0"/>
              <a:t>Applications will be available in SharePoint. </a:t>
            </a:r>
          </a:p>
          <a:p>
            <a:pPr marL="285750" indent="-285750">
              <a:buFont typeface="Arial" panose="020B0604020202020204" pitchFamily="34" charset="0"/>
              <a:buChar char="•"/>
            </a:pPr>
            <a:r>
              <a:rPr lang="en-US" sz="2200" dirty="0"/>
              <a:t>Be certain that the services that are proposed in the Application and the Needs Assessment are aligned with this purpose.</a:t>
            </a:r>
          </a:p>
          <a:p>
            <a:pPr marL="285750" indent="-285750">
              <a:buFont typeface="Arial" panose="020B0604020202020204" pitchFamily="34" charset="0"/>
              <a:buChar char="•"/>
            </a:pPr>
            <a:r>
              <a:rPr lang="en-US" sz="2200" dirty="0"/>
              <a:t>Carefully read the all the Federal requirements outlined in the Applications to ensure the facility follows the requirements.</a:t>
            </a:r>
          </a:p>
          <a:p>
            <a:pPr marL="285750" indent="-285750">
              <a:buFont typeface="Arial" panose="020B0604020202020204" pitchFamily="34" charset="0"/>
              <a:buChar char="•"/>
            </a:pPr>
            <a:r>
              <a:rPr lang="en-US" sz="2200" dirty="0"/>
              <a:t>Be sure that the services that are provided with the Title 1 Part D funds are all </a:t>
            </a:r>
            <a:r>
              <a:rPr lang="en-US" sz="2200" b="1" dirty="0"/>
              <a:t>Supplemental</a:t>
            </a:r>
            <a:r>
              <a:rPr lang="en-US" sz="2200" dirty="0"/>
              <a:t> to the State’s required educational program and not supplanting any state education programming activity.</a:t>
            </a:r>
          </a:p>
        </p:txBody>
      </p:sp>
    </p:spTree>
    <p:extLst>
      <p:ext uri="{BB962C8B-B14F-4D97-AF65-F5344CB8AC3E}">
        <p14:creationId xmlns:p14="http://schemas.microsoft.com/office/powerpoint/2010/main" val="214732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4B42-3653-CFDE-66D8-9C4B5AEFC64F}"/>
              </a:ext>
            </a:extLst>
          </p:cNvPr>
          <p:cNvSpPr>
            <a:spLocks noGrp="1"/>
          </p:cNvSpPr>
          <p:nvPr>
            <p:ph type="title"/>
          </p:nvPr>
        </p:nvSpPr>
        <p:spPr/>
        <p:txBody>
          <a:bodyPr/>
          <a:lstStyle/>
          <a:p>
            <a:pPr algn="ctr"/>
            <a:r>
              <a:rPr lang="en-US" dirty="0">
                <a:solidFill>
                  <a:schemeClr val="accent5"/>
                </a:solidFill>
              </a:rPr>
              <a:t>Transition Services </a:t>
            </a:r>
          </a:p>
        </p:txBody>
      </p:sp>
      <p:sp>
        <p:nvSpPr>
          <p:cNvPr id="4" name="Slide Number Placeholder 3">
            <a:extLst>
              <a:ext uri="{FF2B5EF4-FFF2-40B4-BE49-F238E27FC236}">
                <a16:creationId xmlns:a16="http://schemas.microsoft.com/office/drawing/2014/main" id="{C7651C6D-5F2E-041A-E431-0F390880108B}"/>
              </a:ext>
            </a:extLst>
          </p:cNvPr>
          <p:cNvSpPr>
            <a:spLocks noGrp="1"/>
          </p:cNvSpPr>
          <p:nvPr>
            <p:ph type="sldNum" sz="quarter" idx="12"/>
          </p:nvPr>
        </p:nvSpPr>
        <p:spPr/>
        <p:txBody>
          <a:bodyPr/>
          <a:lstStyle/>
          <a:p>
            <a:fld id="{6D2419D7-6BA3-D84C-924A-AAE4476A5BEB}" type="slidenum">
              <a:rPr lang="en-US" smtClean="0"/>
              <a:t>25</a:t>
            </a:fld>
            <a:endParaRPr lang="en-US" dirty="0"/>
          </a:p>
        </p:txBody>
      </p:sp>
      <p:sp>
        <p:nvSpPr>
          <p:cNvPr id="6" name="TextBox 5">
            <a:extLst>
              <a:ext uri="{FF2B5EF4-FFF2-40B4-BE49-F238E27FC236}">
                <a16:creationId xmlns:a16="http://schemas.microsoft.com/office/drawing/2014/main" id="{C692DF54-7DA4-4999-D0F8-070F64BBFACF}"/>
              </a:ext>
            </a:extLst>
          </p:cNvPr>
          <p:cNvSpPr txBox="1"/>
          <p:nvPr/>
        </p:nvSpPr>
        <p:spPr>
          <a:xfrm>
            <a:off x="993529" y="1690688"/>
            <a:ext cx="9853436" cy="3816429"/>
          </a:xfrm>
          <a:prstGeom prst="rect">
            <a:avLst/>
          </a:prstGeom>
          <a:noFill/>
        </p:spPr>
        <p:txBody>
          <a:bodyPr wrap="square" rtlCol="0">
            <a:spAutoFit/>
          </a:bodyPr>
          <a:lstStyle/>
          <a:p>
            <a:r>
              <a:rPr lang="en-US" sz="2200" b="1" dirty="0"/>
              <a:t>Support Services to Ensure Success of Youth</a:t>
            </a:r>
          </a:p>
          <a:p>
            <a:endParaRPr lang="en-US" sz="2200" b="1" dirty="0"/>
          </a:p>
          <a:p>
            <a:r>
              <a:rPr lang="en-US" sz="2200" dirty="0"/>
              <a:t>Examples:</a:t>
            </a:r>
          </a:p>
          <a:p>
            <a:pPr marL="285750" indent="-285750">
              <a:buFont typeface="Arial" panose="020B0604020202020204" pitchFamily="34" charset="0"/>
              <a:buChar char="•"/>
            </a:pPr>
            <a:r>
              <a:rPr lang="en-US" sz="2200" dirty="0"/>
              <a:t>Personal, vocational/technical and academic counseling</a:t>
            </a:r>
          </a:p>
          <a:p>
            <a:pPr marL="285750" indent="-285750">
              <a:buFont typeface="Arial" panose="020B0604020202020204" pitchFamily="34" charset="0"/>
              <a:buChar char="•"/>
            </a:pPr>
            <a:r>
              <a:rPr lang="en-US" sz="2200" dirty="0"/>
              <a:t>Placement services designed to place the youth in a university, college, or junior college program</a:t>
            </a:r>
          </a:p>
          <a:p>
            <a:pPr marL="285750" indent="-285750">
              <a:buFont typeface="Arial" panose="020B0604020202020204" pitchFamily="34" charset="0"/>
              <a:buChar char="•"/>
            </a:pPr>
            <a:r>
              <a:rPr lang="en-US" sz="2200" dirty="0"/>
              <a:t>Information concerning, and assistance in obtaining, available student financial aid</a:t>
            </a:r>
          </a:p>
          <a:p>
            <a:pPr marL="285750" indent="-285750">
              <a:buFont typeface="Arial" panose="020B0604020202020204" pitchFamily="34" charset="0"/>
              <a:buChar char="•"/>
            </a:pPr>
            <a:r>
              <a:rPr lang="en-US" sz="2200" dirty="0"/>
              <a:t>Job placement </a:t>
            </a:r>
          </a:p>
          <a:p>
            <a:pPr marL="285750" indent="-285750">
              <a:buFont typeface="Arial" panose="020B0604020202020204" pitchFamily="34" charset="0"/>
              <a:buChar char="•"/>
            </a:pPr>
            <a:r>
              <a:rPr lang="en-US" sz="2200" dirty="0"/>
              <a:t>Student transition folder with exiting information of Transcript, Career Scope, individual state testing results, etc. </a:t>
            </a:r>
          </a:p>
          <a:p>
            <a:pPr marL="285750" indent="-285750">
              <a:buFont typeface="Arial" panose="020B0604020202020204" pitchFamily="34" charset="0"/>
              <a:buChar char="•"/>
            </a:pPr>
            <a:r>
              <a:rPr lang="en-US" sz="2200" dirty="0"/>
              <a:t>Guest speakers will also be used to introduce students to possible career paths.</a:t>
            </a:r>
          </a:p>
        </p:txBody>
      </p:sp>
    </p:spTree>
    <p:extLst>
      <p:ext uri="{BB962C8B-B14F-4D97-AF65-F5344CB8AC3E}">
        <p14:creationId xmlns:p14="http://schemas.microsoft.com/office/powerpoint/2010/main" val="539812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248-CC96-9E51-9602-1419DD4D3C23}"/>
              </a:ext>
            </a:extLst>
          </p:cNvPr>
          <p:cNvSpPr>
            <a:spLocks noGrp="1"/>
          </p:cNvSpPr>
          <p:nvPr>
            <p:ph type="title"/>
          </p:nvPr>
        </p:nvSpPr>
        <p:spPr/>
        <p:txBody>
          <a:bodyPr/>
          <a:lstStyle/>
          <a:p>
            <a:pPr algn="ctr"/>
            <a:r>
              <a:rPr lang="en-US" dirty="0">
                <a:solidFill>
                  <a:schemeClr val="accent5"/>
                </a:solidFill>
              </a:rPr>
              <a:t>Contact Information </a:t>
            </a:r>
          </a:p>
        </p:txBody>
      </p:sp>
      <p:sp>
        <p:nvSpPr>
          <p:cNvPr id="3" name="Content Placeholder 2">
            <a:extLst>
              <a:ext uri="{FF2B5EF4-FFF2-40B4-BE49-F238E27FC236}">
                <a16:creationId xmlns:a16="http://schemas.microsoft.com/office/drawing/2014/main" id="{875C4341-E4D8-3554-CF3C-A56940DD87E5}"/>
              </a:ext>
            </a:extLst>
          </p:cNvPr>
          <p:cNvSpPr>
            <a:spLocks noGrp="1"/>
          </p:cNvSpPr>
          <p:nvPr>
            <p:ph idx="1"/>
          </p:nvPr>
        </p:nvSpPr>
        <p:spPr/>
        <p:txBody>
          <a:bodyPr/>
          <a:lstStyle/>
          <a:p>
            <a:pPr marL="0" indent="0" algn="ctr">
              <a:buNone/>
            </a:pPr>
            <a:r>
              <a:rPr lang="en-US" sz="2000" dirty="0">
                <a:latin typeface="Arial" panose="020B0604020202020204" pitchFamily="34" charset="0"/>
                <a:cs typeface="Arial" panose="020B0604020202020204" pitchFamily="34" charset="0"/>
              </a:rPr>
              <a:t>Dr. Nicole O’Shea Title 1 Part D Coordinator </a:t>
            </a:r>
          </a:p>
          <a:p>
            <a:pPr marL="0" indent="0" algn="ctr">
              <a:buNone/>
            </a:pPr>
            <a:r>
              <a:rPr lang="en-US" sz="2000" dirty="0">
                <a:latin typeface="Arial" panose="020B0604020202020204" pitchFamily="34" charset="0"/>
                <a:cs typeface="Arial" panose="020B0604020202020204" pitchFamily="34" charset="0"/>
              </a:rPr>
              <a:t>Student, School, and Family Support Bureau</a:t>
            </a:r>
          </a:p>
          <a:p>
            <a:pPr marL="0" indent="0" algn="ctr">
              <a:buNone/>
            </a:pPr>
            <a:r>
              <a:rPr lang="en-US" sz="2000" dirty="0">
                <a:latin typeface="Arial" panose="020B0604020202020204" pitchFamily="34" charset="0"/>
                <a:cs typeface="Arial" panose="020B0604020202020204" pitchFamily="34" charset="0"/>
              </a:rPr>
              <a:t>New Mexico Department of Education </a:t>
            </a:r>
          </a:p>
          <a:p>
            <a:pPr marL="0" indent="0" algn="ctr">
              <a:buNone/>
            </a:pPr>
            <a:r>
              <a:rPr lang="en-US" sz="2000" dirty="0">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2"/>
              </a:rPr>
              <a:t>nicole.oshea@ped.nm.gov</a:t>
            </a:r>
            <a:endParaRPr lang="en-US" sz="20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Phone: (505) 531 7389</a:t>
            </a:r>
          </a:p>
          <a:p>
            <a:pPr marL="0" indent="0">
              <a:buNone/>
            </a:pPr>
            <a:endParaRPr lang="en-US" dirty="0"/>
          </a:p>
        </p:txBody>
      </p:sp>
      <p:sp>
        <p:nvSpPr>
          <p:cNvPr id="4" name="Slide Number Placeholder 3">
            <a:extLst>
              <a:ext uri="{FF2B5EF4-FFF2-40B4-BE49-F238E27FC236}">
                <a16:creationId xmlns:a16="http://schemas.microsoft.com/office/drawing/2014/main" id="{AA69B933-ACF7-57A4-EC50-82198C9BADCB}"/>
              </a:ext>
            </a:extLst>
          </p:cNvPr>
          <p:cNvSpPr>
            <a:spLocks noGrp="1"/>
          </p:cNvSpPr>
          <p:nvPr>
            <p:ph type="sldNum" sz="quarter" idx="12"/>
          </p:nvPr>
        </p:nvSpPr>
        <p:spPr/>
        <p:txBody>
          <a:bodyPr/>
          <a:lstStyle/>
          <a:p>
            <a:fld id="{6D2419D7-6BA3-D84C-924A-AAE4476A5BEB}" type="slidenum">
              <a:rPr lang="en-US" smtClean="0"/>
              <a:t>26</a:t>
            </a:fld>
            <a:endParaRPr lang="en-US" dirty="0"/>
          </a:p>
        </p:txBody>
      </p:sp>
    </p:spTree>
    <p:extLst>
      <p:ext uri="{BB962C8B-B14F-4D97-AF65-F5344CB8AC3E}">
        <p14:creationId xmlns:p14="http://schemas.microsoft.com/office/powerpoint/2010/main" val="349650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21-64A3-5B22-4440-B28D92073CC4}"/>
              </a:ext>
            </a:extLst>
          </p:cNvPr>
          <p:cNvSpPr>
            <a:spLocks noGrp="1"/>
          </p:cNvSpPr>
          <p:nvPr>
            <p:ph type="title"/>
          </p:nvPr>
        </p:nvSpPr>
        <p:spPr/>
        <p:txBody>
          <a:bodyPr>
            <a:normAutofit fontScale="90000"/>
          </a:bodyPr>
          <a:lstStyle/>
          <a:p>
            <a:pPr algn="ctr"/>
            <a:r>
              <a:rPr lang="en-US" dirty="0">
                <a:solidFill>
                  <a:schemeClr val="accent5"/>
                </a:solidFill>
              </a:rPr>
              <a:t>What is Title I Part D</a:t>
            </a:r>
            <a:br>
              <a:rPr lang="en-US" dirty="0">
                <a:solidFill>
                  <a:schemeClr val="accent5"/>
                </a:solidFill>
              </a:rPr>
            </a:br>
            <a:r>
              <a:rPr lang="en-US" sz="4000" dirty="0">
                <a:solidFill>
                  <a:schemeClr val="accent5"/>
                </a:solidFill>
              </a:rPr>
              <a:t>At Risk Students</a:t>
            </a:r>
          </a:p>
        </p:txBody>
      </p:sp>
      <p:sp>
        <p:nvSpPr>
          <p:cNvPr id="3" name="Content Placeholder 2">
            <a:extLst>
              <a:ext uri="{FF2B5EF4-FFF2-40B4-BE49-F238E27FC236}">
                <a16:creationId xmlns:a16="http://schemas.microsoft.com/office/drawing/2014/main" id="{B264A6E4-7EEF-BDDB-2351-34BD1EDDF0FF}"/>
              </a:ext>
            </a:extLst>
          </p:cNvPr>
          <p:cNvSpPr>
            <a:spLocks noGrp="1"/>
          </p:cNvSpPr>
          <p:nvPr>
            <p:ph idx="1"/>
          </p:nvPr>
        </p:nvSpPr>
        <p:spPr>
          <a:xfrm>
            <a:off x="634588" y="1824831"/>
            <a:ext cx="4549808" cy="4351338"/>
          </a:xfrm>
        </p:spPr>
        <p:txBody>
          <a:bodyPr>
            <a:noAutofit/>
          </a:bodyPr>
          <a:lstStyle/>
          <a:p>
            <a:pPr marL="0" indent="0">
              <a:buNone/>
            </a:pPr>
            <a:r>
              <a:rPr lang="en-US" sz="2400" b="1" dirty="0"/>
              <a:t>At–Risk </a:t>
            </a:r>
          </a:p>
          <a:p>
            <a:pPr>
              <a:lnSpc>
                <a:spcPct val="100000"/>
              </a:lnSpc>
            </a:pPr>
            <a:r>
              <a:rPr lang="en-US" sz="2000" dirty="0"/>
              <a:t>The term “at-risk,” when used with respect to a child, youth, or student, means a school-aged individual who is at risk of academic failure </a:t>
            </a:r>
          </a:p>
          <a:p>
            <a:pPr>
              <a:lnSpc>
                <a:spcPct val="100000"/>
              </a:lnSpc>
            </a:pPr>
            <a:r>
              <a:rPr lang="en-US" sz="2000" dirty="0"/>
              <a:t>Dependency adjudication or delinquency adjudication</a:t>
            </a:r>
          </a:p>
          <a:p>
            <a:pPr>
              <a:lnSpc>
                <a:spcPct val="100000"/>
              </a:lnSpc>
            </a:pPr>
            <a:r>
              <a:rPr lang="en-US" sz="2000" dirty="0"/>
              <a:t>Has a drug or alcohol problem</a:t>
            </a:r>
          </a:p>
          <a:p>
            <a:pPr>
              <a:lnSpc>
                <a:spcPct val="100000"/>
              </a:lnSpc>
            </a:pPr>
            <a:r>
              <a:rPr lang="en-US" sz="2000" dirty="0"/>
              <a:t>Is pregnant or is a parent</a:t>
            </a:r>
          </a:p>
          <a:p>
            <a:pPr>
              <a:lnSpc>
                <a:spcPct val="100000"/>
              </a:lnSpc>
            </a:pPr>
            <a:r>
              <a:rPr lang="en-US" sz="2000" dirty="0"/>
              <a:t>Has come into contact with the juvenile justice system or child welfare system in the past</a:t>
            </a:r>
          </a:p>
          <a:p>
            <a:endParaRPr lang="en-US" sz="2800" dirty="0"/>
          </a:p>
        </p:txBody>
      </p:sp>
      <p:sp>
        <p:nvSpPr>
          <p:cNvPr id="4" name="Slide Number Placeholder 3">
            <a:extLst>
              <a:ext uri="{FF2B5EF4-FFF2-40B4-BE49-F238E27FC236}">
                <a16:creationId xmlns:a16="http://schemas.microsoft.com/office/drawing/2014/main" id="{BA83CC01-8898-FDC6-1E41-8CED1AA8525F}"/>
              </a:ext>
            </a:extLst>
          </p:cNvPr>
          <p:cNvSpPr>
            <a:spLocks noGrp="1"/>
          </p:cNvSpPr>
          <p:nvPr>
            <p:ph type="sldNum" sz="quarter" idx="12"/>
          </p:nvPr>
        </p:nvSpPr>
        <p:spPr/>
        <p:txBody>
          <a:bodyPr/>
          <a:lstStyle/>
          <a:p>
            <a:fld id="{6D2419D7-6BA3-D84C-924A-AAE4476A5BEB}" type="slidenum">
              <a:rPr lang="en-US" smtClean="0"/>
              <a:t>3</a:t>
            </a:fld>
            <a:endParaRPr lang="en-US" dirty="0"/>
          </a:p>
        </p:txBody>
      </p:sp>
      <p:sp>
        <p:nvSpPr>
          <p:cNvPr id="6" name="TextBox 5">
            <a:extLst>
              <a:ext uri="{FF2B5EF4-FFF2-40B4-BE49-F238E27FC236}">
                <a16:creationId xmlns:a16="http://schemas.microsoft.com/office/drawing/2014/main" id="{7747CD65-F5CD-FA4F-4DC8-B63AB22F26FD}"/>
              </a:ext>
            </a:extLst>
          </p:cNvPr>
          <p:cNvSpPr txBox="1"/>
          <p:nvPr/>
        </p:nvSpPr>
        <p:spPr>
          <a:xfrm>
            <a:off x="5455435" y="2269528"/>
            <a:ext cx="5441864" cy="2506840"/>
          </a:xfrm>
          <a:prstGeom prst="rect">
            <a:avLst/>
          </a:prstGeom>
          <a:noFill/>
        </p:spPr>
        <p:txBody>
          <a:bodyPr wrap="square" rtlCol="0">
            <a:spAutoFit/>
          </a:bodyPr>
          <a:lstStyle/>
          <a:p>
            <a:pPr marL="285750" indent="-285750">
              <a:buFont typeface="Arial" panose="020B0604020202020204" pitchFamily="34" charset="0"/>
              <a:buChar char="•"/>
            </a:pPr>
            <a:r>
              <a:rPr lang="en-US" sz="2000" dirty="0"/>
              <a:t>Is at least 1 year behind the expected grade level for the age of the individual</a:t>
            </a:r>
          </a:p>
          <a:p>
            <a:pPr marL="285750" indent="-285750">
              <a:lnSpc>
                <a:spcPct val="150000"/>
              </a:lnSpc>
              <a:buFont typeface="Arial" panose="020B0604020202020204" pitchFamily="34" charset="0"/>
              <a:buChar char="•"/>
            </a:pPr>
            <a:r>
              <a:rPr lang="en-US" sz="2000" dirty="0"/>
              <a:t>Has limited English proficiency</a:t>
            </a:r>
          </a:p>
          <a:p>
            <a:pPr marL="285750" indent="-285750">
              <a:lnSpc>
                <a:spcPct val="150000"/>
              </a:lnSpc>
              <a:buFont typeface="Arial" panose="020B0604020202020204" pitchFamily="34" charset="0"/>
              <a:buChar char="•"/>
            </a:pPr>
            <a:r>
              <a:rPr lang="en-US" sz="2000" dirty="0"/>
              <a:t>Is a gang member</a:t>
            </a:r>
          </a:p>
          <a:p>
            <a:pPr marL="285750" indent="-285750">
              <a:lnSpc>
                <a:spcPct val="150000"/>
              </a:lnSpc>
              <a:buFont typeface="Arial" panose="020B0604020202020204" pitchFamily="34" charset="0"/>
              <a:buChar char="•"/>
            </a:pPr>
            <a:r>
              <a:rPr lang="en-US" sz="2000" dirty="0"/>
              <a:t>Has dropped out of school in the past </a:t>
            </a:r>
          </a:p>
          <a:p>
            <a:pPr marL="285750" indent="-285750">
              <a:lnSpc>
                <a:spcPct val="150000"/>
              </a:lnSpc>
              <a:buFont typeface="Arial" panose="020B0604020202020204" pitchFamily="34" charset="0"/>
              <a:buChar char="•"/>
            </a:pPr>
            <a:r>
              <a:rPr lang="en-US" sz="2000" dirty="0"/>
              <a:t>Has a high absenteeism rate at school</a:t>
            </a:r>
          </a:p>
        </p:txBody>
      </p:sp>
    </p:spTree>
    <p:extLst>
      <p:ext uri="{BB962C8B-B14F-4D97-AF65-F5344CB8AC3E}">
        <p14:creationId xmlns:p14="http://schemas.microsoft.com/office/powerpoint/2010/main" val="79864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E597-5F36-99DB-66FB-3867FB2D1E25}"/>
              </a:ext>
            </a:extLst>
          </p:cNvPr>
          <p:cNvSpPr>
            <a:spLocks noGrp="1"/>
          </p:cNvSpPr>
          <p:nvPr>
            <p:ph type="title"/>
          </p:nvPr>
        </p:nvSpPr>
        <p:spPr/>
        <p:txBody>
          <a:bodyPr>
            <a:normAutofit fontScale="90000"/>
          </a:bodyPr>
          <a:lstStyle/>
          <a:p>
            <a:pPr algn="ctr"/>
            <a:r>
              <a:rPr lang="en-US" dirty="0">
                <a:solidFill>
                  <a:schemeClr val="accent5"/>
                </a:solidFill>
              </a:rPr>
              <a:t>Title I Part D</a:t>
            </a:r>
            <a:br>
              <a:rPr lang="en-US" dirty="0">
                <a:solidFill>
                  <a:schemeClr val="accent5"/>
                </a:solidFill>
              </a:rPr>
            </a:br>
            <a:r>
              <a:rPr lang="en-US" dirty="0">
                <a:solidFill>
                  <a:schemeClr val="accent5"/>
                </a:solidFill>
              </a:rPr>
              <a:t>Neglected and Delinquent Students</a:t>
            </a:r>
          </a:p>
        </p:txBody>
      </p:sp>
      <p:sp>
        <p:nvSpPr>
          <p:cNvPr id="4" name="Slide Number Placeholder 3">
            <a:extLst>
              <a:ext uri="{FF2B5EF4-FFF2-40B4-BE49-F238E27FC236}">
                <a16:creationId xmlns:a16="http://schemas.microsoft.com/office/drawing/2014/main" id="{69C22DE6-EFDE-D678-E2F7-13EE250DCE65}"/>
              </a:ext>
            </a:extLst>
          </p:cNvPr>
          <p:cNvSpPr>
            <a:spLocks noGrp="1"/>
          </p:cNvSpPr>
          <p:nvPr>
            <p:ph type="sldNum" sz="quarter" idx="12"/>
          </p:nvPr>
        </p:nvSpPr>
        <p:spPr/>
        <p:txBody>
          <a:bodyPr/>
          <a:lstStyle/>
          <a:p>
            <a:fld id="{6D2419D7-6BA3-D84C-924A-AAE4476A5BEB}" type="slidenum">
              <a:rPr lang="en-US" smtClean="0"/>
              <a:t>4</a:t>
            </a:fld>
            <a:endParaRPr lang="en-US" dirty="0"/>
          </a:p>
        </p:txBody>
      </p:sp>
      <p:sp>
        <p:nvSpPr>
          <p:cNvPr id="5" name="TextBox 4">
            <a:extLst>
              <a:ext uri="{FF2B5EF4-FFF2-40B4-BE49-F238E27FC236}">
                <a16:creationId xmlns:a16="http://schemas.microsoft.com/office/drawing/2014/main" id="{E40C3EFC-4744-E78E-6005-B7B53765FDB9}"/>
              </a:ext>
            </a:extLst>
          </p:cNvPr>
          <p:cNvSpPr txBox="1"/>
          <p:nvPr/>
        </p:nvSpPr>
        <p:spPr>
          <a:xfrm>
            <a:off x="1307386" y="1953786"/>
            <a:ext cx="4573297" cy="4093428"/>
          </a:xfrm>
          <a:prstGeom prst="rect">
            <a:avLst/>
          </a:prstGeom>
          <a:noFill/>
        </p:spPr>
        <p:txBody>
          <a:bodyPr wrap="square" rtlCol="0">
            <a:spAutoFit/>
          </a:bodyPr>
          <a:lstStyle/>
          <a:p>
            <a:r>
              <a:rPr lang="en-US" sz="2000" b="1" dirty="0"/>
              <a:t>NM State Law</a:t>
            </a:r>
          </a:p>
          <a:p>
            <a:endParaRPr lang="en-US" sz="2000" b="1" dirty="0"/>
          </a:p>
          <a:p>
            <a:r>
              <a:rPr lang="en-US" sz="2000" dirty="0"/>
              <a:t>New Mexico Statutes of 1978 annotated (NMSA), Chapters 22 and 22A comprise the laws regulating Public Schools. Children and youth who are residents of the State and have not yet received a high school diploma are entitled to a free public education (NMSA 22-1-4). The state institution in which a school age person is detained or enrolled shall be responsible for providing educational services for the school age person (NMSA 22-12-4).</a:t>
            </a:r>
          </a:p>
        </p:txBody>
      </p:sp>
      <p:sp>
        <p:nvSpPr>
          <p:cNvPr id="6" name="TextBox 5">
            <a:extLst>
              <a:ext uri="{FF2B5EF4-FFF2-40B4-BE49-F238E27FC236}">
                <a16:creationId xmlns:a16="http://schemas.microsoft.com/office/drawing/2014/main" id="{E4EC7E0C-8484-2930-CF7A-B21B04952FCA}"/>
              </a:ext>
            </a:extLst>
          </p:cNvPr>
          <p:cNvSpPr txBox="1"/>
          <p:nvPr/>
        </p:nvSpPr>
        <p:spPr>
          <a:xfrm>
            <a:off x="6493080" y="1953786"/>
            <a:ext cx="4573298" cy="3170099"/>
          </a:xfrm>
          <a:prstGeom prst="rect">
            <a:avLst/>
          </a:prstGeom>
          <a:noFill/>
        </p:spPr>
        <p:txBody>
          <a:bodyPr wrap="square" rtlCol="0">
            <a:spAutoFit/>
          </a:bodyPr>
          <a:lstStyle/>
          <a:p>
            <a:r>
              <a:rPr lang="en-US" sz="2000" b="1" dirty="0"/>
              <a:t>NM State Plan</a:t>
            </a:r>
          </a:p>
          <a:p>
            <a:endParaRPr lang="en-US" sz="2000" b="1" dirty="0"/>
          </a:p>
          <a:p>
            <a:r>
              <a:rPr lang="en-US" sz="2000" dirty="0"/>
              <a:t>It is important that you read the New Mexico PED’s Consolidated ESSA State Plan and particularly, pages 160-163 regarding Title 1 Part D. Be certain that the services you propose in your application are aligned with the goals, objectives and performance measures as outlined in this State Plan. </a:t>
            </a:r>
          </a:p>
        </p:txBody>
      </p:sp>
    </p:spTree>
    <p:extLst>
      <p:ext uri="{BB962C8B-B14F-4D97-AF65-F5344CB8AC3E}">
        <p14:creationId xmlns:p14="http://schemas.microsoft.com/office/powerpoint/2010/main" val="284462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71FC-D304-E603-DC2F-A0A0C51C9C53}"/>
              </a:ext>
            </a:extLst>
          </p:cNvPr>
          <p:cNvSpPr>
            <a:spLocks noGrp="1"/>
          </p:cNvSpPr>
          <p:nvPr>
            <p:ph type="title"/>
          </p:nvPr>
        </p:nvSpPr>
        <p:spPr/>
        <p:txBody>
          <a:bodyPr/>
          <a:lstStyle/>
          <a:p>
            <a:pPr algn="ctr"/>
            <a:r>
              <a:rPr lang="en-US" dirty="0">
                <a:solidFill>
                  <a:schemeClr val="accent5"/>
                </a:solidFill>
              </a:rPr>
              <a:t>Main Goals</a:t>
            </a:r>
          </a:p>
        </p:txBody>
      </p:sp>
      <p:sp>
        <p:nvSpPr>
          <p:cNvPr id="3" name="Content Placeholder 2">
            <a:extLst>
              <a:ext uri="{FF2B5EF4-FFF2-40B4-BE49-F238E27FC236}">
                <a16:creationId xmlns:a16="http://schemas.microsoft.com/office/drawing/2014/main" id="{3FF38017-29AD-6920-9397-AD59FB77E777}"/>
              </a:ext>
            </a:extLst>
          </p:cNvPr>
          <p:cNvSpPr>
            <a:spLocks noGrp="1"/>
          </p:cNvSpPr>
          <p:nvPr>
            <p:ph idx="1"/>
          </p:nvPr>
        </p:nvSpPr>
        <p:spPr>
          <a:xfrm>
            <a:off x="1480174" y="1958974"/>
            <a:ext cx="9383570" cy="4351338"/>
          </a:xfrm>
        </p:spPr>
        <p:txBody>
          <a:bodyPr>
            <a:normAutofit/>
          </a:bodyPr>
          <a:lstStyle/>
          <a:p>
            <a:r>
              <a:rPr lang="en-US" sz="2400" dirty="0"/>
              <a:t>Improve Educational Services for children </a:t>
            </a:r>
          </a:p>
          <a:p>
            <a:r>
              <a:rPr lang="en-US" sz="2400" dirty="0"/>
              <a:t>Provide Neglected and Delinquent  youth a successful transition from institutionalization to further school or employment. </a:t>
            </a:r>
          </a:p>
          <a:p>
            <a:r>
              <a:rPr lang="en-US" sz="2400" dirty="0"/>
              <a:t>Prevent youth from dropping out of school</a:t>
            </a:r>
          </a:p>
          <a:p>
            <a:r>
              <a:rPr lang="en-US" sz="2400" dirty="0"/>
              <a:t>Provide youth who have dropped out and youth returning from correctional facilities with a system to ensure their education. </a:t>
            </a:r>
          </a:p>
        </p:txBody>
      </p:sp>
      <p:sp>
        <p:nvSpPr>
          <p:cNvPr id="4" name="Slide Number Placeholder 3">
            <a:extLst>
              <a:ext uri="{FF2B5EF4-FFF2-40B4-BE49-F238E27FC236}">
                <a16:creationId xmlns:a16="http://schemas.microsoft.com/office/drawing/2014/main" id="{66EB660B-A661-594A-F994-731FC2D78898}"/>
              </a:ext>
            </a:extLst>
          </p:cNvPr>
          <p:cNvSpPr>
            <a:spLocks noGrp="1"/>
          </p:cNvSpPr>
          <p:nvPr>
            <p:ph type="sldNum" sz="quarter" idx="12"/>
          </p:nvPr>
        </p:nvSpPr>
        <p:spPr/>
        <p:txBody>
          <a:bodyPr/>
          <a:lstStyle/>
          <a:p>
            <a:fld id="{6D2419D7-6BA3-D84C-924A-AAE4476A5BEB}" type="slidenum">
              <a:rPr lang="en-US" smtClean="0"/>
              <a:t>5</a:t>
            </a:fld>
            <a:endParaRPr lang="en-US" dirty="0"/>
          </a:p>
        </p:txBody>
      </p:sp>
    </p:spTree>
    <p:extLst>
      <p:ext uri="{BB962C8B-B14F-4D97-AF65-F5344CB8AC3E}">
        <p14:creationId xmlns:p14="http://schemas.microsoft.com/office/powerpoint/2010/main" val="244611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A805-13F0-728E-6CDD-4DADDD837483}"/>
              </a:ext>
            </a:extLst>
          </p:cNvPr>
          <p:cNvSpPr>
            <a:spLocks noGrp="1"/>
          </p:cNvSpPr>
          <p:nvPr>
            <p:ph type="title"/>
          </p:nvPr>
        </p:nvSpPr>
        <p:spPr/>
        <p:txBody>
          <a:bodyPr>
            <a:normAutofit fontScale="90000"/>
          </a:bodyPr>
          <a:lstStyle/>
          <a:p>
            <a:pPr algn="ctr"/>
            <a:r>
              <a:rPr lang="en-US" dirty="0">
                <a:solidFill>
                  <a:schemeClr val="accent5"/>
                </a:solidFill>
              </a:rPr>
              <a:t>Title I Part D Subpart 1 Programs </a:t>
            </a:r>
            <a:br>
              <a:rPr lang="en-US" dirty="0">
                <a:solidFill>
                  <a:schemeClr val="accent5"/>
                </a:solidFill>
              </a:rPr>
            </a:br>
            <a:r>
              <a:rPr lang="en-US" dirty="0">
                <a:solidFill>
                  <a:schemeClr val="accent5"/>
                </a:solidFill>
              </a:rPr>
              <a:t>State Agencies </a:t>
            </a:r>
          </a:p>
        </p:txBody>
      </p:sp>
      <p:sp>
        <p:nvSpPr>
          <p:cNvPr id="3" name="Content Placeholder 2">
            <a:extLst>
              <a:ext uri="{FF2B5EF4-FFF2-40B4-BE49-F238E27FC236}">
                <a16:creationId xmlns:a16="http://schemas.microsoft.com/office/drawing/2014/main" id="{60A2DE27-8800-3281-1A28-3372B4ACB932}"/>
              </a:ext>
            </a:extLst>
          </p:cNvPr>
          <p:cNvSpPr>
            <a:spLocks noGrp="1"/>
          </p:cNvSpPr>
          <p:nvPr>
            <p:ph idx="1"/>
          </p:nvPr>
        </p:nvSpPr>
        <p:spPr>
          <a:xfrm>
            <a:off x="2217852" y="2506662"/>
            <a:ext cx="7882493" cy="4351338"/>
          </a:xfrm>
        </p:spPr>
        <p:txBody>
          <a:bodyPr>
            <a:normAutofit/>
          </a:bodyPr>
          <a:lstStyle/>
          <a:p>
            <a:r>
              <a:rPr lang="en-US" sz="2400" dirty="0"/>
              <a:t>New Mexico Corrections Department </a:t>
            </a:r>
          </a:p>
          <a:p>
            <a:r>
              <a:rPr lang="en-US" sz="2400" dirty="0"/>
              <a:t>Juvenile justice (Children, Youth and Families Department) </a:t>
            </a:r>
          </a:p>
          <a:p>
            <a:r>
              <a:rPr lang="en-US" sz="2400" dirty="0"/>
              <a:t>Sequoya Adolescent Treatment Center (Department of Health)</a:t>
            </a:r>
          </a:p>
        </p:txBody>
      </p:sp>
      <p:sp>
        <p:nvSpPr>
          <p:cNvPr id="4" name="Slide Number Placeholder 3">
            <a:extLst>
              <a:ext uri="{FF2B5EF4-FFF2-40B4-BE49-F238E27FC236}">
                <a16:creationId xmlns:a16="http://schemas.microsoft.com/office/drawing/2014/main" id="{8D967FC7-47AF-002B-61E0-2DFDEEACD2CD}"/>
              </a:ext>
            </a:extLst>
          </p:cNvPr>
          <p:cNvSpPr>
            <a:spLocks noGrp="1"/>
          </p:cNvSpPr>
          <p:nvPr>
            <p:ph type="sldNum" sz="quarter" idx="12"/>
          </p:nvPr>
        </p:nvSpPr>
        <p:spPr/>
        <p:txBody>
          <a:bodyPr/>
          <a:lstStyle/>
          <a:p>
            <a:fld id="{6D2419D7-6BA3-D84C-924A-AAE4476A5BEB}" type="slidenum">
              <a:rPr lang="en-US" smtClean="0"/>
              <a:t>6</a:t>
            </a:fld>
            <a:endParaRPr lang="en-US" dirty="0"/>
          </a:p>
        </p:txBody>
      </p:sp>
    </p:spTree>
    <p:extLst>
      <p:ext uri="{BB962C8B-B14F-4D97-AF65-F5344CB8AC3E}">
        <p14:creationId xmlns:p14="http://schemas.microsoft.com/office/powerpoint/2010/main" val="63738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87B4-1111-782B-A68B-6ACA3797C870}"/>
              </a:ext>
            </a:extLst>
          </p:cNvPr>
          <p:cNvSpPr>
            <a:spLocks noGrp="1"/>
          </p:cNvSpPr>
          <p:nvPr>
            <p:ph type="title"/>
          </p:nvPr>
        </p:nvSpPr>
        <p:spPr/>
        <p:txBody>
          <a:bodyPr>
            <a:normAutofit fontScale="90000"/>
          </a:bodyPr>
          <a:lstStyle/>
          <a:p>
            <a:pPr algn="ctr"/>
            <a:r>
              <a:rPr lang="en-US" dirty="0">
                <a:solidFill>
                  <a:schemeClr val="accent5"/>
                </a:solidFill>
              </a:rPr>
              <a:t>Title I Part D Subpart 2 Programs Local Education Agencies </a:t>
            </a:r>
          </a:p>
        </p:txBody>
      </p:sp>
      <p:sp>
        <p:nvSpPr>
          <p:cNvPr id="3" name="Content Placeholder 2">
            <a:extLst>
              <a:ext uri="{FF2B5EF4-FFF2-40B4-BE49-F238E27FC236}">
                <a16:creationId xmlns:a16="http://schemas.microsoft.com/office/drawing/2014/main" id="{DD890A28-0B25-4099-54D3-E027098178A9}"/>
              </a:ext>
            </a:extLst>
          </p:cNvPr>
          <p:cNvSpPr>
            <a:spLocks noGrp="1"/>
          </p:cNvSpPr>
          <p:nvPr>
            <p:ph idx="1"/>
          </p:nvPr>
        </p:nvSpPr>
        <p:spPr>
          <a:xfrm>
            <a:off x="2387929" y="2433156"/>
            <a:ext cx="7653693" cy="3338470"/>
          </a:xfrm>
        </p:spPr>
        <p:txBody>
          <a:bodyPr>
            <a:normAutofit/>
          </a:bodyPr>
          <a:lstStyle/>
          <a:p>
            <a:r>
              <a:rPr lang="en-US" sz="2400" dirty="0"/>
              <a:t>Neglected Programs</a:t>
            </a:r>
          </a:p>
          <a:p>
            <a:r>
              <a:rPr lang="en-US" sz="2400" dirty="0"/>
              <a:t>Delinquent Programs </a:t>
            </a:r>
          </a:p>
          <a:p>
            <a:r>
              <a:rPr lang="en-US" sz="2400" dirty="0"/>
              <a:t>At-Risk Programs</a:t>
            </a:r>
          </a:p>
        </p:txBody>
      </p:sp>
      <p:sp>
        <p:nvSpPr>
          <p:cNvPr id="4" name="Slide Number Placeholder 3">
            <a:extLst>
              <a:ext uri="{FF2B5EF4-FFF2-40B4-BE49-F238E27FC236}">
                <a16:creationId xmlns:a16="http://schemas.microsoft.com/office/drawing/2014/main" id="{86713669-9206-02C8-82A6-B417F4889E20}"/>
              </a:ext>
            </a:extLst>
          </p:cNvPr>
          <p:cNvSpPr>
            <a:spLocks noGrp="1"/>
          </p:cNvSpPr>
          <p:nvPr>
            <p:ph type="sldNum" sz="quarter" idx="12"/>
          </p:nvPr>
        </p:nvSpPr>
        <p:spPr/>
        <p:txBody>
          <a:bodyPr/>
          <a:lstStyle/>
          <a:p>
            <a:fld id="{6D2419D7-6BA3-D84C-924A-AAE4476A5BEB}" type="slidenum">
              <a:rPr lang="en-US" smtClean="0"/>
              <a:t>7</a:t>
            </a:fld>
            <a:endParaRPr lang="en-US" dirty="0"/>
          </a:p>
        </p:txBody>
      </p:sp>
    </p:spTree>
    <p:extLst>
      <p:ext uri="{BB962C8B-B14F-4D97-AF65-F5344CB8AC3E}">
        <p14:creationId xmlns:p14="http://schemas.microsoft.com/office/powerpoint/2010/main" val="316417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B961-338E-C0E5-B05B-F3AC745FDD48}"/>
              </a:ext>
            </a:extLst>
          </p:cNvPr>
          <p:cNvSpPr>
            <a:spLocks noGrp="1"/>
          </p:cNvSpPr>
          <p:nvPr>
            <p:ph type="title"/>
          </p:nvPr>
        </p:nvSpPr>
        <p:spPr/>
        <p:txBody>
          <a:bodyPr/>
          <a:lstStyle/>
          <a:p>
            <a:pPr algn="ctr"/>
            <a:r>
              <a:rPr lang="en-US" dirty="0">
                <a:solidFill>
                  <a:schemeClr val="accent5"/>
                </a:solidFill>
              </a:rPr>
              <a:t>Annual Child Count</a:t>
            </a:r>
          </a:p>
        </p:txBody>
      </p:sp>
      <p:sp>
        <p:nvSpPr>
          <p:cNvPr id="3" name="Content Placeholder 2">
            <a:extLst>
              <a:ext uri="{FF2B5EF4-FFF2-40B4-BE49-F238E27FC236}">
                <a16:creationId xmlns:a16="http://schemas.microsoft.com/office/drawing/2014/main" id="{427A12FE-B097-34F2-B70F-BFA7B2B0E540}"/>
              </a:ext>
            </a:extLst>
          </p:cNvPr>
          <p:cNvSpPr>
            <a:spLocks noGrp="1"/>
          </p:cNvSpPr>
          <p:nvPr>
            <p:ph idx="1"/>
          </p:nvPr>
        </p:nvSpPr>
        <p:spPr>
          <a:xfrm>
            <a:off x="434549" y="1514519"/>
            <a:ext cx="11849729" cy="4351338"/>
          </a:xfrm>
        </p:spPr>
        <p:txBody>
          <a:bodyPr>
            <a:normAutofit/>
          </a:bodyPr>
          <a:lstStyle/>
          <a:p>
            <a:r>
              <a:rPr lang="en-US" sz="2000" dirty="0"/>
              <a:t>The Annual Count is an annual survey that collects an estimate of the number of students who are eligible for Title I Part D funds in New Mexico.</a:t>
            </a:r>
          </a:p>
          <a:p>
            <a:r>
              <a:rPr lang="en-US" sz="2000" dirty="0"/>
              <a:t>Eligibility for </a:t>
            </a:r>
            <a:r>
              <a:rPr lang="en-US" sz="2000" b="1" dirty="0"/>
              <a:t>Counting</a:t>
            </a:r>
            <a:r>
              <a:rPr lang="en-US" sz="2000" dirty="0"/>
              <a:t> and eligibility for </a:t>
            </a:r>
            <a:r>
              <a:rPr lang="en-US" sz="2000" b="1" dirty="0"/>
              <a:t>Serving </a:t>
            </a:r>
            <a:r>
              <a:rPr lang="en-US" sz="2000" dirty="0"/>
              <a:t>are different.</a:t>
            </a:r>
          </a:p>
        </p:txBody>
      </p:sp>
      <p:sp>
        <p:nvSpPr>
          <p:cNvPr id="4" name="Slide Number Placeholder 3">
            <a:extLst>
              <a:ext uri="{FF2B5EF4-FFF2-40B4-BE49-F238E27FC236}">
                <a16:creationId xmlns:a16="http://schemas.microsoft.com/office/drawing/2014/main" id="{05A7E814-BBE8-713B-811F-2668270FC40E}"/>
              </a:ext>
            </a:extLst>
          </p:cNvPr>
          <p:cNvSpPr>
            <a:spLocks noGrp="1"/>
          </p:cNvSpPr>
          <p:nvPr>
            <p:ph type="sldNum" sz="quarter" idx="12"/>
          </p:nvPr>
        </p:nvSpPr>
        <p:spPr/>
        <p:txBody>
          <a:bodyPr/>
          <a:lstStyle/>
          <a:p>
            <a:fld id="{6D2419D7-6BA3-D84C-924A-AAE4476A5BEB}" type="slidenum">
              <a:rPr lang="en-US" smtClean="0"/>
              <a:t>8</a:t>
            </a:fld>
            <a:endParaRPr lang="en-US" dirty="0"/>
          </a:p>
        </p:txBody>
      </p:sp>
      <p:sp>
        <p:nvSpPr>
          <p:cNvPr id="5" name="TextBox 4">
            <a:extLst>
              <a:ext uri="{FF2B5EF4-FFF2-40B4-BE49-F238E27FC236}">
                <a16:creationId xmlns:a16="http://schemas.microsoft.com/office/drawing/2014/main" id="{7203EF26-0F61-CF61-79AA-50F14B272088}"/>
              </a:ext>
            </a:extLst>
          </p:cNvPr>
          <p:cNvSpPr txBox="1"/>
          <p:nvPr/>
        </p:nvSpPr>
        <p:spPr>
          <a:xfrm>
            <a:off x="721452" y="2992773"/>
            <a:ext cx="4915949" cy="3139321"/>
          </a:xfrm>
          <a:prstGeom prst="rect">
            <a:avLst/>
          </a:prstGeom>
          <a:noFill/>
        </p:spPr>
        <p:txBody>
          <a:bodyPr wrap="square" rtlCol="0">
            <a:spAutoFit/>
          </a:bodyPr>
          <a:lstStyle/>
          <a:p>
            <a:r>
              <a:rPr lang="en-US" b="1" dirty="0"/>
              <a:t>Subpart 1: State Agency Eligibility</a:t>
            </a:r>
          </a:p>
          <a:p>
            <a:endParaRPr lang="en-US" b="1" dirty="0"/>
          </a:p>
          <a:p>
            <a:r>
              <a:rPr lang="en-US" dirty="0"/>
              <a:t>A State agency is eligible for assistance under this subpart if such State agency is responsible for providing free public education for children and youth:</a:t>
            </a:r>
          </a:p>
          <a:p>
            <a:pPr marL="285750" indent="-285750">
              <a:buFont typeface="Arial" panose="020B0604020202020204" pitchFamily="34" charset="0"/>
              <a:buChar char="•"/>
            </a:pPr>
            <a:r>
              <a:rPr lang="en-US" dirty="0"/>
              <a:t>In institutions for neglected or delinquent children and youth</a:t>
            </a:r>
          </a:p>
          <a:p>
            <a:pPr marL="285750" indent="-285750">
              <a:buFont typeface="Arial" panose="020B0604020202020204" pitchFamily="34" charset="0"/>
              <a:buChar char="•"/>
            </a:pPr>
            <a:r>
              <a:rPr lang="en-US" dirty="0"/>
              <a:t>Attending community day programs for neglected or delinquent children and youth; or</a:t>
            </a:r>
          </a:p>
          <a:p>
            <a:pPr marL="285750" indent="-285750">
              <a:buFont typeface="Arial" panose="020B0604020202020204" pitchFamily="34" charset="0"/>
              <a:buChar char="•"/>
            </a:pPr>
            <a:r>
              <a:rPr lang="en-US" dirty="0"/>
              <a:t>In adult correctional institutions.</a:t>
            </a:r>
          </a:p>
        </p:txBody>
      </p:sp>
      <p:sp>
        <p:nvSpPr>
          <p:cNvPr id="6" name="TextBox 5">
            <a:extLst>
              <a:ext uri="{FF2B5EF4-FFF2-40B4-BE49-F238E27FC236}">
                <a16:creationId xmlns:a16="http://schemas.microsoft.com/office/drawing/2014/main" id="{39934F22-F65B-84D4-720C-FA519C289D0E}"/>
              </a:ext>
            </a:extLst>
          </p:cNvPr>
          <p:cNvSpPr txBox="1"/>
          <p:nvPr/>
        </p:nvSpPr>
        <p:spPr>
          <a:xfrm>
            <a:off x="5794353" y="2992773"/>
            <a:ext cx="4582828" cy="3139321"/>
          </a:xfrm>
          <a:prstGeom prst="rect">
            <a:avLst/>
          </a:prstGeom>
          <a:noFill/>
        </p:spPr>
        <p:txBody>
          <a:bodyPr wrap="square" rtlCol="0">
            <a:spAutoFit/>
          </a:bodyPr>
          <a:lstStyle/>
          <a:p>
            <a:r>
              <a:rPr lang="en-US" b="1" dirty="0"/>
              <a:t>Subpart 2: Local Educational Agency Eligibility</a:t>
            </a:r>
          </a:p>
          <a:p>
            <a:endParaRPr lang="en-US" b="1" dirty="0"/>
          </a:p>
          <a:p>
            <a:r>
              <a:rPr lang="en-US" dirty="0"/>
              <a:t>For an LEA to be eligible and receive Title I Part D Subpart 2 funding, an LEA must meet at least one of the following criteria:</a:t>
            </a:r>
          </a:p>
          <a:p>
            <a:pPr marL="285750" indent="-285750">
              <a:buFont typeface="Arial" panose="020B0604020202020204" pitchFamily="34" charset="0"/>
              <a:buChar char="•"/>
            </a:pPr>
            <a:r>
              <a:rPr lang="en-US" dirty="0"/>
              <a:t>Must serve student(s) who live in a residential facility for neglected or delinquent youth.</a:t>
            </a:r>
          </a:p>
          <a:p>
            <a:pPr marL="285750" indent="-285750">
              <a:buFont typeface="Arial" panose="020B0604020202020204" pitchFamily="34" charset="0"/>
              <a:buChar char="•"/>
            </a:pPr>
            <a:r>
              <a:rPr lang="en-US" dirty="0"/>
              <a:t>Must have a residential facility for neglected or delinquent youth located within its boundaries.</a:t>
            </a:r>
          </a:p>
        </p:txBody>
      </p:sp>
    </p:spTree>
    <p:extLst>
      <p:ext uri="{BB962C8B-B14F-4D97-AF65-F5344CB8AC3E}">
        <p14:creationId xmlns:p14="http://schemas.microsoft.com/office/powerpoint/2010/main" val="195068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3252-CFD4-E15F-2629-AD473DCBB52E}"/>
              </a:ext>
            </a:extLst>
          </p:cNvPr>
          <p:cNvSpPr>
            <a:spLocks noGrp="1"/>
          </p:cNvSpPr>
          <p:nvPr>
            <p:ph type="title"/>
          </p:nvPr>
        </p:nvSpPr>
        <p:spPr/>
        <p:txBody>
          <a:bodyPr/>
          <a:lstStyle/>
          <a:p>
            <a:pPr algn="ctr"/>
            <a:r>
              <a:rPr lang="en-US" dirty="0">
                <a:solidFill>
                  <a:schemeClr val="accent5"/>
                </a:solidFill>
              </a:rPr>
              <a:t>Annual Child Count </a:t>
            </a:r>
            <a:endParaRPr lang="en-US" dirty="0"/>
          </a:p>
        </p:txBody>
      </p:sp>
      <p:sp>
        <p:nvSpPr>
          <p:cNvPr id="4" name="Slide Number Placeholder 3">
            <a:extLst>
              <a:ext uri="{FF2B5EF4-FFF2-40B4-BE49-F238E27FC236}">
                <a16:creationId xmlns:a16="http://schemas.microsoft.com/office/drawing/2014/main" id="{D463013C-60BA-527D-C8EF-2ED8DCCEC919}"/>
              </a:ext>
            </a:extLst>
          </p:cNvPr>
          <p:cNvSpPr>
            <a:spLocks noGrp="1"/>
          </p:cNvSpPr>
          <p:nvPr>
            <p:ph type="sldNum" sz="quarter" idx="12"/>
          </p:nvPr>
        </p:nvSpPr>
        <p:spPr/>
        <p:txBody>
          <a:bodyPr/>
          <a:lstStyle/>
          <a:p>
            <a:fld id="{6D2419D7-6BA3-D84C-924A-AAE4476A5BEB}" type="slidenum">
              <a:rPr lang="en-US" smtClean="0"/>
              <a:t>9</a:t>
            </a:fld>
            <a:endParaRPr lang="en-US" dirty="0"/>
          </a:p>
        </p:txBody>
      </p:sp>
      <p:sp>
        <p:nvSpPr>
          <p:cNvPr id="5" name="TextBox 4">
            <a:extLst>
              <a:ext uri="{FF2B5EF4-FFF2-40B4-BE49-F238E27FC236}">
                <a16:creationId xmlns:a16="http://schemas.microsoft.com/office/drawing/2014/main" id="{5B0F4A8C-F8D0-931E-60D7-87F6F6746CFC}"/>
              </a:ext>
            </a:extLst>
          </p:cNvPr>
          <p:cNvSpPr txBox="1"/>
          <p:nvPr/>
        </p:nvSpPr>
        <p:spPr>
          <a:xfrm>
            <a:off x="676749" y="1830675"/>
            <a:ext cx="4893455" cy="1200329"/>
          </a:xfrm>
          <a:prstGeom prst="rect">
            <a:avLst/>
          </a:prstGeom>
          <a:noFill/>
        </p:spPr>
        <p:txBody>
          <a:bodyPr wrap="none" rtlCol="0">
            <a:spAutoFit/>
          </a:bodyPr>
          <a:lstStyle/>
          <a:p>
            <a:r>
              <a:rPr lang="en-US" b="1" dirty="0"/>
              <a:t>Subpart 1: Institution Eligibility</a:t>
            </a:r>
          </a:p>
          <a:p>
            <a:pPr marL="285750" indent="-285750">
              <a:buFont typeface="Arial" panose="020B0604020202020204" pitchFamily="34" charset="0"/>
              <a:buChar char="•"/>
            </a:pPr>
            <a:r>
              <a:rPr lang="en-US" dirty="0"/>
              <a:t>Institutions that serve children and youth who </a:t>
            </a:r>
          </a:p>
          <a:p>
            <a:r>
              <a:rPr lang="en-US" dirty="0"/>
              <a:t>are neglected or delinquent AND have an average </a:t>
            </a:r>
          </a:p>
          <a:p>
            <a:r>
              <a:rPr lang="en-US" dirty="0"/>
              <a:t>length of stay of at least 30 days.</a:t>
            </a:r>
          </a:p>
        </p:txBody>
      </p:sp>
      <p:sp>
        <p:nvSpPr>
          <p:cNvPr id="6" name="TextBox 5">
            <a:extLst>
              <a:ext uri="{FF2B5EF4-FFF2-40B4-BE49-F238E27FC236}">
                <a16:creationId xmlns:a16="http://schemas.microsoft.com/office/drawing/2014/main" id="{E6D1D3E6-0245-2184-1473-9298235B3AF7}"/>
              </a:ext>
            </a:extLst>
          </p:cNvPr>
          <p:cNvSpPr txBox="1"/>
          <p:nvPr/>
        </p:nvSpPr>
        <p:spPr>
          <a:xfrm>
            <a:off x="676749" y="3724989"/>
            <a:ext cx="5150641" cy="2585323"/>
          </a:xfrm>
          <a:prstGeom prst="rect">
            <a:avLst/>
          </a:prstGeom>
          <a:noFill/>
        </p:spPr>
        <p:txBody>
          <a:bodyPr wrap="none" rtlCol="0">
            <a:spAutoFit/>
          </a:bodyPr>
          <a:lstStyle/>
          <a:p>
            <a:r>
              <a:rPr lang="en-US" b="1" dirty="0"/>
              <a:t>Subpart 1: Student Eligibility</a:t>
            </a:r>
          </a:p>
          <a:p>
            <a:pPr marL="285750" indent="-285750">
              <a:buFont typeface="Arial" panose="020B0604020202020204" pitchFamily="34" charset="0"/>
              <a:buChar char="•"/>
            </a:pPr>
            <a:r>
              <a:rPr lang="en-US" dirty="0"/>
              <a:t>Students who are in a program for youth who are </a:t>
            </a:r>
          </a:p>
          <a:p>
            <a:r>
              <a:rPr lang="en-US" dirty="0"/>
              <a:t>N or D (including juvenile and adult correctional </a:t>
            </a:r>
          </a:p>
          <a:p>
            <a:r>
              <a:rPr lang="en-US" dirty="0"/>
              <a:t>facilities and community day programs), aged 20 </a:t>
            </a:r>
          </a:p>
          <a:p>
            <a:r>
              <a:rPr lang="en-US" dirty="0"/>
              <a:t>years or younger, are enrolled in a regular </a:t>
            </a:r>
          </a:p>
          <a:p>
            <a:r>
              <a:rPr lang="en-US" dirty="0"/>
              <a:t>program of instruction for at least 15 </a:t>
            </a:r>
          </a:p>
          <a:p>
            <a:r>
              <a:rPr lang="en-US" dirty="0"/>
              <a:t>hours/week in an adult facility, or 20 </a:t>
            </a:r>
          </a:p>
          <a:p>
            <a:r>
              <a:rPr lang="en-US" dirty="0"/>
              <a:t>hours/week in a juvenile facility or community </a:t>
            </a:r>
          </a:p>
          <a:p>
            <a:r>
              <a:rPr lang="en-US" dirty="0"/>
              <a:t>day program are eligible to be counted.</a:t>
            </a:r>
          </a:p>
        </p:txBody>
      </p:sp>
      <p:sp>
        <p:nvSpPr>
          <p:cNvPr id="7" name="TextBox 6">
            <a:extLst>
              <a:ext uri="{FF2B5EF4-FFF2-40B4-BE49-F238E27FC236}">
                <a16:creationId xmlns:a16="http://schemas.microsoft.com/office/drawing/2014/main" id="{48B5AAEC-4AF2-9F34-6DBD-A0535F7FB239}"/>
              </a:ext>
            </a:extLst>
          </p:cNvPr>
          <p:cNvSpPr txBox="1"/>
          <p:nvPr/>
        </p:nvSpPr>
        <p:spPr>
          <a:xfrm>
            <a:off x="6300382" y="1830675"/>
            <a:ext cx="4611252" cy="1754326"/>
          </a:xfrm>
          <a:prstGeom prst="rect">
            <a:avLst/>
          </a:prstGeom>
          <a:noFill/>
        </p:spPr>
        <p:txBody>
          <a:bodyPr wrap="square" rtlCol="0">
            <a:spAutoFit/>
          </a:bodyPr>
          <a:lstStyle/>
          <a:p>
            <a:r>
              <a:rPr lang="en-US" b="1" dirty="0"/>
              <a:t>Subpart 2: Institution Eligibility</a:t>
            </a:r>
          </a:p>
          <a:p>
            <a:pPr marL="285750" indent="-285750">
              <a:buFont typeface="Arial" panose="020B0604020202020204" pitchFamily="34" charset="0"/>
              <a:buChar char="•"/>
            </a:pPr>
            <a:r>
              <a:rPr lang="en-US" dirty="0"/>
              <a:t>Locally operated institutions that meet the </a:t>
            </a:r>
          </a:p>
          <a:p>
            <a:r>
              <a:rPr lang="en-US" dirty="0"/>
              <a:t>definition of an institution for neglected children, an institution for delinquent children and youth who serve children and youth who are neglected or delinquent.</a:t>
            </a:r>
          </a:p>
        </p:txBody>
      </p:sp>
      <p:sp>
        <p:nvSpPr>
          <p:cNvPr id="8" name="TextBox 7">
            <a:extLst>
              <a:ext uri="{FF2B5EF4-FFF2-40B4-BE49-F238E27FC236}">
                <a16:creationId xmlns:a16="http://schemas.microsoft.com/office/drawing/2014/main" id="{722AFBE0-7492-CB6D-3F41-849A3A96495A}"/>
              </a:ext>
            </a:extLst>
          </p:cNvPr>
          <p:cNvSpPr txBox="1"/>
          <p:nvPr/>
        </p:nvSpPr>
        <p:spPr>
          <a:xfrm>
            <a:off x="6236019" y="3724989"/>
            <a:ext cx="4208276" cy="2585323"/>
          </a:xfrm>
          <a:prstGeom prst="rect">
            <a:avLst/>
          </a:prstGeom>
          <a:noFill/>
        </p:spPr>
        <p:txBody>
          <a:bodyPr wrap="square" rtlCol="0">
            <a:spAutoFit/>
          </a:bodyPr>
          <a:lstStyle/>
          <a:p>
            <a:r>
              <a:rPr lang="en-US" b="1" dirty="0"/>
              <a:t>Subpart 2: Student Eligibility</a:t>
            </a:r>
          </a:p>
          <a:p>
            <a:pPr marL="285750" indent="-285750">
              <a:buFont typeface="Arial" panose="020B0604020202020204" pitchFamily="34" charset="0"/>
              <a:buChar char="•"/>
            </a:pPr>
            <a:r>
              <a:rPr lang="en-US" dirty="0"/>
              <a:t>Students who resided in the facility during the 30-day count period, aged 5 to 17 (upon entry to the facility) are eligible to be counted. Students must not be counted in the enrollment data submitted to ED for Subpart 1 State agency N or D program allocation purposes.</a:t>
            </a:r>
          </a:p>
        </p:txBody>
      </p:sp>
    </p:spTree>
    <p:extLst>
      <p:ext uri="{BB962C8B-B14F-4D97-AF65-F5344CB8AC3E}">
        <p14:creationId xmlns:p14="http://schemas.microsoft.com/office/powerpoint/2010/main" val="534146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140944F82C644DB2E40CA88FC1AB81" ma:contentTypeVersion="3" ma:contentTypeDescription="Create a new document." ma:contentTypeScope="" ma:versionID="a8c082dac82c226cb5f92ed6089f3618">
  <xsd:schema xmlns:xsd="http://www.w3.org/2001/XMLSchema" xmlns:xs="http://www.w3.org/2001/XMLSchema" xmlns:p="http://schemas.microsoft.com/office/2006/metadata/properties" xmlns:ns2="40a1b848-764f-45de-8d15-a8733ce57f7e" targetNamespace="http://schemas.microsoft.com/office/2006/metadata/properties" ma:root="true" ma:fieldsID="fe0dfdbc0b66c7c4c5b091ef9cc786fb" ns2:_="">
    <xsd:import namespace="40a1b848-764f-45de-8d15-a8733ce57f7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1b848-764f-45de-8d15-a8733ce57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E7BE8-02CF-4602-BFCF-B027157FB0FD}">
  <ds:schemaRefs>
    <ds:schemaRef ds:uri="http://schemas.microsoft.com/office/2006/documentManagement/types"/>
    <ds:schemaRef ds:uri="http://purl.org/dc/dcmitype/"/>
    <ds:schemaRef ds:uri="http://purl.org/dc/terms/"/>
    <ds:schemaRef ds:uri="http://www.w3.org/XML/1998/namespace"/>
    <ds:schemaRef ds:uri="http://purl.org/dc/elements/1.1/"/>
    <ds:schemaRef ds:uri="40a1b848-764f-45de-8d15-a8733ce57f7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6BA7FA7-0FAA-4B5C-8695-1F6BA86EBCBF}">
  <ds:schemaRefs>
    <ds:schemaRef ds:uri="http://schemas.microsoft.com/sharepoint/v3/contenttype/forms"/>
  </ds:schemaRefs>
</ds:datastoreItem>
</file>

<file path=customXml/itemProps3.xml><?xml version="1.0" encoding="utf-8"?>
<ds:datastoreItem xmlns:ds="http://schemas.openxmlformats.org/officeDocument/2006/customXml" ds:itemID="{E47B8073-FFAC-451A-B9E7-56484BD81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1b848-764f-45de-8d15-a8733ce57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2431</TotalTime>
  <Words>2329</Words>
  <Application>Microsoft Office PowerPoint</Application>
  <PresentationFormat>Widescreen</PresentationFormat>
  <Paragraphs>256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Black</vt:lpstr>
      <vt:lpstr>Avenir Heavy</vt:lpstr>
      <vt:lpstr>Calibri</vt:lpstr>
      <vt:lpstr>Calibri Light</vt:lpstr>
      <vt:lpstr>Wingdings</vt:lpstr>
      <vt:lpstr>Office Theme</vt:lpstr>
      <vt:lpstr>   Title I Part D  The Prevention and Intervention Programs for Children and Youth Who are Neglected, Delinquent or At Risk </vt:lpstr>
      <vt:lpstr>Title I Part D Neglected and Delinquent Students</vt:lpstr>
      <vt:lpstr>What is Title I Part D At Risk Students</vt:lpstr>
      <vt:lpstr>Title I Part D Neglected and Delinquent Students</vt:lpstr>
      <vt:lpstr>Main Goals</vt:lpstr>
      <vt:lpstr>Title I Part D Subpart 1 Programs  State Agencies </vt:lpstr>
      <vt:lpstr>Title I Part D Subpart 2 Programs Local Education Agencies </vt:lpstr>
      <vt:lpstr>Annual Child Count</vt:lpstr>
      <vt:lpstr>Annual Child Count </vt:lpstr>
      <vt:lpstr> Count Window</vt:lpstr>
      <vt:lpstr>Regular Program of Instruction</vt:lpstr>
      <vt:lpstr>Eligible Students Served</vt:lpstr>
      <vt:lpstr> Performance Report</vt:lpstr>
      <vt:lpstr>Performance Report </vt:lpstr>
      <vt:lpstr> Performance Report-Data Review</vt:lpstr>
      <vt:lpstr>Facilities Program Plan </vt:lpstr>
      <vt:lpstr>Facilities Program Plan</vt:lpstr>
      <vt:lpstr>Facilities Program Plan </vt:lpstr>
      <vt:lpstr>Facilities Program Plan  </vt:lpstr>
      <vt:lpstr>Facilities Program Plan</vt:lpstr>
      <vt:lpstr>Use of Funds </vt:lpstr>
      <vt:lpstr>Supplement not Supplant </vt:lpstr>
      <vt:lpstr>Monitoring </vt:lpstr>
      <vt:lpstr>Application </vt:lpstr>
      <vt:lpstr>Transition Services </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Culture</dc:title>
  <dc:creator>julia rosa emslie</dc:creator>
  <cp:lastModifiedBy>Nicole Oshea</cp:lastModifiedBy>
  <cp:revision>143</cp:revision>
  <dcterms:created xsi:type="dcterms:W3CDTF">2019-06-12T12:11:52Z</dcterms:created>
  <dcterms:modified xsi:type="dcterms:W3CDTF">2024-04-18T15:53:53Z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0x01010089140944F82C644DB2E40CA88FC1AB81</vt:lpwstr>
  </property>
</Properties>
</file>