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282" r:id="rId6"/>
    <p:sldId id="284" r:id="rId7"/>
    <p:sldId id="285" r:id="rId8"/>
    <p:sldId id="296" r:id="rId9"/>
    <p:sldId id="272" r:id="rId10"/>
    <p:sldId id="297" r:id="rId11"/>
    <p:sldId id="286" r:id="rId12"/>
    <p:sldId id="299" r:id="rId13"/>
    <p:sldId id="289" r:id="rId14"/>
    <p:sldId id="295" r:id="rId15"/>
    <p:sldId id="288" r:id="rId16"/>
    <p:sldId id="298" r:id="rId17"/>
    <p:sldId id="292"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18A"/>
    <a:srgbClr val="2C7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1"/>
    <p:restoredTop sz="94698"/>
  </p:normalViewPr>
  <p:slideViewPr>
    <p:cSldViewPr snapToGrid="0" snapToObjects="1">
      <p:cViewPr varScale="1">
        <p:scale>
          <a:sx n="114" d="100"/>
          <a:sy n="114"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FB627-AF19-4C14-9442-52FFFB645011}"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48B88F06-0150-4877-9ECE-16296DF73546}">
      <dgm:prSet phldrT="[Text]"/>
      <dgm:spPr/>
      <dgm:t>
        <a:bodyPr/>
        <a:lstStyle/>
        <a:p>
          <a:r>
            <a:rPr lang="en-US" dirty="0"/>
            <a:t>1</a:t>
          </a:r>
        </a:p>
      </dgm:t>
    </dgm:pt>
    <dgm:pt modelId="{378ECCC2-61CE-4EB8-BC0E-DDF7DCD51EC0}" type="parTrans" cxnId="{5EBAEAFA-DEC9-472E-B6C9-80633D181D59}">
      <dgm:prSet/>
      <dgm:spPr/>
      <dgm:t>
        <a:bodyPr/>
        <a:lstStyle/>
        <a:p>
          <a:endParaRPr lang="en-US"/>
        </a:p>
      </dgm:t>
    </dgm:pt>
    <dgm:pt modelId="{EDF5E523-B41E-430A-8B1A-81DD179A934A}" type="sibTrans" cxnId="{5EBAEAFA-DEC9-472E-B6C9-80633D181D59}">
      <dgm:prSet/>
      <dgm:spPr/>
      <dgm:t>
        <a:bodyPr/>
        <a:lstStyle/>
        <a:p>
          <a:endParaRPr lang="en-US"/>
        </a:p>
      </dgm:t>
    </dgm:pt>
    <dgm:pt modelId="{EDF31ABC-D7AE-4399-85B7-C880CBC3C531}">
      <dgm:prSet phldrT="[Text]"/>
      <dgm:spPr/>
      <dgm:t>
        <a:bodyPr/>
        <a:lstStyle/>
        <a:p>
          <a:r>
            <a:rPr lang="en-US" dirty="0"/>
            <a:t>Determine Eligible Local Educational Agencies </a:t>
          </a:r>
        </a:p>
      </dgm:t>
    </dgm:pt>
    <dgm:pt modelId="{66835850-9B54-4C57-9D7D-5D0541092BD8}" type="parTrans" cxnId="{4BD94938-5D64-44F0-8797-3EAEC33C15AC}">
      <dgm:prSet/>
      <dgm:spPr/>
      <dgm:t>
        <a:bodyPr/>
        <a:lstStyle/>
        <a:p>
          <a:endParaRPr lang="en-US"/>
        </a:p>
      </dgm:t>
    </dgm:pt>
    <dgm:pt modelId="{91A012ED-1711-410F-9570-6E5DA7913316}" type="sibTrans" cxnId="{4BD94938-5D64-44F0-8797-3EAEC33C15AC}">
      <dgm:prSet/>
      <dgm:spPr/>
      <dgm:t>
        <a:bodyPr/>
        <a:lstStyle/>
        <a:p>
          <a:endParaRPr lang="en-US"/>
        </a:p>
      </dgm:t>
    </dgm:pt>
    <dgm:pt modelId="{37BD9247-E0B7-48C9-9814-11B9A67E5F76}">
      <dgm:prSet phldrT="[Text]"/>
      <dgm:spPr/>
      <dgm:t>
        <a:bodyPr/>
        <a:lstStyle/>
        <a:p>
          <a:r>
            <a:rPr lang="en-US" dirty="0"/>
            <a:t>2</a:t>
          </a:r>
        </a:p>
      </dgm:t>
    </dgm:pt>
    <dgm:pt modelId="{11BE42E0-9DDF-4C87-9E30-1DE36256884D}" type="parTrans" cxnId="{A2F1E737-8E27-4067-9434-B5BF8059A9B0}">
      <dgm:prSet/>
      <dgm:spPr/>
      <dgm:t>
        <a:bodyPr/>
        <a:lstStyle/>
        <a:p>
          <a:endParaRPr lang="en-US"/>
        </a:p>
      </dgm:t>
    </dgm:pt>
    <dgm:pt modelId="{AAC255D1-F97C-444F-8A97-77647FD42899}" type="sibTrans" cxnId="{A2F1E737-8E27-4067-9434-B5BF8059A9B0}">
      <dgm:prSet/>
      <dgm:spPr/>
      <dgm:t>
        <a:bodyPr/>
        <a:lstStyle/>
        <a:p>
          <a:endParaRPr lang="en-US"/>
        </a:p>
      </dgm:t>
    </dgm:pt>
    <dgm:pt modelId="{A343DB4B-792D-4B95-AF82-CFF00AD9222C}">
      <dgm:prSet phldrT="[Text]"/>
      <dgm:spPr/>
      <dgm:t>
        <a:bodyPr/>
        <a:lstStyle/>
        <a:p>
          <a:r>
            <a:rPr lang="en-US" dirty="0"/>
            <a:t>Determine Eligible Facilities</a:t>
          </a:r>
        </a:p>
      </dgm:t>
    </dgm:pt>
    <dgm:pt modelId="{F1EE6D3E-2EC0-4FE5-BFFC-703D45F53F0A}" type="parTrans" cxnId="{D44D154F-CBCF-4D75-A210-26D147776056}">
      <dgm:prSet/>
      <dgm:spPr/>
      <dgm:t>
        <a:bodyPr/>
        <a:lstStyle/>
        <a:p>
          <a:endParaRPr lang="en-US"/>
        </a:p>
      </dgm:t>
    </dgm:pt>
    <dgm:pt modelId="{DF7B5C9B-CCC3-4536-BAB2-8B9A6D2F993A}" type="sibTrans" cxnId="{D44D154F-CBCF-4D75-A210-26D147776056}">
      <dgm:prSet/>
      <dgm:spPr/>
      <dgm:t>
        <a:bodyPr/>
        <a:lstStyle/>
        <a:p>
          <a:endParaRPr lang="en-US"/>
        </a:p>
      </dgm:t>
    </dgm:pt>
    <dgm:pt modelId="{269AFBB9-29FB-4A00-BBF8-DAAA0A7FD38F}">
      <dgm:prSet phldrT="[Text]"/>
      <dgm:spPr/>
      <dgm:t>
        <a:bodyPr/>
        <a:lstStyle/>
        <a:p>
          <a:r>
            <a:rPr lang="en-US" dirty="0"/>
            <a:t>3</a:t>
          </a:r>
        </a:p>
      </dgm:t>
    </dgm:pt>
    <dgm:pt modelId="{E2764B0F-3B5C-4AA6-A823-37984771053E}" type="parTrans" cxnId="{80DADB75-F363-4863-9AD2-14B06F0C072E}">
      <dgm:prSet/>
      <dgm:spPr/>
      <dgm:t>
        <a:bodyPr/>
        <a:lstStyle/>
        <a:p>
          <a:endParaRPr lang="en-US"/>
        </a:p>
      </dgm:t>
    </dgm:pt>
    <dgm:pt modelId="{ED64EF22-C090-4F2C-A4E7-C7B4C5C36CF7}" type="sibTrans" cxnId="{80DADB75-F363-4863-9AD2-14B06F0C072E}">
      <dgm:prSet/>
      <dgm:spPr/>
      <dgm:t>
        <a:bodyPr/>
        <a:lstStyle/>
        <a:p>
          <a:endParaRPr lang="en-US"/>
        </a:p>
      </dgm:t>
    </dgm:pt>
    <dgm:pt modelId="{DDF67E15-34D5-48EF-B2B4-92A4017B5EDC}">
      <dgm:prSet phldrT="[Text]"/>
      <dgm:spPr/>
      <dgm:t>
        <a:bodyPr/>
        <a:lstStyle/>
        <a:p>
          <a:r>
            <a:rPr lang="en-US" dirty="0"/>
            <a:t>Determine Eligible Students </a:t>
          </a:r>
        </a:p>
      </dgm:t>
    </dgm:pt>
    <dgm:pt modelId="{E7467A58-7C75-4B15-B1A2-8EB3C3D930D4}" type="parTrans" cxnId="{F6E55548-75C5-4D6E-B387-E1FE35A0DA4B}">
      <dgm:prSet/>
      <dgm:spPr/>
      <dgm:t>
        <a:bodyPr/>
        <a:lstStyle/>
        <a:p>
          <a:endParaRPr lang="en-US"/>
        </a:p>
      </dgm:t>
    </dgm:pt>
    <dgm:pt modelId="{3F8A7EE0-73C7-4214-BD67-DCCD2A2A526B}" type="sibTrans" cxnId="{F6E55548-75C5-4D6E-B387-E1FE35A0DA4B}">
      <dgm:prSet/>
      <dgm:spPr/>
      <dgm:t>
        <a:bodyPr/>
        <a:lstStyle/>
        <a:p>
          <a:endParaRPr lang="en-US"/>
        </a:p>
      </dgm:t>
    </dgm:pt>
    <dgm:pt modelId="{F0798F04-E6A5-4A04-B2D6-4A8F17BD80CC}" type="pres">
      <dgm:prSet presAssocID="{619FB627-AF19-4C14-9442-52FFFB645011}" presName="linearFlow" presStyleCnt="0">
        <dgm:presLayoutVars>
          <dgm:dir/>
          <dgm:resizeHandles val="exact"/>
        </dgm:presLayoutVars>
      </dgm:prSet>
      <dgm:spPr/>
    </dgm:pt>
    <dgm:pt modelId="{B34D0607-0C48-42E7-9C65-BD015C676EE7}" type="pres">
      <dgm:prSet presAssocID="{48B88F06-0150-4877-9ECE-16296DF73546}" presName="composite" presStyleCnt="0"/>
      <dgm:spPr/>
    </dgm:pt>
    <dgm:pt modelId="{76190947-C66A-4B61-A064-7523565E5AE6}" type="pres">
      <dgm:prSet presAssocID="{48B88F06-0150-4877-9ECE-16296DF7354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outline"/>
        </a:ext>
      </dgm:extLst>
    </dgm:pt>
    <dgm:pt modelId="{3009ECC5-D85F-4E5A-A558-5EC15CB79171}" type="pres">
      <dgm:prSet presAssocID="{48B88F06-0150-4877-9ECE-16296DF73546}" presName="txShp" presStyleLbl="node1" presStyleIdx="0" presStyleCnt="3">
        <dgm:presLayoutVars>
          <dgm:bulletEnabled val="1"/>
        </dgm:presLayoutVars>
      </dgm:prSet>
      <dgm:spPr/>
    </dgm:pt>
    <dgm:pt modelId="{B2515FDD-8925-4156-B633-6EFA72E661F4}" type="pres">
      <dgm:prSet presAssocID="{EDF5E523-B41E-430A-8B1A-81DD179A934A}" presName="spacing" presStyleCnt="0"/>
      <dgm:spPr/>
    </dgm:pt>
    <dgm:pt modelId="{1223A65E-A7EA-4A34-AA52-36DFD0C4B04E}" type="pres">
      <dgm:prSet presAssocID="{37BD9247-E0B7-48C9-9814-11B9A67E5F76}" presName="composite" presStyleCnt="0"/>
      <dgm:spPr/>
    </dgm:pt>
    <dgm:pt modelId="{84FE0721-A470-4D78-B830-D18F540E5B56}" type="pres">
      <dgm:prSet presAssocID="{37BD9247-E0B7-48C9-9814-11B9A67E5F7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ty outline"/>
        </a:ext>
      </dgm:extLst>
    </dgm:pt>
    <dgm:pt modelId="{CDCFEB67-FD02-4AFD-A008-63F97B7A92C6}" type="pres">
      <dgm:prSet presAssocID="{37BD9247-E0B7-48C9-9814-11B9A67E5F76}" presName="txShp" presStyleLbl="node1" presStyleIdx="1" presStyleCnt="3">
        <dgm:presLayoutVars>
          <dgm:bulletEnabled val="1"/>
        </dgm:presLayoutVars>
      </dgm:prSet>
      <dgm:spPr/>
    </dgm:pt>
    <dgm:pt modelId="{0E4E0C88-6CE3-4E2A-960D-9387D07CD06B}" type="pres">
      <dgm:prSet presAssocID="{AAC255D1-F97C-444F-8A97-77647FD42899}" presName="spacing" presStyleCnt="0"/>
      <dgm:spPr/>
    </dgm:pt>
    <dgm:pt modelId="{C64A41C5-363C-465D-973C-F0683905F2C7}" type="pres">
      <dgm:prSet presAssocID="{269AFBB9-29FB-4A00-BBF8-DAAA0A7FD38F}" presName="composite" presStyleCnt="0"/>
      <dgm:spPr/>
    </dgm:pt>
    <dgm:pt modelId="{23EA077C-6617-4D34-B12A-6DDB2547F26F}" type="pres">
      <dgm:prSet presAssocID="{269AFBB9-29FB-4A00-BBF8-DAAA0A7FD38F}"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CAE40D7B-CB4B-4DFB-8DA9-E39C07226AF6}" type="pres">
      <dgm:prSet presAssocID="{269AFBB9-29FB-4A00-BBF8-DAAA0A7FD38F}" presName="txShp" presStyleLbl="node1" presStyleIdx="2" presStyleCnt="3">
        <dgm:presLayoutVars>
          <dgm:bulletEnabled val="1"/>
        </dgm:presLayoutVars>
      </dgm:prSet>
      <dgm:spPr/>
    </dgm:pt>
  </dgm:ptLst>
  <dgm:cxnLst>
    <dgm:cxn modelId="{11A92C24-841F-44C3-8142-91BD09981ABA}" type="presOf" srcId="{48B88F06-0150-4877-9ECE-16296DF73546}" destId="{3009ECC5-D85F-4E5A-A558-5EC15CB79171}" srcOrd="0" destOrd="0" presId="urn:microsoft.com/office/officeart/2005/8/layout/vList3"/>
    <dgm:cxn modelId="{A2F1E737-8E27-4067-9434-B5BF8059A9B0}" srcId="{619FB627-AF19-4C14-9442-52FFFB645011}" destId="{37BD9247-E0B7-48C9-9814-11B9A67E5F76}" srcOrd="1" destOrd="0" parTransId="{11BE42E0-9DDF-4C87-9E30-1DE36256884D}" sibTransId="{AAC255D1-F97C-444F-8A97-77647FD42899}"/>
    <dgm:cxn modelId="{4BD94938-5D64-44F0-8797-3EAEC33C15AC}" srcId="{48B88F06-0150-4877-9ECE-16296DF73546}" destId="{EDF31ABC-D7AE-4399-85B7-C880CBC3C531}" srcOrd="0" destOrd="0" parTransId="{66835850-9B54-4C57-9D7D-5D0541092BD8}" sibTransId="{91A012ED-1711-410F-9570-6E5DA7913316}"/>
    <dgm:cxn modelId="{C73AAC38-F192-448F-A938-A06AAA5E60A1}" type="presOf" srcId="{619FB627-AF19-4C14-9442-52FFFB645011}" destId="{F0798F04-E6A5-4A04-B2D6-4A8F17BD80CC}" srcOrd="0" destOrd="0" presId="urn:microsoft.com/office/officeart/2005/8/layout/vList3"/>
    <dgm:cxn modelId="{F6E55548-75C5-4D6E-B387-E1FE35A0DA4B}" srcId="{269AFBB9-29FB-4A00-BBF8-DAAA0A7FD38F}" destId="{DDF67E15-34D5-48EF-B2B4-92A4017B5EDC}" srcOrd="0" destOrd="0" parTransId="{E7467A58-7C75-4B15-B1A2-8EB3C3D930D4}" sibTransId="{3F8A7EE0-73C7-4214-BD67-DCCD2A2A526B}"/>
    <dgm:cxn modelId="{D44D154F-CBCF-4D75-A210-26D147776056}" srcId="{37BD9247-E0B7-48C9-9814-11B9A67E5F76}" destId="{A343DB4B-792D-4B95-AF82-CFF00AD9222C}" srcOrd="0" destOrd="0" parTransId="{F1EE6D3E-2EC0-4FE5-BFFC-703D45F53F0A}" sibTransId="{DF7B5C9B-CCC3-4536-BAB2-8B9A6D2F993A}"/>
    <dgm:cxn modelId="{80DADB75-F363-4863-9AD2-14B06F0C072E}" srcId="{619FB627-AF19-4C14-9442-52FFFB645011}" destId="{269AFBB9-29FB-4A00-BBF8-DAAA0A7FD38F}" srcOrd="2" destOrd="0" parTransId="{E2764B0F-3B5C-4AA6-A823-37984771053E}" sibTransId="{ED64EF22-C090-4F2C-A4E7-C7B4C5C36CF7}"/>
    <dgm:cxn modelId="{48BA3A90-ABCE-432C-9F81-12BFF614BFAA}" type="presOf" srcId="{269AFBB9-29FB-4A00-BBF8-DAAA0A7FD38F}" destId="{CAE40D7B-CB4B-4DFB-8DA9-E39C07226AF6}" srcOrd="0" destOrd="0" presId="urn:microsoft.com/office/officeart/2005/8/layout/vList3"/>
    <dgm:cxn modelId="{DE95DAAF-DEE4-45AA-BDEE-4187C307C2F7}" type="presOf" srcId="{37BD9247-E0B7-48C9-9814-11B9A67E5F76}" destId="{CDCFEB67-FD02-4AFD-A008-63F97B7A92C6}" srcOrd="0" destOrd="0" presId="urn:microsoft.com/office/officeart/2005/8/layout/vList3"/>
    <dgm:cxn modelId="{44000DB2-96B2-4F00-890C-5A7A3A8A626D}" type="presOf" srcId="{A343DB4B-792D-4B95-AF82-CFF00AD9222C}" destId="{CDCFEB67-FD02-4AFD-A008-63F97B7A92C6}" srcOrd="0" destOrd="1" presId="urn:microsoft.com/office/officeart/2005/8/layout/vList3"/>
    <dgm:cxn modelId="{A84FACF7-63D5-4904-8C87-B7E1AA9A1921}" type="presOf" srcId="{EDF31ABC-D7AE-4399-85B7-C880CBC3C531}" destId="{3009ECC5-D85F-4E5A-A558-5EC15CB79171}" srcOrd="0" destOrd="1" presId="urn:microsoft.com/office/officeart/2005/8/layout/vList3"/>
    <dgm:cxn modelId="{5EBAEAFA-DEC9-472E-B6C9-80633D181D59}" srcId="{619FB627-AF19-4C14-9442-52FFFB645011}" destId="{48B88F06-0150-4877-9ECE-16296DF73546}" srcOrd="0" destOrd="0" parTransId="{378ECCC2-61CE-4EB8-BC0E-DDF7DCD51EC0}" sibTransId="{EDF5E523-B41E-430A-8B1A-81DD179A934A}"/>
    <dgm:cxn modelId="{23A3DAFE-DE4E-4DBA-A26C-D02EE082BCF8}" type="presOf" srcId="{DDF67E15-34D5-48EF-B2B4-92A4017B5EDC}" destId="{CAE40D7B-CB4B-4DFB-8DA9-E39C07226AF6}" srcOrd="0" destOrd="1" presId="urn:microsoft.com/office/officeart/2005/8/layout/vList3"/>
    <dgm:cxn modelId="{3B735DCD-ED06-4812-9663-7DE75DEABF32}" type="presParOf" srcId="{F0798F04-E6A5-4A04-B2D6-4A8F17BD80CC}" destId="{B34D0607-0C48-42E7-9C65-BD015C676EE7}" srcOrd="0" destOrd="0" presId="urn:microsoft.com/office/officeart/2005/8/layout/vList3"/>
    <dgm:cxn modelId="{DC456386-09D7-40EE-818A-058AA53EA29C}" type="presParOf" srcId="{B34D0607-0C48-42E7-9C65-BD015C676EE7}" destId="{76190947-C66A-4B61-A064-7523565E5AE6}" srcOrd="0" destOrd="0" presId="urn:microsoft.com/office/officeart/2005/8/layout/vList3"/>
    <dgm:cxn modelId="{B17F8785-8505-42D8-AF07-98919E747ABE}" type="presParOf" srcId="{B34D0607-0C48-42E7-9C65-BD015C676EE7}" destId="{3009ECC5-D85F-4E5A-A558-5EC15CB79171}" srcOrd="1" destOrd="0" presId="urn:microsoft.com/office/officeart/2005/8/layout/vList3"/>
    <dgm:cxn modelId="{6CC2DE54-295D-4C34-9620-746BE3220CF6}" type="presParOf" srcId="{F0798F04-E6A5-4A04-B2D6-4A8F17BD80CC}" destId="{B2515FDD-8925-4156-B633-6EFA72E661F4}" srcOrd="1" destOrd="0" presId="urn:microsoft.com/office/officeart/2005/8/layout/vList3"/>
    <dgm:cxn modelId="{C1A9BA11-E6C0-4225-B1C2-21CA5694F041}" type="presParOf" srcId="{F0798F04-E6A5-4A04-B2D6-4A8F17BD80CC}" destId="{1223A65E-A7EA-4A34-AA52-36DFD0C4B04E}" srcOrd="2" destOrd="0" presId="urn:microsoft.com/office/officeart/2005/8/layout/vList3"/>
    <dgm:cxn modelId="{C5E21B47-3A3B-4B51-BA9B-8BCC5D378917}" type="presParOf" srcId="{1223A65E-A7EA-4A34-AA52-36DFD0C4B04E}" destId="{84FE0721-A470-4D78-B830-D18F540E5B56}" srcOrd="0" destOrd="0" presId="urn:microsoft.com/office/officeart/2005/8/layout/vList3"/>
    <dgm:cxn modelId="{497E3182-630C-4EC4-A2B5-9B85F7665C34}" type="presParOf" srcId="{1223A65E-A7EA-4A34-AA52-36DFD0C4B04E}" destId="{CDCFEB67-FD02-4AFD-A008-63F97B7A92C6}" srcOrd="1" destOrd="0" presId="urn:microsoft.com/office/officeart/2005/8/layout/vList3"/>
    <dgm:cxn modelId="{5C3CC50C-6F46-4493-B94B-CAC217E787F2}" type="presParOf" srcId="{F0798F04-E6A5-4A04-B2D6-4A8F17BD80CC}" destId="{0E4E0C88-6CE3-4E2A-960D-9387D07CD06B}" srcOrd="3" destOrd="0" presId="urn:microsoft.com/office/officeart/2005/8/layout/vList3"/>
    <dgm:cxn modelId="{32EC3411-068C-4DBA-9690-E7F4733B50EC}" type="presParOf" srcId="{F0798F04-E6A5-4A04-B2D6-4A8F17BD80CC}" destId="{C64A41C5-363C-465D-973C-F0683905F2C7}" srcOrd="4" destOrd="0" presId="urn:microsoft.com/office/officeart/2005/8/layout/vList3"/>
    <dgm:cxn modelId="{6891E7E1-EEE4-4B42-8566-605C3C4EB1F9}" type="presParOf" srcId="{C64A41C5-363C-465D-973C-F0683905F2C7}" destId="{23EA077C-6617-4D34-B12A-6DDB2547F26F}" srcOrd="0" destOrd="0" presId="urn:microsoft.com/office/officeart/2005/8/layout/vList3"/>
    <dgm:cxn modelId="{BEBA02A5-21E2-4DB9-BB46-3ABCEEEA1D6A}" type="presParOf" srcId="{C64A41C5-363C-465D-973C-F0683905F2C7}" destId="{CAE40D7B-CB4B-4DFB-8DA9-E39C07226AF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9ECC5-D85F-4E5A-A558-5EC15CB79171}">
      <dsp:nvSpPr>
        <dsp:cNvPr id="0" name=""/>
        <dsp:cNvSpPr/>
      </dsp:nvSpPr>
      <dsp:spPr>
        <a:xfrm rot="10800000">
          <a:off x="1397042" y="468"/>
          <a:ext cx="4810147" cy="741855"/>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7138" tIns="72390"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1</a:t>
          </a:r>
        </a:p>
        <a:p>
          <a:pPr marL="114300" lvl="1" indent="-114300" algn="l" defTabSz="666750">
            <a:lnSpc>
              <a:spcPct val="90000"/>
            </a:lnSpc>
            <a:spcBef>
              <a:spcPct val="0"/>
            </a:spcBef>
            <a:spcAft>
              <a:spcPct val="15000"/>
            </a:spcAft>
            <a:buChar char="•"/>
          </a:pPr>
          <a:r>
            <a:rPr lang="en-US" sz="1500" kern="1200" dirty="0"/>
            <a:t>Determine Eligible Local Educational Agencies </a:t>
          </a:r>
        </a:p>
      </dsp:txBody>
      <dsp:txXfrm rot="10800000">
        <a:off x="1582506" y="468"/>
        <a:ext cx="4624683" cy="741855"/>
      </dsp:txXfrm>
    </dsp:sp>
    <dsp:sp modelId="{76190947-C66A-4B61-A064-7523565E5AE6}">
      <dsp:nvSpPr>
        <dsp:cNvPr id="0" name=""/>
        <dsp:cNvSpPr/>
      </dsp:nvSpPr>
      <dsp:spPr>
        <a:xfrm>
          <a:off x="1026114" y="468"/>
          <a:ext cx="741855" cy="74185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DCFEB67-FD02-4AFD-A008-63F97B7A92C6}">
      <dsp:nvSpPr>
        <dsp:cNvPr id="0" name=""/>
        <dsp:cNvSpPr/>
      </dsp:nvSpPr>
      <dsp:spPr>
        <a:xfrm rot="10800000">
          <a:off x="1397042" y="943536"/>
          <a:ext cx="4810147" cy="741855"/>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7138" tIns="72390"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2</a:t>
          </a:r>
        </a:p>
        <a:p>
          <a:pPr marL="114300" lvl="1" indent="-114300" algn="l" defTabSz="666750">
            <a:lnSpc>
              <a:spcPct val="90000"/>
            </a:lnSpc>
            <a:spcBef>
              <a:spcPct val="0"/>
            </a:spcBef>
            <a:spcAft>
              <a:spcPct val="15000"/>
            </a:spcAft>
            <a:buChar char="•"/>
          </a:pPr>
          <a:r>
            <a:rPr lang="en-US" sz="1500" kern="1200" dirty="0"/>
            <a:t>Determine Eligible Facilities</a:t>
          </a:r>
        </a:p>
      </dsp:txBody>
      <dsp:txXfrm rot="10800000">
        <a:off x="1582506" y="943536"/>
        <a:ext cx="4624683" cy="741855"/>
      </dsp:txXfrm>
    </dsp:sp>
    <dsp:sp modelId="{84FE0721-A470-4D78-B830-D18F540E5B56}">
      <dsp:nvSpPr>
        <dsp:cNvPr id="0" name=""/>
        <dsp:cNvSpPr/>
      </dsp:nvSpPr>
      <dsp:spPr>
        <a:xfrm>
          <a:off x="1026114" y="943536"/>
          <a:ext cx="741855" cy="74185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AE40D7B-CB4B-4DFB-8DA9-E39C07226AF6}">
      <dsp:nvSpPr>
        <dsp:cNvPr id="0" name=""/>
        <dsp:cNvSpPr/>
      </dsp:nvSpPr>
      <dsp:spPr>
        <a:xfrm rot="10800000">
          <a:off x="1397042" y="1886605"/>
          <a:ext cx="4810147" cy="741855"/>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7138" tIns="72390"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3</a:t>
          </a:r>
        </a:p>
        <a:p>
          <a:pPr marL="114300" lvl="1" indent="-114300" algn="l" defTabSz="666750">
            <a:lnSpc>
              <a:spcPct val="90000"/>
            </a:lnSpc>
            <a:spcBef>
              <a:spcPct val="0"/>
            </a:spcBef>
            <a:spcAft>
              <a:spcPct val="15000"/>
            </a:spcAft>
            <a:buChar char="•"/>
          </a:pPr>
          <a:r>
            <a:rPr lang="en-US" sz="1500" kern="1200" dirty="0"/>
            <a:t>Determine Eligible Students </a:t>
          </a:r>
        </a:p>
      </dsp:txBody>
      <dsp:txXfrm rot="10800000">
        <a:off x="1582506" y="1886605"/>
        <a:ext cx="4624683" cy="741855"/>
      </dsp:txXfrm>
    </dsp:sp>
    <dsp:sp modelId="{23EA077C-6617-4D34-B12A-6DDB2547F26F}">
      <dsp:nvSpPr>
        <dsp:cNvPr id="0" name=""/>
        <dsp:cNvSpPr/>
      </dsp:nvSpPr>
      <dsp:spPr>
        <a:xfrm>
          <a:off x="1026114" y="1886605"/>
          <a:ext cx="741855" cy="74185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1D75D-BABC-2842-8A07-A1C907ED1B1F}" type="datetimeFigureOut">
              <a:rPr lang="en-US" smtClean="0"/>
              <a:t>3/29/2024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D0973-010A-CE44-B54E-33F40DF759D1}" type="slidenum">
              <a:rPr lang="en-US" smtClean="0"/>
              <a:t>‹#›</a:t>
            </a:fld>
            <a:endParaRPr lang="en-US" dirty="0"/>
          </a:p>
        </p:txBody>
      </p:sp>
    </p:spTree>
    <p:extLst>
      <p:ext uri="{BB962C8B-B14F-4D97-AF65-F5344CB8AC3E}">
        <p14:creationId xmlns:p14="http://schemas.microsoft.com/office/powerpoint/2010/main" val="25186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D0973-010A-CE44-B54E-33F40DF759D1}" type="slidenum">
              <a:rPr lang="en-US" smtClean="0"/>
              <a:t>2</a:t>
            </a:fld>
            <a:endParaRPr lang="en-US" dirty="0"/>
          </a:p>
        </p:txBody>
      </p:sp>
    </p:spTree>
    <p:extLst>
      <p:ext uri="{BB962C8B-B14F-4D97-AF65-F5344CB8AC3E}">
        <p14:creationId xmlns:p14="http://schemas.microsoft.com/office/powerpoint/2010/main" val="3048794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3BFE70-1CE6-EA4B-889A-20442C8B887C}"/>
              </a:ext>
            </a:extLst>
          </p:cNvPr>
          <p:cNvSpPr/>
          <p:nvPr userDrawn="1"/>
        </p:nvSpPr>
        <p:spPr>
          <a:xfrm>
            <a:off x="0" y="-7563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95D90E-106F-7F49-91D4-DA8A9623876A}"/>
              </a:ext>
            </a:extLst>
          </p:cNvPr>
          <p:cNvSpPr>
            <a:spLocks noGrp="1"/>
          </p:cNvSpPr>
          <p:nvPr>
            <p:ph type="ctrTitle"/>
          </p:nvPr>
        </p:nvSpPr>
        <p:spPr>
          <a:xfrm>
            <a:off x="183713" y="4408030"/>
            <a:ext cx="11824572" cy="1081578"/>
          </a:xfrm>
        </p:spPr>
        <p:txBody>
          <a:bodyPr anchor="b"/>
          <a:lstStyle>
            <a:lvl1pPr algn="ctr">
              <a:defRPr sz="6000" b="1" i="0">
                <a:solidFill>
                  <a:schemeClr val="tx1"/>
                </a:solidFill>
                <a:latin typeface="Avenir Black" panose="02000503020000020003" pitchFamily="2" charset="0"/>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5449063-C4A1-B743-8A46-C3965641CE21}"/>
              </a:ext>
            </a:extLst>
          </p:cNvPr>
          <p:cNvSpPr>
            <a:spLocks noGrp="1"/>
          </p:cNvSpPr>
          <p:nvPr>
            <p:ph type="subTitle" idx="1"/>
          </p:nvPr>
        </p:nvSpPr>
        <p:spPr>
          <a:xfrm>
            <a:off x="183713" y="5634828"/>
            <a:ext cx="11725653" cy="365125"/>
          </a:xfrm>
        </p:spPr>
        <p:txBody>
          <a:bodyPr/>
          <a:lstStyle>
            <a:lvl1pPr marL="0" indent="0" algn="ctr">
              <a:buNone/>
              <a:defRPr sz="2400" b="1" i="0">
                <a:solidFill>
                  <a:srgbClr val="3D918A"/>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1EFF143-D1EF-B943-AD17-B341BC18CBDD}"/>
              </a:ext>
            </a:extLst>
          </p:cNvPr>
          <p:cNvSpPr>
            <a:spLocks noGrp="1"/>
          </p:cNvSpPr>
          <p:nvPr>
            <p:ph type="dt" sz="half" idx="10"/>
          </p:nvPr>
        </p:nvSpPr>
        <p:spPr/>
        <p:txBody>
          <a:bodyPr/>
          <a:lstStyle/>
          <a:p>
            <a:fld id="{9DF83A68-D3F8-454B-AB49-96FC467E936F}" type="datetime1">
              <a:rPr lang="en-US" smtClean="0"/>
              <a:t>3/29/2024</a:t>
            </a:fld>
            <a:endParaRPr lang="en-US" dirty="0"/>
          </a:p>
        </p:txBody>
      </p:sp>
      <p:sp>
        <p:nvSpPr>
          <p:cNvPr id="5" name="Footer Placeholder 4">
            <a:extLst>
              <a:ext uri="{FF2B5EF4-FFF2-40B4-BE49-F238E27FC236}">
                <a16:creationId xmlns:a16="http://schemas.microsoft.com/office/drawing/2014/main" id="{A6119FD8-7B58-0141-8C26-6D4A48898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28CEA6-54E4-7543-937E-A401781B1628}"/>
              </a:ext>
            </a:extLst>
          </p:cNvPr>
          <p:cNvSpPr>
            <a:spLocks noGrp="1"/>
          </p:cNvSpPr>
          <p:nvPr>
            <p:ph type="sldNum" sz="quarter" idx="12"/>
          </p:nvPr>
        </p:nvSpPr>
        <p:spPr/>
        <p:txBody>
          <a:bodyPr/>
          <a:lstStyle/>
          <a:p>
            <a:fld id="{6D2419D7-6BA3-D84C-924A-AAE4476A5BEB}" type="slidenum">
              <a:rPr lang="en-US" smtClean="0"/>
              <a:t>‹#›</a:t>
            </a:fld>
            <a:endParaRPr lang="en-US" dirty="0"/>
          </a:p>
        </p:txBody>
      </p:sp>
      <p:pic>
        <p:nvPicPr>
          <p:cNvPr id="8" name="Picture 7" descr="A close up of a logo&#10;&#10;Description automatically generated">
            <a:extLst>
              <a:ext uri="{FF2B5EF4-FFF2-40B4-BE49-F238E27FC236}">
                <a16:creationId xmlns:a16="http://schemas.microsoft.com/office/drawing/2014/main" id="{058A4F58-170F-9445-A550-09C2E6871199}"/>
              </a:ext>
            </a:extLst>
          </p:cNvPr>
          <p:cNvPicPr>
            <a:picLocks noChangeAspect="1"/>
          </p:cNvPicPr>
          <p:nvPr userDrawn="1"/>
        </p:nvPicPr>
        <p:blipFill>
          <a:blip r:embed="rId2"/>
          <a:stretch>
            <a:fillRect/>
          </a:stretch>
        </p:blipFill>
        <p:spPr>
          <a:xfrm>
            <a:off x="-388307" y="-1032765"/>
            <a:ext cx="12192000" cy="6064135"/>
          </a:xfrm>
          <a:prstGeom prst="rect">
            <a:avLst/>
          </a:prstGeom>
        </p:spPr>
      </p:pic>
    </p:spTree>
    <p:extLst>
      <p:ext uri="{BB962C8B-B14F-4D97-AF65-F5344CB8AC3E}">
        <p14:creationId xmlns:p14="http://schemas.microsoft.com/office/powerpoint/2010/main" val="107011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F3E4-B90A-C84E-B140-9EEAA28C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CC164-2B97-D94E-989A-17176D979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68DCB-9471-B04A-9B14-B432DC94CFF1}"/>
              </a:ext>
            </a:extLst>
          </p:cNvPr>
          <p:cNvSpPr>
            <a:spLocks noGrp="1"/>
          </p:cNvSpPr>
          <p:nvPr>
            <p:ph type="dt" sz="half" idx="10"/>
          </p:nvPr>
        </p:nvSpPr>
        <p:spPr/>
        <p:txBody>
          <a:bodyPr/>
          <a:lstStyle/>
          <a:p>
            <a:fld id="{279B01CC-F90C-674F-8185-52EE1401E384}" type="datetime1">
              <a:rPr lang="en-US" smtClean="0"/>
              <a:t>3/29/2024</a:t>
            </a:fld>
            <a:endParaRPr lang="en-US" dirty="0"/>
          </a:p>
        </p:txBody>
      </p:sp>
      <p:sp>
        <p:nvSpPr>
          <p:cNvPr id="5" name="Footer Placeholder 4">
            <a:extLst>
              <a:ext uri="{FF2B5EF4-FFF2-40B4-BE49-F238E27FC236}">
                <a16:creationId xmlns:a16="http://schemas.microsoft.com/office/drawing/2014/main" id="{A36782CF-077D-CF48-AC45-0C141C471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430CC2-C671-1449-B5FB-6793CF86AB28}"/>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63865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6C3659-CBA3-4D49-ADD6-D03A2307D3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1B5103-C123-B846-BC18-87BCC4215B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762E4-BB2C-7645-9940-A3FBEE5F765C}"/>
              </a:ext>
            </a:extLst>
          </p:cNvPr>
          <p:cNvSpPr>
            <a:spLocks noGrp="1"/>
          </p:cNvSpPr>
          <p:nvPr>
            <p:ph type="dt" sz="half" idx="10"/>
          </p:nvPr>
        </p:nvSpPr>
        <p:spPr/>
        <p:txBody>
          <a:bodyPr/>
          <a:lstStyle/>
          <a:p>
            <a:fld id="{9884762D-4C54-4B48-BD13-E35B38804B1D}" type="datetime1">
              <a:rPr lang="en-US" smtClean="0"/>
              <a:t>3/29/2024</a:t>
            </a:fld>
            <a:endParaRPr lang="en-US" dirty="0"/>
          </a:p>
        </p:txBody>
      </p:sp>
      <p:sp>
        <p:nvSpPr>
          <p:cNvPr id="5" name="Footer Placeholder 4">
            <a:extLst>
              <a:ext uri="{FF2B5EF4-FFF2-40B4-BE49-F238E27FC236}">
                <a16:creationId xmlns:a16="http://schemas.microsoft.com/office/drawing/2014/main" id="{CE2A21F4-B9D8-ED42-934A-1048ADD94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A60575-CB78-4148-830A-2E0F41A3C3BC}"/>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29981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E837-DBAB-0A47-9FCB-050C11D2B41E}"/>
              </a:ext>
            </a:extLst>
          </p:cNvPr>
          <p:cNvSpPr>
            <a:spLocks noGrp="1"/>
          </p:cNvSpPr>
          <p:nvPr>
            <p:ph type="title"/>
          </p:nvPr>
        </p:nvSpPr>
        <p:spPr/>
        <p:txBody>
          <a:bodyPr/>
          <a:lstStyle>
            <a:lvl1pPr>
              <a:defRPr>
                <a:solidFill>
                  <a:srgbClr val="3D918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41F9CA-49B1-1B4A-B173-CD010543170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AAB13E-E61F-2A41-93CB-A4BAB88FEB14}"/>
              </a:ext>
            </a:extLst>
          </p:cNvPr>
          <p:cNvSpPr>
            <a:spLocks noGrp="1"/>
          </p:cNvSpPr>
          <p:nvPr>
            <p:ph type="dt" sz="half" idx="10"/>
          </p:nvPr>
        </p:nvSpPr>
        <p:spPr/>
        <p:txBody>
          <a:bodyPr/>
          <a:lstStyle/>
          <a:p>
            <a:fld id="{378D3175-C945-C248-BB96-95F4B2935CC2}" type="datetime1">
              <a:rPr lang="en-US" smtClean="0"/>
              <a:t>3/29/2024</a:t>
            </a:fld>
            <a:endParaRPr lang="en-US" dirty="0"/>
          </a:p>
        </p:txBody>
      </p:sp>
      <p:sp>
        <p:nvSpPr>
          <p:cNvPr id="5" name="Footer Placeholder 4">
            <a:extLst>
              <a:ext uri="{FF2B5EF4-FFF2-40B4-BE49-F238E27FC236}">
                <a16:creationId xmlns:a16="http://schemas.microsoft.com/office/drawing/2014/main" id="{813C0EB4-E979-9B4B-91D9-19D0D02515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A98165-8515-9A4C-BA30-60ED0C4AFB76}"/>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83656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4F71-3198-2D4D-A39C-7757FEAE19BD}"/>
              </a:ext>
            </a:extLst>
          </p:cNvPr>
          <p:cNvSpPr>
            <a:spLocks noGrp="1"/>
          </p:cNvSpPr>
          <p:nvPr>
            <p:ph type="title"/>
          </p:nvPr>
        </p:nvSpPr>
        <p:spPr>
          <a:xfrm>
            <a:off x="831850" y="56526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17519-815D-A74B-ABE8-AD902A02DF25}"/>
              </a:ext>
            </a:extLst>
          </p:cNvPr>
          <p:cNvSpPr>
            <a:spLocks noGrp="1"/>
          </p:cNvSpPr>
          <p:nvPr>
            <p:ph type="body" idx="1"/>
          </p:nvPr>
        </p:nvSpPr>
        <p:spPr>
          <a:xfrm>
            <a:off x="831850" y="353374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11105E-598B-4C46-B1EE-20BC36BCCC97}"/>
              </a:ext>
            </a:extLst>
          </p:cNvPr>
          <p:cNvSpPr>
            <a:spLocks noGrp="1"/>
          </p:cNvSpPr>
          <p:nvPr>
            <p:ph type="dt" sz="half" idx="10"/>
          </p:nvPr>
        </p:nvSpPr>
        <p:spPr/>
        <p:txBody>
          <a:bodyPr/>
          <a:lstStyle/>
          <a:p>
            <a:fld id="{0475E81F-7390-534D-B84C-792CE6506FF5}" type="datetime1">
              <a:rPr lang="en-US" smtClean="0"/>
              <a:t>3/29/2024</a:t>
            </a:fld>
            <a:endParaRPr lang="en-US" dirty="0"/>
          </a:p>
        </p:txBody>
      </p:sp>
      <p:sp>
        <p:nvSpPr>
          <p:cNvPr id="5" name="Footer Placeholder 4">
            <a:extLst>
              <a:ext uri="{FF2B5EF4-FFF2-40B4-BE49-F238E27FC236}">
                <a16:creationId xmlns:a16="http://schemas.microsoft.com/office/drawing/2014/main" id="{83BC97EC-2F4F-E243-B01D-EF1DB38D5F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ACBD3A-1B35-8944-ABBF-0E373620D2B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769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68E3-C107-9A49-812F-07676B3F1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27422-1317-EF45-A382-4A9ED336E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9AC6C-5F8D-294B-9EC7-2DE190EC8D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7FEE3-635D-7A42-9BA5-24E68FAEAECB}"/>
              </a:ext>
            </a:extLst>
          </p:cNvPr>
          <p:cNvSpPr>
            <a:spLocks noGrp="1"/>
          </p:cNvSpPr>
          <p:nvPr>
            <p:ph type="dt" sz="half" idx="10"/>
          </p:nvPr>
        </p:nvSpPr>
        <p:spPr/>
        <p:txBody>
          <a:bodyPr/>
          <a:lstStyle/>
          <a:p>
            <a:fld id="{ACC347F3-4F55-1644-87B7-614167513AA4}" type="datetime1">
              <a:rPr lang="en-US" smtClean="0"/>
              <a:t>3/29/2024</a:t>
            </a:fld>
            <a:endParaRPr lang="en-US" dirty="0"/>
          </a:p>
        </p:txBody>
      </p:sp>
      <p:sp>
        <p:nvSpPr>
          <p:cNvPr id="6" name="Footer Placeholder 5">
            <a:extLst>
              <a:ext uri="{FF2B5EF4-FFF2-40B4-BE49-F238E27FC236}">
                <a16:creationId xmlns:a16="http://schemas.microsoft.com/office/drawing/2014/main" id="{5DBAD082-5E23-7446-80EB-7E0A0EF5F9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133717-690D-DF4A-9B3E-CBEC2E372A2D}"/>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192598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4E2D-E7B8-E74D-8475-E73584A162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267B0-7E61-3047-9E00-25C1323BF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A5C1F-6B66-ED4E-8F77-A5635C962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DD9712-2770-5842-A50F-22BEA3234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27DF36-5579-6E4F-BFC2-0A6672D1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2AD71-C2D8-9B42-84DF-CF1EC558DDB5}"/>
              </a:ext>
            </a:extLst>
          </p:cNvPr>
          <p:cNvSpPr>
            <a:spLocks noGrp="1"/>
          </p:cNvSpPr>
          <p:nvPr>
            <p:ph type="dt" sz="half" idx="10"/>
          </p:nvPr>
        </p:nvSpPr>
        <p:spPr/>
        <p:txBody>
          <a:bodyPr/>
          <a:lstStyle/>
          <a:p>
            <a:fld id="{1ACEDF27-8EB3-F04A-A9E1-03989267FDEC}" type="datetime1">
              <a:rPr lang="en-US" smtClean="0"/>
              <a:t>3/29/2024</a:t>
            </a:fld>
            <a:endParaRPr lang="en-US" dirty="0"/>
          </a:p>
        </p:txBody>
      </p:sp>
      <p:sp>
        <p:nvSpPr>
          <p:cNvPr id="8" name="Footer Placeholder 7">
            <a:extLst>
              <a:ext uri="{FF2B5EF4-FFF2-40B4-BE49-F238E27FC236}">
                <a16:creationId xmlns:a16="http://schemas.microsoft.com/office/drawing/2014/main" id="{AB0CC3DD-A7F5-B64D-92FE-E86767F73C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6EC7E7-21F0-4F49-98C3-31414D1FA6D2}"/>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98660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33EA-83D2-F946-A564-CCF6AF79F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9E0CD-8F7B-1042-8F26-23BBC4487D56}"/>
              </a:ext>
            </a:extLst>
          </p:cNvPr>
          <p:cNvSpPr>
            <a:spLocks noGrp="1"/>
          </p:cNvSpPr>
          <p:nvPr>
            <p:ph type="dt" sz="half" idx="10"/>
          </p:nvPr>
        </p:nvSpPr>
        <p:spPr/>
        <p:txBody>
          <a:bodyPr/>
          <a:lstStyle/>
          <a:p>
            <a:fld id="{4524AE27-A8E4-EF41-A06F-CDA3295AA82A}" type="datetime1">
              <a:rPr lang="en-US" smtClean="0"/>
              <a:t>3/29/2024</a:t>
            </a:fld>
            <a:endParaRPr lang="en-US" dirty="0"/>
          </a:p>
        </p:txBody>
      </p:sp>
      <p:sp>
        <p:nvSpPr>
          <p:cNvPr id="4" name="Footer Placeholder 3">
            <a:extLst>
              <a:ext uri="{FF2B5EF4-FFF2-40B4-BE49-F238E27FC236}">
                <a16:creationId xmlns:a16="http://schemas.microsoft.com/office/drawing/2014/main" id="{21E4D268-E9D8-5048-9984-047B71605E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B9DB67-C5DE-4144-9084-16204649791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42094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0697A-874D-2147-87E4-F463492B0B5D}"/>
              </a:ext>
            </a:extLst>
          </p:cNvPr>
          <p:cNvSpPr>
            <a:spLocks noGrp="1"/>
          </p:cNvSpPr>
          <p:nvPr>
            <p:ph type="dt" sz="half" idx="10"/>
          </p:nvPr>
        </p:nvSpPr>
        <p:spPr/>
        <p:txBody>
          <a:bodyPr/>
          <a:lstStyle/>
          <a:p>
            <a:fld id="{EA00263F-D3F1-EE4D-ADB6-15D2AF3659C7}" type="datetime1">
              <a:rPr lang="en-US" smtClean="0"/>
              <a:t>3/29/2024</a:t>
            </a:fld>
            <a:endParaRPr lang="en-US" dirty="0"/>
          </a:p>
        </p:txBody>
      </p:sp>
      <p:sp>
        <p:nvSpPr>
          <p:cNvPr id="3" name="Footer Placeholder 2">
            <a:extLst>
              <a:ext uri="{FF2B5EF4-FFF2-40B4-BE49-F238E27FC236}">
                <a16:creationId xmlns:a16="http://schemas.microsoft.com/office/drawing/2014/main" id="{1540CE07-AC8E-B846-854F-A59A67DC92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DA5FFA-5B20-6043-B7EC-B3AFDE431331}"/>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91112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BB8C-CF18-894B-9C00-957BB51DF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2B774C-6D18-804C-BA7A-E23460CC5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09565-B60E-654A-8897-40F584839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8633F-0843-0A44-83D8-7C5D32AD7F6C}"/>
              </a:ext>
            </a:extLst>
          </p:cNvPr>
          <p:cNvSpPr>
            <a:spLocks noGrp="1"/>
          </p:cNvSpPr>
          <p:nvPr>
            <p:ph type="dt" sz="half" idx="10"/>
          </p:nvPr>
        </p:nvSpPr>
        <p:spPr/>
        <p:txBody>
          <a:bodyPr/>
          <a:lstStyle/>
          <a:p>
            <a:fld id="{5ECB3A86-03DE-1B46-89B9-A012ECB3B8D0}" type="datetime1">
              <a:rPr lang="en-US" smtClean="0"/>
              <a:t>3/29/2024</a:t>
            </a:fld>
            <a:endParaRPr lang="en-US" dirty="0"/>
          </a:p>
        </p:txBody>
      </p:sp>
      <p:sp>
        <p:nvSpPr>
          <p:cNvPr id="6" name="Footer Placeholder 5">
            <a:extLst>
              <a:ext uri="{FF2B5EF4-FFF2-40B4-BE49-F238E27FC236}">
                <a16:creationId xmlns:a16="http://schemas.microsoft.com/office/drawing/2014/main" id="{42F448EB-4B0B-2F4F-A527-A1351F5363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C860F2-0395-3043-A326-9E54674DFC04}"/>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278336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5B70-FDD8-5A40-A665-359FF3AC1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65565C-D0C5-404C-9A04-5AD95D03B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9FD376-805E-FF4E-AFA8-6EFAC03DD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02266-F658-1F4C-AFEE-C315E9F7161C}"/>
              </a:ext>
            </a:extLst>
          </p:cNvPr>
          <p:cNvSpPr>
            <a:spLocks noGrp="1"/>
          </p:cNvSpPr>
          <p:nvPr>
            <p:ph type="dt" sz="half" idx="10"/>
          </p:nvPr>
        </p:nvSpPr>
        <p:spPr/>
        <p:txBody>
          <a:bodyPr/>
          <a:lstStyle/>
          <a:p>
            <a:fld id="{090CAE06-167E-3E41-8F57-138F8B946A47}" type="datetime1">
              <a:rPr lang="en-US" smtClean="0"/>
              <a:t>3/29/2024</a:t>
            </a:fld>
            <a:endParaRPr lang="en-US" dirty="0"/>
          </a:p>
        </p:txBody>
      </p:sp>
      <p:sp>
        <p:nvSpPr>
          <p:cNvPr id="6" name="Footer Placeholder 5">
            <a:extLst>
              <a:ext uri="{FF2B5EF4-FFF2-40B4-BE49-F238E27FC236}">
                <a16:creationId xmlns:a16="http://schemas.microsoft.com/office/drawing/2014/main" id="{F1FE9730-8C0F-C64C-A1B9-6A385CEF7F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2F8782-A7E6-D946-924F-2FB95A9494E0}"/>
              </a:ext>
            </a:extLst>
          </p:cNvPr>
          <p:cNvSpPr>
            <a:spLocks noGrp="1"/>
          </p:cNvSpPr>
          <p:nvPr>
            <p:ph type="sldNum" sz="quarter" idx="12"/>
          </p:nvPr>
        </p:nvSpPr>
        <p:spPr/>
        <p:txBody>
          <a:bodyPr/>
          <a:lstStyle/>
          <a:p>
            <a:fld id="{6D2419D7-6BA3-D84C-924A-AAE4476A5BEB}" type="slidenum">
              <a:rPr lang="en-US" smtClean="0"/>
              <a:t>‹#›</a:t>
            </a:fld>
            <a:endParaRPr lang="en-US" dirty="0"/>
          </a:p>
        </p:txBody>
      </p:sp>
    </p:spTree>
    <p:extLst>
      <p:ext uri="{BB962C8B-B14F-4D97-AF65-F5344CB8AC3E}">
        <p14:creationId xmlns:p14="http://schemas.microsoft.com/office/powerpoint/2010/main" val="33202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3890D-BF3D-D54D-B6FB-72B08165C033}"/>
              </a:ext>
            </a:extLst>
          </p:cNvPr>
          <p:cNvSpPr>
            <a:spLocks noGrp="1"/>
          </p:cNvSpPr>
          <p:nvPr>
            <p:ph type="title"/>
          </p:nvPr>
        </p:nvSpPr>
        <p:spPr>
          <a:xfrm>
            <a:off x="182879" y="365125"/>
            <a:ext cx="118456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99303E-1045-5D43-9DA5-EF13CBB1056C}"/>
              </a:ext>
            </a:extLst>
          </p:cNvPr>
          <p:cNvSpPr>
            <a:spLocks noGrp="1"/>
          </p:cNvSpPr>
          <p:nvPr>
            <p:ph type="body" idx="1"/>
          </p:nvPr>
        </p:nvSpPr>
        <p:spPr>
          <a:xfrm>
            <a:off x="182880" y="1825625"/>
            <a:ext cx="1184563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234DE4-BBDF-4248-9E72-6D1196A6E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BB006-CA75-DB40-99BF-0F7EAC7CDDE9}" type="datetime1">
              <a:rPr lang="en-US" smtClean="0"/>
              <a:t>3/29/2024</a:t>
            </a:fld>
            <a:endParaRPr lang="en-US" dirty="0"/>
          </a:p>
        </p:txBody>
      </p:sp>
      <p:sp>
        <p:nvSpPr>
          <p:cNvPr id="5" name="Footer Placeholder 4">
            <a:extLst>
              <a:ext uri="{FF2B5EF4-FFF2-40B4-BE49-F238E27FC236}">
                <a16:creationId xmlns:a16="http://schemas.microsoft.com/office/drawing/2014/main" id="{B5623B0E-FF16-F748-9F70-01EBCD239DEA}"/>
              </a:ext>
            </a:extLst>
          </p:cNvPr>
          <p:cNvSpPr>
            <a:spLocks noGrp="1"/>
          </p:cNvSpPr>
          <p:nvPr>
            <p:ph type="ftr" sz="quarter" idx="3"/>
          </p:nvPr>
        </p:nvSpPr>
        <p:spPr>
          <a:xfrm>
            <a:off x="44958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C6F633-BD59-5D44-8ADB-C35D74F8C93D}"/>
              </a:ext>
            </a:extLst>
          </p:cNvPr>
          <p:cNvSpPr>
            <a:spLocks noGrp="1"/>
          </p:cNvSpPr>
          <p:nvPr>
            <p:ph type="sldNum" sz="quarter" idx="4"/>
          </p:nvPr>
        </p:nvSpPr>
        <p:spPr>
          <a:xfrm>
            <a:off x="9166166"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419D7-6BA3-D84C-924A-AAE4476A5BEB}" type="slidenum">
              <a:rPr lang="en-US" smtClean="0"/>
              <a:t>‹#›</a:t>
            </a:fld>
            <a:endParaRPr lang="en-US" dirty="0"/>
          </a:p>
        </p:txBody>
      </p:sp>
      <p:pic>
        <p:nvPicPr>
          <p:cNvPr id="10" name="Picture 9" descr="A picture containing text, queen&#10;&#10;Description automatically generated">
            <a:extLst>
              <a:ext uri="{FF2B5EF4-FFF2-40B4-BE49-F238E27FC236}">
                <a16:creationId xmlns:a16="http://schemas.microsoft.com/office/drawing/2014/main" id="{A275835A-B990-8E4A-872B-9B0F0CE832CE}"/>
              </a:ext>
            </a:extLst>
          </p:cNvPr>
          <p:cNvPicPr>
            <a:picLocks noChangeAspect="1"/>
          </p:cNvPicPr>
          <p:nvPr userDrawn="1"/>
        </p:nvPicPr>
        <p:blipFill>
          <a:blip r:embed="rId13"/>
          <a:stretch>
            <a:fillRect/>
          </a:stretch>
        </p:blipFill>
        <p:spPr>
          <a:xfrm>
            <a:off x="10199714" y="4501541"/>
            <a:ext cx="1828800" cy="2514600"/>
          </a:xfrm>
          <a:prstGeom prst="rect">
            <a:avLst/>
          </a:prstGeom>
        </p:spPr>
      </p:pic>
    </p:spTree>
    <p:extLst>
      <p:ext uri="{BB962C8B-B14F-4D97-AF65-F5344CB8AC3E}">
        <p14:creationId xmlns:p14="http://schemas.microsoft.com/office/powerpoint/2010/main" val="3070835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400" b="0" i="0" kern="1200">
          <a:solidFill>
            <a:srgbClr val="2C7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nicole.oshea@ped.nm.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4953" y="2254844"/>
            <a:ext cx="10329314" cy="2852737"/>
          </a:xfrm>
        </p:spPr>
        <p:txBody>
          <a:bodyPr>
            <a:normAutofit fontScale="90000"/>
          </a:bodyPr>
          <a:lstStyle/>
          <a:p>
            <a:pPr algn="ctr"/>
            <a:r>
              <a:rPr lang="en-US" b="1" dirty="0">
                <a:solidFill>
                  <a:schemeClr val="accent5"/>
                </a:solidFill>
              </a:rPr>
              <a:t>Title 1 Part D, Subpart 2</a:t>
            </a:r>
            <a:br>
              <a:rPr lang="en-US" b="1" dirty="0">
                <a:solidFill>
                  <a:schemeClr val="accent5"/>
                </a:solidFill>
              </a:rPr>
            </a:br>
            <a:r>
              <a:rPr lang="en-US" b="1" dirty="0">
                <a:solidFill>
                  <a:schemeClr val="accent5"/>
                </a:solidFill>
              </a:rPr>
              <a:t>Annual Count 2024-2025</a:t>
            </a:r>
            <a:br>
              <a:rPr lang="en-US" b="1" dirty="0">
                <a:solidFill>
                  <a:schemeClr val="accent5"/>
                </a:solidFill>
              </a:rPr>
            </a:br>
            <a:r>
              <a:rPr lang="en-US" b="1" dirty="0">
                <a:solidFill>
                  <a:schemeClr val="accent5"/>
                </a:solidFill>
              </a:rPr>
              <a:t>Webinar</a:t>
            </a:r>
            <a:br>
              <a:rPr lang="en-US" b="1" dirty="0">
                <a:solidFill>
                  <a:schemeClr val="accent5"/>
                </a:solidFill>
              </a:rPr>
            </a:br>
            <a:endParaRPr lang="en-US" b="1" dirty="0">
              <a:solidFill>
                <a:schemeClr val="accent5"/>
              </a:solidFill>
            </a:endParaRPr>
          </a:p>
        </p:txBody>
      </p:sp>
      <p:sp>
        <p:nvSpPr>
          <p:cNvPr id="4" name="Slide Number Placeholder 3">
            <a:extLst>
              <a:ext uri="{FF2B5EF4-FFF2-40B4-BE49-F238E27FC236}">
                <a16:creationId xmlns:a16="http://schemas.microsoft.com/office/drawing/2014/main" id="{CCCE1894-F4C2-4445-9D64-1C3A3E1119E7}"/>
              </a:ext>
            </a:extLst>
          </p:cNvPr>
          <p:cNvSpPr>
            <a:spLocks noGrp="1"/>
          </p:cNvSpPr>
          <p:nvPr>
            <p:ph type="sldNum" sz="quarter" idx="12"/>
          </p:nvPr>
        </p:nvSpPr>
        <p:spPr/>
        <p:txBody>
          <a:bodyPr/>
          <a:lstStyle/>
          <a:p>
            <a:fld id="{6D2419D7-6BA3-D84C-924A-AAE4476A5BEB}" type="slidenum">
              <a:rPr lang="en-US" smtClean="0"/>
              <a:t>1</a:t>
            </a:fld>
            <a:endParaRPr lang="en-US" dirty="0"/>
          </a:p>
        </p:txBody>
      </p:sp>
    </p:spTree>
    <p:extLst>
      <p:ext uri="{BB962C8B-B14F-4D97-AF65-F5344CB8AC3E}">
        <p14:creationId xmlns:p14="http://schemas.microsoft.com/office/powerpoint/2010/main" val="327549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3A43-9085-50A6-E3ED-483DFCC7D867}"/>
              </a:ext>
            </a:extLst>
          </p:cNvPr>
          <p:cNvSpPr>
            <a:spLocks noGrp="1"/>
          </p:cNvSpPr>
          <p:nvPr>
            <p:ph type="title"/>
          </p:nvPr>
        </p:nvSpPr>
        <p:spPr/>
        <p:txBody>
          <a:bodyPr/>
          <a:lstStyle/>
          <a:p>
            <a:pPr algn="ctr"/>
            <a:r>
              <a:rPr lang="en-US" dirty="0">
                <a:solidFill>
                  <a:schemeClr val="accent5"/>
                </a:solidFill>
              </a:rPr>
              <a:t>Annual Count Process</a:t>
            </a:r>
          </a:p>
        </p:txBody>
      </p:sp>
      <p:sp>
        <p:nvSpPr>
          <p:cNvPr id="3" name="Content Placeholder 2">
            <a:extLst>
              <a:ext uri="{FF2B5EF4-FFF2-40B4-BE49-F238E27FC236}">
                <a16:creationId xmlns:a16="http://schemas.microsoft.com/office/drawing/2014/main" id="{E48A392D-ECDB-4F06-8B71-D17A51C82EB4}"/>
              </a:ext>
            </a:extLst>
          </p:cNvPr>
          <p:cNvSpPr>
            <a:spLocks noGrp="1"/>
          </p:cNvSpPr>
          <p:nvPr>
            <p:ph idx="1"/>
          </p:nvPr>
        </p:nvSpPr>
        <p:spPr>
          <a:xfrm>
            <a:off x="163486" y="1540399"/>
            <a:ext cx="11845636" cy="4351338"/>
          </a:xfrm>
        </p:spPr>
        <p:txBody>
          <a:bodyPr>
            <a:normAutofit/>
          </a:bodyPr>
          <a:lstStyle/>
          <a:p>
            <a:pPr marL="0" indent="0">
              <a:buNone/>
            </a:pPr>
            <a:r>
              <a:rPr lang="en-US" sz="2800" dirty="0">
                <a:solidFill>
                  <a:schemeClr val="accent5"/>
                </a:solidFill>
                <a:latin typeface="Arial" panose="020B0604020202020204" pitchFamily="34" charset="0"/>
                <a:cs typeface="Arial" panose="020B0604020202020204" pitchFamily="34" charset="0"/>
              </a:rPr>
              <a:t>Determine Eligible Students: </a:t>
            </a:r>
          </a:p>
          <a:p>
            <a:pPr marL="0" indent="0">
              <a:buNone/>
            </a:pPr>
            <a:r>
              <a:rPr lang="en-US" sz="2800" dirty="0">
                <a:solidFill>
                  <a:schemeClr val="accent5"/>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Students who are eligible to be served must be: </a:t>
            </a:r>
          </a:p>
          <a:p>
            <a:pPr lvl="1"/>
            <a:r>
              <a:rPr lang="en-US" sz="2400" b="0" i="0" dirty="0">
                <a:solidFill>
                  <a:srgbClr val="000000"/>
                </a:solidFill>
                <a:effectLst/>
                <a:latin typeface="Arial" panose="020B0604020202020204" pitchFamily="34" charset="0"/>
                <a:cs typeface="Arial" panose="020B0604020202020204" pitchFamily="34" charset="0"/>
              </a:rPr>
              <a:t>Children and youth are 5 to 17 years of age during the count window.</a:t>
            </a:r>
          </a:p>
          <a:p>
            <a:pPr lvl="1"/>
            <a:r>
              <a:rPr lang="en-US" sz="2400" b="0" i="0" dirty="0">
                <a:solidFill>
                  <a:srgbClr val="000000"/>
                </a:solidFill>
                <a:effectLst/>
                <a:latin typeface="Arial" panose="020B0604020202020204" pitchFamily="34" charset="0"/>
                <a:cs typeface="Arial" panose="020B0604020202020204" pitchFamily="34" charset="0"/>
              </a:rPr>
              <a:t>Children and youth that </a:t>
            </a:r>
            <a:r>
              <a:rPr lang="en-US" sz="2400" dirty="0">
                <a:solidFill>
                  <a:srgbClr val="000000"/>
                </a:solidFill>
                <a:latin typeface="Arial" panose="020B0604020202020204" pitchFamily="34" charset="0"/>
                <a:cs typeface="Arial" panose="020B0604020202020204" pitchFamily="34" charset="0"/>
              </a:rPr>
              <a:t>have not been </a:t>
            </a:r>
            <a:r>
              <a:rPr lang="en-US" sz="2400" b="0" i="0" dirty="0">
                <a:solidFill>
                  <a:srgbClr val="000000"/>
                </a:solidFill>
                <a:effectLst/>
                <a:latin typeface="Arial" panose="020B0604020202020204" pitchFamily="34" charset="0"/>
                <a:cs typeface="Arial" panose="020B0604020202020204" pitchFamily="34" charset="0"/>
              </a:rPr>
              <a:t>counted in the Annual Count or other Title I funding stream count.</a:t>
            </a:r>
          </a:p>
          <a:p>
            <a:pPr lvl="1"/>
            <a:r>
              <a:rPr lang="en-US" sz="2400" b="0" i="0" dirty="0">
                <a:solidFill>
                  <a:srgbClr val="000000"/>
                </a:solidFill>
                <a:effectLst/>
                <a:latin typeface="Arial" panose="020B0604020202020204" pitchFamily="34" charset="0"/>
                <a:cs typeface="Arial" panose="020B0604020202020204" pitchFamily="34" charset="0"/>
              </a:rPr>
              <a:t>Each unique case </a:t>
            </a:r>
            <a:r>
              <a:rPr lang="en-US" sz="2400" dirty="0">
                <a:solidFill>
                  <a:srgbClr val="000000"/>
                </a:solidFill>
                <a:latin typeface="Arial" panose="020B0604020202020204" pitchFamily="34" charset="0"/>
                <a:cs typeface="Arial" panose="020B0604020202020204" pitchFamily="34" charset="0"/>
              </a:rPr>
              <a:t>must be</a:t>
            </a:r>
            <a:r>
              <a:rPr lang="en-US" sz="2400" b="0" i="0" dirty="0">
                <a:solidFill>
                  <a:srgbClr val="000000"/>
                </a:solidFill>
                <a:effectLst/>
                <a:latin typeface="Arial" panose="020B0604020202020204" pitchFamily="34" charset="0"/>
                <a:cs typeface="Arial" panose="020B0604020202020204" pitchFamily="34" charset="0"/>
              </a:rPr>
              <a:t> counted. (If a child or youth is enrolled at the beginning of the count window, is released, and is reenrolled later in the count window, he or she should be counted twice.)</a:t>
            </a:r>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C0C7E16-D1F3-7256-9C3E-7B0B24EDC50F}"/>
              </a:ext>
            </a:extLst>
          </p:cNvPr>
          <p:cNvSpPr>
            <a:spLocks noGrp="1"/>
          </p:cNvSpPr>
          <p:nvPr>
            <p:ph type="sldNum" sz="quarter" idx="12"/>
          </p:nvPr>
        </p:nvSpPr>
        <p:spPr/>
        <p:txBody>
          <a:bodyPr/>
          <a:lstStyle/>
          <a:p>
            <a:fld id="{6D2419D7-6BA3-D84C-924A-AAE4476A5BEB}" type="slidenum">
              <a:rPr lang="en-US" smtClean="0"/>
              <a:t>10</a:t>
            </a:fld>
            <a:endParaRPr lang="en-US" dirty="0"/>
          </a:p>
        </p:txBody>
      </p:sp>
    </p:spTree>
    <p:extLst>
      <p:ext uri="{BB962C8B-B14F-4D97-AF65-F5344CB8AC3E}">
        <p14:creationId xmlns:p14="http://schemas.microsoft.com/office/powerpoint/2010/main" val="210599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2ED7-A5B5-AEBC-7920-B2E1CB934FAC}"/>
              </a:ext>
            </a:extLst>
          </p:cNvPr>
          <p:cNvSpPr>
            <a:spLocks noGrp="1"/>
          </p:cNvSpPr>
          <p:nvPr>
            <p:ph type="title"/>
          </p:nvPr>
        </p:nvSpPr>
        <p:spPr/>
        <p:txBody>
          <a:bodyPr/>
          <a:lstStyle/>
          <a:p>
            <a:pPr algn="ctr"/>
            <a:r>
              <a:rPr lang="en-US" dirty="0">
                <a:solidFill>
                  <a:schemeClr val="accent5"/>
                </a:solidFill>
              </a:rPr>
              <a:t>Funding </a:t>
            </a:r>
          </a:p>
        </p:txBody>
      </p:sp>
      <p:sp>
        <p:nvSpPr>
          <p:cNvPr id="3" name="Content Placeholder 2">
            <a:extLst>
              <a:ext uri="{FF2B5EF4-FFF2-40B4-BE49-F238E27FC236}">
                <a16:creationId xmlns:a16="http://schemas.microsoft.com/office/drawing/2014/main" id="{D84A4F9C-73FD-7F38-6F52-9904E4FE63CD}"/>
              </a:ext>
            </a:extLst>
          </p:cNvPr>
          <p:cNvSpPr>
            <a:spLocks noGrp="1"/>
          </p:cNvSpPr>
          <p:nvPr>
            <p:ph idx="1"/>
          </p:nvPr>
        </p:nvSpPr>
        <p:spPr>
          <a:xfrm>
            <a:off x="862388" y="1690688"/>
            <a:ext cx="9841964" cy="4351338"/>
          </a:xfrm>
        </p:spPr>
        <p:txBody>
          <a:bodyPr>
            <a:normAutofit/>
          </a:bodyPr>
          <a:lstStyle/>
          <a:p>
            <a:r>
              <a:rPr lang="en-US" sz="2400" dirty="0">
                <a:latin typeface="Arial" panose="020B0604020202020204" pitchFamily="34" charset="0"/>
                <a:cs typeface="Arial" panose="020B0604020202020204" pitchFamily="34" charset="0"/>
              </a:rPr>
              <a:t>The US Department of Education allocates a portion of the Title 1 Part A funds to PED specifically for this subpart, based on an annual count of the number of children and youth (ages 5-17) living in local institutions for Neglected or Delinquent children for at least one day during the 30-day count period. </a:t>
            </a:r>
          </a:p>
          <a:p>
            <a:r>
              <a:rPr lang="en-US" sz="2400" dirty="0">
                <a:latin typeface="Arial" panose="020B0604020202020204" pitchFamily="34" charset="0"/>
                <a:cs typeface="Arial" panose="020B0604020202020204" pitchFamily="34" charset="0"/>
              </a:rPr>
              <a:t>From that allocation, PED makes subgrants to eligible Local Education Agency (LEA) facilities to provide transition services to eligible youth.</a:t>
            </a:r>
          </a:p>
        </p:txBody>
      </p:sp>
      <p:sp>
        <p:nvSpPr>
          <p:cNvPr id="4" name="Slide Number Placeholder 3">
            <a:extLst>
              <a:ext uri="{FF2B5EF4-FFF2-40B4-BE49-F238E27FC236}">
                <a16:creationId xmlns:a16="http://schemas.microsoft.com/office/drawing/2014/main" id="{46DA146F-52A4-E18D-FA71-36DBE4BFF15D}"/>
              </a:ext>
            </a:extLst>
          </p:cNvPr>
          <p:cNvSpPr>
            <a:spLocks noGrp="1"/>
          </p:cNvSpPr>
          <p:nvPr>
            <p:ph type="sldNum" sz="quarter" idx="12"/>
          </p:nvPr>
        </p:nvSpPr>
        <p:spPr/>
        <p:txBody>
          <a:bodyPr/>
          <a:lstStyle/>
          <a:p>
            <a:fld id="{6D2419D7-6BA3-D84C-924A-AAE4476A5BEB}" type="slidenum">
              <a:rPr lang="en-US" smtClean="0"/>
              <a:t>11</a:t>
            </a:fld>
            <a:endParaRPr lang="en-US" dirty="0"/>
          </a:p>
        </p:txBody>
      </p:sp>
    </p:spTree>
    <p:extLst>
      <p:ext uri="{BB962C8B-B14F-4D97-AF65-F5344CB8AC3E}">
        <p14:creationId xmlns:p14="http://schemas.microsoft.com/office/powerpoint/2010/main" val="378144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70CD-C730-6B08-031F-9963AA55A592}"/>
              </a:ext>
            </a:extLst>
          </p:cNvPr>
          <p:cNvSpPr>
            <a:spLocks noGrp="1"/>
          </p:cNvSpPr>
          <p:nvPr>
            <p:ph type="title"/>
          </p:nvPr>
        </p:nvSpPr>
        <p:spPr/>
        <p:txBody>
          <a:bodyPr/>
          <a:lstStyle/>
          <a:p>
            <a:pPr algn="ctr"/>
            <a:r>
              <a:rPr lang="en-US" dirty="0">
                <a:solidFill>
                  <a:schemeClr val="accent5"/>
                </a:solidFill>
              </a:rPr>
              <a:t>Definition</a:t>
            </a:r>
          </a:p>
        </p:txBody>
      </p:sp>
      <p:sp>
        <p:nvSpPr>
          <p:cNvPr id="3" name="Content Placeholder 2">
            <a:extLst>
              <a:ext uri="{FF2B5EF4-FFF2-40B4-BE49-F238E27FC236}">
                <a16:creationId xmlns:a16="http://schemas.microsoft.com/office/drawing/2014/main" id="{3E4631AF-69B8-BFB3-5CEA-0B9C118BFCF0}"/>
              </a:ext>
            </a:extLst>
          </p:cNvPr>
          <p:cNvSpPr>
            <a:spLocks noGrp="1"/>
          </p:cNvSpPr>
          <p:nvPr>
            <p:ph idx="1"/>
          </p:nvPr>
        </p:nvSpPr>
        <p:spPr>
          <a:xfrm>
            <a:off x="978156" y="1535636"/>
            <a:ext cx="9506405" cy="4351338"/>
          </a:xfrm>
        </p:spPr>
        <p:txBody>
          <a:bodyPr>
            <a:normAutofit/>
          </a:bodyPr>
          <a:lstStyle/>
          <a:p>
            <a:pPr marL="0" indent="0">
              <a:buNone/>
            </a:pPr>
            <a:r>
              <a:rPr lang="en-US" sz="2400" b="0" i="0" dirty="0">
                <a:solidFill>
                  <a:srgbClr val="000000"/>
                </a:solidFill>
                <a:effectLst/>
                <a:latin typeface="Arial" panose="020B0604020202020204" pitchFamily="34" charset="0"/>
                <a:cs typeface="Arial" panose="020B0604020202020204" pitchFamily="34" charset="0"/>
              </a:rPr>
              <a:t>Institution for Neglected Youth:</a:t>
            </a:r>
          </a:p>
          <a:p>
            <a:pPr marL="0" indent="0" algn="l">
              <a:buNone/>
            </a:pPr>
            <a:r>
              <a:rPr lang="en-US" sz="2400" b="0" i="0" dirty="0">
                <a:solidFill>
                  <a:srgbClr val="000000"/>
                </a:solidFill>
                <a:effectLst/>
                <a:latin typeface="Arial" panose="020B0604020202020204" pitchFamily="34" charset="0"/>
                <a:cs typeface="Arial" panose="020B0604020202020204" pitchFamily="34" charset="0"/>
              </a:rPr>
              <a:t>An institution for neglected children and youth is a public or private residential facility, other than a foster home, that is operated for the care of children who have been committed to the institution or voluntarily placed in the institution under applicable State law, due to abandonment, neglect, or death of their parents or guardians.</a:t>
            </a:r>
          </a:p>
          <a:p>
            <a:pPr marL="0" indent="0" algn="l">
              <a:buNone/>
            </a:pPr>
            <a:endParaRPr lang="en-US" sz="2400" dirty="0">
              <a:solidFill>
                <a:srgbClr val="000000"/>
              </a:solidFill>
              <a:latin typeface="Arial" panose="020B0604020202020204" pitchFamily="34" charset="0"/>
              <a:cs typeface="Arial" panose="020B0604020202020204" pitchFamily="34" charset="0"/>
            </a:endParaRPr>
          </a:p>
          <a:p>
            <a:pPr marL="0" indent="0" algn="l">
              <a:buNone/>
            </a:pPr>
            <a:r>
              <a:rPr lang="en-US" sz="2400" b="0" i="0" dirty="0">
                <a:solidFill>
                  <a:srgbClr val="000000"/>
                </a:solidFill>
                <a:effectLst/>
                <a:latin typeface="Arial" panose="020B0604020202020204" pitchFamily="34" charset="0"/>
                <a:cs typeface="Arial" panose="020B0604020202020204" pitchFamily="34" charset="0"/>
              </a:rPr>
              <a:t>Institution for Delinquent Youth:</a:t>
            </a:r>
          </a:p>
          <a:p>
            <a:pPr marL="0" indent="0" algn="l">
              <a:buNone/>
            </a:pPr>
            <a:r>
              <a:rPr lang="en-US" sz="2400" b="0" i="0" dirty="0">
                <a:solidFill>
                  <a:srgbClr val="000000"/>
                </a:solidFill>
                <a:effectLst/>
                <a:latin typeface="Arial" panose="020B0604020202020204" pitchFamily="34" charset="0"/>
                <a:cs typeface="Arial" panose="020B0604020202020204" pitchFamily="34" charset="0"/>
              </a:rPr>
              <a:t>An institution for delinquent children and youth is a public or private residential facility for the care of children who have been adjudicated to be delinquent or in need of supervision.</a:t>
            </a: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FBDF02-B6A3-41A3-FFB4-08C71761CE7E}"/>
              </a:ext>
            </a:extLst>
          </p:cNvPr>
          <p:cNvSpPr>
            <a:spLocks noGrp="1"/>
          </p:cNvSpPr>
          <p:nvPr>
            <p:ph type="sldNum" sz="quarter" idx="12"/>
          </p:nvPr>
        </p:nvSpPr>
        <p:spPr/>
        <p:txBody>
          <a:bodyPr/>
          <a:lstStyle/>
          <a:p>
            <a:fld id="{6D2419D7-6BA3-D84C-924A-AAE4476A5BEB}" type="slidenum">
              <a:rPr lang="en-US" smtClean="0"/>
              <a:t>12</a:t>
            </a:fld>
            <a:endParaRPr lang="en-US" dirty="0"/>
          </a:p>
        </p:txBody>
      </p:sp>
    </p:spTree>
    <p:extLst>
      <p:ext uri="{BB962C8B-B14F-4D97-AF65-F5344CB8AC3E}">
        <p14:creationId xmlns:p14="http://schemas.microsoft.com/office/powerpoint/2010/main" val="167583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B9FC-7927-52CB-0768-3ABFDCA37595}"/>
              </a:ext>
            </a:extLst>
          </p:cNvPr>
          <p:cNvSpPr>
            <a:spLocks noGrp="1"/>
          </p:cNvSpPr>
          <p:nvPr>
            <p:ph type="title"/>
          </p:nvPr>
        </p:nvSpPr>
        <p:spPr/>
        <p:txBody>
          <a:bodyPr/>
          <a:lstStyle/>
          <a:p>
            <a:pPr algn="ctr"/>
            <a:r>
              <a:rPr lang="en-US" dirty="0">
                <a:solidFill>
                  <a:schemeClr val="accent5"/>
                </a:solidFill>
              </a:rPr>
              <a:t>Definition</a:t>
            </a:r>
            <a:endParaRPr lang="en-US" dirty="0"/>
          </a:p>
        </p:txBody>
      </p:sp>
      <p:sp>
        <p:nvSpPr>
          <p:cNvPr id="3" name="Content Placeholder 2">
            <a:extLst>
              <a:ext uri="{FF2B5EF4-FFF2-40B4-BE49-F238E27FC236}">
                <a16:creationId xmlns:a16="http://schemas.microsoft.com/office/drawing/2014/main" id="{BAE51E45-8DED-9F7D-A1D9-A079C52C2EEC}"/>
              </a:ext>
            </a:extLst>
          </p:cNvPr>
          <p:cNvSpPr>
            <a:spLocks noGrp="1"/>
          </p:cNvSpPr>
          <p:nvPr>
            <p:ph idx="1"/>
          </p:nvPr>
        </p:nvSpPr>
        <p:spPr>
          <a:xfrm>
            <a:off x="1013390" y="1690688"/>
            <a:ext cx="9430904" cy="4351338"/>
          </a:xfrm>
        </p:spPr>
        <p:txBody>
          <a:bodyPr>
            <a:normAutofit fontScale="92500" lnSpcReduction="10000"/>
          </a:bodyPr>
          <a:lstStyle/>
          <a:p>
            <a:pPr marL="0" indent="0">
              <a:buNone/>
            </a:pPr>
            <a:r>
              <a:rPr lang="en-US" sz="2400" b="0" i="0" dirty="0">
                <a:solidFill>
                  <a:srgbClr val="000000"/>
                </a:solidFill>
                <a:effectLst/>
                <a:latin typeface="Arial" panose="020B0604020202020204" pitchFamily="34" charset="0"/>
                <a:cs typeface="Arial" panose="020B0604020202020204" pitchFamily="34" charset="0"/>
              </a:rPr>
              <a:t>An At-Risk child or youth is a school-aged individual who meets one or more of the following criteria:</a:t>
            </a:r>
          </a:p>
          <a:p>
            <a:pPr lvl="1"/>
            <a:r>
              <a:rPr lang="en-US" sz="2400" dirty="0">
                <a:solidFill>
                  <a:srgbClr val="000000"/>
                </a:solidFill>
                <a:latin typeface="Arial" panose="020B0604020202020204" pitchFamily="34" charset="0"/>
                <a:cs typeface="Arial" panose="020B0604020202020204" pitchFamily="34" charset="0"/>
              </a:rPr>
              <a:t>I</a:t>
            </a:r>
            <a:r>
              <a:rPr lang="en-US" sz="2400" b="0" i="0" dirty="0">
                <a:solidFill>
                  <a:srgbClr val="000000"/>
                </a:solidFill>
                <a:effectLst/>
                <a:latin typeface="Arial" panose="020B0604020202020204" pitchFamily="34" charset="0"/>
                <a:cs typeface="Arial" panose="020B0604020202020204" pitchFamily="34" charset="0"/>
              </a:rPr>
              <a:t>s at-risk of academic failure</a:t>
            </a:r>
          </a:p>
          <a:p>
            <a:pPr lvl="1"/>
            <a:r>
              <a:rPr lang="en-US" sz="2400" dirty="0">
                <a:solidFill>
                  <a:srgbClr val="000000"/>
                </a:solidFill>
                <a:latin typeface="Arial" panose="020B0604020202020204" pitchFamily="34" charset="0"/>
                <a:cs typeface="Arial" panose="020B0604020202020204" pitchFamily="34" charset="0"/>
              </a:rPr>
              <a:t>H</a:t>
            </a:r>
            <a:r>
              <a:rPr lang="en-US" sz="2400" b="0" i="0" dirty="0">
                <a:solidFill>
                  <a:srgbClr val="000000"/>
                </a:solidFill>
                <a:effectLst/>
                <a:latin typeface="Arial" panose="020B0604020202020204" pitchFamily="34" charset="0"/>
                <a:cs typeface="Arial" panose="020B0604020202020204" pitchFamily="34" charset="0"/>
              </a:rPr>
              <a:t>as a drug or alcohol problem</a:t>
            </a:r>
          </a:p>
          <a:p>
            <a:pPr lvl="1"/>
            <a:r>
              <a:rPr lang="en-US" sz="2400" dirty="0">
                <a:solidFill>
                  <a:srgbClr val="000000"/>
                </a:solidFill>
                <a:latin typeface="Arial" panose="020B0604020202020204" pitchFamily="34" charset="0"/>
                <a:cs typeface="Arial" panose="020B0604020202020204" pitchFamily="34" charset="0"/>
              </a:rPr>
              <a:t>I</a:t>
            </a:r>
            <a:r>
              <a:rPr lang="en-US" sz="2400" b="0" i="0" dirty="0">
                <a:solidFill>
                  <a:srgbClr val="000000"/>
                </a:solidFill>
                <a:effectLst/>
                <a:latin typeface="Arial" panose="020B0604020202020204" pitchFamily="34" charset="0"/>
                <a:cs typeface="Arial" panose="020B0604020202020204" pitchFamily="34" charset="0"/>
              </a:rPr>
              <a:t>s pregnant or is a parent</a:t>
            </a:r>
          </a:p>
          <a:p>
            <a:pPr lvl="1"/>
            <a:r>
              <a:rPr lang="en-US" sz="2400" dirty="0">
                <a:solidFill>
                  <a:srgbClr val="000000"/>
                </a:solidFill>
                <a:latin typeface="Arial" panose="020B0604020202020204" pitchFamily="34" charset="0"/>
                <a:cs typeface="Arial" panose="020B0604020202020204" pitchFamily="34" charset="0"/>
              </a:rPr>
              <a:t>H</a:t>
            </a:r>
            <a:r>
              <a:rPr lang="en-US" sz="2400" b="0" i="0" dirty="0">
                <a:solidFill>
                  <a:srgbClr val="000000"/>
                </a:solidFill>
                <a:effectLst/>
                <a:latin typeface="Arial" panose="020B0604020202020204" pitchFamily="34" charset="0"/>
                <a:cs typeface="Arial" panose="020B0604020202020204" pitchFamily="34" charset="0"/>
              </a:rPr>
              <a:t>as previously come into contact with the juvenile justice system</a:t>
            </a:r>
          </a:p>
          <a:p>
            <a:pPr lvl="1"/>
            <a:r>
              <a:rPr lang="en-US" sz="2400" dirty="0">
                <a:solidFill>
                  <a:srgbClr val="000000"/>
                </a:solidFill>
                <a:latin typeface="Arial" panose="020B0604020202020204" pitchFamily="34" charset="0"/>
                <a:cs typeface="Arial" panose="020B0604020202020204" pitchFamily="34" charset="0"/>
              </a:rPr>
              <a:t>I</a:t>
            </a:r>
            <a:r>
              <a:rPr lang="en-US" sz="2400" b="0" i="0" dirty="0">
                <a:solidFill>
                  <a:srgbClr val="000000"/>
                </a:solidFill>
                <a:effectLst/>
                <a:latin typeface="Arial" panose="020B0604020202020204" pitchFamily="34" charset="0"/>
                <a:cs typeface="Arial" panose="020B0604020202020204" pitchFamily="34" charset="0"/>
              </a:rPr>
              <a:t>s at least 1 year behind the expected grade level for the age of the individual</a:t>
            </a:r>
          </a:p>
          <a:p>
            <a:pPr lvl="1"/>
            <a:r>
              <a:rPr lang="en-US" sz="2400" dirty="0">
                <a:solidFill>
                  <a:srgbClr val="000000"/>
                </a:solidFill>
                <a:latin typeface="Arial" panose="020B0604020202020204" pitchFamily="34" charset="0"/>
                <a:cs typeface="Arial" panose="020B0604020202020204" pitchFamily="34" charset="0"/>
              </a:rPr>
              <a:t>I</a:t>
            </a:r>
            <a:r>
              <a:rPr lang="en-US" sz="2400" b="0" i="0" dirty="0">
                <a:solidFill>
                  <a:srgbClr val="000000"/>
                </a:solidFill>
                <a:effectLst/>
                <a:latin typeface="Arial" panose="020B0604020202020204" pitchFamily="34" charset="0"/>
                <a:cs typeface="Arial" panose="020B0604020202020204" pitchFamily="34" charset="0"/>
              </a:rPr>
              <a:t>s a migrant or an immigrant</a:t>
            </a:r>
          </a:p>
          <a:p>
            <a:pPr lvl="1"/>
            <a:r>
              <a:rPr lang="en-US" sz="2400" dirty="0">
                <a:solidFill>
                  <a:srgbClr val="000000"/>
                </a:solidFill>
                <a:latin typeface="Arial" panose="020B0604020202020204" pitchFamily="34" charset="0"/>
                <a:cs typeface="Arial" panose="020B0604020202020204" pitchFamily="34" charset="0"/>
              </a:rPr>
              <a:t>H</a:t>
            </a:r>
            <a:r>
              <a:rPr lang="en-US" sz="2400" b="0" i="0" dirty="0">
                <a:solidFill>
                  <a:srgbClr val="000000"/>
                </a:solidFill>
                <a:effectLst/>
                <a:latin typeface="Arial" panose="020B0604020202020204" pitchFamily="34" charset="0"/>
                <a:cs typeface="Arial" panose="020B0604020202020204" pitchFamily="34" charset="0"/>
              </a:rPr>
              <a:t>as limited English proficiency</a:t>
            </a:r>
          </a:p>
          <a:p>
            <a:pPr lvl="1"/>
            <a:r>
              <a:rPr lang="en-US" sz="2400" dirty="0">
                <a:solidFill>
                  <a:srgbClr val="000000"/>
                </a:solidFill>
                <a:latin typeface="Arial" panose="020B0604020202020204" pitchFamily="34" charset="0"/>
                <a:cs typeface="Arial" panose="020B0604020202020204" pitchFamily="34" charset="0"/>
              </a:rPr>
              <a:t>I</a:t>
            </a:r>
            <a:r>
              <a:rPr lang="en-US" sz="2400" b="0" i="0" dirty="0">
                <a:solidFill>
                  <a:srgbClr val="000000"/>
                </a:solidFill>
                <a:effectLst/>
                <a:latin typeface="Arial" panose="020B0604020202020204" pitchFamily="34" charset="0"/>
                <a:cs typeface="Arial" panose="020B0604020202020204" pitchFamily="34" charset="0"/>
              </a:rPr>
              <a:t>s a gang member</a:t>
            </a:r>
          </a:p>
          <a:p>
            <a:pPr lvl="1"/>
            <a:r>
              <a:rPr lang="en-US" sz="2400" dirty="0">
                <a:solidFill>
                  <a:srgbClr val="000000"/>
                </a:solidFill>
                <a:latin typeface="Arial" panose="020B0604020202020204" pitchFamily="34" charset="0"/>
                <a:cs typeface="Arial" panose="020B0604020202020204" pitchFamily="34" charset="0"/>
              </a:rPr>
              <a:t>H</a:t>
            </a:r>
            <a:r>
              <a:rPr lang="en-US" sz="2400" b="0" i="0" dirty="0">
                <a:solidFill>
                  <a:srgbClr val="000000"/>
                </a:solidFill>
                <a:effectLst/>
                <a:latin typeface="Arial" panose="020B0604020202020204" pitchFamily="34" charset="0"/>
                <a:cs typeface="Arial" panose="020B0604020202020204" pitchFamily="34" charset="0"/>
              </a:rPr>
              <a:t>as previously dropped out of school</a:t>
            </a:r>
          </a:p>
          <a:p>
            <a:pPr lvl="1"/>
            <a:r>
              <a:rPr lang="en-US" sz="2400" dirty="0">
                <a:solidFill>
                  <a:srgbClr val="000000"/>
                </a:solidFill>
                <a:latin typeface="Arial" panose="020B0604020202020204" pitchFamily="34" charset="0"/>
                <a:cs typeface="Arial" panose="020B0604020202020204" pitchFamily="34" charset="0"/>
              </a:rPr>
              <a:t>H</a:t>
            </a:r>
            <a:r>
              <a:rPr lang="en-US" sz="2400" b="0" i="0" dirty="0">
                <a:solidFill>
                  <a:srgbClr val="000000"/>
                </a:solidFill>
                <a:effectLst/>
                <a:latin typeface="Arial" panose="020B0604020202020204" pitchFamily="34" charset="0"/>
                <a:cs typeface="Arial" panose="020B0604020202020204" pitchFamily="34" charset="0"/>
              </a:rPr>
              <a:t>as a high absenteeism rate at school</a:t>
            </a: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91E4BA-A153-FB04-8E04-70B74FBD90D5}"/>
              </a:ext>
            </a:extLst>
          </p:cNvPr>
          <p:cNvSpPr>
            <a:spLocks noGrp="1"/>
          </p:cNvSpPr>
          <p:nvPr>
            <p:ph type="sldNum" sz="quarter" idx="12"/>
          </p:nvPr>
        </p:nvSpPr>
        <p:spPr/>
        <p:txBody>
          <a:bodyPr/>
          <a:lstStyle/>
          <a:p>
            <a:fld id="{6D2419D7-6BA3-D84C-924A-AAE4476A5BEB}" type="slidenum">
              <a:rPr lang="en-US" smtClean="0"/>
              <a:t>13</a:t>
            </a:fld>
            <a:endParaRPr lang="en-US" dirty="0"/>
          </a:p>
        </p:txBody>
      </p:sp>
    </p:spTree>
    <p:extLst>
      <p:ext uri="{BB962C8B-B14F-4D97-AF65-F5344CB8AC3E}">
        <p14:creationId xmlns:p14="http://schemas.microsoft.com/office/powerpoint/2010/main" val="238502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0E3E-9CB2-0D6E-D0FC-A7500EF766BB}"/>
              </a:ext>
            </a:extLst>
          </p:cNvPr>
          <p:cNvSpPr>
            <a:spLocks noGrp="1"/>
          </p:cNvSpPr>
          <p:nvPr>
            <p:ph type="title"/>
          </p:nvPr>
        </p:nvSpPr>
        <p:spPr/>
        <p:txBody>
          <a:bodyPr/>
          <a:lstStyle/>
          <a:p>
            <a:pPr algn="ctr"/>
            <a:r>
              <a:rPr lang="en-US" dirty="0">
                <a:solidFill>
                  <a:schemeClr val="accent5"/>
                </a:solidFill>
              </a:rPr>
              <a:t>Count Window</a:t>
            </a:r>
          </a:p>
        </p:txBody>
      </p:sp>
      <p:sp>
        <p:nvSpPr>
          <p:cNvPr id="3" name="Content Placeholder 2">
            <a:extLst>
              <a:ext uri="{FF2B5EF4-FFF2-40B4-BE49-F238E27FC236}">
                <a16:creationId xmlns:a16="http://schemas.microsoft.com/office/drawing/2014/main" id="{DAD9AACB-CB06-4CD6-2A13-424C5D9C36C9}"/>
              </a:ext>
            </a:extLst>
          </p:cNvPr>
          <p:cNvSpPr>
            <a:spLocks noGrp="1"/>
          </p:cNvSpPr>
          <p:nvPr>
            <p:ph idx="1"/>
          </p:nvPr>
        </p:nvSpPr>
        <p:spPr>
          <a:xfrm>
            <a:off x="1694091" y="2129259"/>
            <a:ext cx="8843675" cy="4351338"/>
          </a:xfrm>
        </p:spPr>
        <p:txBody>
          <a:bodyPr>
            <a:normAutofit/>
          </a:bodyPr>
          <a:lstStyle/>
          <a:p>
            <a:pPr marL="0" indent="0">
              <a:buNone/>
            </a:pPr>
            <a:r>
              <a:rPr lang="en-US" sz="2400" dirty="0">
                <a:latin typeface="Arial" panose="020B0604020202020204" pitchFamily="34" charset="0"/>
                <a:cs typeface="Arial" panose="020B0604020202020204" pitchFamily="34" charset="0"/>
              </a:rPr>
              <a:t>The Count Window Subpart 2: </a:t>
            </a:r>
          </a:p>
          <a:p>
            <a:r>
              <a:rPr lang="en-US" sz="2400" dirty="0">
                <a:latin typeface="Arial" panose="020B0604020202020204" pitchFamily="34" charset="0"/>
                <a:cs typeface="Arial" panose="020B0604020202020204" pitchFamily="34" charset="0"/>
              </a:rPr>
              <a:t>This period is 30 consecutive days, and at least one day must be in the month of October. </a:t>
            </a:r>
          </a:p>
          <a:p>
            <a:r>
              <a:rPr lang="en-US" sz="2400" dirty="0">
                <a:latin typeface="Arial" panose="020B0604020202020204" pitchFamily="34" charset="0"/>
                <a:cs typeface="Arial" panose="020B0604020202020204" pitchFamily="34" charset="0"/>
              </a:rPr>
              <a:t>The PED selects the count period for all LEAs to use.</a:t>
            </a:r>
          </a:p>
        </p:txBody>
      </p:sp>
      <p:sp>
        <p:nvSpPr>
          <p:cNvPr id="4" name="Slide Number Placeholder 3">
            <a:extLst>
              <a:ext uri="{FF2B5EF4-FFF2-40B4-BE49-F238E27FC236}">
                <a16:creationId xmlns:a16="http://schemas.microsoft.com/office/drawing/2014/main" id="{CBEDF7F3-B39A-F145-5DC3-65E15D2739C4}"/>
              </a:ext>
            </a:extLst>
          </p:cNvPr>
          <p:cNvSpPr>
            <a:spLocks noGrp="1"/>
          </p:cNvSpPr>
          <p:nvPr>
            <p:ph type="sldNum" sz="quarter" idx="12"/>
          </p:nvPr>
        </p:nvSpPr>
        <p:spPr/>
        <p:txBody>
          <a:bodyPr/>
          <a:lstStyle/>
          <a:p>
            <a:fld id="{6D2419D7-6BA3-D84C-924A-AAE4476A5BEB}" type="slidenum">
              <a:rPr lang="en-US" smtClean="0"/>
              <a:t>14</a:t>
            </a:fld>
            <a:endParaRPr lang="en-US" dirty="0"/>
          </a:p>
        </p:txBody>
      </p:sp>
    </p:spTree>
    <p:extLst>
      <p:ext uri="{BB962C8B-B14F-4D97-AF65-F5344CB8AC3E}">
        <p14:creationId xmlns:p14="http://schemas.microsoft.com/office/powerpoint/2010/main" val="380108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9248-CC96-9E51-9602-1419DD4D3C23}"/>
              </a:ext>
            </a:extLst>
          </p:cNvPr>
          <p:cNvSpPr>
            <a:spLocks noGrp="1"/>
          </p:cNvSpPr>
          <p:nvPr>
            <p:ph type="title"/>
          </p:nvPr>
        </p:nvSpPr>
        <p:spPr/>
        <p:txBody>
          <a:bodyPr/>
          <a:lstStyle/>
          <a:p>
            <a:pPr algn="ctr"/>
            <a:r>
              <a:rPr lang="en-US" dirty="0">
                <a:solidFill>
                  <a:schemeClr val="accent5"/>
                </a:solidFill>
              </a:rPr>
              <a:t>Contact Information </a:t>
            </a:r>
          </a:p>
        </p:txBody>
      </p:sp>
      <p:sp>
        <p:nvSpPr>
          <p:cNvPr id="3" name="Content Placeholder 2">
            <a:extLst>
              <a:ext uri="{FF2B5EF4-FFF2-40B4-BE49-F238E27FC236}">
                <a16:creationId xmlns:a16="http://schemas.microsoft.com/office/drawing/2014/main" id="{875C4341-E4D8-3554-CF3C-A56940DD87E5}"/>
              </a:ext>
            </a:extLst>
          </p:cNvPr>
          <p:cNvSpPr>
            <a:spLocks noGrp="1"/>
          </p:cNvSpPr>
          <p:nvPr>
            <p:ph idx="1"/>
          </p:nvPr>
        </p:nvSpPr>
        <p:spPr/>
        <p:txBody>
          <a:bodyPr/>
          <a:lstStyle/>
          <a:p>
            <a:pPr marL="0" indent="0" algn="ctr">
              <a:buNone/>
            </a:pPr>
            <a:r>
              <a:rPr lang="en-US" sz="2000" dirty="0">
                <a:latin typeface="Arial" panose="020B0604020202020204" pitchFamily="34" charset="0"/>
                <a:cs typeface="Arial" panose="020B0604020202020204" pitchFamily="34" charset="0"/>
              </a:rPr>
              <a:t>Dr. Nicole O’Shea Title 1 Part D Coordinator </a:t>
            </a:r>
          </a:p>
          <a:p>
            <a:pPr marL="0" indent="0" algn="ctr">
              <a:buNone/>
            </a:pPr>
            <a:r>
              <a:rPr lang="en-US" sz="2000" dirty="0">
                <a:latin typeface="Arial" panose="020B0604020202020204" pitchFamily="34" charset="0"/>
                <a:cs typeface="Arial" panose="020B0604020202020204" pitchFamily="34" charset="0"/>
              </a:rPr>
              <a:t>Student, School, and Family Support Bureau</a:t>
            </a:r>
          </a:p>
          <a:p>
            <a:pPr marL="0" indent="0" algn="ctr">
              <a:buNone/>
            </a:pPr>
            <a:r>
              <a:rPr lang="en-US" sz="2000" dirty="0">
                <a:latin typeface="Arial" panose="020B0604020202020204" pitchFamily="34" charset="0"/>
                <a:cs typeface="Arial" panose="020B0604020202020204" pitchFamily="34" charset="0"/>
              </a:rPr>
              <a:t>New Mexico Department of Education </a:t>
            </a:r>
          </a:p>
          <a:p>
            <a:pPr marL="0" indent="0" algn="ctr">
              <a:buNone/>
            </a:pPr>
            <a:r>
              <a:rPr lang="en-US" sz="2000" dirty="0">
                <a:latin typeface="Arial" panose="020B0604020202020204" pitchFamily="34" charset="0"/>
                <a:cs typeface="Arial" panose="020B0604020202020204" pitchFamily="34" charset="0"/>
              </a:rPr>
              <a:t>Email: </a:t>
            </a:r>
            <a:r>
              <a:rPr lang="en-US" sz="2000" dirty="0">
                <a:latin typeface="Arial" panose="020B0604020202020204" pitchFamily="34" charset="0"/>
                <a:cs typeface="Arial" panose="020B0604020202020204" pitchFamily="34" charset="0"/>
                <a:hlinkClick r:id="rId2"/>
              </a:rPr>
              <a:t>nicole.oshea@ped.nm.gov</a:t>
            </a:r>
            <a:endParaRPr lang="en-US" sz="20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Phone: (505) 531 7389</a:t>
            </a:r>
          </a:p>
          <a:p>
            <a:pPr marL="0" indent="0">
              <a:buNone/>
            </a:pPr>
            <a:endParaRPr lang="en-US" dirty="0"/>
          </a:p>
        </p:txBody>
      </p:sp>
      <p:sp>
        <p:nvSpPr>
          <p:cNvPr id="4" name="Slide Number Placeholder 3">
            <a:extLst>
              <a:ext uri="{FF2B5EF4-FFF2-40B4-BE49-F238E27FC236}">
                <a16:creationId xmlns:a16="http://schemas.microsoft.com/office/drawing/2014/main" id="{AA69B933-ACF7-57A4-EC50-82198C9BADCB}"/>
              </a:ext>
            </a:extLst>
          </p:cNvPr>
          <p:cNvSpPr>
            <a:spLocks noGrp="1"/>
          </p:cNvSpPr>
          <p:nvPr>
            <p:ph type="sldNum" sz="quarter" idx="12"/>
          </p:nvPr>
        </p:nvSpPr>
        <p:spPr/>
        <p:txBody>
          <a:bodyPr/>
          <a:lstStyle/>
          <a:p>
            <a:fld id="{6D2419D7-6BA3-D84C-924A-AAE4476A5BEB}" type="slidenum">
              <a:rPr lang="en-US" smtClean="0"/>
              <a:t>15</a:t>
            </a:fld>
            <a:endParaRPr lang="en-US" dirty="0"/>
          </a:p>
        </p:txBody>
      </p:sp>
    </p:spTree>
    <p:extLst>
      <p:ext uri="{BB962C8B-B14F-4D97-AF65-F5344CB8AC3E}">
        <p14:creationId xmlns:p14="http://schemas.microsoft.com/office/powerpoint/2010/main" val="349650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84E9E6-ED10-E68F-3A47-A87BEBE9FB8B}"/>
              </a:ext>
            </a:extLst>
          </p:cNvPr>
          <p:cNvSpPr>
            <a:spLocks noGrp="1"/>
          </p:cNvSpPr>
          <p:nvPr>
            <p:ph type="sldNum" sz="quarter" idx="12"/>
          </p:nvPr>
        </p:nvSpPr>
        <p:spPr/>
        <p:txBody>
          <a:bodyPr/>
          <a:lstStyle/>
          <a:p>
            <a:fld id="{6D2419D7-6BA3-D84C-924A-AAE4476A5BEB}" type="slidenum">
              <a:rPr lang="en-US" smtClean="0"/>
              <a:t>2</a:t>
            </a:fld>
            <a:endParaRPr lang="en-US" dirty="0"/>
          </a:p>
        </p:txBody>
      </p:sp>
      <p:sp>
        <p:nvSpPr>
          <p:cNvPr id="8" name="Content Placeholder 7">
            <a:extLst>
              <a:ext uri="{FF2B5EF4-FFF2-40B4-BE49-F238E27FC236}">
                <a16:creationId xmlns:a16="http://schemas.microsoft.com/office/drawing/2014/main" id="{6235B902-FF5C-8E43-91F8-0C5524F07B27}"/>
              </a:ext>
            </a:extLst>
          </p:cNvPr>
          <p:cNvSpPr>
            <a:spLocks noGrp="1"/>
          </p:cNvSpPr>
          <p:nvPr>
            <p:ph idx="1"/>
          </p:nvPr>
        </p:nvSpPr>
        <p:spPr>
          <a:xfrm>
            <a:off x="1483173" y="1976627"/>
            <a:ext cx="9388959" cy="4013113"/>
          </a:xfrm>
        </p:spPr>
        <p:txBody>
          <a:bodyPr/>
          <a:lstStyle/>
          <a:p>
            <a:r>
              <a:rPr lang="en-US" sz="3200" dirty="0">
                <a:latin typeface="Arial" panose="020B0604020202020204" pitchFamily="34" charset="0"/>
                <a:cs typeface="Arial" panose="020B0604020202020204" pitchFamily="34" charset="0"/>
              </a:rPr>
              <a:t>To provide an understanding of the purpose of the annual count.</a:t>
            </a:r>
          </a:p>
          <a:p>
            <a:r>
              <a:rPr lang="en-US" sz="3200" dirty="0">
                <a:latin typeface="Arial" panose="020B0604020202020204" pitchFamily="34" charset="0"/>
                <a:cs typeface="Arial" panose="020B0604020202020204" pitchFamily="34" charset="0"/>
              </a:rPr>
              <a:t>To provide information on the annual count data collection process.</a:t>
            </a:r>
          </a:p>
          <a:p>
            <a:r>
              <a:rPr lang="en-US" sz="3200" dirty="0">
                <a:latin typeface="Arial" panose="020B0604020202020204" pitchFamily="34" charset="0"/>
                <a:cs typeface="Arial" panose="020B0604020202020204" pitchFamily="34" charset="0"/>
              </a:rPr>
              <a:t>To provide assistance in determining eligible Local Educational Agencies (LEA) and students.</a:t>
            </a:r>
          </a:p>
          <a:p>
            <a:endParaRPr lang="en-US" dirty="0"/>
          </a:p>
        </p:txBody>
      </p:sp>
      <p:sp>
        <p:nvSpPr>
          <p:cNvPr id="5" name="Title 4">
            <a:extLst>
              <a:ext uri="{FF2B5EF4-FFF2-40B4-BE49-F238E27FC236}">
                <a16:creationId xmlns:a16="http://schemas.microsoft.com/office/drawing/2014/main" id="{6B494FAD-5520-0BC1-EC50-E1AFE1F1C95D}"/>
              </a:ext>
            </a:extLst>
          </p:cNvPr>
          <p:cNvSpPr>
            <a:spLocks noGrp="1"/>
          </p:cNvSpPr>
          <p:nvPr>
            <p:ph type="title"/>
          </p:nvPr>
        </p:nvSpPr>
        <p:spPr/>
        <p:txBody>
          <a:bodyPr/>
          <a:lstStyle/>
          <a:p>
            <a:pPr algn="ctr"/>
            <a:r>
              <a:rPr lang="en-US" dirty="0">
                <a:solidFill>
                  <a:schemeClr val="accent5"/>
                </a:solidFill>
              </a:rPr>
              <a:t>Objectives</a:t>
            </a:r>
          </a:p>
        </p:txBody>
      </p:sp>
    </p:spTree>
    <p:extLst>
      <p:ext uri="{BB962C8B-B14F-4D97-AF65-F5344CB8AC3E}">
        <p14:creationId xmlns:p14="http://schemas.microsoft.com/office/powerpoint/2010/main" val="186962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EF2F43-6635-AFC6-6E70-D747C34F0761}"/>
              </a:ext>
            </a:extLst>
          </p:cNvPr>
          <p:cNvSpPr>
            <a:spLocks noGrp="1"/>
          </p:cNvSpPr>
          <p:nvPr>
            <p:ph type="sldNum" sz="quarter" idx="12"/>
          </p:nvPr>
        </p:nvSpPr>
        <p:spPr/>
        <p:txBody>
          <a:bodyPr/>
          <a:lstStyle/>
          <a:p>
            <a:fld id="{6D2419D7-6BA3-D84C-924A-AAE4476A5BEB}" type="slidenum">
              <a:rPr lang="en-US" smtClean="0"/>
              <a:t>3</a:t>
            </a:fld>
            <a:endParaRPr lang="en-US" dirty="0"/>
          </a:p>
        </p:txBody>
      </p:sp>
      <p:sp>
        <p:nvSpPr>
          <p:cNvPr id="5" name="Title 4">
            <a:extLst>
              <a:ext uri="{FF2B5EF4-FFF2-40B4-BE49-F238E27FC236}">
                <a16:creationId xmlns:a16="http://schemas.microsoft.com/office/drawing/2014/main" id="{09DC85AC-E06C-38C1-BE0D-7B93166BD8C8}"/>
              </a:ext>
            </a:extLst>
          </p:cNvPr>
          <p:cNvSpPr>
            <a:spLocks noGrp="1"/>
          </p:cNvSpPr>
          <p:nvPr>
            <p:ph type="title"/>
          </p:nvPr>
        </p:nvSpPr>
        <p:spPr/>
        <p:txBody>
          <a:bodyPr/>
          <a:lstStyle/>
          <a:p>
            <a:pPr algn="ctr"/>
            <a:r>
              <a:rPr lang="en-US" dirty="0">
                <a:solidFill>
                  <a:schemeClr val="accent5"/>
                </a:solidFill>
              </a:rPr>
              <a:t>Agenda</a:t>
            </a:r>
          </a:p>
        </p:txBody>
      </p:sp>
      <p:sp>
        <p:nvSpPr>
          <p:cNvPr id="8" name="Content Placeholder 7">
            <a:extLst>
              <a:ext uri="{FF2B5EF4-FFF2-40B4-BE49-F238E27FC236}">
                <a16:creationId xmlns:a16="http://schemas.microsoft.com/office/drawing/2014/main" id="{DFF689CD-9991-1888-2A9F-D258F1207F62}"/>
              </a:ext>
            </a:extLst>
          </p:cNvPr>
          <p:cNvSpPr>
            <a:spLocks noGrp="1"/>
          </p:cNvSpPr>
          <p:nvPr>
            <p:ph idx="1"/>
          </p:nvPr>
        </p:nvSpPr>
        <p:spPr>
          <a:xfrm>
            <a:off x="1650953" y="1782805"/>
            <a:ext cx="6058921" cy="3929078"/>
          </a:xfrm>
        </p:spPr>
        <p:txBody>
          <a:bodyPr>
            <a:normAutofit/>
          </a:bodyPr>
          <a:lstStyle/>
          <a:p>
            <a:r>
              <a:rPr lang="en-US" sz="3200" dirty="0">
                <a:latin typeface="Arial" panose="020B0604020202020204" pitchFamily="34" charset="0"/>
                <a:cs typeface="Arial" panose="020B0604020202020204" pitchFamily="34" charset="0"/>
              </a:rPr>
              <a:t>Purpose</a:t>
            </a:r>
          </a:p>
          <a:p>
            <a:r>
              <a:rPr lang="en-US" sz="3200" dirty="0">
                <a:latin typeface="Arial" panose="020B0604020202020204" pitchFamily="34" charset="0"/>
                <a:cs typeface="Arial" panose="020B0604020202020204" pitchFamily="34" charset="0"/>
              </a:rPr>
              <a:t>Process</a:t>
            </a:r>
          </a:p>
          <a:p>
            <a:r>
              <a:rPr lang="en-US" sz="3200" dirty="0">
                <a:latin typeface="Arial" panose="020B0604020202020204" pitchFamily="34" charset="0"/>
                <a:cs typeface="Arial" panose="020B0604020202020204" pitchFamily="34" charset="0"/>
              </a:rPr>
              <a:t>Funding</a:t>
            </a:r>
          </a:p>
          <a:p>
            <a:r>
              <a:rPr lang="en-US" sz="3200" dirty="0">
                <a:latin typeface="Arial" panose="020B0604020202020204" pitchFamily="34" charset="0"/>
                <a:cs typeface="Arial" panose="020B0604020202020204" pitchFamily="34" charset="0"/>
              </a:rPr>
              <a:t>Counting</a:t>
            </a:r>
          </a:p>
          <a:p>
            <a:r>
              <a:rPr lang="en-US" sz="3200" dirty="0">
                <a:latin typeface="Arial" panose="020B0604020202020204" pitchFamily="34" charset="0"/>
                <a:cs typeface="Arial" panose="020B0604020202020204" pitchFamily="34" charset="0"/>
              </a:rPr>
              <a:t>Contact Information</a:t>
            </a:r>
          </a:p>
        </p:txBody>
      </p:sp>
    </p:spTree>
    <p:extLst>
      <p:ext uri="{BB962C8B-B14F-4D97-AF65-F5344CB8AC3E}">
        <p14:creationId xmlns:p14="http://schemas.microsoft.com/office/powerpoint/2010/main" val="220267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F001-D365-ED48-97DC-E2B58AF3E057}"/>
              </a:ext>
            </a:extLst>
          </p:cNvPr>
          <p:cNvSpPr>
            <a:spLocks noGrp="1"/>
          </p:cNvSpPr>
          <p:nvPr>
            <p:ph type="sldNum" sz="quarter" idx="12"/>
          </p:nvPr>
        </p:nvSpPr>
        <p:spPr/>
        <p:txBody>
          <a:bodyPr/>
          <a:lstStyle/>
          <a:p>
            <a:fld id="{6D2419D7-6BA3-D84C-924A-AAE4476A5BEB}" type="slidenum">
              <a:rPr lang="en-US" smtClean="0"/>
              <a:t>4</a:t>
            </a:fld>
            <a:endParaRPr lang="en-US" dirty="0"/>
          </a:p>
        </p:txBody>
      </p:sp>
      <p:sp>
        <p:nvSpPr>
          <p:cNvPr id="6" name="Title 5">
            <a:extLst>
              <a:ext uri="{FF2B5EF4-FFF2-40B4-BE49-F238E27FC236}">
                <a16:creationId xmlns:a16="http://schemas.microsoft.com/office/drawing/2014/main" id="{CC967DED-5856-A907-F2BD-24629EDD9768}"/>
              </a:ext>
            </a:extLst>
          </p:cNvPr>
          <p:cNvSpPr>
            <a:spLocks noGrp="1"/>
          </p:cNvSpPr>
          <p:nvPr>
            <p:ph type="title"/>
          </p:nvPr>
        </p:nvSpPr>
        <p:spPr/>
        <p:txBody>
          <a:bodyPr/>
          <a:lstStyle/>
          <a:p>
            <a:pPr algn="ctr"/>
            <a:r>
              <a:rPr lang="en-US" dirty="0">
                <a:solidFill>
                  <a:schemeClr val="accent5"/>
                </a:solidFill>
              </a:rPr>
              <a:t>Purpose of the Annual Count</a:t>
            </a:r>
          </a:p>
        </p:txBody>
      </p:sp>
      <p:sp>
        <p:nvSpPr>
          <p:cNvPr id="8" name="Content Placeholder 7">
            <a:extLst>
              <a:ext uri="{FF2B5EF4-FFF2-40B4-BE49-F238E27FC236}">
                <a16:creationId xmlns:a16="http://schemas.microsoft.com/office/drawing/2014/main" id="{330C1610-6907-5E21-B6CE-2F86234184BD}"/>
              </a:ext>
            </a:extLst>
          </p:cNvPr>
          <p:cNvSpPr>
            <a:spLocks noGrp="1"/>
          </p:cNvSpPr>
          <p:nvPr>
            <p:ph idx="1"/>
          </p:nvPr>
        </p:nvSpPr>
        <p:spPr>
          <a:xfrm>
            <a:off x="296457" y="1598328"/>
            <a:ext cx="10241309" cy="4351338"/>
          </a:xfrm>
        </p:spPr>
        <p:txBody>
          <a:bodyPr>
            <a:normAutofit/>
          </a:bodyPr>
          <a:lstStyle/>
          <a:p>
            <a:r>
              <a:rPr lang="en-US" sz="2400" dirty="0">
                <a:latin typeface="Arial" panose="020B0604020202020204" pitchFamily="34" charset="0"/>
                <a:cs typeface="Arial" panose="020B0604020202020204" pitchFamily="34" charset="0"/>
              </a:rPr>
              <a:t>The purpose of Title I, Part D Subpart 2 is to improve educational services for children and youth in local, tribal, and state institutions for </a:t>
            </a:r>
            <a:r>
              <a:rPr lang="en-US" sz="2400" b="1" dirty="0">
                <a:latin typeface="Arial" panose="020B0604020202020204" pitchFamily="34" charset="0"/>
                <a:cs typeface="Arial" panose="020B0604020202020204" pitchFamily="34" charset="0"/>
              </a:rPr>
              <a:t>Neglected </a:t>
            </a:r>
            <a:r>
              <a:rPr lang="en-US" sz="2400" dirty="0">
                <a:latin typeface="Arial" panose="020B0604020202020204" pitchFamily="34" charset="0"/>
                <a:cs typeface="Arial" panose="020B0604020202020204" pitchFamily="34" charset="0"/>
              </a:rPr>
              <a:t>or </a:t>
            </a:r>
            <a:r>
              <a:rPr lang="en-US" sz="2400" b="1" dirty="0">
                <a:latin typeface="Arial" panose="020B0604020202020204" pitchFamily="34" charset="0"/>
                <a:cs typeface="Arial" panose="020B0604020202020204" pitchFamily="34" charset="0"/>
              </a:rPr>
              <a:t>Delinquent</a:t>
            </a:r>
            <a:r>
              <a:rPr lang="en-US" sz="2400" dirty="0">
                <a:latin typeface="Arial" panose="020B0604020202020204" pitchFamily="34" charset="0"/>
                <a:cs typeface="Arial" panose="020B0604020202020204" pitchFamily="34" charset="0"/>
              </a:rPr>
              <a:t> children and youth so that these children have the opportunity to meet the same challenging state academic standards that all children in the state are expected to meet. </a:t>
            </a:r>
          </a:p>
          <a:p>
            <a:r>
              <a:rPr lang="en-US" sz="2400" dirty="0">
                <a:latin typeface="Arial" panose="020B0604020202020204" pitchFamily="34" charset="0"/>
                <a:cs typeface="Arial" panose="020B0604020202020204" pitchFamily="34" charset="0"/>
              </a:rPr>
              <a:t>To provide these children with the services needed to make the successful to further schooling or employment.</a:t>
            </a:r>
          </a:p>
          <a:p>
            <a:r>
              <a:rPr lang="en-US" sz="2400" dirty="0">
                <a:latin typeface="Arial" panose="020B0604020202020204" pitchFamily="34" charset="0"/>
                <a:cs typeface="Arial" panose="020B0604020202020204" pitchFamily="34" charset="0"/>
              </a:rPr>
              <a:t>To prevent at-risk youth from dropping out of school, and to provide dropouts, and children and youth returning from correctional facilities or institutions for </a:t>
            </a:r>
            <a:r>
              <a:rPr lang="en-US" sz="2400" b="1" dirty="0">
                <a:latin typeface="Arial" panose="020B0604020202020204" pitchFamily="34" charset="0"/>
                <a:cs typeface="Arial" panose="020B0604020202020204" pitchFamily="34" charset="0"/>
              </a:rPr>
              <a:t>Neglected</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Delinquent</a:t>
            </a:r>
            <a:r>
              <a:rPr lang="en-US" sz="2400" dirty="0">
                <a:latin typeface="Arial" panose="020B0604020202020204" pitchFamily="34" charset="0"/>
                <a:cs typeface="Arial" panose="020B0604020202020204" pitchFamily="34" charset="0"/>
              </a:rPr>
              <a:t> children and youth, with a support system to ensure their continued education and the involvement of their families and communities. </a:t>
            </a:r>
          </a:p>
        </p:txBody>
      </p:sp>
    </p:spTree>
    <p:extLst>
      <p:ext uri="{BB962C8B-B14F-4D97-AF65-F5344CB8AC3E}">
        <p14:creationId xmlns:p14="http://schemas.microsoft.com/office/powerpoint/2010/main" val="109403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2EE1-3E20-4522-1F3F-CD43D3BC2EFE}"/>
              </a:ext>
            </a:extLst>
          </p:cNvPr>
          <p:cNvSpPr>
            <a:spLocks noGrp="1"/>
          </p:cNvSpPr>
          <p:nvPr>
            <p:ph type="title"/>
          </p:nvPr>
        </p:nvSpPr>
        <p:spPr/>
        <p:txBody>
          <a:bodyPr/>
          <a:lstStyle/>
          <a:p>
            <a:pPr algn="ctr"/>
            <a:r>
              <a:rPr lang="en-US" dirty="0">
                <a:solidFill>
                  <a:schemeClr val="accent5"/>
                </a:solidFill>
              </a:rPr>
              <a:t>Purpose of the Annual Count</a:t>
            </a:r>
          </a:p>
        </p:txBody>
      </p:sp>
      <p:sp>
        <p:nvSpPr>
          <p:cNvPr id="3" name="Content Placeholder 2">
            <a:extLst>
              <a:ext uri="{FF2B5EF4-FFF2-40B4-BE49-F238E27FC236}">
                <a16:creationId xmlns:a16="http://schemas.microsoft.com/office/drawing/2014/main" id="{4A1D8015-8294-3C99-90BF-76E4B2C4D877}"/>
              </a:ext>
            </a:extLst>
          </p:cNvPr>
          <p:cNvSpPr>
            <a:spLocks noGrp="1"/>
          </p:cNvSpPr>
          <p:nvPr>
            <p:ph idx="1"/>
          </p:nvPr>
        </p:nvSpPr>
        <p:spPr>
          <a:xfrm>
            <a:off x="1114058" y="1690688"/>
            <a:ext cx="9548350" cy="4351338"/>
          </a:xfrm>
        </p:spPr>
        <p:txBody>
          <a:bodyPr>
            <a:normAutofit/>
          </a:bodyPr>
          <a:lstStyle/>
          <a:p>
            <a:pPr marL="0" indent="0">
              <a:buNone/>
            </a:pPr>
            <a:r>
              <a:rPr lang="en-US" sz="2400" dirty="0">
                <a:latin typeface="Arial" panose="020B0604020202020204" pitchFamily="34" charset="0"/>
                <a:cs typeface="Arial" panose="020B0604020202020204" pitchFamily="34" charset="0"/>
              </a:rPr>
              <a:t>Institutions for neglected or delinquent children and youth include:</a:t>
            </a:r>
          </a:p>
          <a:p>
            <a:r>
              <a:rPr lang="en-US" sz="2400" b="1" dirty="0">
                <a:latin typeface="Arial" panose="020B0604020202020204" pitchFamily="34" charset="0"/>
                <a:cs typeface="Arial" panose="020B0604020202020204" pitchFamily="34" charset="0"/>
              </a:rPr>
              <a:t>Neglected</a:t>
            </a:r>
            <a:r>
              <a:rPr lang="en-US" sz="2400" dirty="0">
                <a:latin typeface="Arial" panose="020B0604020202020204" pitchFamily="34" charset="0"/>
                <a:cs typeface="Arial" panose="020B0604020202020204" pitchFamily="34" charset="0"/>
              </a:rPr>
              <a:t>: a public or private residential facility, other than a foster home, that is operated for the care of children who have been committed to the institution or voluntarily placed in the institution under state law due to abandonment, neglect, or death of their parents or guardians.</a:t>
            </a:r>
          </a:p>
          <a:p>
            <a:r>
              <a:rPr lang="en-US" sz="2400" b="1" dirty="0">
                <a:latin typeface="Arial" panose="020B0604020202020204" pitchFamily="34" charset="0"/>
                <a:cs typeface="Arial" panose="020B0604020202020204" pitchFamily="34" charset="0"/>
              </a:rPr>
              <a:t>Delinquent</a:t>
            </a:r>
            <a:r>
              <a:rPr lang="en-US" sz="2400" dirty="0">
                <a:latin typeface="Arial" panose="020B0604020202020204" pitchFamily="34" charset="0"/>
                <a:cs typeface="Arial" panose="020B0604020202020204" pitchFamily="34" charset="0"/>
              </a:rPr>
              <a:t>: a public or private residential facility for the care of children who have been adjudicated to be delinquent or in need of supervision. </a:t>
            </a:r>
          </a:p>
        </p:txBody>
      </p:sp>
      <p:sp>
        <p:nvSpPr>
          <p:cNvPr id="4" name="Slide Number Placeholder 3">
            <a:extLst>
              <a:ext uri="{FF2B5EF4-FFF2-40B4-BE49-F238E27FC236}">
                <a16:creationId xmlns:a16="http://schemas.microsoft.com/office/drawing/2014/main" id="{A4B44500-0C75-B8A7-1B92-4091253473D1}"/>
              </a:ext>
            </a:extLst>
          </p:cNvPr>
          <p:cNvSpPr>
            <a:spLocks noGrp="1"/>
          </p:cNvSpPr>
          <p:nvPr>
            <p:ph type="sldNum" sz="quarter" idx="12"/>
          </p:nvPr>
        </p:nvSpPr>
        <p:spPr/>
        <p:txBody>
          <a:bodyPr/>
          <a:lstStyle/>
          <a:p>
            <a:fld id="{6D2419D7-6BA3-D84C-924A-AAE4476A5BEB}" type="slidenum">
              <a:rPr lang="en-US" smtClean="0"/>
              <a:t>5</a:t>
            </a:fld>
            <a:endParaRPr lang="en-US" dirty="0"/>
          </a:p>
        </p:txBody>
      </p:sp>
    </p:spTree>
    <p:extLst>
      <p:ext uri="{BB962C8B-B14F-4D97-AF65-F5344CB8AC3E}">
        <p14:creationId xmlns:p14="http://schemas.microsoft.com/office/powerpoint/2010/main" val="382581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B560BF-9F4D-F458-37C8-5F5E250899E8}"/>
              </a:ext>
            </a:extLst>
          </p:cNvPr>
          <p:cNvSpPr>
            <a:spLocks noGrp="1"/>
          </p:cNvSpPr>
          <p:nvPr>
            <p:ph type="sldNum" sz="quarter" idx="12"/>
          </p:nvPr>
        </p:nvSpPr>
        <p:spPr/>
        <p:txBody>
          <a:bodyPr/>
          <a:lstStyle/>
          <a:p>
            <a:fld id="{6D2419D7-6BA3-D84C-924A-AAE4476A5BEB}" type="slidenum">
              <a:rPr lang="en-US" smtClean="0"/>
              <a:t>6</a:t>
            </a:fld>
            <a:endParaRPr lang="en-US" dirty="0"/>
          </a:p>
        </p:txBody>
      </p:sp>
      <p:sp>
        <p:nvSpPr>
          <p:cNvPr id="5" name="Title 4">
            <a:extLst>
              <a:ext uri="{FF2B5EF4-FFF2-40B4-BE49-F238E27FC236}">
                <a16:creationId xmlns:a16="http://schemas.microsoft.com/office/drawing/2014/main" id="{A524DAA8-270C-BFEF-7BA6-C8FEFF12A513}"/>
              </a:ext>
            </a:extLst>
          </p:cNvPr>
          <p:cNvSpPr>
            <a:spLocks noGrp="1"/>
          </p:cNvSpPr>
          <p:nvPr>
            <p:ph type="title"/>
          </p:nvPr>
        </p:nvSpPr>
        <p:spPr/>
        <p:txBody>
          <a:bodyPr/>
          <a:lstStyle/>
          <a:p>
            <a:pPr algn="ctr"/>
            <a:r>
              <a:rPr lang="en-US" dirty="0">
                <a:solidFill>
                  <a:schemeClr val="accent5"/>
                </a:solidFill>
              </a:rPr>
              <a:t>Annual Count Process</a:t>
            </a:r>
          </a:p>
        </p:txBody>
      </p:sp>
      <p:graphicFrame>
        <p:nvGraphicFramePr>
          <p:cNvPr id="11" name="Content Placeholder 10">
            <a:extLst>
              <a:ext uri="{FF2B5EF4-FFF2-40B4-BE49-F238E27FC236}">
                <a16:creationId xmlns:a16="http://schemas.microsoft.com/office/drawing/2014/main" id="{7B4816DD-9FEC-A5EE-3709-D132141415C3}"/>
              </a:ext>
            </a:extLst>
          </p:cNvPr>
          <p:cNvGraphicFramePr>
            <a:graphicFrameLocks noGrp="1"/>
          </p:cNvGraphicFramePr>
          <p:nvPr>
            <p:ph idx="1"/>
            <p:extLst>
              <p:ext uri="{D42A27DB-BD31-4B8C-83A1-F6EECF244321}">
                <p14:modId xmlns:p14="http://schemas.microsoft.com/office/powerpoint/2010/main" val="2816142291"/>
              </p:ext>
            </p:extLst>
          </p:nvPr>
        </p:nvGraphicFramePr>
        <p:xfrm>
          <a:off x="2120420" y="1917904"/>
          <a:ext cx="7233305" cy="2628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58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DBF4-E7CF-D51D-455D-7774390314CD}"/>
              </a:ext>
            </a:extLst>
          </p:cNvPr>
          <p:cNvSpPr>
            <a:spLocks noGrp="1"/>
          </p:cNvSpPr>
          <p:nvPr>
            <p:ph type="title"/>
          </p:nvPr>
        </p:nvSpPr>
        <p:spPr/>
        <p:txBody>
          <a:bodyPr/>
          <a:lstStyle/>
          <a:p>
            <a:pPr algn="ctr"/>
            <a:r>
              <a:rPr lang="en-US" dirty="0">
                <a:solidFill>
                  <a:schemeClr val="accent5"/>
                </a:solidFill>
              </a:rPr>
              <a:t>Annual Count Process</a:t>
            </a:r>
          </a:p>
        </p:txBody>
      </p:sp>
      <p:sp>
        <p:nvSpPr>
          <p:cNvPr id="3" name="Content Placeholder 2">
            <a:extLst>
              <a:ext uri="{FF2B5EF4-FFF2-40B4-BE49-F238E27FC236}">
                <a16:creationId xmlns:a16="http://schemas.microsoft.com/office/drawing/2014/main" id="{85C59BCC-B2D1-1D1D-2447-2D15EBB5B79E}"/>
              </a:ext>
            </a:extLst>
          </p:cNvPr>
          <p:cNvSpPr>
            <a:spLocks noGrp="1"/>
          </p:cNvSpPr>
          <p:nvPr>
            <p:ph idx="1"/>
          </p:nvPr>
        </p:nvSpPr>
        <p:spPr>
          <a:xfrm>
            <a:off x="877462" y="1565566"/>
            <a:ext cx="9784945" cy="4351338"/>
          </a:xfrm>
        </p:spPr>
        <p:txBody>
          <a:bodyPr>
            <a:normAutofit lnSpcReduction="10000"/>
          </a:bodyPr>
          <a:lstStyle/>
          <a:p>
            <a:pPr marL="0" indent="0">
              <a:buNone/>
            </a:pPr>
            <a:r>
              <a:rPr lang="en-US" sz="2800" dirty="0">
                <a:solidFill>
                  <a:schemeClr val="accent5"/>
                </a:solidFill>
                <a:latin typeface="Arial" panose="020B0604020202020204" pitchFamily="34" charset="0"/>
                <a:cs typeface="Arial" panose="020B0604020202020204" pitchFamily="34" charset="0"/>
              </a:rPr>
              <a:t>Determine Eligible Local Educational Agencies: </a:t>
            </a:r>
          </a:p>
          <a:p>
            <a:r>
              <a:rPr lang="en-US" sz="2400" dirty="0"/>
              <a:t>The Public Education Department (PED) requires each Subpart 2 Local Education Agency Program to reserve from its Title I, Part A allocation funds generated by the number of children in locally operated institutions for neglected or delinquent youth. </a:t>
            </a:r>
          </a:p>
          <a:p>
            <a:r>
              <a:rPr lang="en-US" sz="2400" dirty="0"/>
              <a:t>These funds may be awarded to Local Education Agencies (LEAs) with high proportions of youth in local correctional facilities to support dropout prevention programs for at-risk youth. </a:t>
            </a:r>
          </a:p>
          <a:p>
            <a:r>
              <a:rPr lang="en-US" sz="2400" dirty="0"/>
              <a:t>The PED has broad discretion in determining LEA eligibility. They may include youth participating in locally operated community school programs and schools not operated by the State that serve youth who are neglected or delinquent and do not live in a facility.</a:t>
            </a:r>
            <a:endParaRPr lang="en-US" sz="2400" dirty="0">
              <a:solidFill>
                <a:schemeClr val="accent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1E5823-58D9-27B1-C4CB-0EB994FAA2D1}"/>
              </a:ext>
            </a:extLst>
          </p:cNvPr>
          <p:cNvSpPr>
            <a:spLocks noGrp="1"/>
          </p:cNvSpPr>
          <p:nvPr>
            <p:ph type="sldNum" sz="quarter" idx="12"/>
          </p:nvPr>
        </p:nvSpPr>
        <p:spPr/>
        <p:txBody>
          <a:bodyPr/>
          <a:lstStyle/>
          <a:p>
            <a:fld id="{6D2419D7-6BA3-D84C-924A-AAE4476A5BEB}" type="slidenum">
              <a:rPr lang="en-US" smtClean="0"/>
              <a:t>7</a:t>
            </a:fld>
            <a:endParaRPr lang="en-US" dirty="0"/>
          </a:p>
        </p:txBody>
      </p:sp>
    </p:spTree>
    <p:extLst>
      <p:ext uri="{BB962C8B-B14F-4D97-AF65-F5344CB8AC3E}">
        <p14:creationId xmlns:p14="http://schemas.microsoft.com/office/powerpoint/2010/main" val="323413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DBF4-E7CF-D51D-455D-7774390314CD}"/>
              </a:ext>
            </a:extLst>
          </p:cNvPr>
          <p:cNvSpPr>
            <a:spLocks noGrp="1"/>
          </p:cNvSpPr>
          <p:nvPr>
            <p:ph type="title"/>
          </p:nvPr>
        </p:nvSpPr>
        <p:spPr/>
        <p:txBody>
          <a:bodyPr/>
          <a:lstStyle/>
          <a:p>
            <a:pPr algn="ctr"/>
            <a:r>
              <a:rPr lang="en-US" dirty="0">
                <a:solidFill>
                  <a:schemeClr val="accent5"/>
                </a:solidFill>
              </a:rPr>
              <a:t>Annual Count Process</a:t>
            </a:r>
          </a:p>
        </p:txBody>
      </p:sp>
      <p:sp>
        <p:nvSpPr>
          <p:cNvPr id="3" name="Content Placeholder 2">
            <a:extLst>
              <a:ext uri="{FF2B5EF4-FFF2-40B4-BE49-F238E27FC236}">
                <a16:creationId xmlns:a16="http://schemas.microsoft.com/office/drawing/2014/main" id="{85C59BCC-B2D1-1D1D-2447-2D15EBB5B79E}"/>
              </a:ext>
            </a:extLst>
          </p:cNvPr>
          <p:cNvSpPr>
            <a:spLocks noGrp="1"/>
          </p:cNvSpPr>
          <p:nvPr>
            <p:ph idx="1"/>
          </p:nvPr>
        </p:nvSpPr>
        <p:spPr>
          <a:xfrm>
            <a:off x="911018" y="1473287"/>
            <a:ext cx="9600388" cy="4351338"/>
          </a:xfrm>
        </p:spPr>
        <p:txBody>
          <a:bodyPr>
            <a:normAutofit/>
          </a:bodyPr>
          <a:lstStyle/>
          <a:p>
            <a:pPr marL="0" indent="0">
              <a:buNone/>
            </a:pPr>
            <a:r>
              <a:rPr lang="en-US" sz="2800" dirty="0">
                <a:solidFill>
                  <a:schemeClr val="accent5"/>
                </a:solidFill>
                <a:latin typeface="Arial" panose="020B0604020202020204" pitchFamily="34" charset="0"/>
                <a:cs typeface="Arial" panose="020B0604020202020204" pitchFamily="34" charset="0"/>
              </a:rPr>
              <a:t>Determine Eligible Local Educational Agencies: </a:t>
            </a:r>
          </a:p>
          <a:p>
            <a:r>
              <a:rPr lang="en-US" sz="2400" dirty="0">
                <a:latin typeface="Arial" panose="020B0604020202020204" pitchFamily="34" charset="0"/>
                <a:cs typeface="Arial" panose="020B0604020202020204" pitchFamily="34" charset="0"/>
              </a:rPr>
              <a:t>Local Educational Agencies (LEA’s) that are responsible for providing public education to children and youth who are either Neglected or Delinquent. </a:t>
            </a:r>
          </a:p>
          <a:p>
            <a:r>
              <a:rPr lang="en-US" sz="2400" dirty="0">
                <a:latin typeface="Arial" panose="020B0604020202020204" pitchFamily="34" charset="0"/>
                <a:cs typeface="Arial" panose="020B0604020202020204" pitchFamily="34" charset="0"/>
              </a:rPr>
              <a:t>The school districts: Albuquerque Public Schools, Belen Consolidated Schools, Bernalillo Public Schools, Deming Public Schools, Farmington Municipal Schools, Hobbs Municipal Schools, Las Cruces Public Schools, Lovington Municipal Schools, Portales Municipal Schools, Roswell Independent Schools, Taos Municipal Schools and West Las Vegas Schools have been identified as Local Educational Agencies eligible under Subpart </a:t>
            </a:r>
            <a:r>
              <a:rPr lang="en-US" sz="2800" dirty="0">
                <a:latin typeface="Arial" panose="020B0604020202020204" pitchFamily="34" charset="0"/>
                <a:cs typeface="Arial" panose="020B0604020202020204" pitchFamily="34" charset="0"/>
              </a:rPr>
              <a:t>2. </a:t>
            </a:r>
          </a:p>
        </p:txBody>
      </p:sp>
      <p:sp>
        <p:nvSpPr>
          <p:cNvPr id="4" name="Slide Number Placeholder 3">
            <a:extLst>
              <a:ext uri="{FF2B5EF4-FFF2-40B4-BE49-F238E27FC236}">
                <a16:creationId xmlns:a16="http://schemas.microsoft.com/office/drawing/2014/main" id="{761E5823-58D9-27B1-C4CB-0EB994FAA2D1}"/>
              </a:ext>
            </a:extLst>
          </p:cNvPr>
          <p:cNvSpPr>
            <a:spLocks noGrp="1"/>
          </p:cNvSpPr>
          <p:nvPr>
            <p:ph type="sldNum" sz="quarter" idx="12"/>
          </p:nvPr>
        </p:nvSpPr>
        <p:spPr/>
        <p:txBody>
          <a:bodyPr/>
          <a:lstStyle/>
          <a:p>
            <a:fld id="{6D2419D7-6BA3-D84C-924A-AAE4476A5BEB}" type="slidenum">
              <a:rPr lang="en-US" smtClean="0"/>
              <a:t>8</a:t>
            </a:fld>
            <a:endParaRPr lang="en-US" dirty="0"/>
          </a:p>
        </p:txBody>
      </p:sp>
    </p:spTree>
    <p:extLst>
      <p:ext uri="{BB962C8B-B14F-4D97-AF65-F5344CB8AC3E}">
        <p14:creationId xmlns:p14="http://schemas.microsoft.com/office/powerpoint/2010/main" val="225597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8BC9-0307-4B88-BEE2-F2AB850D9EC8}"/>
              </a:ext>
            </a:extLst>
          </p:cNvPr>
          <p:cNvSpPr>
            <a:spLocks noGrp="1"/>
          </p:cNvSpPr>
          <p:nvPr>
            <p:ph type="title"/>
          </p:nvPr>
        </p:nvSpPr>
        <p:spPr/>
        <p:txBody>
          <a:bodyPr/>
          <a:lstStyle/>
          <a:p>
            <a:pPr algn="ctr"/>
            <a:r>
              <a:rPr kumimoji="0" lang="en-US" sz="5400" b="0" i="0" u="none" strike="noStrike" kern="1200" cap="none" spc="0" normalizeH="0" baseline="0" noProof="0" dirty="0">
                <a:ln>
                  <a:noFill/>
                </a:ln>
                <a:solidFill>
                  <a:srgbClr val="5B9BD5"/>
                </a:solidFill>
                <a:effectLst/>
                <a:uLnTx/>
                <a:uFillTx/>
                <a:latin typeface="Calibri Light" panose="020F0302020204030204"/>
                <a:ea typeface="+mj-ea"/>
                <a:cs typeface="+mj-cs"/>
              </a:rPr>
              <a:t>Annual Count Process</a:t>
            </a:r>
            <a:endParaRPr lang="en-US" dirty="0"/>
          </a:p>
        </p:txBody>
      </p:sp>
      <p:sp>
        <p:nvSpPr>
          <p:cNvPr id="3" name="Content Placeholder 2">
            <a:extLst>
              <a:ext uri="{FF2B5EF4-FFF2-40B4-BE49-F238E27FC236}">
                <a16:creationId xmlns:a16="http://schemas.microsoft.com/office/drawing/2014/main" id="{211BD895-AB39-F0CA-781C-58DE3E627EB4}"/>
              </a:ext>
            </a:extLst>
          </p:cNvPr>
          <p:cNvSpPr>
            <a:spLocks noGrp="1"/>
          </p:cNvSpPr>
          <p:nvPr>
            <p:ph idx="1"/>
          </p:nvPr>
        </p:nvSpPr>
        <p:spPr>
          <a:xfrm>
            <a:off x="963057" y="1480963"/>
            <a:ext cx="9892298"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Determine Eligible Facilities: </a:t>
            </a:r>
          </a:p>
          <a:p>
            <a:r>
              <a:rPr lang="en-US" sz="2400" b="0" i="0" dirty="0">
                <a:solidFill>
                  <a:srgbClr val="000000"/>
                </a:solidFill>
                <a:effectLst/>
                <a:latin typeface="Arial" panose="020B0604020202020204" pitchFamily="34" charset="0"/>
                <a:cs typeface="Arial" panose="020B0604020202020204" pitchFamily="34" charset="0"/>
              </a:rPr>
              <a:t>Locally operated facilities must meet the definition of an institution for children who are neglected, an institution for children who are delinquent, or an adult correctional institution. Note: Facilities need not have a 30-day average length of stay.</a:t>
            </a:r>
          </a:p>
          <a:p>
            <a:r>
              <a:rPr lang="en-US" sz="2400" b="0" i="0" dirty="0">
                <a:solidFill>
                  <a:srgbClr val="000000"/>
                </a:solidFill>
                <a:effectLst/>
                <a:latin typeface="Arial" panose="020B0604020202020204" pitchFamily="34" charset="0"/>
                <a:cs typeface="Arial" panose="020B0604020202020204" pitchFamily="34" charset="0"/>
              </a:rPr>
              <a:t>Facilities must be designated properly as either a neglect or delinquent institution.</a:t>
            </a:r>
          </a:p>
          <a:p>
            <a:r>
              <a:rPr lang="en-US" sz="2400" b="0" i="0" dirty="0">
                <a:solidFill>
                  <a:srgbClr val="000000"/>
                </a:solidFill>
                <a:effectLst/>
                <a:latin typeface="Arial" panose="020B0604020202020204" pitchFamily="34" charset="0"/>
                <a:cs typeface="Arial" panose="020B0604020202020204" pitchFamily="34" charset="0"/>
              </a:rPr>
              <a:t>Facilities counted properly according to their designation (i.e., delinquent institution counted all children who are neglected or delinquent as delinquent).</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6ABCB5-344A-E05D-2D84-5F90ADB91217}"/>
              </a:ext>
            </a:extLst>
          </p:cNvPr>
          <p:cNvSpPr>
            <a:spLocks noGrp="1"/>
          </p:cNvSpPr>
          <p:nvPr>
            <p:ph type="sldNum" sz="quarter" idx="12"/>
          </p:nvPr>
        </p:nvSpPr>
        <p:spPr/>
        <p:txBody>
          <a:bodyPr/>
          <a:lstStyle/>
          <a:p>
            <a:fld id="{6D2419D7-6BA3-D84C-924A-AAE4476A5BEB}" type="slidenum">
              <a:rPr lang="en-US" smtClean="0"/>
              <a:t>9</a:t>
            </a:fld>
            <a:endParaRPr lang="en-US" dirty="0"/>
          </a:p>
        </p:txBody>
      </p:sp>
    </p:spTree>
    <p:extLst>
      <p:ext uri="{BB962C8B-B14F-4D97-AF65-F5344CB8AC3E}">
        <p14:creationId xmlns:p14="http://schemas.microsoft.com/office/powerpoint/2010/main" val="4251191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140944F82C644DB2E40CA88FC1AB81" ma:contentTypeVersion="3" ma:contentTypeDescription="Create a new document." ma:contentTypeScope="" ma:versionID="a8c082dac82c226cb5f92ed6089f3618">
  <xsd:schema xmlns:xsd="http://www.w3.org/2001/XMLSchema" xmlns:xs="http://www.w3.org/2001/XMLSchema" xmlns:p="http://schemas.microsoft.com/office/2006/metadata/properties" xmlns:ns2="40a1b848-764f-45de-8d15-a8733ce57f7e" targetNamespace="http://schemas.microsoft.com/office/2006/metadata/properties" ma:root="true" ma:fieldsID="fe0dfdbc0b66c7c4c5b091ef9cc786fb" ns2:_="">
    <xsd:import namespace="40a1b848-764f-45de-8d15-a8733ce57f7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1b848-764f-45de-8d15-a8733ce57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0E7BE8-02CF-4602-BFCF-B027157FB0FD}">
  <ds:schemaRefs>
    <ds:schemaRef ds:uri="http://schemas.microsoft.com/office/2006/documentManagement/types"/>
    <ds:schemaRef ds:uri="http://purl.org/dc/dcmitype/"/>
    <ds:schemaRef ds:uri="http://purl.org/dc/terms/"/>
    <ds:schemaRef ds:uri="http://www.w3.org/XML/1998/namespace"/>
    <ds:schemaRef ds:uri="http://purl.org/dc/elements/1.1/"/>
    <ds:schemaRef ds:uri="40a1b848-764f-45de-8d15-a8733ce57f7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7B8073-FFAC-451A-B9E7-56484BD81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1b848-764f-45de-8d15-a8733ce57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BA7FA7-0FAA-4B5C-8695-1F6BA86EBC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2267</TotalTime>
  <Words>1087</Words>
  <Application>Microsoft Office PowerPoint</Application>
  <PresentationFormat>Widescreen</PresentationFormat>
  <Paragraphs>93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Black</vt:lpstr>
      <vt:lpstr>Avenir Heavy</vt:lpstr>
      <vt:lpstr>Calibri</vt:lpstr>
      <vt:lpstr>Calibri Light</vt:lpstr>
      <vt:lpstr>Office Theme</vt:lpstr>
      <vt:lpstr>Title 1 Part D, Subpart 2 Annual Count 2024-2025 Webinar </vt:lpstr>
      <vt:lpstr>Objectives</vt:lpstr>
      <vt:lpstr>Agenda</vt:lpstr>
      <vt:lpstr>Purpose of the Annual Count</vt:lpstr>
      <vt:lpstr>Purpose of the Annual Count</vt:lpstr>
      <vt:lpstr>Annual Count Process</vt:lpstr>
      <vt:lpstr>Annual Count Process</vt:lpstr>
      <vt:lpstr>Annual Count Process</vt:lpstr>
      <vt:lpstr>Annual Count Process</vt:lpstr>
      <vt:lpstr>Annual Count Process</vt:lpstr>
      <vt:lpstr>Funding </vt:lpstr>
      <vt:lpstr>Definition</vt:lpstr>
      <vt:lpstr>Definition</vt:lpstr>
      <vt:lpstr>Count Window</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Culture</dc:title>
  <dc:creator>julia rosa emslie</dc:creator>
  <cp:lastModifiedBy>Nicole Oshea</cp:lastModifiedBy>
  <cp:revision>142</cp:revision>
  <dcterms:created xsi:type="dcterms:W3CDTF">2019-06-12T12:11:52Z</dcterms:created>
  <dcterms:modified xsi:type="dcterms:W3CDTF">2024-03-29T17:42:22Z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0x01010089140944F82C644DB2E40CA88FC1AB81</vt:lpwstr>
  </property>
</Properties>
</file>