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6"/>
  </p:notesMasterIdLst>
  <p:sldIdLst>
    <p:sldId id="379" r:id="rId5"/>
    <p:sldId id="256" r:id="rId6"/>
    <p:sldId id="259" r:id="rId7"/>
    <p:sldId id="261" r:id="rId8"/>
    <p:sldId id="422" r:id="rId9"/>
    <p:sldId id="423" r:id="rId10"/>
    <p:sldId id="426" r:id="rId11"/>
    <p:sldId id="428" r:id="rId12"/>
    <p:sldId id="424" r:id="rId13"/>
    <p:sldId id="425" r:id="rId14"/>
    <p:sldId id="340" r:id="rId15"/>
    <p:sldId id="342" r:id="rId16"/>
    <p:sldId id="323" r:id="rId17"/>
    <p:sldId id="327" r:id="rId18"/>
    <p:sldId id="336" r:id="rId19"/>
    <p:sldId id="335" r:id="rId20"/>
    <p:sldId id="268" r:id="rId21"/>
    <p:sldId id="320" r:id="rId22"/>
    <p:sldId id="319" r:id="rId23"/>
    <p:sldId id="383" r:id="rId24"/>
    <p:sldId id="257" r:id="rId25"/>
    <p:sldId id="348" r:id="rId26"/>
    <p:sldId id="349" r:id="rId27"/>
    <p:sldId id="400" r:id="rId28"/>
    <p:sldId id="401" r:id="rId29"/>
    <p:sldId id="402" r:id="rId30"/>
    <p:sldId id="404" r:id="rId31"/>
    <p:sldId id="405" r:id="rId32"/>
    <p:sldId id="414" r:id="rId33"/>
    <p:sldId id="443" r:id="rId34"/>
    <p:sldId id="416" r:id="rId35"/>
    <p:sldId id="417" r:id="rId36"/>
    <p:sldId id="258" r:id="rId37"/>
    <p:sldId id="418" r:id="rId38"/>
    <p:sldId id="260" r:id="rId39"/>
    <p:sldId id="419" r:id="rId40"/>
    <p:sldId id="262" r:id="rId41"/>
    <p:sldId id="263" r:id="rId42"/>
    <p:sldId id="264" r:id="rId43"/>
    <p:sldId id="265" r:id="rId44"/>
    <p:sldId id="267" r:id="rId45"/>
    <p:sldId id="420" r:id="rId46"/>
    <p:sldId id="266" r:id="rId47"/>
    <p:sldId id="415" r:id="rId48"/>
    <p:sldId id="444" r:id="rId49"/>
    <p:sldId id="429" r:id="rId50"/>
    <p:sldId id="430" r:id="rId51"/>
    <p:sldId id="431" r:id="rId52"/>
    <p:sldId id="432" r:id="rId53"/>
    <p:sldId id="433" r:id="rId54"/>
    <p:sldId id="434" r:id="rId55"/>
    <p:sldId id="435" r:id="rId56"/>
    <p:sldId id="436" r:id="rId57"/>
    <p:sldId id="437" r:id="rId58"/>
    <p:sldId id="438" r:id="rId59"/>
    <p:sldId id="439" r:id="rId60"/>
    <p:sldId id="440" r:id="rId61"/>
    <p:sldId id="441" r:id="rId62"/>
    <p:sldId id="442" r:id="rId63"/>
    <p:sldId id="270" r:id="rId64"/>
    <p:sldId id="271" r:id="rId65"/>
    <p:sldId id="272" r:id="rId66"/>
    <p:sldId id="273" r:id="rId67"/>
    <p:sldId id="274" r:id="rId68"/>
    <p:sldId id="275" r:id="rId69"/>
    <p:sldId id="276" r:id="rId70"/>
    <p:sldId id="277" r:id="rId71"/>
    <p:sldId id="278" r:id="rId72"/>
    <p:sldId id="279" r:id="rId73"/>
    <p:sldId id="284" r:id="rId74"/>
    <p:sldId id="280" r:id="rId75"/>
    <p:sldId id="281" r:id="rId76"/>
    <p:sldId id="282" r:id="rId77"/>
    <p:sldId id="283" r:id="rId78"/>
    <p:sldId id="445" r:id="rId79"/>
    <p:sldId id="285" r:id="rId80"/>
    <p:sldId id="286" r:id="rId81"/>
    <p:sldId id="287" r:id="rId82"/>
    <p:sldId id="288" r:id="rId83"/>
    <p:sldId id="289" r:id="rId84"/>
    <p:sldId id="290" r:id="rId85"/>
    <p:sldId id="291" r:id="rId86"/>
    <p:sldId id="292" r:id="rId87"/>
    <p:sldId id="293" r:id="rId88"/>
    <p:sldId id="294" r:id="rId89"/>
    <p:sldId id="295" r:id="rId90"/>
    <p:sldId id="296" r:id="rId91"/>
    <p:sldId id="297" r:id="rId92"/>
    <p:sldId id="298" r:id="rId93"/>
    <p:sldId id="299" r:id="rId94"/>
    <p:sldId id="300" r:id="rId95"/>
    <p:sldId id="301" r:id="rId96"/>
    <p:sldId id="302" r:id="rId97"/>
    <p:sldId id="304" r:id="rId98"/>
    <p:sldId id="303" r:id="rId99"/>
    <p:sldId id="305" r:id="rId100"/>
    <p:sldId id="306" r:id="rId101"/>
    <p:sldId id="307" r:id="rId102"/>
    <p:sldId id="308" r:id="rId103"/>
    <p:sldId id="309" r:id="rId104"/>
    <p:sldId id="269" r:id="rId105"/>
  </p:sldIdLst>
  <p:sldSz cx="12192000" cy="6858000"/>
  <p:notesSz cx="6858000" cy="9144000"/>
  <p:embeddedFontLst>
    <p:embeddedFont>
      <p:font typeface="Arial Black" panose="020B0A04020102020204" pitchFamily="34" charset="0"/>
      <p:bold r:id="rId107"/>
    </p:embeddedFont>
    <p:embeddedFont>
      <p:font typeface="Arial Rounded MT Bold" panose="020F0704030504030204" pitchFamily="34" charset="0"/>
      <p:regular r:id="rId108"/>
    </p:embeddedFont>
    <p:embeddedFont>
      <p:font typeface="Book Antiqua" panose="02040602050305030304" pitchFamily="18" charset="0"/>
      <p:regular r:id="rId109"/>
      <p:bold r:id="rId110"/>
      <p:italic r:id="rId111"/>
      <p:boldItalic r:id="rId112"/>
    </p:embeddedFont>
    <p:embeddedFont>
      <p:font typeface="Georgia" panose="02040502050405020303" pitchFamily="18" charset="0"/>
      <p:regular r:id="rId113"/>
      <p:bold r:id="rId114"/>
      <p:italic r:id="rId115"/>
      <p:boldItalic r:id="rId116"/>
    </p:embeddedFont>
    <p:embeddedFont>
      <p:font typeface="Roboto" panose="02000000000000000000" pitchFamily="2" charset="0"/>
      <p:regular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22"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A81"/>
    <a:srgbClr val="FF914D"/>
    <a:srgbClr val="3A3D4B"/>
    <a:srgbClr val="CC926B"/>
    <a:srgbClr val="BC5A15"/>
    <a:srgbClr val="090504"/>
    <a:srgbClr val="673719"/>
    <a:srgbClr val="BDC1CC"/>
    <a:srgbClr val="F7FCFF"/>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B33D8-4E07-94E0-AA2B-B38BB29B02D2}" v="57" dt="2024-11-19T15:28:40.024"/>
    <p1510:client id="{2691AECE-CC95-8E1E-B889-54008AE16510}" v="107" dt="2024-11-19T20:16:26.759"/>
    <p1510:client id="{A12F387A-09F6-41FE-AFED-807EDCBE4E3F}" v="2505" dt="2024-11-20T00:13:36.883"/>
    <p1510:client id="{B15858BB-3859-4B43-B6CB-10F7FF311B74}" v="1526" dt="2024-11-19T20:29:10.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11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6.fntdata"/><Relationship Id="rId16" Type="http://schemas.openxmlformats.org/officeDocument/2006/relationships/slide" Target="slides/slide12.xml"/><Relationship Id="rId107" Type="http://schemas.openxmlformats.org/officeDocument/2006/relationships/font" Target="fonts/font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7.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font" Target="fonts/font2.fntdata"/><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8.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5.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notesMaster" Target="notesMasters/notesMaster1.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customschemas.google.com/relationships/presentationmetadata" Target="metadata"/></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panose="020B0A04020102020204" pitchFamily="34" charset="0"/>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dirty="0">
              <a:solidFill>
                <a:schemeClr val="bg2"/>
              </a:solidFill>
              <a:latin typeface="Arial Black"/>
            </a:rPr>
            <a:t>Vacancy</a:t>
          </a:r>
        </a:p>
        <a:p>
          <a:r>
            <a:rPr lang="en-US" sz="900" dirty="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solidFill>
          <a:schemeClr val="bg1"/>
        </a:solid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panose="020B0A04020102020204" pitchFamily="34" charset="0"/>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latin typeface="Arial Black"/>
            </a:rPr>
            <a:t>Vacancy</a:t>
          </a:r>
        </a:p>
        <a:p>
          <a:pPr marL="0" lvl="0" indent="0" algn="ctr" defTabSz="533400">
            <a:lnSpc>
              <a:spcPct val="90000"/>
            </a:lnSpc>
            <a:spcBef>
              <a:spcPct val="0"/>
            </a:spcBef>
            <a:spcAft>
              <a:spcPct val="35000"/>
            </a:spcAft>
            <a:buNone/>
          </a:pPr>
          <a:r>
            <a:rPr lang="en-US" sz="900" kern="1200" dirty="0">
              <a:solidFill>
                <a:schemeClr val="bg2"/>
              </a:solidFill>
              <a:latin typeface="Arial Black"/>
            </a:rPr>
            <a:t>Assistant Deputy Director of Data &amp; Finance</a:t>
          </a:r>
        </a:p>
      </dsp:txBody>
      <dsp:txXfrm>
        <a:off x="3046703" y="4211855"/>
        <a:ext cx="2167292" cy="70585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take a minute to ensure you are muted and any AI notetakers are turned off. Thank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04792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Ria! Next up, Kaity Ellis. Kaity?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Kaity!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kern="0">
                <a:solidFill>
                  <a:srgbClr val="3A3D4B"/>
                </a:solidFill>
                <a:effectLst/>
                <a:latin typeface="Times New Roman" panose="02020603050405020304" pitchFamily="18" charset="0"/>
                <a:ea typeface="Times New Roman" panose="02020603050405020304" pitchFamily="18" charset="0"/>
                <a:cs typeface="Times New Roman" panose="02020603050405020304" pitchFamily="18" charset="0"/>
              </a:rPr>
              <a:t>Switching gears to the updated OSE Contact list. </a:t>
            </a: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contact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find links to the OSE Parent portal, Newsletter, Resources, LEA Managed Booklet or if you have questions for OSE. Just a reminder, you can find Office Hours recordings and slide decks on the PED website, navigate to special education, under the resources tab.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gears into the training portion of Office Hour Sessions. Please ensure all questions are asked in the Q&amp; A Training booklet. The link will be in the chat. Just a reminder, today’s presentation and slide deck will be on Ped’s website under, OSE, on the resources link to your right.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77788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month's training session will be kicked off by Kaylock Sellers. Kaylock?</a:t>
            </a:r>
          </a:p>
        </p:txBody>
      </p:sp>
      <p:sp>
        <p:nvSpPr>
          <p:cNvPr id="4" name="Slide Number Placeholder 3"/>
          <p:cNvSpPr>
            <a:spLocks noGrp="1"/>
          </p:cNvSpPr>
          <p:nvPr>
            <p:ph type="sldNum" sz="quarter" idx="10"/>
          </p:nvPr>
        </p:nvSpPr>
        <p:spPr/>
        <p:txBody>
          <a:bodyPr/>
          <a:lstStyle/>
          <a:p>
            <a:fld id="{1B9A179D-2D27-49E2-B022-8EDDA2EFE682}" type="slidenum">
              <a:rPr lang="en-US" smtClean="0"/>
              <a:t>21</a:t>
            </a:fld>
            <a:endParaRPr lang="en-US"/>
          </a:p>
        </p:txBody>
      </p:sp>
    </p:spTree>
    <p:extLst>
      <p:ext uri="{BB962C8B-B14F-4D97-AF65-F5344CB8AC3E}">
        <p14:creationId xmlns:p14="http://schemas.microsoft.com/office/powerpoint/2010/main" val="336214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DCD56A5B-EFD7-C623-719E-63D874BB9450}"/>
            </a:ext>
          </a:extLst>
        </p:cNvPr>
        <p:cNvGrpSpPr/>
        <p:nvPr/>
      </p:nvGrpSpPr>
      <p:grpSpPr>
        <a:xfrm>
          <a:off x="0" y="0"/>
          <a:ext cx="0" cy="0"/>
          <a:chOff x="0" y="0"/>
          <a:chExt cx="0" cy="0"/>
        </a:xfrm>
      </p:grpSpPr>
      <p:sp>
        <p:nvSpPr>
          <p:cNvPr id="166" name="Google Shape;166;g279dfd904b9_1_0:notes">
            <a:extLst>
              <a:ext uri="{FF2B5EF4-FFF2-40B4-BE49-F238E27FC236}">
                <a16:creationId xmlns:a16="http://schemas.microsoft.com/office/drawing/2014/main" id="{38C6CB8B-5252-8B1F-45D2-0E7A5B17077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dk2"/>
                </a:solidFill>
                <a:latin typeface="Calibri"/>
                <a:ea typeface="Calibri"/>
                <a:cs typeface="Calibri"/>
                <a:sym typeface="Calibri"/>
              </a:rPr>
              <a:t>Place ? Link in chat</a:t>
            </a:r>
            <a:endParaRPr dirty="0">
              <a:solidFill>
                <a:schemeClr val="dk2"/>
              </a:solidFill>
              <a:latin typeface="Calibri"/>
              <a:ea typeface="Calibri"/>
              <a:cs typeface="Calibri"/>
              <a:sym typeface="Calibri"/>
            </a:endParaRPr>
          </a:p>
        </p:txBody>
      </p:sp>
      <p:sp>
        <p:nvSpPr>
          <p:cNvPr id="167" name="Google Shape;167;g279dfd904b9_1_0:notes">
            <a:extLst>
              <a:ext uri="{FF2B5EF4-FFF2-40B4-BE49-F238E27FC236}">
                <a16:creationId xmlns:a16="http://schemas.microsoft.com/office/drawing/2014/main" id="{39062D9F-CA01-D56D-7E44-CF56E7B99B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2454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2"/>
              </a:buClr>
              <a:buSzPts val="1100"/>
              <a:buFont typeface="Arial"/>
              <a:buNone/>
            </a:pPr>
            <a:r>
              <a:rPr lang="en-US" dirty="0"/>
              <a:t>Jessie</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5be0ce96e7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111" name="Google Shape;111;g15be0ce96e7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November’s Office Hour Session!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 Session will be providing updates, technical assistance, and professional development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main presentation preceding the today’s training portion. Training questions will be answered on The Office of Special Education’s Q&amp; A Booklet. This is a living document, and the link will be in the chat. The Office Hour Sessions Slide deck will be accessible on the PED website, in special education, under resources or may be found in the LEA Managed Booklet, under the resources tab. </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1400"/>
              <a:buNone/>
            </a:pPr>
            <a:r>
              <a:rPr lang="en-US" dirty="0"/>
              <a:t>Kaylock</a:t>
            </a:r>
            <a:endParaRPr dirty="0"/>
          </a:p>
        </p:txBody>
      </p:sp>
      <p:sp>
        <p:nvSpPr>
          <p:cNvPr id="143" name="Google Shape;143;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0e74c3667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0e74c36672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1400"/>
              <a:buNone/>
            </a:pPr>
            <a:endParaRPr/>
          </a:p>
        </p:txBody>
      </p:sp>
      <p:sp>
        <p:nvSpPr>
          <p:cNvPr id="152" name="Google Shape;152;g30e74c36672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0e74c3667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30e74c3667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1400"/>
              <a:buNone/>
            </a:pPr>
            <a:endParaRPr/>
          </a:p>
        </p:txBody>
      </p:sp>
      <p:sp>
        <p:nvSpPr>
          <p:cNvPr id="161" name="Google Shape;161;g30e74c36672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0e74c3667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30e74c36672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1400"/>
              <a:buNone/>
            </a:pPr>
            <a:endParaRPr/>
          </a:p>
        </p:txBody>
      </p:sp>
      <p:sp>
        <p:nvSpPr>
          <p:cNvPr id="170" name="Google Shape;170;g30e74c36672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Katalina</a:t>
            </a:r>
            <a:endParaRPr dirty="0"/>
          </a:p>
        </p:txBody>
      </p:sp>
      <p:sp>
        <p:nvSpPr>
          <p:cNvPr id="179" name="Google Shape;179;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0e74c36672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30e74c36672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30e74c36672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3393603e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03393603e9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03393603e9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03393603e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03393603e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303393603e9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a:extLst>
            <a:ext uri="{FF2B5EF4-FFF2-40B4-BE49-F238E27FC236}">
              <a16:creationId xmlns:a16="http://schemas.microsoft.com/office/drawing/2014/main" id="{887A245E-0A4D-D929-D2B0-BCC2F98C70C5}"/>
            </a:ext>
          </a:extLst>
        </p:cNvPr>
        <p:cNvGrpSpPr/>
        <p:nvPr/>
      </p:nvGrpSpPr>
      <p:grpSpPr>
        <a:xfrm>
          <a:off x="0" y="0"/>
          <a:ext cx="0" cy="0"/>
          <a:chOff x="0" y="0"/>
          <a:chExt cx="0" cy="0"/>
        </a:xfrm>
      </p:grpSpPr>
      <p:sp>
        <p:nvSpPr>
          <p:cNvPr id="166" name="Google Shape;166;g279dfd904b9_1_0:notes">
            <a:extLst>
              <a:ext uri="{FF2B5EF4-FFF2-40B4-BE49-F238E27FC236}">
                <a16:creationId xmlns:a16="http://schemas.microsoft.com/office/drawing/2014/main" id="{37B66E3C-71D9-C0CE-7FE6-7E4E9514570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dk2"/>
                </a:solidFill>
                <a:latin typeface="Calibri"/>
                <a:ea typeface="Calibri"/>
                <a:cs typeface="Calibri"/>
                <a:sym typeface="Calibri"/>
              </a:rPr>
              <a:t>Place ? Link in chat</a:t>
            </a:r>
            <a:endParaRPr dirty="0">
              <a:solidFill>
                <a:schemeClr val="dk2"/>
              </a:solidFill>
              <a:latin typeface="Calibri"/>
              <a:ea typeface="Calibri"/>
              <a:cs typeface="Calibri"/>
              <a:sym typeface="Calibri"/>
            </a:endParaRPr>
          </a:p>
        </p:txBody>
      </p:sp>
      <p:sp>
        <p:nvSpPr>
          <p:cNvPr id="167" name="Google Shape;167;g279dfd904b9_1_0:notes">
            <a:extLst>
              <a:ext uri="{FF2B5EF4-FFF2-40B4-BE49-F238E27FC236}">
                <a16:creationId xmlns:a16="http://schemas.microsoft.com/office/drawing/2014/main" id="{63441050-1E8F-4302-753C-AB3AD12758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1249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87ff39a0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87ff39a0b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2"/>
              </a:buClr>
              <a:buSzPts val="1100"/>
              <a:buFont typeface="Arial"/>
              <a:buNone/>
            </a:pPr>
            <a:r>
              <a:rPr lang="en-US" dirty="0"/>
              <a:t>Charlene</a:t>
            </a:r>
            <a:endParaRPr dirty="0"/>
          </a:p>
        </p:txBody>
      </p:sp>
      <p:sp>
        <p:nvSpPr>
          <p:cNvPr id="156" name="Google Shape;156;g2787ff39a0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9dfd904b9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dk2"/>
                </a:solidFill>
                <a:latin typeface="Calibri"/>
                <a:ea typeface="Calibri"/>
                <a:cs typeface="Calibri"/>
                <a:sym typeface="Calibri"/>
              </a:rPr>
              <a:t>Place ? Link in chat</a:t>
            </a:r>
            <a:endParaRPr dirty="0">
              <a:solidFill>
                <a:schemeClr val="dk2"/>
              </a:solidFill>
              <a:latin typeface="Calibri"/>
              <a:ea typeface="Calibri"/>
              <a:cs typeface="Calibri"/>
              <a:sym typeface="Calibri"/>
            </a:endParaRPr>
          </a:p>
        </p:txBody>
      </p:sp>
      <p:sp>
        <p:nvSpPr>
          <p:cNvPr id="167" name="Google Shape;167;g279dfd904b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01c641da4b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01c641da4b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301c641da4b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9d7af89c0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9d7af89c0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ef52fa2a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ef52fa2a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f52fa2a2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f52fa2a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16453c31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16453c31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ef99b11d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ef99b11d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Just a reminder, we are hiring! Please check the state personal office website for job openings. </a:t>
            </a:r>
            <a:endParaRPr/>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ac560575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8ac560575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 In chat</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9d7af89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9d7af89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87ff39a0b_1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255" name="Google Shape;255;g2787ff39a0b_1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8ac5605750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266" name="Google Shape;266;g28ac5605750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8ad7de670d_1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8ad7de670d_1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787ff39a0b_1_3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286" name="Google Shape;286;g2787ff39a0b_1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ed97d2a1bb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295" name="Google Shape;295;g2ed97d2a1b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79d7af89c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79d7af89c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87ff39a0b_1_4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312" name="Google Shape;312;g2787ff39a0b_1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16453c31f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16453c31f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OSE has been touring each quitrent of the state. Here to present on what we found is Assistant Deputy Director of OSE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851822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6453c31f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16453c31f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16453c31f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16453c31f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16453c31f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16453c31f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16453c31fd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345" name="Google Shape;345;g316453c31fd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16453c31f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16453c31f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16453c31f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16453c31f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8ac560575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8ac560575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 In chat</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79d7af89c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79d7af89c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Tammy</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ed97d2a1bb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chemeClr val="dk2"/>
              </a:solidFill>
              <a:latin typeface="Calibri"/>
              <a:ea typeface="Calibri"/>
              <a:cs typeface="Calibri"/>
              <a:sym typeface="Calibri"/>
            </a:endParaRPr>
          </a:p>
        </p:txBody>
      </p:sp>
      <p:sp>
        <p:nvSpPr>
          <p:cNvPr id="373" name="Google Shape;373;g2ed97d2a1bb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01c641da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01c641da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that information! Deputy Director of Data &amp; Finance, Charlene Marcotte is next on deck. 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16453c31f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16453c31f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C9C749C8-C724-89C8-E7E6-0C47598C6A43}"/>
            </a:ext>
          </a:extLst>
        </p:cNvPr>
        <p:cNvGrpSpPr/>
        <p:nvPr/>
      </p:nvGrpSpPr>
      <p:grpSpPr>
        <a:xfrm>
          <a:off x="0" y="0"/>
          <a:ext cx="0" cy="0"/>
          <a:chOff x="0" y="0"/>
          <a:chExt cx="0" cy="0"/>
        </a:xfrm>
      </p:grpSpPr>
      <p:sp>
        <p:nvSpPr>
          <p:cNvPr id="399" name="Google Shape;399;g28ac5605750_0_87:notes">
            <a:extLst>
              <a:ext uri="{FF2B5EF4-FFF2-40B4-BE49-F238E27FC236}">
                <a16:creationId xmlns:a16="http://schemas.microsoft.com/office/drawing/2014/main" id="{92CFFD56-1E8F-6039-B6C4-923FC41FE3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8ac5605750_0_87:notes">
            <a:extLst>
              <a:ext uri="{FF2B5EF4-FFF2-40B4-BE49-F238E27FC236}">
                <a16:creationId xmlns:a16="http://schemas.microsoft.com/office/drawing/2014/main" id="{569EFFF1-6FD3-03BC-BFC1-0FA8FC5AC9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 in chat</a:t>
            </a:r>
            <a:endParaRPr dirty="0"/>
          </a:p>
        </p:txBody>
      </p:sp>
    </p:spTree>
    <p:extLst>
      <p:ext uri="{BB962C8B-B14F-4D97-AF65-F5344CB8AC3E}">
        <p14:creationId xmlns:p14="http://schemas.microsoft.com/office/powerpoint/2010/main" val="2034891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16453c31f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16453c31f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16453c31f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16453c31f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79d7af89c0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79d7af89c0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787ff39a0b_1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428" name="Google Shape;428;g2787ff39a0b_1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8ad7de670d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8ad7de670d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9d7af89c0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79d7af89c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787ff39a0b_1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457" name="Google Shape;457;g2787ff39a0b_1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8ad7de670d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8ad7de670d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379410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8ad7de670d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8ad7de670d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ed97d2a1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487" name="Google Shape;487;g2ed97d2a1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8ac5605750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496" name="Google Shape;496;g28ac5605750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9d7af89c0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79d7af89c0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79d7af89c0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79d7af89c0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787ff39a0b_1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520" name="Google Shape;520;g2787ff39a0b_1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8ac560575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8ac560575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8ac5605750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536" name="Google Shape;536;g28ac5605750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8ac560575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8ac560575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Tammy end, place ? In chat</a:t>
            </a: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ef52fa2d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ef52fa2d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Trudy Start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eda741a61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2"/>
              </a:solidFill>
              <a:latin typeface="Calibri"/>
              <a:ea typeface="Calibri"/>
              <a:cs typeface="Calibri"/>
              <a:sym typeface="Calibri"/>
            </a:endParaRPr>
          </a:p>
        </p:txBody>
      </p:sp>
      <p:sp>
        <p:nvSpPr>
          <p:cNvPr id="587" name="Google Shape;587;g2eda741a6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787ff39a0b_1_4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dk2"/>
                </a:solidFill>
                <a:latin typeface="Calibri"/>
                <a:ea typeface="Calibri"/>
                <a:cs typeface="Calibri"/>
                <a:sym typeface="Calibri"/>
              </a:rPr>
              <a:t>Place DTS link in chat</a:t>
            </a:r>
            <a:endParaRPr dirty="0">
              <a:solidFill>
                <a:schemeClr val="dk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solidFill>
                <a:schemeClr val="dk2"/>
              </a:solidFill>
              <a:latin typeface="Calibri"/>
              <a:ea typeface="Calibri"/>
              <a:cs typeface="Calibri"/>
              <a:sym typeface="Calibri"/>
            </a:endParaRPr>
          </a:p>
        </p:txBody>
      </p:sp>
      <p:sp>
        <p:nvSpPr>
          <p:cNvPr id="577" name="Google Shape;577;g2787ff39a0b_1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8ad7de670d_1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8ad7de670d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ef99b11d6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ef99b11d6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8ac560575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8ac560575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ef99b11d6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ef99b11d6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efc31003b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efc31003b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 In chat</a:t>
            </a: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Office Hour Sessions will be held every third Tuesday of the month @ 3:30 pm. Our next Office hours will be December 17</a:t>
            </a:r>
            <a:r>
              <a:rPr lang="en-US" sz="1800" kern="0" baseline="30000">
                <a:solidFill>
                  <a:srgbClr val="000000"/>
                </a:solidFill>
                <a:effectLst/>
                <a:latin typeface="Times New Roman" panose="02020603050405020304" pitchFamily="18" charset="0"/>
                <a:ea typeface="Times New Roman" panose="02020603050405020304" pitchFamily="18" charset="0"/>
              </a:rPr>
              <a:t>th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Charlene! Next up, Assistant Deputy Director of OSE,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November 19,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4"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5979587"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048A8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rgbClr val="3A3D4B"/>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2712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1295400" y="255133"/>
            <a:ext cx="9601200" cy="1036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1295400" y="1828800"/>
            <a:ext cx="9601200" cy="4343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867"/>
              </a:spcBef>
              <a:spcAft>
                <a:spcPts val="0"/>
              </a:spcAft>
              <a:buClr>
                <a:srgbClr val="3A3D4B"/>
              </a:buClr>
              <a:buSzPts val="1400"/>
              <a:buChar char="•"/>
              <a:defRPr/>
            </a:lvl1pPr>
            <a:lvl2pPr marL="1219170" lvl="1" indent="-423323" algn="l" rtl="0">
              <a:lnSpc>
                <a:spcPct val="90000"/>
              </a:lnSpc>
              <a:spcBef>
                <a:spcPts val="1067"/>
              </a:spcBef>
              <a:spcAft>
                <a:spcPts val="0"/>
              </a:spcAft>
              <a:buSzPts val="1400"/>
              <a:buChar char="•"/>
              <a:defRPr/>
            </a:lvl2pPr>
            <a:lvl3pPr marL="1828754" lvl="2" indent="-423323" algn="l" rtl="0">
              <a:lnSpc>
                <a:spcPct val="90000"/>
              </a:lnSpc>
              <a:spcBef>
                <a:spcPts val="800"/>
              </a:spcBef>
              <a:spcAft>
                <a:spcPts val="0"/>
              </a:spcAft>
              <a:buSzPts val="1400"/>
              <a:buChar char="✔"/>
              <a:defRPr/>
            </a:lvl3pPr>
            <a:lvl4pPr marL="2438339" lvl="3" indent="-423323" algn="l" rtl="0">
              <a:lnSpc>
                <a:spcPct val="90000"/>
              </a:lnSpc>
              <a:spcBef>
                <a:spcPts val="800"/>
              </a:spcBef>
              <a:spcAft>
                <a:spcPts val="0"/>
              </a:spcAft>
              <a:buClr>
                <a:srgbClr val="3A3D4B"/>
              </a:buClr>
              <a:buSzPts val="1400"/>
              <a:buChar char="•"/>
              <a:defRPr/>
            </a:lvl4pPr>
            <a:lvl5pPr marL="3047924" lvl="4" indent="-423323" algn="l" rtl="0">
              <a:lnSpc>
                <a:spcPct val="90000"/>
              </a:lnSpc>
              <a:spcBef>
                <a:spcPts val="800"/>
              </a:spcBef>
              <a:spcAft>
                <a:spcPts val="0"/>
              </a:spcAft>
              <a:buClr>
                <a:srgbClr val="3A3D4B"/>
              </a:buClr>
              <a:buSzPts val="1400"/>
              <a:buChar char="•"/>
              <a:defRPr/>
            </a:lvl5pPr>
            <a:lvl6pPr marL="3657509" lvl="5" indent="-423323" algn="l" rtl="0">
              <a:lnSpc>
                <a:spcPct val="90000"/>
              </a:lnSpc>
              <a:spcBef>
                <a:spcPts val="800"/>
              </a:spcBef>
              <a:spcAft>
                <a:spcPts val="0"/>
              </a:spcAft>
              <a:buClr>
                <a:schemeClr val="dk1"/>
              </a:buClr>
              <a:buSzPts val="1400"/>
              <a:buChar char="•"/>
              <a:defRPr/>
            </a:lvl6pPr>
            <a:lvl7pPr marL="4267093" lvl="6" indent="-423323" algn="l" rtl="0">
              <a:lnSpc>
                <a:spcPct val="90000"/>
              </a:lnSpc>
              <a:spcBef>
                <a:spcPts val="800"/>
              </a:spcBef>
              <a:spcAft>
                <a:spcPts val="0"/>
              </a:spcAft>
              <a:buClr>
                <a:schemeClr val="dk1"/>
              </a:buClr>
              <a:buSzPts val="1400"/>
              <a:buChar char="•"/>
              <a:defRPr/>
            </a:lvl7pPr>
            <a:lvl8pPr marL="4876678" lvl="7" indent="-423323" algn="l" rtl="0">
              <a:lnSpc>
                <a:spcPct val="90000"/>
              </a:lnSpc>
              <a:spcBef>
                <a:spcPts val="800"/>
              </a:spcBef>
              <a:spcAft>
                <a:spcPts val="0"/>
              </a:spcAft>
              <a:buClr>
                <a:schemeClr val="dk1"/>
              </a:buClr>
              <a:buSzPts val="1400"/>
              <a:buChar char="•"/>
              <a:defRPr/>
            </a:lvl8pPr>
            <a:lvl9pPr marL="5486263" lvl="8" indent="-423323" algn="l" rtl="0">
              <a:lnSpc>
                <a:spcPct val="90000"/>
              </a:lnSpc>
              <a:spcBef>
                <a:spcPts val="800"/>
              </a:spcBef>
              <a:spcAft>
                <a:spcPts val="0"/>
              </a:spcAft>
              <a:buClr>
                <a:schemeClr val="dk1"/>
              </a:buClr>
              <a:buSzPts val="1400"/>
              <a:buChar char="•"/>
              <a:defRPr/>
            </a:lvl9pPr>
          </a:lstStyle>
          <a:p>
            <a:endParaRPr/>
          </a:p>
        </p:txBody>
      </p:sp>
      <p:sp>
        <p:nvSpPr>
          <p:cNvPr id="90" name="Google Shape;90;p18"/>
          <p:cNvSpPr txBox="1">
            <a:spLocks noGrp="1"/>
          </p:cNvSpPr>
          <p:nvPr>
            <p:ph type="body" idx="2"/>
          </p:nvPr>
        </p:nvSpPr>
        <p:spPr>
          <a:xfrm>
            <a:off x="6324600" y="1828799"/>
            <a:ext cx="4572000" cy="4343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867"/>
              </a:spcBef>
              <a:spcAft>
                <a:spcPts val="0"/>
              </a:spcAft>
              <a:buClr>
                <a:srgbClr val="3A3D4B"/>
              </a:buClr>
              <a:buSzPts val="1400"/>
              <a:buChar char="•"/>
              <a:defRPr/>
            </a:lvl1pPr>
            <a:lvl2pPr marL="1219170" lvl="1" indent="-423323" algn="l" rtl="0">
              <a:lnSpc>
                <a:spcPct val="90000"/>
              </a:lnSpc>
              <a:spcBef>
                <a:spcPts val="1067"/>
              </a:spcBef>
              <a:spcAft>
                <a:spcPts val="0"/>
              </a:spcAft>
              <a:buSzPts val="1400"/>
              <a:buChar char="•"/>
              <a:defRPr/>
            </a:lvl2pPr>
            <a:lvl3pPr marL="1828754" lvl="2" indent="-423323" algn="l" rtl="0">
              <a:lnSpc>
                <a:spcPct val="90000"/>
              </a:lnSpc>
              <a:spcBef>
                <a:spcPts val="800"/>
              </a:spcBef>
              <a:spcAft>
                <a:spcPts val="0"/>
              </a:spcAft>
              <a:buSzPts val="1400"/>
              <a:buChar char="✔"/>
              <a:defRPr/>
            </a:lvl3pPr>
            <a:lvl4pPr marL="2438339" lvl="3" indent="-423323" algn="l" rtl="0">
              <a:lnSpc>
                <a:spcPct val="90000"/>
              </a:lnSpc>
              <a:spcBef>
                <a:spcPts val="800"/>
              </a:spcBef>
              <a:spcAft>
                <a:spcPts val="0"/>
              </a:spcAft>
              <a:buClr>
                <a:srgbClr val="3A3D4B"/>
              </a:buClr>
              <a:buSzPts val="1400"/>
              <a:buChar char="•"/>
              <a:defRPr/>
            </a:lvl4pPr>
            <a:lvl5pPr marL="3047924" lvl="4" indent="-423323" algn="l" rtl="0">
              <a:lnSpc>
                <a:spcPct val="90000"/>
              </a:lnSpc>
              <a:spcBef>
                <a:spcPts val="800"/>
              </a:spcBef>
              <a:spcAft>
                <a:spcPts val="0"/>
              </a:spcAft>
              <a:buClr>
                <a:srgbClr val="3A3D4B"/>
              </a:buClr>
              <a:buSzPts val="1400"/>
              <a:buChar char="•"/>
              <a:defRPr/>
            </a:lvl5pPr>
            <a:lvl6pPr marL="3657509" lvl="5" indent="-423323" algn="l" rtl="0">
              <a:lnSpc>
                <a:spcPct val="90000"/>
              </a:lnSpc>
              <a:spcBef>
                <a:spcPts val="800"/>
              </a:spcBef>
              <a:spcAft>
                <a:spcPts val="0"/>
              </a:spcAft>
              <a:buClr>
                <a:schemeClr val="dk1"/>
              </a:buClr>
              <a:buSzPts val="1400"/>
              <a:buChar char="•"/>
              <a:defRPr/>
            </a:lvl6pPr>
            <a:lvl7pPr marL="4267093" lvl="6" indent="-423323" algn="l" rtl="0">
              <a:lnSpc>
                <a:spcPct val="90000"/>
              </a:lnSpc>
              <a:spcBef>
                <a:spcPts val="800"/>
              </a:spcBef>
              <a:spcAft>
                <a:spcPts val="0"/>
              </a:spcAft>
              <a:buClr>
                <a:schemeClr val="dk1"/>
              </a:buClr>
              <a:buSzPts val="1400"/>
              <a:buChar char="•"/>
              <a:defRPr/>
            </a:lvl7pPr>
            <a:lvl8pPr marL="4876678" lvl="7" indent="-423323" algn="l" rtl="0">
              <a:lnSpc>
                <a:spcPct val="90000"/>
              </a:lnSpc>
              <a:spcBef>
                <a:spcPts val="800"/>
              </a:spcBef>
              <a:spcAft>
                <a:spcPts val="0"/>
              </a:spcAft>
              <a:buClr>
                <a:schemeClr val="dk1"/>
              </a:buClr>
              <a:buSzPts val="1400"/>
              <a:buChar char="•"/>
              <a:defRPr/>
            </a:lvl8pPr>
            <a:lvl9pPr marL="5486263" lvl="8" indent="-423323" algn="l" rtl="0">
              <a:lnSpc>
                <a:spcPct val="90000"/>
              </a:lnSpc>
              <a:spcBef>
                <a:spcPts val="800"/>
              </a:spcBef>
              <a:spcAft>
                <a:spcPts val="0"/>
              </a:spcAft>
              <a:buClr>
                <a:schemeClr val="dk1"/>
              </a:buClr>
              <a:buSzPts val="1400"/>
              <a:buChar char="•"/>
              <a:defRPr/>
            </a:lvl9pPr>
          </a:lstStyle>
          <a:p>
            <a:endParaRPr/>
          </a:p>
        </p:txBody>
      </p:sp>
      <p:sp>
        <p:nvSpPr>
          <p:cNvPr id="91" name="Google Shape;91;p18"/>
          <p:cNvSpPr txBox="1">
            <a:spLocks noGrp="1"/>
          </p:cNvSpPr>
          <p:nvPr>
            <p:ph type="ftr" idx="11"/>
          </p:nvPr>
        </p:nvSpPr>
        <p:spPr>
          <a:xfrm>
            <a:off x="1295400" y="6512159"/>
            <a:ext cx="6243200" cy="274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18"/>
          <p:cNvSpPr txBox="1">
            <a:spLocks noGrp="1"/>
          </p:cNvSpPr>
          <p:nvPr>
            <p:ph type="dt" idx="10"/>
          </p:nvPr>
        </p:nvSpPr>
        <p:spPr>
          <a:xfrm>
            <a:off x="7791449" y="6374999"/>
            <a:ext cx="1480800" cy="2744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3" name="Google Shape;93;p18"/>
          <p:cNvSpPr txBox="1">
            <a:spLocks noGrp="1"/>
          </p:cNvSpPr>
          <p:nvPr>
            <p:ph type="sldNum" idx="12"/>
          </p:nvPr>
        </p:nvSpPr>
        <p:spPr>
          <a:xfrm>
            <a:off x="9525000" y="6374999"/>
            <a:ext cx="1371600" cy="2744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739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8" r:id="rId6"/>
    <p:sldLayoutId id="2147483659" r:id="rId7"/>
    <p:sldLayoutId id="2147483660" r:id="rId8"/>
    <p:sldLayoutId id="2147483661"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pngall.com/mute-png/download/652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ocs.google.com/spreadsheets/d/1XzCj0bAF9RgVDM6OPfQvwRSmnP3-tTHMZedbjTc03Oo/edit?gid=1575448408#gid=1575448408" TargetMode="External"/><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01.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mailto:jingchao.jiang@ped.nm.gov" TargetMode="External"/><Relationship Id="rId13" Type="http://schemas.openxmlformats.org/officeDocument/2006/relationships/image" Target="../media/image29.png"/><Relationship Id="rId3" Type="http://schemas.openxmlformats.org/officeDocument/2006/relationships/hyperlink" Target="mailto:charlene.marcotte@ped.nm.gov" TargetMode="External"/><Relationship Id="rId7" Type="http://schemas.openxmlformats.org/officeDocument/2006/relationships/hyperlink" Target="mailto:kaylock.sellers@ped.nm.gov" TargetMode="External"/><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mailto:katalina.gallegos@ped.nm.gov" TargetMode="External"/><Relationship Id="rId11" Type="http://schemas.openxmlformats.org/officeDocument/2006/relationships/image" Target="../media/image27.jpeg"/><Relationship Id="rId5" Type="http://schemas.openxmlformats.org/officeDocument/2006/relationships/hyperlink" Target="mailto:tamara.burkett@ped.nm.gov" TargetMode="External"/><Relationship Id="rId15" Type="http://schemas.openxmlformats.org/officeDocument/2006/relationships/image" Target="../media/image31.png"/><Relationship Id="rId10" Type="http://schemas.openxmlformats.org/officeDocument/2006/relationships/hyperlink" Target="mailto:nicolas.keyes@ped.nm.gov" TargetMode="External"/><Relationship Id="rId4" Type="http://schemas.openxmlformats.org/officeDocument/2006/relationships/hyperlink" Target="mailto:lizana.schweiger@ped.nm.gov" TargetMode="External"/><Relationship Id="rId9" Type="http://schemas.openxmlformats.org/officeDocument/2006/relationships/hyperlink" Target="mailto:gdamian@nmhu.ed" TargetMode="External"/><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mailto:special.ednews@ped.nm.gov" TargetMode="External"/><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acrobat.adobe.com/link/track?uri=urn:aaid:scds:US:1f3eada5-211a-3b40-9e07-a4a6d8181a27" TargetMode="External"/><Relationship Id="rId4" Type="http://schemas.openxmlformats.org/officeDocument/2006/relationships/hyperlink" Target="https://forms.gle/9VgywVTmRKeJWYab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kaitlin.ellis@ped.nm.gov" TargetMode="External"/><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hyperlink" Target="mailto:Sharyn.Perea@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Catherine.Quick@ped.nm.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Liz.Schweiger@ped.nm.gov" TargetMode="External"/><Relationship Id="rId5" Type="http://schemas.openxmlformats.org/officeDocument/2006/relationships/hyperlink" Target="mailto:Miguel.Lozano@ped.nm.gov" TargetMode="External"/><Relationship Id="rId10" Type="http://schemas.openxmlformats.org/officeDocument/2006/relationships/hyperlink" Target="mailto:Lorie.Pacheco@ped.nm.gov" TargetMode="External"/><Relationship Id="rId4" Type="http://schemas.openxmlformats.org/officeDocument/2006/relationships/hyperlink" Target="mailto:Tyre.Jenkins@ped.nm.gov" TargetMode="External"/><Relationship Id="rId9" Type="http://schemas.openxmlformats.org/officeDocument/2006/relationships/hyperlink" Target="mailto:elizabeth.Cassel@ped.nm.go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jennifer.rodriguez1@ped.nm.gov" TargetMode="External"/><Relationship Id="rId4" Type="http://schemas.openxmlformats.org/officeDocument/2006/relationships/hyperlink" Target="mailto:jingchao.jiang@ped.nm.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ose.support@ped.nm.gov" TargetMode="External"/><Relationship Id="rId3" Type="http://schemas.openxmlformats.org/officeDocument/2006/relationships/image" Target="../media/image42.jpeg"/><Relationship Id="rId7" Type="http://schemas.openxmlformats.org/officeDocument/2006/relationships/hyperlink" Target="https://docs.google.com/spreadsheets/d/1blsI4UJgPTpHUBUtn01L5rVrpNpVmb_25cB2wZjORic/edit?gid=0#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ebnew.ped.state.nm.us/bureaus/special-education/parent-portal/" TargetMode="External"/><Relationship Id="rId5" Type="http://schemas.openxmlformats.org/officeDocument/2006/relationships/hyperlink" Target="https://webnew.ped.state.nm.us/bureaus/special-education/resources/" TargetMode="External"/><Relationship Id="rId4" Type="http://schemas.openxmlformats.org/officeDocument/2006/relationships/hyperlink" Target="https://mailchi.mp/state.nm.us/leas-updates-deadlines-summer-youth-programs-17286755?e=%5bUNIQID%5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ebnew.ped.state.nm.us/bureaus/special-education/fisca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ebnew.ped.state.nm.us/bureaus/special-education/resourc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docs.google.com/spreadsheets/d/13y_p0OKSFu1bWdG3HzGbkORE0pvC8rALNygSLQS0JG8/edit?gid=0#gid=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po.state.nm.u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jingchao.jiang@ped.nm.gov" TargetMode="External"/><Relationship Id="rId2" Type="http://schemas.openxmlformats.org/officeDocument/2006/relationships/hyperlink" Target="mailto:Charlene.marcotte@ped.nm.gov" TargetMode="External"/><Relationship Id="rId1" Type="http://schemas.openxmlformats.org/officeDocument/2006/relationships/slideLayout" Target="../slideLayouts/slideLayout2.xml"/><Relationship Id="rId5" Type="http://schemas.openxmlformats.org/officeDocument/2006/relationships/hyperlink" Target="mailto:katalina.gallegos@ped.nm.gov" TargetMode="External"/><Relationship Id="rId4" Type="http://schemas.openxmlformats.org/officeDocument/2006/relationships/hyperlink" Target="mailto:keylock.sellers@ped.nm.gov"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ebnew.ped.state.nm.us/bureaus/special-education/resourc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docs.google.com/spreadsheets/d/13y_p0OKSFu1bWdG3HzGbkORE0pvC8rALNygSLQS0JG8/edit?gid=0#gid=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ebnew.ped.state.nm.us/bureaus/special-education/resource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docs.google.com/spreadsheets/d/13y_p0OKSFu1bWdG3HzGbkORE0pvC8rALNygSLQS0JG8/edit?gid=0#gid=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hyperlink" Target="https://eui.ped.state.nm.us/sites/stars/DocTransferStation/SitePages/DocumentTransfer.aspx"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docs.google.com/spreadsheets/d/13y_p0OKSFu1bWdG3HzGbkORE0pvC8rALNygSLQS0JG8/edit?gid=0#gid=0"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Profile.rd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Teacher%20and%20SLP%20Caseload%20Report.rd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ocs.google.com/spreadsheets/d/13y_p0OKSFu1bWdG3HzGbkORE0pvC8rALNygSLQS0JG8/edit?gid=0#gid=0"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SPP%20Indicator%2007%20Preschool%20Outcomes%20Report.rd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docs.google.com/spreadsheets/d/13y_p0OKSFu1bWdG3HzGbkORE0pvC8rALNygSLQS0JG8/edit?gid=0#gid=0"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SPP%20Indicator%2008.rd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SPP%20Indicator%2011%20Parental%20Consent%2060%20Day%20Timeline%20Report.rd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SPP%20Indicator%2012%20Early%20Childhood%20Part%20C%20to%20B%20Transition%20Summary%20Report.rd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Student%20Infraction%20and%20Response%20Exceptions.rd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s://eui.ped.state.nm.us/sites/stars/ProdNova/_layouts/15/ReportServer/RSViewerPage.aspx?rv:RelativeReportUrl=/sites/stars/ProdNova/PublicFolders/District%20and%20School%20Reports/Special%20Education/SPED%20-%20Student%20Infraction%20and%20Response%20Detail.rdl"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gcc02.safelinks.protection.outlook.com/?url=https%3A%2F%2Fwebnew.ped.state.nm.us%2Fwp-content%2Fuploads%2F2021%2F09%2FRestraint_and_Seclusion_Memo_7_29_21.pdf&amp;data=05%7C02%7Cmatthew.tomicek%40ped.nm.gov%7C90b69aa977d849163f3808dcd7ecffb7%7C04aa6bf4d436426fbfa404b7a70e60ff%7C0%7C0%7C638622660107295592%7CUnknown%7CTWFpbGZsb3d8eyJWIjoiMC4wLjAwMDAiLCJQIjoiV2luMzIiLCJBTiI6Ik1haWwiLCJXVCI6Mn0%3D%7C0%7C%7C%7C&amp;sdata=tFONw1lbeI1%2FXMXGMU4oA%2FgtQcmxeuv1mYhspuw3AuU%3D&amp;reserved=0"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Missing%20Special%20Education%20Exit%20Events.rd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eui.ped.state.nm.us/sites/stars/ProdNova/_layouts/15/ReportServer/RSViewerPage.aspx?rv:RelativeReportUrl=/sites/stars/ProdNova/PublicFolders/District%20and%20School%20Reports/Special%20Education/SPED%20-%20Child%20Count%20Location%20Errors.rdl"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docs.google.com/spreadsheets/d/13y_p0OKSFu1bWdG3HzGbkORE0pvC8rALNygSLQS0JG8/edit?gid=0#gid=0"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mailto:mahesh.reddy-erri@ped.nm.gov"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3" Type="http://schemas.openxmlformats.org/officeDocument/2006/relationships/hyperlink" Target="https://docs.google.com/spreadsheets/d/1XzCj0bAF9RgVDM6OPfQvwRSmnP3-tTHMZedbjTc03Oo/edit?gid=521464092#gid=521464092"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hyperlink" Target="https://gcc02.safelinks.protection.outlook.com/?url=https%3A%2F%2Faka.ms%2FJoinTeamsMeeting%3Fomkt%3Den-US&amp;data=05%7C02%7Ctamara.burkett%40ped.nm.gov%7Ca0faa9a480a74060a37f08dccc5dbd47%7C04aa6bf4d436426fbfa404b7a70e60ff%7C0%7C0%7C638609950239646735%7CUnknown%7CTWFpbGZsb3d8eyJWIjoiMC4wLjAwMDAiLCJQIjoiV2luMzIiLCJBTiI6Ik1haWwiLCJXVCI6Mn0%3D%7C0%7C%7C%7C&amp;sdata=wAiiZNwDepgD1PmVRzQv3IaUSijF%2BUDO3GtgEu8p%2BSI%3D&amp;reserved=0" TargetMode="External"/><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hyperlink" Target="https://gcc02.safelinks.protection.outlook.com/ap/t-59584e83/?url=https%3A%2F%2Fteams.microsoft.com%2Fl%2Fmeetup-join%2F19%253ameeting_OTUyMWU4MTctZDE4My00MTJmLWFmMTUtMTU5M2Q3MTBlODA5%2540thread.v2%2F0%3Fcontext%3D%257b%2522Tid%2522%253a%252204aa6bf4-d436-426f-bfa4-04b7a70e60ff%2522%252c%2522Oid%2522%253a%252271f8e849-2aff-4457-9fc3-5010b3fcc8d9%2522%257d&amp;data=05%7C02%7Ctamara.burkett%40ped.nm.gov%7Ca0faa9a480a74060a37f08dccc5dbd47%7C04aa6bf4d436426fbfa404b7a70e60ff%7C0%7C0%7C638609950239658327%7CUnknown%7CTWFpbGZsb3d8eyJWIjoiMC4wLjAwMDAiLCJQIjoiV2luMzIiLCJBTiI6Ik1haWwiLCJXVCI6Mn0%3D%7C0%7C%7C%7C&amp;sdata=cEXZUFfwNIWX0lgPUldrsquNI4QnmpOulnPZFIl7Qt8%3D&amp;reserved=0"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mailto:liz.schweiger@ped.nm.gov" TargetMode="External"/><Relationship Id="rId2" Type="http://schemas.openxmlformats.org/officeDocument/2006/relationships/notesSlide" Target="../notesSlides/notesSlide85.xml"/><Relationship Id="rId1" Type="http://schemas.openxmlformats.org/officeDocument/2006/relationships/slideLayout" Target="../slideLayouts/slideLayout9.xml"/><Relationship Id="rId6" Type="http://schemas.openxmlformats.org/officeDocument/2006/relationships/hyperlink" Target="mailto:charlene.marcotte@ped.nm.gov" TargetMode="External"/><Relationship Id="rId5" Type="http://schemas.openxmlformats.org/officeDocument/2006/relationships/hyperlink" Target="mailto:trudy.cordova@ped.nm.gov" TargetMode="External"/><Relationship Id="rId4" Type="http://schemas.openxmlformats.org/officeDocument/2006/relationships/hyperlink" Target="mailto:tamara.burkett@ped.nm.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32151-9739-1E23-8E80-7BD2E3AE5BDE}"/>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032" name="Picture 8">
            <a:extLst>
              <a:ext uri="{FF2B5EF4-FFF2-40B4-BE49-F238E27FC236}">
                <a16:creationId xmlns:a16="http://schemas.microsoft.com/office/drawing/2014/main" id="{C1F1574A-291E-7319-22BD-CD043FC8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18" y="2290046"/>
            <a:ext cx="3895360" cy="367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object&#10;&#10;Description automatically generated">
            <a:extLst>
              <a:ext uri="{FF2B5EF4-FFF2-40B4-BE49-F238E27FC236}">
                <a16:creationId xmlns:a16="http://schemas.microsoft.com/office/drawing/2014/main" id="{40DFF7FA-2DDC-35AF-95AF-DE787E29F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522" y="2569157"/>
            <a:ext cx="4147261" cy="3204510"/>
          </a:xfrm>
          <a:prstGeom prst="rect">
            <a:avLst/>
          </a:prstGeom>
        </p:spPr>
      </p:pic>
      <p:sp>
        <p:nvSpPr>
          <p:cNvPr id="6" name="TextBox 5">
            <a:extLst>
              <a:ext uri="{FF2B5EF4-FFF2-40B4-BE49-F238E27FC236}">
                <a16:creationId xmlns:a16="http://schemas.microsoft.com/office/drawing/2014/main" id="{BF0EBE99-BE03-8E2F-91A3-EFB9575ABE62}"/>
              </a:ext>
            </a:extLst>
          </p:cNvPr>
          <p:cNvSpPr txBox="1"/>
          <p:nvPr/>
        </p:nvSpPr>
        <p:spPr>
          <a:xfrm>
            <a:off x="1448474" y="709993"/>
            <a:ext cx="8938327"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Reminders</a:t>
            </a:r>
          </a:p>
        </p:txBody>
      </p:sp>
    </p:spTree>
    <p:extLst>
      <p:ext uri="{BB962C8B-B14F-4D97-AF65-F5344CB8AC3E}">
        <p14:creationId xmlns:p14="http://schemas.microsoft.com/office/powerpoint/2010/main" val="228404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B1EC-D944-4E86-4683-97B9F2448F5B}"/>
              </a:ext>
            </a:extLst>
          </p:cNvPr>
          <p:cNvSpPr>
            <a:spLocks noGrp="1"/>
          </p:cNvSpPr>
          <p:nvPr>
            <p:ph type="title"/>
          </p:nvPr>
        </p:nvSpPr>
        <p:spPr/>
        <p:txBody>
          <a:bodyPr/>
          <a:lstStyle/>
          <a:p>
            <a:pPr algn="ctr"/>
            <a:r>
              <a:rPr lang="en-US" dirty="0"/>
              <a:t>2025 Special Education Academy </a:t>
            </a:r>
          </a:p>
        </p:txBody>
      </p:sp>
      <p:sp>
        <p:nvSpPr>
          <p:cNvPr id="3" name="Text Placeholder 2">
            <a:extLst>
              <a:ext uri="{FF2B5EF4-FFF2-40B4-BE49-F238E27FC236}">
                <a16:creationId xmlns:a16="http://schemas.microsoft.com/office/drawing/2014/main" id="{DDA6D17D-DB62-59B1-4B21-9A31980AB1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219DF4-4F55-6029-43EC-272ACBF355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6" name="Picture 5">
            <a:extLst>
              <a:ext uri="{FF2B5EF4-FFF2-40B4-BE49-F238E27FC236}">
                <a16:creationId xmlns:a16="http://schemas.microsoft.com/office/drawing/2014/main" id="{C9CAB984-914D-CEC1-0C75-337080BD8D83}"/>
              </a:ext>
            </a:extLst>
          </p:cNvPr>
          <p:cNvPicPr>
            <a:picLocks noChangeAspect="1"/>
          </p:cNvPicPr>
          <p:nvPr/>
        </p:nvPicPr>
        <p:blipFill>
          <a:blip r:embed="rId2"/>
          <a:stretch>
            <a:fillRect/>
          </a:stretch>
        </p:blipFill>
        <p:spPr>
          <a:xfrm>
            <a:off x="5639" y="0"/>
            <a:ext cx="12180722" cy="6858000"/>
          </a:xfrm>
          <a:prstGeom prst="rect">
            <a:avLst/>
          </a:prstGeom>
        </p:spPr>
      </p:pic>
    </p:spTree>
    <p:extLst>
      <p:ext uri="{BB962C8B-B14F-4D97-AF65-F5344CB8AC3E}">
        <p14:creationId xmlns:p14="http://schemas.microsoft.com/office/powerpoint/2010/main" val="23327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0"/>
          <p:cNvSpPr txBox="1">
            <a:spLocks noGrp="1"/>
          </p:cNvSpPr>
          <p:nvPr>
            <p:ph type="title"/>
          </p:nvPr>
        </p:nvSpPr>
        <p:spPr>
          <a:xfrm>
            <a:off x="1295400" y="384606"/>
            <a:ext cx="9601200" cy="10368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Questions and Communication</a:t>
            </a:r>
          </a:p>
        </p:txBody>
      </p:sp>
      <p:sp>
        <p:nvSpPr>
          <p:cNvPr id="626" name="Google Shape;626;p80"/>
          <p:cNvSpPr txBox="1">
            <a:spLocks noGrp="1"/>
          </p:cNvSpPr>
          <p:nvPr>
            <p:ph type="body" idx="1"/>
          </p:nvPr>
        </p:nvSpPr>
        <p:spPr>
          <a:xfrm>
            <a:off x="632233" y="1658200"/>
            <a:ext cx="6088400" cy="4578400"/>
          </a:xfrm>
          <a:prstGeom prst="rect">
            <a:avLst/>
          </a:prstGeom>
        </p:spPr>
        <p:txBody>
          <a:bodyPr spcFirstLastPara="1" wrap="square" lIns="91433" tIns="45700" rIns="91433" bIns="45700" anchor="t" anchorCtr="0">
            <a:normAutofit/>
          </a:bodyPr>
          <a:lstStyle/>
          <a:p>
            <a:pPr marL="0" indent="0">
              <a:lnSpc>
                <a:spcPct val="70000"/>
              </a:lnSpc>
              <a:spcBef>
                <a:spcPts val="0"/>
              </a:spcBef>
              <a:buNone/>
            </a:pPr>
            <a:r>
              <a:rPr lang="en" sz="3200">
                <a:solidFill>
                  <a:schemeClr val="dk1"/>
                </a:solidFill>
              </a:rPr>
              <a:t>For specific questions, email the assigned data reviewer:</a:t>
            </a:r>
            <a:endParaRPr sz="3200">
              <a:solidFill>
                <a:schemeClr val="dk1"/>
              </a:solidFill>
            </a:endParaRPr>
          </a:p>
          <a:p>
            <a:pPr indent="0">
              <a:lnSpc>
                <a:spcPct val="100000"/>
              </a:lnSpc>
              <a:spcBef>
                <a:spcPts val="0"/>
              </a:spcBef>
              <a:buNone/>
            </a:pPr>
            <a:r>
              <a:rPr lang="en" sz="2933">
                <a:solidFill>
                  <a:schemeClr val="dk1"/>
                </a:solidFill>
              </a:rPr>
              <a:t>Assigned data reviewer list can be found here:</a:t>
            </a:r>
            <a:r>
              <a:rPr lang="en" sz="2933" u="sng">
                <a:solidFill>
                  <a:schemeClr val="accent3"/>
                </a:solidFill>
                <a:hlinkClick r:id="rId3">
                  <a:extLst>
                    <a:ext uri="{A12FA001-AC4F-418D-AE19-62706E023703}">
                      <ahyp:hlinkClr xmlns:ahyp="http://schemas.microsoft.com/office/drawing/2018/hyperlinkcolor" val="tx"/>
                    </a:ext>
                  </a:extLst>
                </a:hlinkClick>
              </a:rPr>
              <a:t>Data </a:t>
            </a:r>
            <a:r>
              <a:rPr lang="en" sz="2933" u="sng">
                <a:solidFill>
                  <a:schemeClr val="accent3"/>
                </a:solidFill>
                <a:hlinkClick r:id="rId3">
                  <a:extLst>
                    <a:ext uri="{A12FA001-AC4F-418D-AE19-62706E023703}">
                      <ahyp:hlinkClr xmlns:ahyp="http://schemas.microsoft.com/office/drawing/2018/hyperlinkcolor" val="tx"/>
                    </a:ext>
                  </a:extLst>
                </a:hlinkClick>
              </a:rPr>
              <a:t>Reviewers</a:t>
            </a:r>
            <a:endParaRPr sz="2933">
              <a:solidFill>
                <a:schemeClr val="dk2"/>
              </a:solidFill>
            </a:endParaRPr>
          </a:p>
          <a:p>
            <a:pPr marL="914377" indent="0">
              <a:lnSpc>
                <a:spcPct val="100000"/>
              </a:lnSpc>
              <a:spcBef>
                <a:spcPts val="0"/>
              </a:spcBef>
              <a:buNone/>
            </a:pPr>
            <a:endParaRPr sz="2933">
              <a:solidFill>
                <a:schemeClr val="dk2"/>
              </a:solidFill>
            </a:endParaRPr>
          </a:p>
          <a:p>
            <a:pPr marL="0" indent="0">
              <a:lnSpc>
                <a:spcPct val="70000"/>
              </a:lnSpc>
              <a:spcBef>
                <a:spcPts val="0"/>
              </a:spcBef>
              <a:buNone/>
            </a:pPr>
            <a:r>
              <a:rPr lang="en" sz="3200">
                <a:solidFill>
                  <a:schemeClr val="dk1"/>
                </a:solidFill>
              </a:rPr>
              <a:t>Ensure constant communication with data reviewer from start to finish of data review process.</a:t>
            </a:r>
            <a:endParaRPr sz="3200">
              <a:solidFill>
                <a:schemeClr val="dk1"/>
              </a:solidFill>
            </a:endParaRPr>
          </a:p>
          <a:p>
            <a:pPr marL="0" indent="0">
              <a:lnSpc>
                <a:spcPct val="70000"/>
              </a:lnSpc>
              <a:spcBef>
                <a:spcPts val="0"/>
              </a:spcBef>
              <a:buNone/>
            </a:pPr>
            <a:endParaRPr sz="3200">
              <a:solidFill>
                <a:schemeClr val="dk1"/>
              </a:solidFill>
            </a:endParaRPr>
          </a:p>
          <a:p>
            <a:pPr marL="0" indent="0">
              <a:lnSpc>
                <a:spcPct val="70000"/>
              </a:lnSpc>
              <a:spcBef>
                <a:spcPts val="0"/>
              </a:spcBef>
              <a:buNone/>
            </a:pPr>
            <a:r>
              <a:rPr lang="en" sz="3200">
                <a:solidFill>
                  <a:schemeClr val="dk1"/>
                </a:solidFill>
              </a:rPr>
              <a:t>Scan the QR code to join our live Q&amp;A on Google Sheets:</a:t>
            </a:r>
            <a:endParaRPr sz="3200"/>
          </a:p>
        </p:txBody>
      </p:sp>
      <p:pic>
        <p:nvPicPr>
          <p:cNvPr id="627" name="Google Shape;627;p80"/>
          <p:cNvPicPr preferRelativeResize="0"/>
          <p:nvPr/>
        </p:nvPicPr>
        <p:blipFill>
          <a:blip r:embed="rId4">
            <a:alphaModFix/>
          </a:blip>
          <a:stretch>
            <a:fillRect/>
          </a:stretch>
        </p:blipFill>
        <p:spPr>
          <a:xfrm>
            <a:off x="7812000" y="2406500"/>
            <a:ext cx="2712200" cy="279490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a:xfrm>
            <a:off x="1295400" y="341580"/>
            <a:ext cx="9601200" cy="1036850"/>
          </a:xfrm>
        </p:spPr>
        <p:txBody>
          <a:bodyPr>
            <a:noAutofit/>
          </a:bodyPr>
          <a:lstStyle/>
          <a:p>
            <a:pPr algn="ctr"/>
            <a:r>
              <a:rPr lang="en-US" b="1">
                <a:latin typeface="Arial Black" panose="020B0A04020102020204" pitchFamily="34" charset="0"/>
              </a:rPr>
              <a:t>Office of Special Education Office Hour Sessions</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101</a:t>
            </a:fld>
            <a:endParaRPr lang="en-US"/>
          </a:p>
        </p:txBody>
      </p:sp>
      <p:sp>
        <p:nvSpPr>
          <p:cNvPr id="8" name="Text Placeholder 7">
            <a:extLst>
              <a:ext uri="{FF2B5EF4-FFF2-40B4-BE49-F238E27FC236}">
                <a16:creationId xmlns:a16="http://schemas.microsoft.com/office/drawing/2014/main" id="{30296B0B-E3EB-3D8A-02F9-8B66A89BC6C7}"/>
              </a:ext>
            </a:extLst>
          </p:cNvPr>
          <p:cNvSpPr>
            <a:spLocks noGrp="1"/>
          </p:cNvSpPr>
          <p:nvPr>
            <p:ph type="body" idx="1"/>
          </p:nvPr>
        </p:nvSpPr>
        <p:spPr/>
        <p:txBody>
          <a:bodyPr>
            <a:noAutofit/>
          </a:bodyPr>
          <a:lstStyle/>
          <a:p>
            <a:pPr marL="114300" indent="0" algn="ctr">
              <a:buNone/>
            </a:pPr>
            <a:r>
              <a:rPr lang="en-US" sz="1800" b="1">
                <a:solidFill>
                  <a:schemeClr val="bg2"/>
                </a:solidFill>
                <a:latin typeface="Arial Black" panose="020B0A04020102020204" pitchFamily="34" charset="0"/>
              </a:rPr>
              <a:t>December 17, 2024 </a:t>
            </a:r>
          </a:p>
          <a:p>
            <a:pPr marL="114300" indent="0" algn="ctr">
              <a:buNone/>
            </a:pPr>
            <a:r>
              <a:rPr lang="en-US" sz="1800" b="1">
                <a:solidFill>
                  <a:schemeClr val="bg2"/>
                </a:solidFill>
                <a:latin typeface="Arial Black" panose="020B0A04020102020204" pitchFamily="34" charset="0"/>
              </a:rPr>
              <a:t>Time: 3:30 – TBD</a:t>
            </a:r>
          </a:p>
          <a:p>
            <a:pPr marL="114300" indent="0" algn="ctr">
              <a:buNone/>
            </a:pPr>
            <a:r>
              <a:rPr lang="en-US" sz="1800" b="1">
                <a:solidFill>
                  <a:schemeClr val="bg2"/>
                </a:solidFill>
                <a:latin typeface="Arial Black" panose="020B0A04020102020204" pitchFamily="34" charset="0"/>
              </a:rPr>
              <a:t>Location: Virtual, Microsoft Teams Click here to join the meeting</a:t>
            </a:r>
          </a:p>
          <a:p>
            <a:pPr marL="114300" indent="0" algn="ctr">
              <a:buNone/>
            </a:pPr>
            <a:r>
              <a:rPr lang="en-US" sz="1800" b="1" u="sng">
                <a:solidFill>
                  <a:schemeClr val="accent2"/>
                </a:solidFill>
                <a:effectLst/>
                <a:latin typeface="Arial Black"/>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Click here to join the meeting</a:t>
            </a:r>
            <a:r>
              <a:rPr lang="en-US" sz="1800" b="1">
                <a:solidFill>
                  <a:schemeClr val="accent2"/>
                </a:solidFill>
                <a:latin typeface="Arial Black"/>
                <a:ea typeface="Aptos" panose="020B0004020202020204" pitchFamily="34" charset="0"/>
                <a:cs typeface="Aptos" panose="020B0004020202020204" pitchFamily="34" charset="0"/>
              </a:rPr>
              <a:t> </a:t>
            </a:r>
            <a:endParaRPr lang="en-US" sz="1800" b="1">
              <a:solidFill>
                <a:schemeClr val="accent2"/>
              </a:solidFill>
              <a:latin typeface="Arial Black"/>
            </a:endParaRPr>
          </a:p>
          <a:p>
            <a:pPr marL="114300" indent="0" algn="ctr">
              <a:buNone/>
            </a:pPr>
            <a:r>
              <a:rPr lang="en-US" sz="1800" b="1">
                <a:solidFill>
                  <a:schemeClr val="bg2"/>
                </a:solidFill>
                <a:latin typeface="Arial Black" panose="020B0A04020102020204" pitchFamily="34" charset="0"/>
              </a:rPr>
              <a:t>Meeting ID: 252 341 847 618 </a:t>
            </a:r>
            <a:br>
              <a:rPr lang="en-US" sz="1800" b="1">
                <a:solidFill>
                  <a:schemeClr val="bg2"/>
                </a:solidFill>
                <a:latin typeface="Arial Black" panose="020B0A04020102020204" pitchFamily="34" charset="0"/>
              </a:rPr>
            </a:br>
            <a:r>
              <a:rPr lang="en-US" sz="1800" b="1">
                <a:solidFill>
                  <a:schemeClr val="bg2"/>
                </a:solidFill>
                <a:latin typeface="Arial Black" panose="020B0A04020102020204" pitchFamily="34" charset="0"/>
              </a:rPr>
              <a:t>Passcode: 7tVTBm </a:t>
            </a:r>
          </a:p>
          <a:p>
            <a:pPr marL="114300" indent="0" algn="ctr">
              <a:buNone/>
            </a:pPr>
            <a:r>
              <a:rPr lang="en-US" sz="1800" b="1">
                <a:solidFill>
                  <a:schemeClr val="bg2"/>
                </a:solidFill>
                <a:latin typeface="Arial Black" panose="020B0A04020102020204" pitchFamily="34" charset="0"/>
              </a:rPr>
              <a:t>Or call in (audio only) </a:t>
            </a:r>
          </a:p>
          <a:p>
            <a:pPr marL="114300" indent="0" algn="ctr">
              <a:buNone/>
            </a:pPr>
            <a:r>
              <a:rPr lang="en-US" sz="1800" b="1">
                <a:solidFill>
                  <a:schemeClr val="bg2"/>
                </a:solidFill>
                <a:latin typeface="Arial Black" panose="020B0A04020102020204" pitchFamily="34" charset="0"/>
              </a:rPr>
              <a:t>+1 505-312-4308,,779020632# </a:t>
            </a:r>
            <a:endParaRPr lang="en-US" sz="1800" b="1">
              <a:latin typeface="Arial Black" panose="020B0A04020102020204" pitchFamily="34" charset="0"/>
            </a:endParaRPr>
          </a:p>
          <a:p>
            <a:pPr marL="114300" indent="0" algn="ctr">
              <a:buNone/>
            </a:pPr>
            <a:r>
              <a:rPr lang="en-US" sz="1800" b="1">
                <a:solidFill>
                  <a:schemeClr val="bg2"/>
                </a:solidFill>
                <a:latin typeface="Arial Black" panose="020B0A04020102020204" pitchFamily="34" charset="0"/>
              </a:rPr>
              <a:t>Phone Conference ID: 779 020 632# </a:t>
            </a:r>
          </a:p>
          <a:p>
            <a:pPr marL="114300" indent="0" algn="ctr">
              <a:buNone/>
            </a:pPr>
            <a:r>
              <a:rPr lang="en-US" sz="1800">
                <a:latin typeface="Arial Black" panose="020B0A04020102020204" pitchFamily="34" charset="0"/>
              </a:rPr>
              <a:t> </a:t>
            </a:r>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737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329353"/>
            <a:ext cx="12192000" cy="1036850"/>
          </a:xfrm>
        </p:spPr>
        <p:txBody>
          <a:bodyPr>
            <a:normAutofit/>
          </a:bodyPr>
          <a:lstStyle/>
          <a:p>
            <a:pPr algn="ctr"/>
            <a:r>
              <a:rPr lang="en-US" dirty="0">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7" name="TextBox 6">
            <a:extLst>
              <a:ext uri="{FF2B5EF4-FFF2-40B4-BE49-F238E27FC236}">
                <a16:creationId xmlns:a16="http://schemas.microsoft.com/office/drawing/2014/main" id="{56249ADE-8D44-3DCE-8CDE-77EADF09FCF9}"/>
              </a:ext>
            </a:extLst>
          </p:cNvPr>
          <p:cNvSpPr txBox="1"/>
          <p:nvPr/>
        </p:nvSpPr>
        <p:spPr>
          <a:xfrm>
            <a:off x="5807948" y="2902537"/>
            <a:ext cx="6139543" cy="3539430"/>
          </a:xfrm>
          <a:prstGeom prst="rect">
            <a:avLst/>
          </a:prstGeom>
          <a:solidFill>
            <a:srgbClr val="3A3D4B"/>
          </a:solidFill>
        </p:spPr>
        <p:txBody>
          <a:bodyPr wrap="square" rtlCol="0">
            <a:spAutoFit/>
          </a:bodyPr>
          <a:lstStyle/>
          <a:p>
            <a:pPr algn="ctr"/>
            <a:r>
              <a:rPr lang="en-US" sz="2800" b="1" dirty="0">
                <a:solidFill>
                  <a:schemeClr val="bg1"/>
                </a:solidFill>
              </a:rPr>
              <a:t>80-Day data reporting training</a:t>
            </a:r>
          </a:p>
          <a:p>
            <a:pPr algn="ctr"/>
            <a:r>
              <a:rPr lang="en-US" sz="2800" b="1" dirty="0">
                <a:solidFill>
                  <a:schemeClr val="bg1"/>
                </a:solidFill>
              </a:rPr>
              <a:t>40-Day data review closes</a:t>
            </a:r>
          </a:p>
          <a:p>
            <a:pPr algn="ctr"/>
            <a:r>
              <a:rPr lang="en-US" sz="2800" b="1" dirty="0">
                <a:solidFill>
                  <a:schemeClr val="bg1"/>
                </a:solidFill>
              </a:rPr>
              <a:t>Time and Effort Training </a:t>
            </a:r>
          </a:p>
          <a:p>
            <a:pPr algn="ctr"/>
            <a:r>
              <a:rPr lang="en-US" sz="2800" b="1" dirty="0">
                <a:solidFill>
                  <a:schemeClr val="bg1"/>
                </a:solidFill>
              </a:rPr>
              <a:t>High-Cost Fund Training</a:t>
            </a:r>
          </a:p>
          <a:p>
            <a:pPr algn="ctr"/>
            <a:r>
              <a:rPr lang="en-US" sz="2800" b="1" dirty="0">
                <a:solidFill>
                  <a:srgbClr val="048A81"/>
                </a:solidFill>
              </a:rPr>
              <a:t>MOE &amp; Excess Cost Open Today</a:t>
            </a:r>
          </a:p>
          <a:p>
            <a:pPr algn="ctr"/>
            <a:r>
              <a:rPr lang="en-US" sz="2800" b="1" dirty="0">
                <a:solidFill>
                  <a:schemeClr val="bg1"/>
                </a:solidFill>
              </a:rPr>
              <a:t>Deadline to submit: </a:t>
            </a:r>
          </a:p>
          <a:p>
            <a:pPr algn="ctr"/>
            <a:r>
              <a:rPr lang="en-US" sz="2800" b="1" dirty="0">
                <a:solidFill>
                  <a:schemeClr val="bg1"/>
                </a:solidFill>
              </a:rPr>
              <a:t>MOE-12.13.24</a:t>
            </a:r>
          </a:p>
          <a:p>
            <a:pPr algn="ctr"/>
            <a:r>
              <a:rPr lang="en-US" sz="2800" b="1" dirty="0">
                <a:solidFill>
                  <a:schemeClr val="bg1"/>
                </a:solidFill>
              </a:rPr>
              <a:t>Excess Cost-1.13.25</a:t>
            </a:r>
          </a:p>
        </p:txBody>
      </p:sp>
      <p:sp>
        <p:nvSpPr>
          <p:cNvPr id="8" name="TextBox 7">
            <a:extLst>
              <a:ext uri="{FF2B5EF4-FFF2-40B4-BE49-F238E27FC236}">
                <a16:creationId xmlns:a16="http://schemas.microsoft.com/office/drawing/2014/main" id="{DCFD3206-663A-C7D0-529A-5739B80E88B1}"/>
              </a:ext>
            </a:extLst>
          </p:cNvPr>
          <p:cNvSpPr txBox="1"/>
          <p:nvPr/>
        </p:nvSpPr>
        <p:spPr>
          <a:xfrm>
            <a:off x="5807949" y="2231135"/>
            <a:ext cx="6139542" cy="523220"/>
          </a:xfrm>
          <a:prstGeom prst="rect">
            <a:avLst/>
          </a:prstGeom>
          <a:solidFill>
            <a:srgbClr val="3A3D4B"/>
          </a:solidFill>
        </p:spPr>
        <p:txBody>
          <a:bodyPr wrap="square" rtlCol="0">
            <a:spAutoFit/>
          </a:bodyPr>
          <a:lstStyle/>
          <a:p>
            <a:pPr algn="ctr"/>
            <a:r>
              <a:rPr lang="en-US" sz="2800" b="1" u="sng">
                <a:solidFill>
                  <a:schemeClr val="bg1"/>
                </a:solidFill>
                <a:latin typeface="+mn-lt"/>
              </a:rPr>
              <a:t>November 2024</a:t>
            </a:r>
          </a:p>
        </p:txBody>
      </p:sp>
      <p:pic>
        <p:nvPicPr>
          <p:cNvPr id="1038" name="Picture 14" descr="3D illustration of a cute turkey in celebration of thanksgiving day |  Premium AI-generated image">
            <a:extLst>
              <a:ext uri="{FF2B5EF4-FFF2-40B4-BE49-F238E27FC236}">
                <a16:creationId xmlns:a16="http://schemas.microsoft.com/office/drawing/2014/main" id="{6586F79A-9A34-C68B-8BF7-E749978C3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7398"/>
            <a:ext cx="5383195" cy="532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BE5B-4A28-8DAD-65CC-853FD90203F1}"/>
              </a:ext>
            </a:extLst>
          </p:cNvPr>
          <p:cNvSpPr>
            <a:spLocks noGrp="1"/>
          </p:cNvSpPr>
          <p:nvPr>
            <p:ph type="title"/>
          </p:nvPr>
        </p:nvSpPr>
        <p:spPr>
          <a:xfrm>
            <a:off x="1060341" y="418055"/>
            <a:ext cx="9601200" cy="1036850"/>
          </a:xfrm>
        </p:spPr>
        <p:txBody>
          <a:bodyPr/>
          <a:lstStyle/>
          <a:p>
            <a:pPr algn="ctr"/>
            <a:r>
              <a:rPr lang="en-US" b="1" dirty="0">
                <a:latin typeface="Arial Black" panose="020B0A04020102020204" pitchFamily="34" charset="0"/>
              </a:rPr>
              <a:t>Data &amp; Finance</a:t>
            </a:r>
            <a:r>
              <a:rPr lang="en-US" b="1" dirty="0">
                <a:latin typeface="Georgia" panose="02040502050405020303" pitchFamily="18" charset="0"/>
              </a:rPr>
              <a:t> </a:t>
            </a:r>
            <a:r>
              <a:rPr lang="en-US" b="1" dirty="0">
                <a:latin typeface="Arial Black" panose="020B0A04020102020204" pitchFamily="34" charset="0"/>
              </a:rPr>
              <a:t>Calendar</a:t>
            </a:r>
          </a:p>
        </p:txBody>
      </p:sp>
      <p:sp>
        <p:nvSpPr>
          <p:cNvPr id="7" name="Rectangle 6">
            <a:extLst>
              <a:ext uri="{FF2B5EF4-FFF2-40B4-BE49-F238E27FC236}">
                <a16:creationId xmlns:a16="http://schemas.microsoft.com/office/drawing/2014/main" id="{7D10B68D-1B30-69C9-8335-62F1D27215E7}"/>
              </a:ext>
            </a:extLst>
          </p:cNvPr>
          <p:cNvSpPr/>
          <p:nvPr/>
        </p:nvSpPr>
        <p:spPr>
          <a:xfrm>
            <a:off x="226577" y="1591280"/>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03BF-6E93-F5F5-F4C7-7F642DB224C2}"/>
              </a:ext>
            </a:extLst>
          </p:cNvPr>
          <p:cNvSpPr/>
          <p:nvPr/>
        </p:nvSpPr>
        <p:spPr>
          <a:xfrm>
            <a:off x="3388536" y="1591279"/>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5FF584-EE67-6E72-8EF3-23A8DC4F0761}"/>
              </a:ext>
            </a:extLst>
          </p:cNvPr>
          <p:cNvSpPr/>
          <p:nvPr/>
        </p:nvSpPr>
        <p:spPr>
          <a:xfrm>
            <a:off x="235334" y="5135721"/>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0743D-2C73-1D66-6014-BEF331AD5008}"/>
              </a:ext>
            </a:extLst>
          </p:cNvPr>
          <p:cNvSpPr/>
          <p:nvPr/>
        </p:nvSpPr>
        <p:spPr>
          <a:xfrm>
            <a:off x="3412818" y="3065642"/>
            <a:ext cx="2524715" cy="19165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3F82B-71E9-62DB-3226-AF8092C8737E}"/>
              </a:ext>
            </a:extLst>
          </p:cNvPr>
          <p:cNvSpPr/>
          <p:nvPr/>
        </p:nvSpPr>
        <p:spPr>
          <a:xfrm>
            <a:off x="226577" y="3063837"/>
            <a:ext cx="2524715" cy="19183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7F5EA7-16E9-BBCD-0FC4-F91A34999911}"/>
              </a:ext>
            </a:extLst>
          </p:cNvPr>
          <p:cNvSpPr/>
          <p:nvPr/>
        </p:nvSpPr>
        <p:spPr>
          <a:xfrm>
            <a:off x="3416020" y="5144362"/>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DC6532-583A-9C5B-1B42-D6BE84C808CA}"/>
              </a:ext>
            </a:extLst>
          </p:cNvPr>
          <p:cNvSpPr/>
          <p:nvPr/>
        </p:nvSpPr>
        <p:spPr>
          <a:xfrm>
            <a:off x="9485549" y="5165655"/>
            <a:ext cx="2524715" cy="153887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4D638-29F3-2B62-ECF2-289F8944E5DD}"/>
              </a:ext>
            </a:extLst>
          </p:cNvPr>
          <p:cNvSpPr/>
          <p:nvPr/>
        </p:nvSpPr>
        <p:spPr>
          <a:xfrm>
            <a:off x="6488973" y="5144362"/>
            <a:ext cx="2524715" cy="157413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D3C860-031E-7F1A-B522-A435A88AB1B5}"/>
              </a:ext>
            </a:extLst>
          </p:cNvPr>
          <p:cNvSpPr/>
          <p:nvPr/>
        </p:nvSpPr>
        <p:spPr>
          <a:xfrm>
            <a:off x="6471103" y="3076243"/>
            <a:ext cx="2524715" cy="18928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5AF9F5-68C8-C061-1122-04AADBCF25A5}"/>
              </a:ext>
            </a:extLst>
          </p:cNvPr>
          <p:cNvSpPr/>
          <p:nvPr/>
        </p:nvSpPr>
        <p:spPr>
          <a:xfrm>
            <a:off x="6460141" y="1599626"/>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62AA6F-B02E-CBD4-792C-25EFE76315E3}"/>
              </a:ext>
            </a:extLst>
          </p:cNvPr>
          <p:cNvSpPr/>
          <p:nvPr/>
        </p:nvSpPr>
        <p:spPr>
          <a:xfrm>
            <a:off x="9468022" y="3088649"/>
            <a:ext cx="2524715" cy="18804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6EC48-7ECA-2468-7836-35B0EE7949FE}"/>
              </a:ext>
            </a:extLst>
          </p:cNvPr>
          <p:cNvSpPr/>
          <p:nvPr/>
        </p:nvSpPr>
        <p:spPr>
          <a:xfrm>
            <a:off x="9453181" y="1614208"/>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9E7F8A-E595-1773-71C0-3C096998644E}"/>
              </a:ext>
            </a:extLst>
          </p:cNvPr>
          <p:cNvSpPr txBox="1"/>
          <p:nvPr/>
        </p:nvSpPr>
        <p:spPr>
          <a:xfrm>
            <a:off x="235334" y="1596195"/>
            <a:ext cx="2515958" cy="307777"/>
          </a:xfrm>
          <a:prstGeom prst="rect">
            <a:avLst/>
          </a:prstGeom>
          <a:solidFill>
            <a:srgbClr val="3A3D4B"/>
          </a:solidFill>
        </p:spPr>
        <p:txBody>
          <a:bodyPr wrap="square" rtlCol="0">
            <a:spAutoFit/>
          </a:bodyPr>
          <a:lstStyle/>
          <a:p>
            <a:pPr algn="ctr"/>
            <a:r>
              <a:rPr lang="en-US" b="1" u="sng">
                <a:solidFill>
                  <a:schemeClr val="bg1"/>
                </a:solidFill>
                <a:latin typeface="+mn-lt"/>
              </a:rPr>
              <a:t>October 2024</a:t>
            </a:r>
          </a:p>
        </p:txBody>
      </p:sp>
      <p:sp>
        <p:nvSpPr>
          <p:cNvPr id="20" name="TextBox 19">
            <a:extLst>
              <a:ext uri="{FF2B5EF4-FFF2-40B4-BE49-F238E27FC236}">
                <a16:creationId xmlns:a16="http://schemas.microsoft.com/office/drawing/2014/main" id="{79DCA4CB-B3CE-AF59-E374-0FF4D3EEC5F1}"/>
              </a:ext>
            </a:extLst>
          </p:cNvPr>
          <p:cNvSpPr txBox="1"/>
          <p:nvPr/>
        </p:nvSpPr>
        <p:spPr>
          <a:xfrm>
            <a:off x="3388535" y="1595968"/>
            <a:ext cx="2524715" cy="307777"/>
          </a:xfrm>
          <a:prstGeom prst="rect">
            <a:avLst/>
          </a:prstGeom>
          <a:solidFill>
            <a:srgbClr val="3A3D4B"/>
          </a:solidFill>
        </p:spPr>
        <p:txBody>
          <a:bodyPr wrap="square" rtlCol="0">
            <a:spAutoFit/>
          </a:bodyPr>
          <a:lstStyle/>
          <a:p>
            <a:pPr algn="ctr"/>
            <a:r>
              <a:rPr lang="en-US" b="1" u="sng">
                <a:solidFill>
                  <a:schemeClr val="bg1"/>
                </a:solidFill>
              </a:rPr>
              <a:t>November 2024</a:t>
            </a:r>
          </a:p>
        </p:txBody>
      </p:sp>
      <p:sp>
        <p:nvSpPr>
          <p:cNvPr id="21" name="TextBox 20">
            <a:extLst>
              <a:ext uri="{FF2B5EF4-FFF2-40B4-BE49-F238E27FC236}">
                <a16:creationId xmlns:a16="http://schemas.microsoft.com/office/drawing/2014/main" id="{36D054C0-FF6F-02DB-786D-02828AC0D1F5}"/>
              </a:ext>
            </a:extLst>
          </p:cNvPr>
          <p:cNvSpPr txBox="1"/>
          <p:nvPr/>
        </p:nvSpPr>
        <p:spPr>
          <a:xfrm>
            <a:off x="6460141" y="1603208"/>
            <a:ext cx="2524715" cy="307777"/>
          </a:xfrm>
          <a:prstGeom prst="rect">
            <a:avLst/>
          </a:prstGeom>
          <a:solidFill>
            <a:srgbClr val="3A3D4B"/>
          </a:solidFill>
        </p:spPr>
        <p:txBody>
          <a:bodyPr wrap="square" rtlCol="0">
            <a:spAutoFit/>
          </a:bodyPr>
          <a:lstStyle/>
          <a:p>
            <a:pPr algn="ctr"/>
            <a:r>
              <a:rPr lang="en-US" b="1" u="sng">
                <a:solidFill>
                  <a:schemeClr val="bg1"/>
                </a:solidFill>
              </a:rPr>
              <a:t>December 2024</a:t>
            </a:r>
          </a:p>
        </p:txBody>
      </p:sp>
      <p:sp>
        <p:nvSpPr>
          <p:cNvPr id="22" name="TextBox 21">
            <a:extLst>
              <a:ext uri="{FF2B5EF4-FFF2-40B4-BE49-F238E27FC236}">
                <a16:creationId xmlns:a16="http://schemas.microsoft.com/office/drawing/2014/main" id="{980EBB99-1483-F856-03E9-BF8EC229F6EB}"/>
              </a:ext>
            </a:extLst>
          </p:cNvPr>
          <p:cNvSpPr txBox="1"/>
          <p:nvPr/>
        </p:nvSpPr>
        <p:spPr>
          <a:xfrm>
            <a:off x="9453179" y="1589040"/>
            <a:ext cx="2539557" cy="307777"/>
          </a:xfrm>
          <a:prstGeom prst="rect">
            <a:avLst/>
          </a:prstGeom>
          <a:solidFill>
            <a:srgbClr val="3A3D4B"/>
          </a:solidFill>
        </p:spPr>
        <p:txBody>
          <a:bodyPr wrap="square" rtlCol="0">
            <a:spAutoFit/>
          </a:bodyPr>
          <a:lstStyle/>
          <a:p>
            <a:pPr algn="ctr"/>
            <a:r>
              <a:rPr lang="en-US" b="1" u="sng">
                <a:solidFill>
                  <a:schemeClr val="bg1"/>
                </a:solidFill>
              </a:rPr>
              <a:t>January 2025</a:t>
            </a:r>
          </a:p>
        </p:txBody>
      </p:sp>
      <p:sp>
        <p:nvSpPr>
          <p:cNvPr id="23" name="TextBox 22">
            <a:extLst>
              <a:ext uri="{FF2B5EF4-FFF2-40B4-BE49-F238E27FC236}">
                <a16:creationId xmlns:a16="http://schemas.microsoft.com/office/drawing/2014/main" id="{70279306-DEE8-019D-1750-746F496E44D8}"/>
              </a:ext>
            </a:extLst>
          </p:cNvPr>
          <p:cNvSpPr txBox="1"/>
          <p:nvPr/>
        </p:nvSpPr>
        <p:spPr>
          <a:xfrm>
            <a:off x="226577" y="3041299"/>
            <a:ext cx="2524715" cy="307777"/>
          </a:xfrm>
          <a:prstGeom prst="rect">
            <a:avLst/>
          </a:prstGeom>
          <a:solidFill>
            <a:srgbClr val="3A3D4B"/>
          </a:solidFill>
        </p:spPr>
        <p:txBody>
          <a:bodyPr wrap="square" rtlCol="0">
            <a:spAutoFit/>
          </a:bodyPr>
          <a:lstStyle/>
          <a:p>
            <a:pPr algn="ctr"/>
            <a:r>
              <a:rPr lang="en-US" b="1" u="sng">
                <a:solidFill>
                  <a:schemeClr val="bg1"/>
                </a:solidFill>
              </a:rPr>
              <a:t>February 2025</a:t>
            </a:r>
          </a:p>
        </p:txBody>
      </p:sp>
      <p:sp>
        <p:nvSpPr>
          <p:cNvPr id="24" name="TextBox 23">
            <a:extLst>
              <a:ext uri="{FF2B5EF4-FFF2-40B4-BE49-F238E27FC236}">
                <a16:creationId xmlns:a16="http://schemas.microsoft.com/office/drawing/2014/main" id="{9BB4C3D3-E688-7980-3751-483187D8BF4C}"/>
              </a:ext>
            </a:extLst>
          </p:cNvPr>
          <p:cNvSpPr txBox="1"/>
          <p:nvPr/>
        </p:nvSpPr>
        <p:spPr>
          <a:xfrm>
            <a:off x="3427141" y="3069420"/>
            <a:ext cx="2532306" cy="307777"/>
          </a:xfrm>
          <a:prstGeom prst="rect">
            <a:avLst/>
          </a:prstGeom>
          <a:solidFill>
            <a:srgbClr val="3A3D4B"/>
          </a:solidFill>
        </p:spPr>
        <p:txBody>
          <a:bodyPr wrap="square" rtlCol="0">
            <a:spAutoFit/>
          </a:bodyPr>
          <a:lstStyle/>
          <a:p>
            <a:pPr algn="ctr"/>
            <a:r>
              <a:rPr lang="en-US" b="1" u="sng">
                <a:solidFill>
                  <a:schemeClr val="bg1"/>
                </a:solidFill>
              </a:rPr>
              <a:t>March 2025</a:t>
            </a:r>
          </a:p>
        </p:txBody>
      </p:sp>
      <p:sp>
        <p:nvSpPr>
          <p:cNvPr id="25" name="TextBox 24">
            <a:extLst>
              <a:ext uri="{FF2B5EF4-FFF2-40B4-BE49-F238E27FC236}">
                <a16:creationId xmlns:a16="http://schemas.microsoft.com/office/drawing/2014/main" id="{4E6BEBA8-B6E4-E2F5-966A-116A04EA0968}"/>
              </a:ext>
            </a:extLst>
          </p:cNvPr>
          <p:cNvSpPr txBox="1"/>
          <p:nvPr/>
        </p:nvSpPr>
        <p:spPr>
          <a:xfrm>
            <a:off x="6488973" y="3069421"/>
            <a:ext cx="2517124" cy="307777"/>
          </a:xfrm>
          <a:prstGeom prst="rect">
            <a:avLst/>
          </a:prstGeom>
          <a:solidFill>
            <a:srgbClr val="3A3D4B"/>
          </a:solidFill>
        </p:spPr>
        <p:txBody>
          <a:bodyPr wrap="square" rtlCol="0">
            <a:spAutoFit/>
          </a:bodyPr>
          <a:lstStyle/>
          <a:p>
            <a:pPr algn="ctr"/>
            <a:r>
              <a:rPr lang="en-US" b="1" u="sng">
                <a:solidFill>
                  <a:schemeClr val="bg1"/>
                </a:solidFill>
              </a:rPr>
              <a:t>April 2025</a:t>
            </a:r>
          </a:p>
        </p:txBody>
      </p:sp>
      <p:sp>
        <p:nvSpPr>
          <p:cNvPr id="26" name="TextBox 25">
            <a:extLst>
              <a:ext uri="{FF2B5EF4-FFF2-40B4-BE49-F238E27FC236}">
                <a16:creationId xmlns:a16="http://schemas.microsoft.com/office/drawing/2014/main" id="{60B8F375-0473-A76F-E907-6412B8194604}"/>
              </a:ext>
            </a:extLst>
          </p:cNvPr>
          <p:cNvSpPr txBox="1"/>
          <p:nvPr/>
        </p:nvSpPr>
        <p:spPr>
          <a:xfrm>
            <a:off x="9468022" y="3062358"/>
            <a:ext cx="2517124" cy="307777"/>
          </a:xfrm>
          <a:prstGeom prst="rect">
            <a:avLst/>
          </a:prstGeom>
          <a:solidFill>
            <a:srgbClr val="3A3D4B"/>
          </a:solidFill>
        </p:spPr>
        <p:txBody>
          <a:bodyPr wrap="square" rtlCol="0">
            <a:spAutoFit/>
          </a:bodyPr>
          <a:lstStyle/>
          <a:p>
            <a:pPr algn="ctr"/>
            <a:r>
              <a:rPr lang="en-US" b="1" u="sng">
                <a:solidFill>
                  <a:schemeClr val="bg1"/>
                </a:solidFill>
              </a:rPr>
              <a:t>May 2025</a:t>
            </a:r>
          </a:p>
        </p:txBody>
      </p:sp>
      <p:sp>
        <p:nvSpPr>
          <p:cNvPr id="27" name="TextBox 26">
            <a:extLst>
              <a:ext uri="{FF2B5EF4-FFF2-40B4-BE49-F238E27FC236}">
                <a16:creationId xmlns:a16="http://schemas.microsoft.com/office/drawing/2014/main" id="{12F5CDCE-4F8F-7A84-895E-1E5E7600E70A}"/>
              </a:ext>
            </a:extLst>
          </p:cNvPr>
          <p:cNvSpPr txBox="1"/>
          <p:nvPr/>
        </p:nvSpPr>
        <p:spPr>
          <a:xfrm>
            <a:off x="235334" y="5144362"/>
            <a:ext cx="2524715" cy="307777"/>
          </a:xfrm>
          <a:prstGeom prst="rect">
            <a:avLst/>
          </a:prstGeom>
          <a:solidFill>
            <a:srgbClr val="3A3D4B"/>
          </a:solidFill>
        </p:spPr>
        <p:txBody>
          <a:bodyPr wrap="square" rtlCol="0">
            <a:spAutoFit/>
          </a:bodyPr>
          <a:lstStyle/>
          <a:p>
            <a:pPr algn="ctr"/>
            <a:r>
              <a:rPr lang="en-US" b="1" u="sng">
                <a:solidFill>
                  <a:schemeClr val="bg1"/>
                </a:solidFill>
              </a:rPr>
              <a:t>June 2025</a:t>
            </a:r>
          </a:p>
        </p:txBody>
      </p:sp>
      <p:sp>
        <p:nvSpPr>
          <p:cNvPr id="28" name="TextBox 27">
            <a:extLst>
              <a:ext uri="{FF2B5EF4-FFF2-40B4-BE49-F238E27FC236}">
                <a16:creationId xmlns:a16="http://schemas.microsoft.com/office/drawing/2014/main" id="{87C507B7-0E7E-5D4C-7BC5-447EA548E50D}"/>
              </a:ext>
            </a:extLst>
          </p:cNvPr>
          <p:cNvSpPr txBox="1"/>
          <p:nvPr/>
        </p:nvSpPr>
        <p:spPr>
          <a:xfrm>
            <a:off x="3434732" y="5135721"/>
            <a:ext cx="2502801" cy="307777"/>
          </a:xfrm>
          <a:prstGeom prst="rect">
            <a:avLst/>
          </a:prstGeom>
          <a:solidFill>
            <a:srgbClr val="3A3D4B"/>
          </a:solidFill>
        </p:spPr>
        <p:txBody>
          <a:bodyPr wrap="square" rtlCol="0">
            <a:spAutoFit/>
          </a:bodyPr>
          <a:lstStyle/>
          <a:p>
            <a:pPr algn="ctr"/>
            <a:r>
              <a:rPr lang="en-US" b="1" u="sng">
                <a:solidFill>
                  <a:schemeClr val="bg1"/>
                </a:solidFill>
              </a:rPr>
              <a:t>July 2025</a:t>
            </a:r>
          </a:p>
        </p:txBody>
      </p:sp>
      <p:sp>
        <p:nvSpPr>
          <p:cNvPr id="29" name="TextBox 28">
            <a:extLst>
              <a:ext uri="{FF2B5EF4-FFF2-40B4-BE49-F238E27FC236}">
                <a16:creationId xmlns:a16="http://schemas.microsoft.com/office/drawing/2014/main" id="{C30F2142-F8EF-3F4D-2164-D0128B7368F0}"/>
              </a:ext>
            </a:extLst>
          </p:cNvPr>
          <p:cNvSpPr txBox="1"/>
          <p:nvPr/>
        </p:nvSpPr>
        <p:spPr>
          <a:xfrm>
            <a:off x="6484583" y="5135721"/>
            <a:ext cx="2548827" cy="307777"/>
          </a:xfrm>
          <a:prstGeom prst="rect">
            <a:avLst/>
          </a:prstGeom>
          <a:solidFill>
            <a:srgbClr val="3A3D4B"/>
          </a:solidFill>
        </p:spPr>
        <p:txBody>
          <a:bodyPr wrap="square" rtlCol="0">
            <a:spAutoFit/>
          </a:bodyPr>
          <a:lstStyle/>
          <a:p>
            <a:pPr algn="ctr"/>
            <a:r>
              <a:rPr lang="en-US" b="1" u="sng">
                <a:solidFill>
                  <a:schemeClr val="bg1"/>
                </a:solidFill>
              </a:rPr>
              <a:t>August 2025</a:t>
            </a:r>
          </a:p>
        </p:txBody>
      </p:sp>
      <p:sp>
        <p:nvSpPr>
          <p:cNvPr id="30" name="TextBox 29">
            <a:extLst>
              <a:ext uri="{FF2B5EF4-FFF2-40B4-BE49-F238E27FC236}">
                <a16:creationId xmlns:a16="http://schemas.microsoft.com/office/drawing/2014/main" id="{02A615D8-8E12-48BB-F77B-649EED42901A}"/>
              </a:ext>
            </a:extLst>
          </p:cNvPr>
          <p:cNvSpPr txBox="1"/>
          <p:nvPr/>
        </p:nvSpPr>
        <p:spPr>
          <a:xfrm>
            <a:off x="9493303" y="5165190"/>
            <a:ext cx="2516959" cy="307777"/>
          </a:xfrm>
          <a:prstGeom prst="rect">
            <a:avLst/>
          </a:prstGeom>
          <a:solidFill>
            <a:srgbClr val="3A3D4B"/>
          </a:solidFill>
        </p:spPr>
        <p:txBody>
          <a:bodyPr wrap="square" rtlCol="0">
            <a:spAutoFit/>
          </a:bodyPr>
          <a:lstStyle/>
          <a:p>
            <a:pPr algn="ctr"/>
            <a:r>
              <a:rPr lang="en-US" b="1" u="sng">
                <a:solidFill>
                  <a:schemeClr val="bg1"/>
                </a:solidFill>
              </a:rPr>
              <a:t>September 2025</a:t>
            </a:r>
          </a:p>
        </p:txBody>
      </p:sp>
      <p:sp>
        <p:nvSpPr>
          <p:cNvPr id="33" name="TextBox 32">
            <a:extLst>
              <a:ext uri="{FF2B5EF4-FFF2-40B4-BE49-F238E27FC236}">
                <a16:creationId xmlns:a16="http://schemas.microsoft.com/office/drawing/2014/main" id="{84FD7E5C-0761-9419-D1FB-511CB09AFF32}"/>
              </a:ext>
            </a:extLst>
          </p:cNvPr>
          <p:cNvSpPr txBox="1"/>
          <p:nvPr/>
        </p:nvSpPr>
        <p:spPr>
          <a:xfrm>
            <a:off x="226577" y="1901934"/>
            <a:ext cx="2524715" cy="923330"/>
          </a:xfrm>
          <a:prstGeom prst="rect">
            <a:avLst/>
          </a:prstGeom>
          <a:noFill/>
        </p:spPr>
        <p:txBody>
          <a:bodyPr wrap="square" rtlCol="0">
            <a:spAutoFit/>
          </a:bodyPr>
          <a:lstStyle/>
          <a:p>
            <a:pPr algn="ctr"/>
            <a:r>
              <a:rPr lang="en-US" sz="900">
                <a:solidFill>
                  <a:srgbClr val="7030A0"/>
                </a:solidFill>
              </a:rPr>
              <a:t>Indicator 13 Annual Review Training for LEAs</a:t>
            </a:r>
          </a:p>
          <a:p>
            <a:pPr algn="ctr"/>
            <a:r>
              <a:rPr lang="en-US" sz="900">
                <a:solidFill>
                  <a:srgbClr val="7030A0"/>
                </a:solidFill>
              </a:rPr>
              <a:t>Pre-finding Correction Training for LEAs</a:t>
            </a:r>
          </a:p>
          <a:p>
            <a:pPr algn="ctr"/>
            <a:r>
              <a:rPr lang="en-US" sz="900">
                <a:solidFill>
                  <a:schemeClr val="bg2"/>
                </a:solidFill>
              </a:rPr>
              <a:t>40-Day Reporting opens, data review begins</a:t>
            </a:r>
          </a:p>
          <a:p>
            <a:pPr algn="ctr"/>
            <a:r>
              <a:rPr lang="en-US" sz="900"/>
              <a:t>Excess cost compliance completion by LEAs</a:t>
            </a:r>
          </a:p>
          <a:p>
            <a:pPr algn="ctr"/>
            <a:r>
              <a:rPr lang="en-US" sz="900"/>
              <a:t>MOE compliance completion by LEAs</a:t>
            </a:r>
          </a:p>
          <a:p>
            <a:pPr algn="ctr"/>
            <a:r>
              <a:rPr lang="en-US" sz="900"/>
              <a:t>Determination Letters sent to LEAs</a:t>
            </a:r>
          </a:p>
        </p:txBody>
      </p:sp>
      <p:sp>
        <p:nvSpPr>
          <p:cNvPr id="34" name="TextBox 33">
            <a:extLst>
              <a:ext uri="{FF2B5EF4-FFF2-40B4-BE49-F238E27FC236}">
                <a16:creationId xmlns:a16="http://schemas.microsoft.com/office/drawing/2014/main" id="{DB066597-1F9B-1FF0-91CB-808DE969C222}"/>
              </a:ext>
            </a:extLst>
          </p:cNvPr>
          <p:cNvSpPr txBox="1"/>
          <p:nvPr/>
        </p:nvSpPr>
        <p:spPr>
          <a:xfrm>
            <a:off x="3427141" y="1911121"/>
            <a:ext cx="2433800" cy="923330"/>
          </a:xfrm>
          <a:prstGeom prst="rect">
            <a:avLst/>
          </a:prstGeom>
          <a:solidFill>
            <a:schemeClr val="bg1"/>
          </a:solidFill>
        </p:spPr>
        <p:txBody>
          <a:bodyPr wrap="square" rtlCol="0">
            <a:spAutoFit/>
          </a:bodyPr>
          <a:lstStyle/>
          <a:p>
            <a:pPr algn="ctr"/>
            <a:r>
              <a:rPr lang="en-US" sz="900">
                <a:solidFill>
                  <a:srgbClr val="7030A0"/>
                </a:solidFill>
              </a:rPr>
              <a:t>80-Day data reporting training</a:t>
            </a:r>
          </a:p>
          <a:p>
            <a:pPr algn="ctr"/>
            <a:r>
              <a:rPr lang="en-US" sz="900">
                <a:solidFill>
                  <a:srgbClr val="7030A0"/>
                </a:solidFill>
              </a:rPr>
              <a:t>40-Day data review closes</a:t>
            </a:r>
          </a:p>
          <a:p>
            <a:pPr algn="ctr"/>
            <a:r>
              <a:rPr lang="en-US" sz="900">
                <a:solidFill>
                  <a:srgbClr val="0070C0"/>
                </a:solidFill>
              </a:rPr>
              <a:t>Time and Effort Training for LEAs</a:t>
            </a:r>
          </a:p>
          <a:p>
            <a:pPr algn="ctr"/>
            <a:r>
              <a:rPr lang="en-US" sz="900">
                <a:solidFill>
                  <a:srgbClr val="0070C0"/>
                </a:solidFill>
              </a:rPr>
              <a:t>High-Cost Fund Training</a:t>
            </a:r>
          </a:p>
          <a:p>
            <a:pPr algn="ctr"/>
            <a:r>
              <a:rPr lang="en-US" sz="900"/>
              <a:t>40-Day Pre-finding letter released</a:t>
            </a:r>
            <a:endParaRPr lang="en-US" sz="900">
              <a:solidFill>
                <a:srgbClr val="0070C0"/>
              </a:solidFill>
            </a:endParaRPr>
          </a:p>
          <a:p>
            <a:pPr algn="ctr"/>
            <a:r>
              <a:rPr lang="en-US" sz="900"/>
              <a:t>MOE Letters sent to LEAs</a:t>
            </a:r>
          </a:p>
        </p:txBody>
      </p:sp>
      <p:sp>
        <p:nvSpPr>
          <p:cNvPr id="35" name="TextBox 34">
            <a:extLst>
              <a:ext uri="{FF2B5EF4-FFF2-40B4-BE49-F238E27FC236}">
                <a16:creationId xmlns:a16="http://schemas.microsoft.com/office/drawing/2014/main" id="{EC550BC9-C62C-5ECE-114A-493EF6F5A9A3}"/>
              </a:ext>
            </a:extLst>
          </p:cNvPr>
          <p:cNvSpPr txBox="1"/>
          <p:nvPr/>
        </p:nvSpPr>
        <p:spPr>
          <a:xfrm>
            <a:off x="6508695" y="1895835"/>
            <a:ext cx="2524715" cy="1061829"/>
          </a:xfrm>
          <a:prstGeom prst="rect">
            <a:avLst/>
          </a:prstGeom>
          <a:noFill/>
        </p:spPr>
        <p:txBody>
          <a:bodyPr wrap="square" rtlCol="0">
            <a:spAutoFit/>
          </a:bodyPr>
          <a:lstStyle/>
          <a:p>
            <a:pPr algn="ctr"/>
            <a:r>
              <a:rPr lang="en-US" sz="900"/>
              <a:t>Indicator 13 Review sample provided to LEAs</a:t>
            </a:r>
          </a:p>
          <a:p>
            <a:pPr algn="ctr"/>
            <a:r>
              <a:rPr lang="en-US" sz="900">
                <a:solidFill>
                  <a:schemeClr val="bg2"/>
                </a:solidFill>
              </a:rPr>
              <a:t>80-Day data reporting opens, data review begins</a:t>
            </a:r>
          </a:p>
          <a:p>
            <a:pPr algn="ctr"/>
            <a:r>
              <a:rPr lang="en-US" sz="900"/>
              <a:t>Quarterly spending reports sent to LEAs</a:t>
            </a:r>
          </a:p>
          <a:p>
            <a:pPr algn="ctr"/>
            <a:r>
              <a:rPr lang="en-US" sz="900"/>
              <a:t>Puente Para Los Ninos High-Cost Fund applications released </a:t>
            </a:r>
          </a:p>
          <a:p>
            <a:pPr algn="ctr"/>
            <a:endParaRPr lang="en-US" sz="900"/>
          </a:p>
        </p:txBody>
      </p:sp>
      <p:sp>
        <p:nvSpPr>
          <p:cNvPr id="36" name="TextBox 35">
            <a:extLst>
              <a:ext uri="{FF2B5EF4-FFF2-40B4-BE49-F238E27FC236}">
                <a16:creationId xmlns:a16="http://schemas.microsoft.com/office/drawing/2014/main" id="{F3C5C97B-E295-2135-038B-9A819FA317A5}"/>
              </a:ext>
            </a:extLst>
          </p:cNvPr>
          <p:cNvSpPr txBox="1"/>
          <p:nvPr/>
        </p:nvSpPr>
        <p:spPr>
          <a:xfrm>
            <a:off x="9478132" y="1885580"/>
            <a:ext cx="2499765" cy="1061829"/>
          </a:xfrm>
          <a:prstGeom prst="rect">
            <a:avLst/>
          </a:prstGeom>
          <a:noFill/>
        </p:spPr>
        <p:txBody>
          <a:bodyPr wrap="square" rtlCol="0">
            <a:spAutoFit/>
          </a:bodyPr>
          <a:lstStyle/>
          <a:p>
            <a:pPr algn="ctr"/>
            <a:r>
              <a:rPr lang="en-US" sz="900">
                <a:solidFill>
                  <a:srgbClr val="7030A0"/>
                </a:solidFill>
              </a:rPr>
              <a:t>120-Day data Reporting Training</a:t>
            </a:r>
          </a:p>
          <a:p>
            <a:pPr algn="ctr"/>
            <a:r>
              <a:rPr lang="en-US" sz="900"/>
              <a:t>80-Day data review closes</a:t>
            </a:r>
          </a:p>
          <a:p>
            <a:pPr algn="ctr"/>
            <a:r>
              <a:rPr lang="en-US" sz="900"/>
              <a:t>Indicator 13 Pre-finding notices sent to LEAs</a:t>
            </a:r>
          </a:p>
          <a:p>
            <a:pPr algn="ctr"/>
            <a:r>
              <a:rPr lang="en-US" sz="900"/>
              <a:t>80-Day Pre-finding letters released to LEAs</a:t>
            </a:r>
          </a:p>
          <a:p>
            <a:pPr algn="ctr"/>
            <a:r>
              <a:rPr lang="en-US" sz="900"/>
              <a:t>Time &amp; Effort due from LEAs</a:t>
            </a:r>
            <a:endParaRPr lang="en-US" sz="900">
              <a:solidFill>
                <a:srgbClr val="7030A0"/>
              </a:solidFill>
            </a:endParaRPr>
          </a:p>
          <a:p>
            <a:pPr algn="ctr"/>
            <a:r>
              <a:rPr lang="en-US" sz="900"/>
              <a:t>Puente Para Los Ninos High-Cost Fund application submission deadline</a:t>
            </a:r>
          </a:p>
        </p:txBody>
      </p:sp>
      <p:sp>
        <p:nvSpPr>
          <p:cNvPr id="37" name="TextBox 36">
            <a:extLst>
              <a:ext uri="{FF2B5EF4-FFF2-40B4-BE49-F238E27FC236}">
                <a16:creationId xmlns:a16="http://schemas.microsoft.com/office/drawing/2014/main" id="{2F16EBC6-6E8B-2E21-9B31-3CD05CF96C9A}"/>
              </a:ext>
            </a:extLst>
          </p:cNvPr>
          <p:cNvSpPr txBox="1"/>
          <p:nvPr/>
        </p:nvSpPr>
        <p:spPr>
          <a:xfrm>
            <a:off x="255485" y="3269502"/>
            <a:ext cx="2524715" cy="1338828"/>
          </a:xfrm>
          <a:prstGeom prst="rect">
            <a:avLst/>
          </a:prstGeom>
          <a:noFill/>
        </p:spPr>
        <p:txBody>
          <a:bodyPr wrap="square" rtlCol="0">
            <a:spAutoFit/>
          </a:bodyPr>
          <a:lstStyle/>
          <a:p>
            <a:pPr algn="ctr"/>
            <a:endParaRPr lang="en-US" sz="900"/>
          </a:p>
          <a:p>
            <a:pPr algn="ctr"/>
            <a:r>
              <a:rPr lang="en-US" sz="900"/>
              <a:t>120-Day data review opens, data review begins</a:t>
            </a:r>
          </a:p>
          <a:p>
            <a:pPr algn="ctr"/>
            <a:r>
              <a:rPr lang="en-US" sz="900"/>
              <a:t>Indicator 13-Prong 2 review completion</a:t>
            </a:r>
          </a:p>
          <a:p>
            <a:pPr algn="ctr"/>
            <a:r>
              <a:rPr lang="en-US" sz="900"/>
              <a:t>BOLO for NMASBO Spring Budget Conference Announcements</a:t>
            </a:r>
          </a:p>
          <a:p>
            <a:pPr algn="ctr"/>
            <a:r>
              <a:rPr lang="en-US" sz="900"/>
              <a:t>Advertisements for SPP/APR Stakeholder Meetings</a:t>
            </a:r>
          </a:p>
          <a:p>
            <a:pPr algn="ctr"/>
            <a:r>
              <a:rPr lang="en-US" sz="900" b="1">
                <a:solidFill>
                  <a:schemeClr val="bg2"/>
                </a:solidFill>
              </a:rPr>
              <a:t>SPP/APR Due to OSEP </a:t>
            </a:r>
          </a:p>
        </p:txBody>
      </p:sp>
      <p:sp>
        <p:nvSpPr>
          <p:cNvPr id="38" name="TextBox 37">
            <a:extLst>
              <a:ext uri="{FF2B5EF4-FFF2-40B4-BE49-F238E27FC236}">
                <a16:creationId xmlns:a16="http://schemas.microsoft.com/office/drawing/2014/main" id="{5C0DFB14-7D41-5C0A-F91E-E219642C9FB0}"/>
              </a:ext>
            </a:extLst>
          </p:cNvPr>
          <p:cNvSpPr txBox="1"/>
          <p:nvPr/>
        </p:nvSpPr>
        <p:spPr>
          <a:xfrm>
            <a:off x="3456646" y="3311103"/>
            <a:ext cx="2502801" cy="1754326"/>
          </a:xfrm>
          <a:prstGeom prst="rect">
            <a:avLst/>
          </a:prstGeom>
          <a:noFill/>
        </p:spPr>
        <p:txBody>
          <a:bodyPr wrap="square" rtlCol="0">
            <a:spAutoFit/>
          </a:bodyPr>
          <a:lstStyle/>
          <a:p>
            <a:pPr algn="ctr"/>
            <a:r>
              <a:rPr lang="en-US" sz="900">
                <a:solidFill>
                  <a:srgbClr val="0070C0"/>
                </a:solidFill>
              </a:rPr>
              <a:t>MOE Eligibility Training for LEAs</a:t>
            </a:r>
          </a:p>
          <a:p>
            <a:pPr algn="ctr"/>
            <a:r>
              <a:rPr lang="en-US" sz="900">
                <a:solidFill>
                  <a:srgbClr val="0070C0"/>
                </a:solidFill>
              </a:rPr>
              <a:t>Excess Cost Base trainings for LEAs</a:t>
            </a:r>
          </a:p>
          <a:p>
            <a:pPr algn="ctr"/>
            <a:r>
              <a:rPr lang="en-US" sz="900">
                <a:solidFill>
                  <a:srgbClr val="0070C0"/>
                </a:solidFill>
              </a:rPr>
              <a:t>IDEA B Application Training</a:t>
            </a:r>
          </a:p>
          <a:p>
            <a:pPr algn="ctr"/>
            <a:r>
              <a:rPr lang="en-US" sz="900"/>
              <a:t>120-Day data review closes</a:t>
            </a:r>
          </a:p>
          <a:p>
            <a:pPr algn="ctr"/>
            <a:r>
              <a:rPr lang="en-US" sz="900"/>
              <a:t>120-Day Prefinding letter released</a:t>
            </a:r>
          </a:p>
          <a:p>
            <a:pPr algn="ctr"/>
            <a:r>
              <a:rPr lang="en-US" sz="900"/>
              <a:t>NMASBO School Budget Conference</a:t>
            </a:r>
          </a:p>
          <a:p>
            <a:pPr algn="ctr"/>
            <a:r>
              <a:rPr lang="en-US" sz="900"/>
              <a:t>SPP/APR Stakeholder Engagement meetings</a:t>
            </a:r>
          </a:p>
          <a:p>
            <a:pPr algn="ctr"/>
            <a:r>
              <a:rPr lang="en-US" sz="900"/>
              <a:t>Quarterly Spending Reports sent to LEAs</a:t>
            </a:r>
          </a:p>
          <a:p>
            <a:pPr algn="ctr"/>
            <a:r>
              <a:rPr lang="en-US" sz="900"/>
              <a:t>State IDEA B Application posted for public review</a:t>
            </a:r>
          </a:p>
          <a:p>
            <a:pPr algn="ctr"/>
            <a:r>
              <a:rPr lang="en-US" sz="900"/>
              <a:t>Puente Para Los Ninos High-Cost Fund awards issued</a:t>
            </a:r>
          </a:p>
        </p:txBody>
      </p:sp>
      <p:sp>
        <p:nvSpPr>
          <p:cNvPr id="39" name="TextBox 38">
            <a:extLst>
              <a:ext uri="{FF2B5EF4-FFF2-40B4-BE49-F238E27FC236}">
                <a16:creationId xmlns:a16="http://schemas.microsoft.com/office/drawing/2014/main" id="{06681DB9-8BEE-EF46-DA9B-B914BA5E2662}"/>
              </a:ext>
            </a:extLst>
          </p:cNvPr>
          <p:cNvSpPr txBox="1"/>
          <p:nvPr/>
        </p:nvSpPr>
        <p:spPr>
          <a:xfrm>
            <a:off x="6481382" y="3398181"/>
            <a:ext cx="2524715" cy="923330"/>
          </a:xfrm>
          <a:prstGeom prst="rect">
            <a:avLst/>
          </a:prstGeom>
          <a:noFill/>
        </p:spPr>
        <p:txBody>
          <a:bodyPr wrap="square" rtlCol="0">
            <a:spAutoFit/>
          </a:bodyPr>
          <a:lstStyle/>
          <a:p>
            <a:pPr algn="ctr"/>
            <a:r>
              <a:rPr lang="en-US" sz="900">
                <a:solidFill>
                  <a:schemeClr val="bg2"/>
                </a:solidFill>
              </a:rPr>
              <a:t>Indicator 8-Parent Surveys sent out to sampled parents. </a:t>
            </a:r>
          </a:p>
          <a:p>
            <a:pPr algn="ctr"/>
            <a:r>
              <a:rPr lang="en-US" sz="900">
                <a:solidFill>
                  <a:schemeClr val="bg2"/>
                </a:solidFill>
              </a:rPr>
              <a:t>MOE eligibility completion by LEAs</a:t>
            </a:r>
          </a:p>
          <a:p>
            <a:pPr algn="ctr"/>
            <a:r>
              <a:rPr lang="en-US" sz="900">
                <a:solidFill>
                  <a:schemeClr val="bg2"/>
                </a:solidFill>
              </a:rPr>
              <a:t>Excess Cost Base completion by LEAs</a:t>
            </a:r>
          </a:p>
          <a:p>
            <a:pPr algn="ctr"/>
            <a:r>
              <a:rPr lang="en-US" sz="900"/>
              <a:t>SPP/APR Stakeholder meetings</a:t>
            </a:r>
          </a:p>
          <a:p>
            <a:pPr algn="ctr"/>
            <a:r>
              <a:rPr lang="en-US" sz="900">
                <a:solidFill>
                  <a:schemeClr val="bg2"/>
                </a:solidFill>
              </a:rPr>
              <a:t>State Application-Public Comment opens</a:t>
            </a:r>
          </a:p>
        </p:txBody>
      </p:sp>
      <p:sp>
        <p:nvSpPr>
          <p:cNvPr id="40" name="TextBox 39">
            <a:extLst>
              <a:ext uri="{FF2B5EF4-FFF2-40B4-BE49-F238E27FC236}">
                <a16:creationId xmlns:a16="http://schemas.microsoft.com/office/drawing/2014/main" id="{6370E798-3E20-D266-BE51-767D4EB915A2}"/>
              </a:ext>
            </a:extLst>
          </p:cNvPr>
          <p:cNvSpPr txBox="1"/>
          <p:nvPr/>
        </p:nvSpPr>
        <p:spPr>
          <a:xfrm>
            <a:off x="9496505" y="3389532"/>
            <a:ext cx="2502801" cy="1892826"/>
          </a:xfrm>
          <a:prstGeom prst="rect">
            <a:avLst/>
          </a:prstGeom>
          <a:noFill/>
        </p:spPr>
        <p:txBody>
          <a:bodyPr wrap="square" rtlCol="0">
            <a:spAutoFit/>
          </a:bodyPr>
          <a:lstStyle/>
          <a:p>
            <a:pPr algn="ctr"/>
            <a:r>
              <a:rPr lang="en-US" sz="900">
                <a:solidFill>
                  <a:srgbClr val="7F45AA"/>
                </a:solidFill>
              </a:rPr>
              <a:t>End of Year (EOY) data reporting training</a:t>
            </a:r>
          </a:p>
          <a:p>
            <a:pPr algn="ctr"/>
            <a:r>
              <a:rPr lang="en-US" sz="900">
                <a:solidFill>
                  <a:srgbClr val="7F45AA"/>
                </a:solidFill>
              </a:rPr>
              <a:t>DPR Training</a:t>
            </a:r>
          </a:p>
          <a:p>
            <a:pPr algn="ctr"/>
            <a:r>
              <a:rPr lang="en-US" sz="900">
                <a:solidFill>
                  <a:schemeClr val="bg2"/>
                </a:solidFill>
              </a:rPr>
              <a:t>Indicator 14-Post School Outcomes survey data collections begin</a:t>
            </a:r>
          </a:p>
          <a:p>
            <a:pPr algn="ctr"/>
            <a:r>
              <a:rPr lang="en-US" sz="900">
                <a:solidFill>
                  <a:schemeClr val="bg2"/>
                </a:solidFill>
              </a:rPr>
              <a:t>EOY reporting opens, reviews begin</a:t>
            </a:r>
          </a:p>
          <a:p>
            <a:pPr algn="ctr"/>
            <a:r>
              <a:rPr lang="en-US" sz="900">
                <a:solidFill>
                  <a:schemeClr val="bg2"/>
                </a:solidFill>
              </a:rPr>
              <a:t>IDEA B application open for LEA completion</a:t>
            </a:r>
          </a:p>
          <a:p>
            <a:pPr algn="ctr"/>
            <a:r>
              <a:rPr lang="en-US" sz="900">
                <a:solidFill>
                  <a:schemeClr val="bg2"/>
                </a:solidFill>
              </a:rPr>
              <a:t>SPP/APR Stakeholder engagement meeting</a:t>
            </a:r>
          </a:p>
          <a:p>
            <a:pPr algn="ctr"/>
            <a:r>
              <a:rPr lang="en-US" sz="900">
                <a:solidFill>
                  <a:schemeClr val="bg2"/>
                </a:solidFill>
              </a:rPr>
              <a:t>District Profile Report (DPR) data posted on DPR site</a:t>
            </a:r>
          </a:p>
          <a:p>
            <a:pPr algn="ctr"/>
            <a:r>
              <a:rPr lang="en-US" sz="900">
                <a:solidFill>
                  <a:schemeClr val="bg2"/>
                </a:solidFill>
              </a:rPr>
              <a:t>State Application-Public Comment closes</a:t>
            </a:r>
          </a:p>
          <a:p>
            <a:pPr algn="ctr"/>
            <a:r>
              <a:rPr lang="en-US" sz="900">
                <a:solidFill>
                  <a:schemeClr val="bg2"/>
                </a:solidFill>
              </a:rPr>
              <a:t>1 month to the end of state fiscal year</a:t>
            </a:r>
          </a:p>
          <a:p>
            <a:pPr algn="ctr"/>
            <a:endParaRPr lang="en-US" sz="900">
              <a:solidFill>
                <a:schemeClr val="bg2"/>
              </a:solidFill>
            </a:endParaRPr>
          </a:p>
          <a:p>
            <a:pPr algn="ctr"/>
            <a:endParaRPr lang="en-US" sz="900">
              <a:solidFill>
                <a:schemeClr val="bg2"/>
              </a:solidFill>
            </a:endParaRPr>
          </a:p>
        </p:txBody>
      </p:sp>
      <p:sp>
        <p:nvSpPr>
          <p:cNvPr id="42" name="TextBox 41">
            <a:extLst>
              <a:ext uri="{FF2B5EF4-FFF2-40B4-BE49-F238E27FC236}">
                <a16:creationId xmlns:a16="http://schemas.microsoft.com/office/drawing/2014/main" id="{D9EFA3F1-6C4B-19E1-A8D9-0D2F5DDD48A7}"/>
              </a:ext>
            </a:extLst>
          </p:cNvPr>
          <p:cNvSpPr txBox="1"/>
          <p:nvPr/>
        </p:nvSpPr>
        <p:spPr>
          <a:xfrm>
            <a:off x="264337" y="5481550"/>
            <a:ext cx="2524715" cy="1200329"/>
          </a:xfrm>
          <a:prstGeom prst="rect">
            <a:avLst/>
          </a:prstGeom>
          <a:noFill/>
        </p:spPr>
        <p:txBody>
          <a:bodyPr wrap="square" rtlCol="0">
            <a:spAutoFit/>
          </a:bodyPr>
          <a:lstStyle/>
          <a:p>
            <a:pPr algn="ctr"/>
            <a:r>
              <a:rPr lang="en-US" sz="900">
                <a:solidFill>
                  <a:schemeClr val="bg2"/>
                </a:solidFill>
              </a:rPr>
              <a:t>Budgets in OBMS due</a:t>
            </a:r>
          </a:p>
          <a:p>
            <a:pPr algn="ctr"/>
            <a:r>
              <a:rPr lang="en-US" sz="900">
                <a:solidFill>
                  <a:schemeClr val="bg2"/>
                </a:solidFill>
              </a:rPr>
              <a:t>Quarterly spending report sent to LEAs</a:t>
            </a:r>
          </a:p>
          <a:p>
            <a:pPr algn="ctr"/>
            <a:r>
              <a:rPr lang="en-US" sz="900">
                <a:solidFill>
                  <a:schemeClr val="bg2"/>
                </a:solidFill>
              </a:rPr>
              <a:t>IDEA B applications due from LEAs</a:t>
            </a:r>
          </a:p>
          <a:p>
            <a:pPr algn="ctr"/>
            <a:r>
              <a:rPr lang="en-US" sz="900">
                <a:solidFill>
                  <a:schemeClr val="bg2"/>
                </a:solidFill>
              </a:rPr>
              <a:t>Submit RfRs prior to end of Fiscal Year</a:t>
            </a:r>
          </a:p>
          <a:p>
            <a:pPr algn="ctr"/>
            <a:r>
              <a:rPr lang="en-US" sz="900">
                <a:solidFill>
                  <a:schemeClr val="bg2"/>
                </a:solidFill>
              </a:rPr>
              <a:t>All LEA IDEA B applications in “Approved by State” or “Substantially Approved” status</a:t>
            </a:r>
          </a:p>
          <a:p>
            <a:pPr algn="ctr"/>
            <a:r>
              <a:rPr lang="en-US" sz="900" b="1">
                <a:solidFill>
                  <a:schemeClr val="bg2"/>
                </a:solidFill>
              </a:rPr>
              <a:t>State Fiscal Year ends (6/30)</a:t>
            </a:r>
          </a:p>
          <a:p>
            <a:pPr algn="ctr"/>
            <a:endParaRPr lang="en-US" sz="900">
              <a:solidFill>
                <a:schemeClr val="bg2"/>
              </a:solidFill>
            </a:endParaRPr>
          </a:p>
        </p:txBody>
      </p:sp>
      <p:sp>
        <p:nvSpPr>
          <p:cNvPr id="43" name="TextBox 42">
            <a:extLst>
              <a:ext uri="{FF2B5EF4-FFF2-40B4-BE49-F238E27FC236}">
                <a16:creationId xmlns:a16="http://schemas.microsoft.com/office/drawing/2014/main" id="{F5A4BE22-D273-1162-FD9E-0B47FF2D57E2}"/>
              </a:ext>
            </a:extLst>
          </p:cNvPr>
          <p:cNvSpPr txBox="1"/>
          <p:nvPr/>
        </p:nvSpPr>
        <p:spPr>
          <a:xfrm>
            <a:off x="3427141" y="5412300"/>
            <a:ext cx="2510393" cy="1200329"/>
          </a:xfrm>
          <a:prstGeom prst="rect">
            <a:avLst/>
          </a:prstGeom>
          <a:noFill/>
        </p:spPr>
        <p:txBody>
          <a:bodyPr wrap="square" rtlCol="0">
            <a:spAutoFit/>
          </a:bodyPr>
          <a:lstStyle/>
          <a:p>
            <a:pPr algn="ctr"/>
            <a:r>
              <a:rPr lang="en-US" sz="900" b="1">
                <a:solidFill>
                  <a:schemeClr val="bg2"/>
                </a:solidFill>
              </a:rPr>
              <a:t>Start of New Fiscal Year (7/1</a:t>
            </a:r>
            <a:r>
              <a:rPr lang="en-US" sz="900">
                <a:solidFill>
                  <a:schemeClr val="bg2"/>
                </a:solidFill>
              </a:rPr>
              <a:t>)</a:t>
            </a:r>
          </a:p>
          <a:p>
            <a:pPr algn="ctr"/>
            <a:r>
              <a:rPr lang="en-US" sz="900">
                <a:solidFill>
                  <a:schemeClr val="bg2"/>
                </a:solidFill>
              </a:rPr>
              <a:t>Nova Conference</a:t>
            </a:r>
          </a:p>
          <a:p>
            <a:pPr algn="ctr"/>
            <a:r>
              <a:rPr lang="en-US" sz="900">
                <a:solidFill>
                  <a:schemeClr val="bg2"/>
                </a:solidFill>
              </a:rPr>
              <a:t>OBMS Deadlines-Reimbursement requests, accounts and payable invoices</a:t>
            </a:r>
          </a:p>
          <a:p>
            <a:pPr algn="ctr"/>
            <a:r>
              <a:rPr lang="en-US" sz="900">
                <a:solidFill>
                  <a:schemeClr val="bg2"/>
                </a:solidFill>
              </a:rPr>
              <a:t>Time &amp; Effort for LEAs due</a:t>
            </a:r>
          </a:p>
          <a:p>
            <a:pPr algn="ctr"/>
            <a:r>
              <a:rPr lang="en-US" sz="900">
                <a:solidFill>
                  <a:schemeClr val="bg2"/>
                </a:solidFill>
              </a:rPr>
              <a:t>Encumber Funds expiring September 30</a:t>
            </a:r>
          </a:p>
          <a:p>
            <a:pPr algn="ctr"/>
            <a:r>
              <a:rPr lang="en-US" sz="900">
                <a:solidFill>
                  <a:schemeClr val="bg2"/>
                </a:solidFill>
              </a:rPr>
              <a:t>EOY Pre-finding letters released to LEAs</a:t>
            </a:r>
          </a:p>
          <a:p>
            <a:pPr algn="ctr"/>
            <a:r>
              <a:rPr lang="en-US" sz="900" b="1">
                <a:solidFill>
                  <a:schemeClr val="bg2"/>
                </a:solidFill>
              </a:rPr>
              <a:t>Federal Child Count DUE to USDE</a:t>
            </a:r>
          </a:p>
        </p:txBody>
      </p:sp>
      <p:sp>
        <p:nvSpPr>
          <p:cNvPr id="44" name="TextBox 43">
            <a:extLst>
              <a:ext uri="{FF2B5EF4-FFF2-40B4-BE49-F238E27FC236}">
                <a16:creationId xmlns:a16="http://schemas.microsoft.com/office/drawing/2014/main" id="{9A1F4AB6-4A10-4181-CBC6-6B9CF1B558DC}"/>
              </a:ext>
            </a:extLst>
          </p:cNvPr>
          <p:cNvSpPr txBox="1"/>
          <p:nvPr/>
        </p:nvSpPr>
        <p:spPr>
          <a:xfrm>
            <a:off x="6514428" y="5443498"/>
            <a:ext cx="2510393" cy="1338828"/>
          </a:xfrm>
          <a:prstGeom prst="rect">
            <a:avLst/>
          </a:prstGeom>
          <a:noFill/>
        </p:spPr>
        <p:txBody>
          <a:bodyPr wrap="square" rtlCol="0">
            <a:spAutoFit/>
          </a:bodyPr>
          <a:lstStyle/>
          <a:p>
            <a:pPr algn="ctr"/>
            <a:r>
              <a:rPr lang="en-US" sz="900">
                <a:solidFill>
                  <a:schemeClr val="bg2"/>
                </a:solidFill>
              </a:rPr>
              <a:t>Complete and submit Indicator 14 Data Collection</a:t>
            </a:r>
          </a:p>
          <a:p>
            <a:pPr algn="ctr"/>
            <a:r>
              <a:rPr lang="en-US" sz="900">
                <a:solidFill>
                  <a:schemeClr val="bg2"/>
                </a:solidFill>
              </a:rPr>
              <a:t>EOY Pre-finding notices sent to LEAs</a:t>
            </a:r>
          </a:p>
          <a:p>
            <a:pPr algn="ctr"/>
            <a:r>
              <a:rPr lang="en-US" sz="900">
                <a:solidFill>
                  <a:schemeClr val="bg2"/>
                </a:solidFill>
              </a:rPr>
              <a:t>Nova Conference</a:t>
            </a:r>
          </a:p>
          <a:p>
            <a:pPr algn="ctr"/>
            <a:r>
              <a:rPr lang="en-US" sz="900">
                <a:solidFill>
                  <a:schemeClr val="bg2"/>
                </a:solidFill>
              </a:rPr>
              <a:t>IDEA B applications must be fully approved</a:t>
            </a:r>
          </a:p>
          <a:p>
            <a:pPr algn="ctr"/>
            <a:r>
              <a:rPr lang="en-US" sz="900">
                <a:solidFill>
                  <a:schemeClr val="bg2"/>
                </a:solidFill>
              </a:rPr>
              <a:t>Board meeting agendas and minutes must be submitted on or before (8/30)</a:t>
            </a:r>
          </a:p>
          <a:p>
            <a:pPr algn="ctr"/>
            <a:r>
              <a:rPr lang="en-US" sz="900">
                <a:solidFill>
                  <a:schemeClr val="bg2"/>
                </a:solidFill>
              </a:rPr>
              <a:t>Encumber funds expiring in September</a:t>
            </a:r>
          </a:p>
          <a:p>
            <a:pPr algn="ctr"/>
            <a:r>
              <a:rPr lang="en-US" sz="900">
                <a:solidFill>
                  <a:schemeClr val="bg2"/>
                </a:solidFill>
              </a:rPr>
              <a:t>Complete Inventory of Supplies and Materials</a:t>
            </a:r>
          </a:p>
        </p:txBody>
      </p:sp>
      <p:sp>
        <p:nvSpPr>
          <p:cNvPr id="45" name="TextBox 44">
            <a:extLst>
              <a:ext uri="{FF2B5EF4-FFF2-40B4-BE49-F238E27FC236}">
                <a16:creationId xmlns:a16="http://schemas.microsoft.com/office/drawing/2014/main" id="{6B1C2BCE-678D-0E83-DF56-0F3B3140F1E4}"/>
              </a:ext>
            </a:extLst>
          </p:cNvPr>
          <p:cNvSpPr txBox="1"/>
          <p:nvPr/>
        </p:nvSpPr>
        <p:spPr>
          <a:xfrm>
            <a:off x="9514552" y="5443498"/>
            <a:ext cx="2524715" cy="1200329"/>
          </a:xfrm>
          <a:prstGeom prst="rect">
            <a:avLst/>
          </a:prstGeom>
          <a:noFill/>
        </p:spPr>
        <p:txBody>
          <a:bodyPr wrap="square" rtlCol="0">
            <a:spAutoFit/>
          </a:bodyPr>
          <a:lstStyle/>
          <a:p>
            <a:pPr algn="ctr"/>
            <a:r>
              <a:rPr lang="en-US" sz="900">
                <a:solidFill>
                  <a:srgbClr val="7F45AA"/>
                </a:solidFill>
              </a:rPr>
              <a:t>40-Day data reporting training</a:t>
            </a:r>
          </a:p>
          <a:p>
            <a:pPr algn="ctr"/>
            <a:r>
              <a:rPr lang="en-US" sz="900">
                <a:solidFill>
                  <a:srgbClr val="0070C0"/>
                </a:solidFill>
              </a:rPr>
              <a:t>Annual determination training</a:t>
            </a:r>
          </a:p>
          <a:p>
            <a:pPr algn="ctr"/>
            <a:r>
              <a:rPr lang="en-US" sz="900">
                <a:solidFill>
                  <a:srgbClr val="0070C0"/>
                </a:solidFill>
              </a:rPr>
              <a:t>Excess cost compliance training</a:t>
            </a:r>
          </a:p>
          <a:p>
            <a:pPr algn="ctr"/>
            <a:r>
              <a:rPr lang="en-US" sz="900">
                <a:solidFill>
                  <a:srgbClr val="0070C0"/>
                </a:solidFill>
              </a:rPr>
              <a:t>MOE Compliance training</a:t>
            </a:r>
          </a:p>
          <a:p>
            <a:pPr algn="ctr"/>
            <a:r>
              <a:rPr lang="en-US" sz="900">
                <a:solidFill>
                  <a:schemeClr val="bg2"/>
                </a:solidFill>
              </a:rPr>
              <a:t>Indicator 14 data due from LEAs</a:t>
            </a:r>
            <a:endParaRPr lang="en-US" sz="900">
              <a:solidFill>
                <a:srgbClr val="0070C0"/>
              </a:solidFill>
            </a:endParaRPr>
          </a:p>
          <a:p>
            <a:pPr algn="ctr"/>
            <a:r>
              <a:rPr lang="en-US" sz="900">
                <a:solidFill>
                  <a:schemeClr val="bg2"/>
                </a:solidFill>
              </a:rPr>
              <a:t>Quarterly spending reports sent to LEAs</a:t>
            </a:r>
          </a:p>
          <a:p>
            <a:pPr algn="ctr"/>
            <a:r>
              <a:rPr lang="en-US" sz="900">
                <a:solidFill>
                  <a:schemeClr val="bg2"/>
                </a:solidFill>
              </a:rPr>
              <a:t>OSE Law Conference </a:t>
            </a:r>
          </a:p>
          <a:p>
            <a:pPr algn="ctr"/>
            <a:r>
              <a:rPr lang="en-US" sz="900" b="1">
                <a:solidFill>
                  <a:schemeClr val="bg2"/>
                </a:solidFill>
              </a:rPr>
              <a:t>Federal Funding expires (9/30)</a:t>
            </a:r>
          </a:p>
        </p:txBody>
      </p:sp>
      <p:sp>
        <p:nvSpPr>
          <p:cNvPr id="46" name="Rectangle 45">
            <a:extLst>
              <a:ext uri="{FF2B5EF4-FFF2-40B4-BE49-F238E27FC236}">
                <a16:creationId xmlns:a16="http://schemas.microsoft.com/office/drawing/2014/main" id="{5A48A060-8179-1195-21A6-831525EBB7D0}"/>
              </a:ext>
            </a:extLst>
          </p:cNvPr>
          <p:cNvSpPr/>
          <p:nvPr/>
        </p:nvSpPr>
        <p:spPr>
          <a:xfrm>
            <a:off x="9745672" y="472984"/>
            <a:ext cx="2152482" cy="854002"/>
          </a:xfrm>
          <a:prstGeom prst="rect">
            <a:avLst/>
          </a:prstGeom>
          <a:solidFill>
            <a:schemeClr val="bg1"/>
          </a:solidFill>
          <a:ln>
            <a:solidFill>
              <a:srgbClr val="048A8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8BEDB46-596C-47F5-9B67-D8BFFDCF7155}"/>
              </a:ext>
            </a:extLst>
          </p:cNvPr>
          <p:cNvSpPr txBox="1"/>
          <p:nvPr/>
        </p:nvSpPr>
        <p:spPr>
          <a:xfrm>
            <a:off x="9926235" y="487497"/>
            <a:ext cx="1701348" cy="246221"/>
          </a:xfrm>
          <a:prstGeom prst="rect">
            <a:avLst/>
          </a:prstGeom>
          <a:noFill/>
        </p:spPr>
        <p:txBody>
          <a:bodyPr wrap="square" rtlCol="0">
            <a:spAutoFit/>
          </a:bodyPr>
          <a:lstStyle/>
          <a:p>
            <a:pPr algn="ctr"/>
            <a:r>
              <a:rPr lang="en-US" sz="1000" b="1" u="sng">
                <a:solidFill>
                  <a:schemeClr val="bg2"/>
                </a:solidFill>
              </a:rPr>
              <a:t>Training Key</a:t>
            </a:r>
          </a:p>
        </p:txBody>
      </p:sp>
      <p:sp>
        <p:nvSpPr>
          <p:cNvPr id="48" name="TextBox 47">
            <a:extLst>
              <a:ext uri="{FF2B5EF4-FFF2-40B4-BE49-F238E27FC236}">
                <a16:creationId xmlns:a16="http://schemas.microsoft.com/office/drawing/2014/main" id="{9B0A6359-7ED4-94ED-DE8E-A1F02F4C8728}"/>
              </a:ext>
            </a:extLst>
          </p:cNvPr>
          <p:cNvSpPr txBox="1"/>
          <p:nvPr/>
        </p:nvSpPr>
        <p:spPr>
          <a:xfrm>
            <a:off x="9745672" y="469124"/>
            <a:ext cx="2152482" cy="923330"/>
          </a:xfrm>
          <a:prstGeom prst="rect">
            <a:avLst/>
          </a:prstGeom>
          <a:noFill/>
          <a:ln>
            <a:noFill/>
          </a:ln>
        </p:spPr>
        <p:txBody>
          <a:bodyPr wrap="square" rtlCol="0">
            <a:spAutoFit/>
          </a:bodyPr>
          <a:lstStyle/>
          <a:p>
            <a:pPr algn="ctr"/>
            <a:endParaRPr lang="en-US" sz="1000" b="1">
              <a:solidFill>
                <a:schemeClr val="bg2"/>
              </a:solidFill>
            </a:endParaRPr>
          </a:p>
          <a:p>
            <a:endParaRPr lang="en-US" sz="1000" b="1">
              <a:solidFill>
                <a:schemeClr val="bg2"/>
              </a:solidFill>
            </a:endParaRPr>
          </a:p>
          <a:p>
            <a:r>
              <a:rPr lang="en-US" sz="1000" b="1">
                <a:solidFill>
                  <a:schemeClr val="bg2"/>
                </a:solidFill>
              </a:rPr>
              <a:t>Data Training: </a:t>
            </a:r>
            <a:r>
              <a:rPr lang="en-US" sz="1000">
                <a:solidFill>
                  <a:srgbClr val="7030A0"/>
                </a:solidFill>
              </a:rPr>
              <a:t>Purple</a:t>
            </a:r>
          </a:p>
          <a:p>
            <a:r>
              <a:rPr lang="en-US" sz="1000" b="1">
                <a:solidFill>
                  <a:schemeClr val="bg2"/>
                </a:solidFill>
              </a:rPr>
              <a:t>Finance Training:</a:t>
            </a:r>
            <a:r>
              <a:rPr lang="en-US" sz="1000" b="1">
                <a:solidFill>
                  <a:schemeClr val="bg1"/>
                </a:solidFill>
              </a:rPr>
              <a:t> </a:t>
            </a:r>
            <a:r>
              <a:rPr lang="en-US" sz="1000">
                <a:solidFill>
                  <a:srgbClr val="0070C0"/>
                </a:solidFill>
              </a:rPr>
              <a:t>Blue</a:t>
            </a:r>
          </a:p>
          <a:p>
            <a:endParaRPr lang="en-US">
              <a:solidFill>
                <a:srgbClr val="C00000"/>
              </a:solidFill>
            </a:endParaRPr>
          </a:p>
        </p:txBody>
      </p:sp>
      <p:pic>
        <p:nvPicPr>
          <p:cNvPr id="50" name="Graphic 49" descr="Old Key with solid fill">
            <a:extLst>
              <a:ext uri="{FF2B5EF4-FFF2-40B4-BE49-F238E27FC236}">
                <a16:creationId xmlns:a16="http://schemas.microsoft.com/office/drawing/2014/main" id="{62451A08-8118-3EAB-FB93-B4719040A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6154" y="672399"/>
            <a:ext cx="380935" cy="380935"/>
          </a:xfrm>
          <a:prstGeom prst="rect">
            <a:avLst/>
          </a:prstGeom>
        </p:spPr>
      </p:pic>
    </p:spTree>
    <p:extLst>
      <p:ext uri="{BB962C8B-B14F-4D97-AF65-F5344CB8AC3E}">
        <p14:creationId xmlns:p14="http://schemas.microsoft.com/office/powerpoint/2010/main" val="237555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dirty="0">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145637" y="1545061"/>
            <a:ext cx="7004100" cy="3479785"/>
          </a:xfrm>
        </p:spPr>
        <p:txBody>
          <a:bodyPr>
            <a:normAutofit fontScale="47500" lnSpcReduction="20000"/>
          </a:bodyPr>
          <a:lstStyle/>
          <a:p>
            <a:pPr marL="114300" indent="0" algn="ctr" rtl="0">
              <a:spcBef>
                <a:spcPts val="1400"/>
              </a:spcBef>
              <a:spcAft>
                <a:spcPts val="0"/>
              </a:spcAft>
              <a:buNone/>
            </a:pPr>
            <a:r>
              <a:rPr lang="en-US" sz="3800" b="1" i="0" u="sng" strike="noStrike" dirty="0">
                <a:solidFill>
                  <a:srgbClr val="FF914D"/>
                </a:solidFill>
                <a:effectLst/>
                <a:latin typeface="Arial Black" panose="020B0A04020102020204" pitchFamily="34" charset="0"/>
              </a:rPr>
              <a:t>Office of Special Education Data Team:</a:t>
            </a:r>
            <a:endParaRPr lang="en-US" sz="38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3800" b="1" i="0" u="sng" strike="noStrike" dirty="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charlene.marcotte@ped.nm.gov</a:t>
            </a:r>
            <a:endParaRPr lang="en-US" sz="38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3800" b="1" i="0" u="sng" strike="noStrike" dirty="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liz.schweiger@ped.nm.gov</a:t>
            </a:r>
            <a:endParaRPr lang="en-US" sz="38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3800" b="1" i="0" u="sng" strike="noStrike" dirty="0">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tamara.burkett@ped.nm.gov</a:t>
            </a:r>
            <a:r>
              <a:rPr lang="en-US" sz="3800" b="1" i="0" u="sng" strike="noStrike" dirty="0">
                <a:solidFill>
                  <a:schemeClr val="bg2"/>
                </a:solidFill>
                <a:effectLst/>
                <a:latin typeface="Arial Black" panose="020B0A04020102020204" pitchFamily="34" charset="0"/>
              </a:rPr>
              <a:t> </a:t>
            </a:r>
          </a:p>
          <a:p>
            <a:pPr marL="114300" indent="0" algn="ctr">
              <a:spcBef>
                <a:spcPts val="1400"/>
              </a:spcBef>
              <a:buNone/>
            </a:pPr>
            <a:r>
              <a:rPr lang="en-US" sz="3800" b="1" i="0" u="sng" strike="noStrike" dirty="0">
                <a:solidFill>
                  <a:srgbClr val="FF914D"/>
                </a:solidFill>
                <a:effectLst/>
                <a:latin typeface="Arial Black" panose="020B0A04020102020204" pitchFamily="34" charset="0"/>
              </a:rPr>
              <a:t>Office of Special Education Finance Team:</a:t>
            </a:r>
            <a:endParaRPr lang="en-US" sz="38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3800" b="1" dirty="0">
                <a:solidFill>
                  <a:srgbClr val="000000"/>
                </a:solidFill>
                <a:latin typeface="Arial Black" panose="020B0A04020102020204" pitchFamily="34" charset="0"/>
                <a:hlinkClick r:id="rId6">
                  <a:extLst>
                    <a:ext uri="{A12FA001-AC4F-418D-AE19-62706E023703}">
                      <ahyp:hlinkClr xmlns:ahyp="http://schemas.microsoft.com/office/drawing/2018/hyperlinkcolor" val="tx"/>
                    </a:ext>
                  </a:extLst>
                </a:hlinkClick>
              </a:rPr>
              <a:t>katalina.gallegos@ped.nm.gov</a:t>
            </a:r>
            <a:endParaRPr lang="en-US" sz="3800" b="1" dirty="0">
              <a:solidFill>
                <a:srgbClr val="000000"/>
              </a:solidFill>
              <a:latin typeface="Arial Black" panose="020B0A04020102020204" pitchFamily="34" charset="0"/>
            </a:endParaRPr>
          </a:p>
          <a:p>
            <a:pPr marL="114300" indent="0" algn="ctr" rtl="0">
              <a:spcBef>
                <a:spcPts val="1400"/>
              </a:spcBef>
              <a:spcAft>
                <a:spcPts val="0"/>
              </a:spcAft>
              <a:buNone/>
            </a:pPr>
            <a:r>
              <a:rPr lang="en-US" sz="3800" b="1" dirty="0">
                <a:solidFill>
                  <a:srgbClr val="000000"/>
                </a:solidFill>
                <a:latin typeface="Arial Black" panose="020B0A04020102020204" pitchFamily="34" charset="0"/>
                <a:hlinkClick r:id="rId7">
                  <a:extLst>
                    <a:ext uri="{A12FA001-AC4F-418D-AE19-62706E023703}">
                      <ahyp:hlinkClr xmlns:ahyp="http://schemas.microsoft.com/office/drawing/2018/hyperlinkcolor" val="tx"/>
                    </a:ext>
                  </a:extLst>
                </a:hlinkClick>
              </a:rPr>
              <a:t>kaylock.sellers@ped.nm.gov</a:t>
            </a:r>
            <a:r>
              <a:rPr lang="en-US" sz="3800" b="1" dirty="0">
                <a:solidFill>
                  <a:srgbClr val="000000"/>
                </a:solidFill>
                <a:latin typeface="Arial Black" panose="020B0A04020102020204" pitchFamily="34" charset="0"/>
              </a:rPr>
              <a:t> </a:t>
            </a:r>
          </a:p>
          <a:p>
            <a:pPr marL="114300" indent="0" algn="ctr" rtl="0">
              <a:spcBef>
                <a:spcPts val="1400"/>
              </a:spcBef>
              <a:spcAft>
                <a:spcPts val="0"/>
              </a:spcAft>
              <a:buNone/>
            </a:pPr>
            <a:r>
              <a:rPr lang="en-US" sz="3800" b="1" dirty="0">
                <a:solidFill>
                  <a:srgbClr val="000000"/>
                </a:solidFill>
                <a:latin typeface="Arial Black" panose="020B0A04020102020204" pitchFamily="34" charset="0"/>
                <a:hlinkClick r:id="rId8">
                  <a:extLst>
                    <a:ext uri="{A12FA001-AC4F-418D-AE19-62706E023703}">
                      <ahyp:hlinkClr xmlns:ahyp="http://schemas.microsoft.com/office/drawing/2018/hyperlinkcolor" val="tx"/>
                    </a:ext>
                  </a:extLst>
                </a:hlinkClick>
              </a:rPr>
              <a:t>jingchao.jiang@ped.nm.gov</a:t>
            </a:r>
            <a:r>
              <a:rPr lang="en-US" sz="3800" b="1" dirty="0">
                <a:solidFill>
                  <a:srgbClr val="000000"/>
                </a:solidFill>
                <a:latin typeface="Arial Black" panose="020B0A04020102020204" pitchFamily="34" charset="0"/>
              </a:rPr>
              <a:t> </a:t>
            </a:r>
          </a:p>
          <a:p>
            <a:pPr marL="114300" indent="0" algn="ctr" rtl="0">
              <a:spcBef>
                <a:spcPts val="1400"/>
              </a:spcBef>
              <a:spcAft>
                <a:spcPts val="0"/>
              </a:spcAft>
              <a:buNone/>
            </a:pPr>
            <a:br>
              <a:rPr lang="en-US" b="1" dirty="0"/>
            </a:br>
            <a:endParaRPr lang="en-US" b="1" dirty="0"/>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5950363" y="1580746"/>
            <a:ext cx="6096000"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lgn="ctr">
              <a:spcBef>
                <a:spcPts val="1400"/>
              </a:spcBef>
              <a:buFont typeface="Arial"/>
              <a:buNone/>
            </a:pPr>
            <a:r>
              <a:rPr lang="en-US" sz="1800" b="1" u="sng" dirty="0">
                <a:solidFill>
                  <a:srgbClr val="FF914D"/>
                </a:solidFill>
                <a:latin typeface="Arial Black"/>
              </a:rPr>
              <a:t>Indicator 14:</a:t>
            </a:r>
          </a:p>
          <a:p>
            <a:pPr marL="114300" indent="0" algn="ctr">
              <a:spcBef>
                <a:spcPts val="1400"/>
              </a:spcBef>
              <a:buNone/>
            </a:pPr>
            <a:r>
              <a:rPr lang="en-US" sz="1800" b="1" u="sng" dirty="0">
                <a:solidFill>
                  <a:schemeClr val="bg2"/>
                </a:solidFill>
                <a:latin typeface="Arial Black"/>
                <a:hlinkClick r:id="rId9">
                  <a:extLst>
                    <a:ext uri="{A12FA001-AC4F-418D-AE19-62706E023703}">
                      <ahyp:hlinkClr xmlns:ahyp="http://schemas.microsoft.com/office/drawing/2018/hyperlinkcolor" val="tx"/>
                    </a:ext>
                  </a:extLst>
                </a:hlinkClick>
              </a:rPr>
              <a:t>gdamian@nmhu.ed</a:t>
            </a:r>
            <a:r>
              <a:rPr lang="en-US" sz="1800" b="1" u="sng" dirty="0">
                <a:solidFill>
                  <a:schemeClr val="bg2"/>
                </a:solidFill>
                <a:latin typeface="Arial Black"/>
              </a:rPr>
              <a:t>u</a:t>
            </a:r>
          </a:p>
          <a:p>
            <a:pPr>
              <a:spcBef>
                <a:spcPts val="1400"/>
              </a:spcBef>
            </a:pPr>
            <a:endParaRPr lang="en-US" sz="1800" b="1" u="sng" dirty="0">
              <a:solidFill>
                <a:srgbClr val="EFC119"/>
              </a:solidFill>
              <a:latin typeface="Calibri" panose="020F0502020204030204" pitchFamily="34" charset="0"/>
            </a:endParaRPr>
          </a:p>
          <a:p>
            <a:pPr marL="114300" indent="0">
              <a:spcBef>
                <a:spcPts val="1400"/>
              </a:spcBef>
              <a:buNone/>
            </a:pPr>
            <a:br>
              <a:rPr lang="en-US" dirty="0"/>
            </a:br>
            <a:endParaRPr lang="en-US" dirty="0"/>
          </a:p>
        </p:txBody>
      </p:sp>
      <p:sp>
        <p:nvSpPr>
          <p:cNvPr id="12" name="TextBox 11">
            <a:extLst>
              <a:ext uri="{FF2B5EF4-FFF2-40B4-BE49-F238E27FC236}">
                <a16:creationId xmlns:a16="http://schemas.microsoft.com/office/drawing/2014/main" id="{E44E43DB-73E9-5B62-9DB5-22E554D1B4F1}"/>
              </a:ext>
            </a:extLst>
          </p:cNvPr>
          <p:cNvSpPr txBox="1"/>
          <p:nvPr/>
        </p:nvSpPr>
        <p:spPr>
          <a:xfrm>
            <a:off x="6655130" y="2949963"/>
            <a:ext cx="4912785" cy="1713290"/>
          </a:xfrm>
          <a:prstGeom prst="rect">
            <a:avLst/>
          </a:prstGeom>
          <a:noFill/>
        </p:spPr>
        <p:txBody>
          <a:bodyPr wrap="square" rtlCol="0">
            <a:spAutoFit/>
          </a:bodyPr>
          <a:lstStyle/>
          <a:p>
            <a:pPr algn="ctr" rtl="0">
              <a:spcBef>
                <a:spcPts val="1400"/>
              </a:spcBef>
              <a:spcAft>
                <a:spcPts val="0"/>
              </a:spcAft>
            </a:pPr>
            <a:r>
              <a:rPr lang="es-ES" sz="1800" b="1" i="0" u="sng" strike="noStrike">
                <a:solidFill>
                  <a:srgbClr val="FF914D"/>
                </a:solidFill>
                <a:effectLst/>
                <a:latin typeface="Arial Black" panose="020B0A04020102020204" pitchFamily="34" charset="0"/>
              </a:rPr>
              <a:t>NOVA Data:</a:t>
            </a:r>
          </a:p>
          <a:p>
            <a:pPr algn="ctr" rtl="0">
              <a:spcBef>
                <a:spcPts val="1400"/>
              </a:spcBef>
              <a:spcAft>
                <a:spcPts val="0"/>
              </a:spcAft>
            </a:pPr>
            <a:r>
              <a:rPr lang="es-ES" sz="1800" b="1" u="sng">
                <a:solidFill>
                  <a:schemeClr val="bg2"/>
                </a:solidFill>
                <a:latin typeface="Arial Black" panose="020B0A04020102020204" pitchFamily="34" charset="0"/>
                <a:hlinkClick r:id="rId10">
                  <a:extLst>
                    <a:ext uri="{A12FA001-AC4F-418D-AE19-62706E023703}">
                      <ahyp:hlinkClr xmlns:ahyp="http://schemas.microsoft.com/office/drawing/2018/hyperlinkcolor" val="tx"/>
                    </a:ext>
                  </a:extLst>
                </a:hlinkClick>
              </a:rPr>
              <a:t>a</a:t>
            </a:r>
            <a:r>
              <a:rPr lang="es-ES" sz="1800" b="1" i="0" u="sng" strike="noStrike">
                <a:solidFill>
                  <a:schemeClr val="bg2"/>
                </a:solidFill>
                <a:effectLst/>
                <a:latin typeface="Arial Black" panose="020B0A04020102020204" pitchFamily="34" charset="0"/>
                <a:hlinkClick r:id="rId10">
                  <a:extLst>
                    <a:ext uri="{A12FA001-AC4F-418D-AE19-62706E023703}">
                      <ahyp:hlinkClr xmlns:ahyp="http://schemas.microsoft.com/office/drawing/2018/hyperlinkcolor" val="tx"/>
                    </a:ext>
                  </a:extLst>
                </a:hlinkClick>
              </a:rPr>
              <a:t>lison.watt@ped.nm.gov</a:t>
            </a:r>
          </a:p>
          <a:p>
            <a:pPr algn="ctr" rtl="0">
              <a:spcBef>
                <a:spcPts val="1400"/>
              </a:spcBef>
              <a:spcAft>
                <a:spcPts val="0"/>
              </a:spcAft>
            </a:pPr>
            <a:r>
              <a:rPr lang="es-ES" sz="1800" b="1" i="0" u="sng" strike="noStrike">
                <a:solidFill>
                  <a:schemeClr val="bg2"/>
                </a:solidFill>
                <a:effectLst/>
                <a:latin typeface="Arial Black" panose="020B0A04020102020204" pitchFamily="34" charset="0"/>
                <a:hlinkClick r:id="rId10">
                  <a:extLst>
                    <a:ext uri="{A12FA001-AC4F-418D-AE19-62706E023703}">
                      <ahyp:hlinkClr xmlns:ahyp="http://schemas.microsoft.com/office/drawing/2018/hyperlinkcolor" val="tx"/>
                    </a:ext>
                  </a:extLst>
                </a:hlinkClick>
              </a:rPr>
              <a:t>nicholas.keyes@ped.nm.gov</a:t>
            </a:r>
            <a:endParaRPr lang="es-ES" sz="1800" b="1">
              <a:solidFill>
                <a:schemeClr val="bg2"/>
              </a:solidFill>
              <a:effectLst/>
              <a:latin typeface="Arial Black" panose="020B0A04020102020204" pitchFamily="34" charset="0"/>
            </a:endParaRPr>
          </a:p>
          <a:p>
            <a:br>
              <a:rPr lang="es-ES"/>
            </a:br>
            <a:endParaRPr lang="en-US"/>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486" y="4935578"/>
            <a:ext cx="1673793" cy="1576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12"/>
          <a:stretch>
            <a:fillRect/>
          </a:stretch>
        </p:blipFill>
        <p:spPr>
          <a:xfrm>
            <a:off x="4715438" y="4730877"/>
            <a:ext cx="1216603" cy="1781282"/>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13"/>
          <a:stretch>
            <a:fillRect/>
          </a:stretch>
        </p:blipFill>
        <p:spPr>
          <a:xfrm>
            <a:off x="2486320" y="4585884"/>
            <a:ext cx="1647310" cy="1584431"/>
          </a:xfrm>
          <a:prstGeom prst="rect">
            <a:avLst/>
          </a:prstGeom>
        </p:spPr>
      </p:pic>
      <p:pic>
        <p:nvPicPr>
          <p:cNvPr id="1034" name="Picture 10">
            <a:extLst>
              <a:ext uri="{FF2B5EF4-FFF2-40B4-BE49-F238E27FC236}">
                <a16:creationId xmlns:a16="http://schemas.microsoft.com/office/drawing/2014/main" id="{FC00C51A-9DD1-6254-5AC5-A6693847FF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9139" y="4368142"/>
            <a:ext cx="1802173" cy="1802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15"/>
          <a:stretch>
            <a:fillRect/>
          </a:stretch>
        </p:blipFill>
        <p:spPr>
          <a:xfrm>
            <a:off x="8302928" y="4984203"/>
            <a:ext cx="1055897" cy="152795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C54CA9D4-C88A-733E-EF44-5E8033648D14}"/>
              </a:ext>
            </a:extLst>
          </p:cNvPr>
          <p:cNvPicPr>
            <a:picLocks noChangeAspect="1"/>
          </p:cNvPicPr>
          <p:nvPr/>
        </p:nvPicPr>
        <p:blipFill>
          <a:blip r:embed="rId16"/>
          <a:stretch>
            <a:fillRect/>
          </a:stretch>
        </p:blipFill>
        <p:spPr>
          <a:xfrm>
            <a:off x="9680203" y="4457026"/>
            <a:ext cx="1445588" cy="1713289"/>
          </a:xfrm>
          <a:prstGeom prst="rect">
            <a:avLst/>
          </a:prstGeom>
        </p:spPr>
      </p:pic>
      <p:pic>
        <p:nvPicPr>
          <p:cNvPr id="16" name="Picture 15">
            <a:extLst>
              <a:ext uri="{FF2B5EF4-FFF2-40B4-BE49-F238E27FC236}">
                <a16:creationId xmlns:a16="http://schemas.microsoft.com/office/drawing/2014/main" id="{6681294F-E759-3F14-8BC0-A8B6977EE499}"/>
              </a:ext>
            </a:extLst>
          </p:cNvPr>
          <p:cNvPicPr>
            <a:picLocks noChangeAspect="1"/>
          </p:cNvPicPr>
          <p:nvPr/>
        </p:nvPicPr>
        <p:blipFill>
          <a:blip r:embed="rId17"/>
          <a:stretch>
            <a:fillRect/>
          </a:stretch>
        </p:blipFill>
        <p:spPr>
          <a:xfrm>
            <a:off x="11340737" y="5988623"/>
            <a:ext cx="851263" cy="851263"/>
          </a:xfrm>
          <a:prstGeom prst="rect">
            <a:avLst/>
          </a:prstGeom>
        </p:spPr>
      </p:pic>
    </p:spTree>
    <p:extLst>
      <p:ext uri="{BB962C8B-B14F-4D97-AF65-F5344CB8AC3E}">
        <p14:creationId xmlns:p14="http://schemas.microsoft.com/office/powerpoint/2010/main" val="23154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dirty="0">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6"/>
            <a:ext cx="12192000" cy="5396753"/>
          </a:xfrm>
        </p:spPr>
        <p:txBody>
          <a:bodyPr>
            <a:normAutofit lnSpcReduction="10000"/>
          </a:bodyPr>
          <a:lstStyle/>
          <a:p>
            <a:pPr marL="114300"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r>
              <a:rPr lang="en-US" sz="1800" b="1">
                <a:solidFill>
                  <a:schemeClr val="bg2"/>
                </a:solidFill>
                <a:latin typeface="Arial Black"/>
              </a:rPr>
              <a:t>Submissions are due by the third Monday of each month and should be sent </a:t>
            </a:r>
            <a:r>
              <a:rPr lang="en-US" sz="1800" b="1">
                <a:latin typeface="Arial Black"/>
              </a:rPr>
              <a:t>to </a:t>
            </a:r>
            <a:r>
              <a:rPr lang="en-US" sz="1800" b="1" u="sng">
                <a:solidFill>
                  <a:schemeClr val="accent2"/>
                </a:solidFill>
                <a:latin typeface="Arial Black"/>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marL="571500" lvl="1" indent="0">
              <a:buNone/>
            </a:pPr>
            <a:endParaRPr lang="en-US" sz="1800" b="1">
              <a:solidFill>
                <a:schemeClr val="bg2"/>
              </a:solidFill>
              <a:latin typeface="Arial Black"/>
            </a:endParaRPr>
          </a:p>
          <a:p>
            <a:pPr marL="571500" lvl="1" indent="0">
              <a:buNone/>
            </a:pPr>
            <a:r>
              <a:rPr lang="en-US" sz="1800" b="1">
                <a:solidFill>
                  <a:schemeClr val="bg2"/>
                </a:solidFill>
                <a:latin typeface="Arial Black"/>
              </a:rPr>
              <a:t>Please share great things happening in your LEA to </a:t>
            </a:r>
            <a:r>
              <a:rPr lang="en-US" sz="1800" b="1">
                <a:solidFill>
                  <a:srgbClr val="EF7920"/>
                </a:solidFill>
                <a:latin typeface="Arial Black"/>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endParaRPr lang="en-US" sz="1800">
              <a:solidFill>
                <a:schemeClr val="bg2"/>
              </a:solidFill>
              <a:latin typeface="Arial Black"/>
            </a:endParaRPr>
          </a:p>
          <a:p>
            <a:pPr marL="1200150" lvl="1" indent="-285750"/>
            <a:endParaRPr lang="en-US" sz="1800">
              <a:solidFill>
                <a:srgbClr val="595959"/>
              </a:solidFill>
              <a:latin typeface="Arial Black"/>
            </a:endParaRPr>
          </a:p>
          <a:p>
            <a:pPr marL="571500" lvl="1" indent="0">
              <a:buNone/>
            </a:pPr>
            <a:r>
              <a:rPr lang="en-US" sz="1800" b="1">
                <a:solidFill>
                  <a:schemeClr val="bg2"/>
                </a:solidFill>
                <a:latin typeface="Arial Black"/>
                <a:cs typeface="Arial"/>
              </a:rPr>
              <a:t>The following form can be shared with colleagues who wish to receive the OSE Newsletter: </a:t>
            </a:r>
            <a:r>
              <a:rPr lang="en-US" sz="1800" b="1" u="sng">
                <a:solidFill>
                  <a:schemeClr val="accent2"/>
                </a:solidFill>
                <a:latin typeface="Arial Black"/>
                <a:cs typeface="Arial"/>
                <a:hlinkClick r:id="rId4">
                  <a:extLst>
                    <a:ext uri="{A12FA001-AC4F-418D-AE19-62706E023703}">
                      <ahyp:hlinkClr xmlns:ahyp="http://schemas.microsoft.com/office/drawing/2018/hyperlinkcolor" val="tx"/>
                    </a:ext>
                  </a:extLst>
                </a:hlinkClick>
              </a:rPr>
              <a:t>OSE Signup Form</a:t>
            </a:r>
            <a:r>
              <a:rPr lang="en-US" sz="1800" b="1">
                <a:solidFill>
                  <a:srgbClr val="202020"/>
                </a:solidFill>
                <a:latin typeface="Arial Black"/>
                <a:cs typeface="Arial"/>
              </a:rPr>
              <a:t>.</a:t>
            </a:r>
            <a:endParaRPr lang="en-US"/>
          </a:p>
          <a:p>
            <a:pPr lvl="1"/>
            <a:endParaRPr lang="en-US" sz="1800" b="1">
              <a:solidFill>
                <a:srgbClr val="202020"/>
              </a:solidFill>
              <a:latin typeface="Arial Black" panose="020B0A04020102020204" pitchFamily="34" charset="0"/>
              <a:cs typeface="Arial"/>
            </a:endParaRPr>
          </a:p>
          <a:p>
            <a:pPr lvl="1"/>
            <a:r>
              <a:rPr lang="en-US" sz="1800" b="1">
                <a:solidFill>
                  <a:schemeClr val="bg2"/>
                </a:solidFill>
                <a:latin typeface="Arial Black"/>
                <a:cs typeface="Arial"/>
              </a:rPr>
              <a:t>Here is a </a:t>
            </a:r>
            <a:r>
              <a:rPr lang="en-US" sz="1800" b="1">
                <a:solidFill>
                  <a:srgbClr val="EF7920"/>
                </a:solidFill>
                <a:latin typeface="Arial Black"/>
                <a:cs typeface="Arial"/>
                <a:hlinkClick r:id="rId5">
                  <a:extLst>
                    <a:ext uri="{A12FA001-AC4F-418D-AE19-62706E023703}">
                      <ahyp:hlinkClr xmlns:ahyp="http://schemas.microsoft.com/office/drawing/2018/hyperlinkcolor" val="tx"/>
                    </a:ext>
                  </a:extLst>
                </a:hlinkClick>
              </a:rPr>
              <a:t>linked newsletter submissions schedule</a:t>
            </a:r>
            <a:r>
              <a:rPr lang="en-US" sz="1800" b="1">
                <a:solidFill>
                  <a:srgbClr val="EF7920"/>
                </a:solidFill>
                <a:latin typeface="Arial Black"/>
                <a:cs typeface="Arial"/>
              </a:rPr>
              <a:t> </a:t>
            </a:r>
            <a:r>
              <a:rPr lang="en-US" sz="1800" b="1">
                <a:solidFill>
                  <a:schemeClr val="bg2"/>
                </a:solidFill>
                <a:latin typeface="Arial Black"/>
                <a:cs typeface="Arial"/>
              </a:rPr>
              <a:t>through November 2025, as to when article submissions are due.</a:t>
            </a:r>
          </a:p>
          <a:p>
            <a:pPr marL="571500" lvl="1" indent="0">
              <a:buNone/>
            </a:pPr>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panose="020B0A04020102020204" pitchFamily="34" charset="0"/>
              </a:rPr>
              <a:t>If you have questions about the newsletter email </a:t>
            </a:r>
            <a:r>
              <a:rPr lang="en-US" sz="1800" b="1">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panose="020B0A04020102020204" pitchFamily="34" charset="0"/>
              </a:rPr>
              <a:t>. </a:t>
            </a:r>
          </a:p>
          <a:p>
            <a:pPr lvl="1"/>
            <a:endParaRPr lang="en-US">
              <a:solidFill>
                <a:srgbClr val="202020"/>
              </a:solidFill>
              <a:cs typeface="Arial"/>
            </a:endParaRPr>
          </a:p>
          <a:p>
            <a:pPr lvl="1"/>
            <a:endParaRPr lang="en-US">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6"/>
          <a:stretch>
            <a:fillRect/>
          </a:stretch>
        </p:blipFill>
        <p:spPr>
          <a:xfrm>
            <a:off x="3397105" y="1550895"/>
            <a:ext cx="4897231" cy="907128"/>
          </a:xfrm>
          <a:prstGeom prst="rect">
            <a:avLst/>
          </a:prstGeom>
        </p:spPr>
      </p:pic>
      <p:pic>
        <p:nvPicPr>
          <p:cNvPr id="2050" name="Picture 2" descr="cute turkey clipart with big cute eyes painted in watercolour style,  splashes, floral elements, white background - Clip Art Library">
            <a:extLst>
              <a:ext uri="{FF2B5EF4-FFF2-40B4-BE49-F238E27FC236}">
                <a16:creationId xmlns:a16="http://schemas.microsoft.com/office/drawing/2014/main" id="{9140F823-F2F1-6C4E-ECA4-F023ACC4B3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0019" y="5737790"/>
            <a:ext cx="1111981" cy="111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255133"/>
            <a:ext cx="12192000" cy="1125431"/>
          </a:xfrm>
        </p:spPr>
        <p:txBody>
          <a:bodyPr/>
          <a:lstStyle/>
          <a:p>
            <a:pPr algn="ctr"/>
            <a:r>
              <a:rPr lang="en-US">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524315"/>
          </a:xfrm>
          <a:prstGeom prst="rect">
            <a:avLst/>
          </a:prstGeom>
          <a:noFill/>
        </p:spPr>
        <p:txBody>
          <a:bodyPr wrap="square">
            <a:spAutoFit/>
          </a:bodyPr>
          <a:lstStyle/>
          <a:p>
            <a:pPr marL="0" marR="0">
              <a:spcBef>
                <a:spcPts val="0"/>
              </a:spcBef>
              <a:spcAft>
                <a:spcPts val="0"/>
              </a:spcAft>
            </a:pPr>
            <a:endParaRPr lang="en-US" sz="1800" b="1">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u="sng">
                <a:effectLst/>
                <a:latin typeface="Arial Black" panose="020B0A04020102020204" pitchFamily="34" charset="0"/>
                <a:ea typeface="Aptos" panose="020B0004020202020204" pitchFamily="34" charset="0"/>
                <a:cs typeface="Aptos" panose="020B0004020202020204" pitchFamily="34" charset="0"/>
              </a:rPr>
              <a:t>Quadrants: Dates</a:t>
            </a:r>
            <a:r>
              <a:rPr lang="en-US" sz="1800">
                <a:effectLst/>
                <a:latin typeface="Arial Black" panose="020B0A04020102020204" pitchFamily="34" charset="0"/>
                <a:ea typeface="Aptos" panose="020B0004020202020204" pitchFamily="34" charset="0"/>
                <a:cs typeface="Aptos" panose="020B0004020202020204" pitchFamily="34" charset="0"/>
              </a:rPr>
              <a:t> </a:t>
            </a:r>
          </a:p>
          <a:p>
            <a:pPr marL="0" marR="0" algn="ctr">
              <a:spcBef>
                <a:spcPts val="0"/>
              </a:spcBef>
              <a:spcAft>
                <a:spcPts val="0"/>
              </a:spcAft>
            </a:pPr>
            <a:endParaRPr lang="en-US" sz="1800">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b="1">
                <a:solidFill>
                  <a:srgbClr val="FFF200"/>
                </a:solidFill>
                <a:effectLst/>
                <a:latin typeface="Arial Black" panose="020B0A04020102020204" pitchFamily="34" charset="0"/>
                <a:ea typeface="Aptos" panose="020B0004020202020204" pitchFamily="34" charset="0"/>
                <a:cs typeface="Aptos" panose="020B0004020202020204" pitchFamily="34" charset="0"/>
              </a:rPr>
              <a:t>Q1: </a:t>
            </a:r>
            <a:r>
              <a:rPr lang="en-US" sz="1800">
                <a:effectLst/>
                <a:latin typeface="Arial Black" panose="020B0A04020102020204" pitchFamily="34" charset="0"/>
                <a:ea typeface="Aptos" panose="020B0004020202020204" pitchFamily="34" charset="0"/>
                <a:cs typeface="Aptos" panose="020B0004020202020204" pitchFamily="34" charset="0"/>
              </a:rPr>
              <a:t>September 5 &amp; 6</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(Española Public Schools) </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99D9EA"/>
                </a:solidFill>
                <a:effectLst/>
                <a:latin typeface="Arial Black" panose="020B0A04020102020204" pitchFamily="34" charset="0"/>
                <a:ea typeface="Aptos" panose="020B0004020202020204" pitchFamily="34" charset="0"/>
                <a:cs typeface="Aptos" panose="020B0004020202020204" pitchFamily="34" charset="0"/>
              </a:rPr>
              <a:t>Q2: </a:t>
            </a:r>
            <a:r>
              <a:rPr lang="en-US" sz="1800">
                <a:effectLst/>
                <a:latin typeface="Arial Black" panose="020B0A04020102020204" pitchFamily="34" charset="0"/>
                <a:ea typeface="Aptos" panose="020B0004020202020204" pitchFamily="34" charset="0"/>
                <a:cs typeface="Aptos" panose="020B0004020202020204" pitchFamily="34" charset="0"/>
              </a:rPr>
              <a:t>November 7 &amp; 8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(Virtual)</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B5E61D"/>
                </a:solidFill>
                <a:effectLst/>
                <a:latin typeface="Arial Black" panose="020B0A04020102020204" pitchFamily="34" charset="0"/>
                <a:ea typeface="Aptos" panose="020B0004020202020204" pitchFamily="34" charset="0"/>
                <a:cs typeface="Aptos" panose="020B0004020202020204" pitchFamily="34" charset="0"/>
              </a:rPr>
              <a:t>Q3: </a:t>
            </a:r>
            <a:r>
              <a:rPr lang="en-US" sz="1800">
                <a:effectLst/>
                <a:latin typeface="Arial Black" panose="020B0A04020102020204" pitchFamily="34" charset="0"/>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(Virtual, with the ICC joining on the 21st)</a:t>
            </a:r>
          </a:p>
          <a:p>
            <a:pPr marL="0" marR="0" algn="ctr">
              <a:spcBef>
                <a:spcPts val="0"/>
              </a:spcBef>
              <a:spcAft>
                <a:spcPts val="0"/>
              </a:spcAft>
            </a:pPr>
            <a:endParaRPr lang="en-US" sz="180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a:solidFill>
                  <a:srgbClr val="FFC90E"/>
                </a:solidFill>
                <a:effectLst/>
                <a:latin typeface="Arial Black" panose="020B0A04020102020204" pitchFamily="34" charset="0"/>
                <a:ea typeface="Aptos" panose="020B0004020202020204" pitchFamily="34" charset="0"/>
                <a:cs typeface="Aptos" panose="020B0004020202020204" pitchFamily="34" charset="0"/>
              </a:rPr>
              <a:t>Q4: </a:t>
            </a:r>
            <a:r>
              <a:rPr lang="en-US" sz="1800">
                <a:effectLst/>
                <a:latin typeface="Arial Black" panose="020B0A04020102020204" pitchFamily="34" charset="0"/>
                <a:ea typeface="Aptos" panose="020B0004020202020204" pitchFamily="34" charset="0"/>
                <a:cs typeface="Aptos" panose="020B0004020202020204" pitchFamily="34" charset="0"/>
              </a:rPr>
              <a:t>May 1 &amp; 2 </a:t>
            </a:r>
          </a:p>
          <a:p>
            <a:pPr marL="0" marR="0" algn="ctr">
              <a:spcBef>
                <a:spcPts val="0"/>
              </a:spcBef>
              <a:spcAft>
                <a:spcPts val="0"/>
              </a:spcAft>
            </a:pPr>
            <a:r>
              <a:rPr lang="en-US" sz="1800">
                <a:effectLst/>
                <a:latin typeface="Arial Black" panose="020B0A04020102020204" pitchFamily="34" charset="0"/>
                <a:ea typeface="Aptos" panose="020B0004020202020204" pitchFamily="34" charset="0"/>
                <a:cs typeface="Aptos" panose="020B0004020202020204" pitchFamily="34" charset="0"/>
              </a:rPr>
              <a:t>(Location to TBD)</a:t>
            </a:r>
          </a:p>
          <a:p>
            <a:pPr marL="0" marR="0">
              <a:spcBef>
                <a:spcPts val="0"/>
              </a:spcBef>
              <a:spcAft>
                <a:spcPts val="0"/>
              </a:spcAft>
            </a:pPr>
            <a:endParaRPr lang="en-US" sz="180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336255" y="5934670"/>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4"/>
          <a:stretch>
            <a:fillRect/>
          </a:stretch>
        </p:blipFill>
        <p:spPr>
          <a:xfrm>
            <a:off x="7247449" y="1959722"/>
            <a:ext cx="4090800" cy="3836119"/>
          </a:xfrm>
          <a:prstGeom prst="rect">
            <a:avLst/>
          </a:prstGeom>
          <a:effectLst>
            <a:glow rad="127000">
              <a:srgbClr val="3A3D4B"/>
            </a:glow>
          </a:effectLst>
        </p:spPr>
      </p:pic>
      <p:pic>
        <p:nvPicPr>
          <p:cNvPr id="5" name="Picture 4" descr="A red check mark on a black background&#10;&#10;Description automatically generated">
            <a:extLst>
              <a:ext uri="{FF2B5EF4-FFF2-40B4-BE49-F238E27FC236}">
                <a16:creationId xmlns:a16="http://schemas.microsoft.com/office/drawing/2014/main" id="{8DA11D8F-F207-E0C1-C366-3A2939E4F9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97371" y="2190115"/>
            <a:ext cx="870636" cy="779557"/>
          </a:xfrm>
          <a:prstGeom prst="rect">
            <a:avLst/>
          </a:prstGeom>
        </p:spPr>
      </p:pic>
      <p:pic>
        <p:nvPicPr>
          <p:cNvPr id="3" name="Picture 2" descr="A red check mark on a black background&#10;&#10;Description automatically generated">
            <a:extLst>
              <a:ext uri="{FF2B5EF4-FFF2-40B4-BE49-F238E27FC236}">
                <a16:creationId xmlns:a16="http://schemas.microsoft.com/office/drawing/2014/main" id="{F81C9F17-015B-CB54-3CF1-92AA0F8BA37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38662" y="2950572"/>
            <a:ext cx="870636" cy="779557"/>
          </a:xfrm>
          <a:prstGeom prst="rect">
            <a:avLst/>
          </a:prstGeom>
        </p:spPr>
      </p:pic>
      <p:pic>
        <p:nvPicPr>
          <p:cNvPr id="4098" name="Picture 2" descr="Cute Turkey Clipart 12 High-quality Jpgs Cartoon Turkey Clipart Bundle Wall  Art Thanksgiving Art Printable Art Commercial Use - Etsy">
            <a:extLst>
              <a:ext uri="{FF2B5EF4-FFF2-40B4-BE49-F238E27FC236}">
                <a16:creationId xmlns:a16="http://schemas.microsoft.com/office/drawing/2014/main" id="{6274083C-A984-04BA-73BC-E4F7F6F0E8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5075" y="5894606"/>
            <a:ext cx="960786" cy="960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255134"/>
            <a:ext cx="12192000" cy="1089572"/>
          </a:xfrm>
        </p:spPr>
        <p:txBody>
          <a:bodyPr/>
          <a:lstStyle/>
          <a:p>
            <a:pPr algn="ctr"/>
            <a:r>
              <a:rPr lang="en-US" b="1">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492990"/>
          </a:xfrm>
          <a:prstGeom prst="rect">
            <a:avLst/>
          </a:prstGeom>
          <a:noFill/>
        </p:spPr>
        <p:txBody>
          <a:bodyPr wrap="square" lIns="91440" tIns="45720" rIns="91440" bIns="45720" anchor="t">
            <a:spAutoFit/>
          </a:bodyPr>
          <a:lstStyle/>
          <a:p>
            <a:pPr marL="0" marR="0" algn="ctr">
              <a:spcBef>
                <a:spcPts val="0"/>
              </a:spcBef>
              <a:spcAft>
                <a:spcPts val="0"/>
              </a:spcAft>
            </a:pPr>
            <a:r>
              <a:rPr lang="en-US" sz="1800">
                <a:effectLst/>
                <a:latin typeface="Arial Black"/>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a:ea typeface="Aptos" panose="020B0004020202020204" pitchFamily="34" charset="0"/>
              </a:rPr>
              <a:t> </a:t>
            </a:r>
            <a:r>
              <a:rPr lang="en-US" sz="1600">
                <a:effectLst/>
                <a:latin typeface="Arial Black"/>
                <a:ea typeface="Aptos" panose="020B0004020202020204" pitchFamily="34" charset="0"/>
              </a:rPr>
              <a:t>Clare Gallegos (505) 841-3885</a:t>
            </a:r>
            <a:endParaRPr lang="en-US" sz="1600">
              <a:latin typeface="Arial Black"/>
              <a:ea typeface="Aptos" panose="020B0004020202020204" pitchFamily="34" charset="0"/>
            </a:endParaRPr>
          </a:p>
          <a:p>
            <a:pPr marL="0" marR="0" algn="ctr">
              <a:spcBef>
                <a:spcPts val="0"/>
              </a:spcBef>
              <a:spcAft>
                <a:spcPts val="0"/>
              </a:spcAft>
            </a:pPr>
            <a:endParaRPr lang="en-US" sz="1600">
              <a:latin typeface="Arial Black" panose="020B0A04020102020204" pitchFamily="34" charset="0"/>
              <a:ea typeface="Aptos" panose="020B0004020202020204" pitchFamily="34" charset="0"/>
            </a:endParaRPr>
          </a:p>
          <a:p>
            <a:pPr marL="0" marR="0" algn="ctr">
              <a:spcBef>
                <a:spcPts val="0"/>
              </a:spcBef>
              <a:spcAft>
                <a:spcPts val="0"/>
              </a:spcAft>
            </a:pPr>
            <a:r>
              <a:rPr lang="en-US" sz="1600">
                <a:latin typeface="Arial Black"/>
                <a:ea typeface="Aptos" panose="020B0004020202020204" pitchFamily="34" charset="0"/>
              </a:rPr>
              <a:t>Jody Myers </a:t>
            </a:r>
            <a:r>
              <a:rPr lang="en-US" sz="1600">
                <a:effectLst/>
                <a:latin typeface="Arial Black"/>
                <a:ea typeface="Times New Roman" panose="02020603050405020304" pitchFamily="18" charset="0"/>
              </a:rPr>
              <a:t>(682)554-6672</a:t>
            </a:r>
            <a:endParaRPr lang="en-US" sz="1600">
              <a:effectLst/>
              <a:latin typeface="Arial Black"/>
              <a:ea typeface="Aptos" panose="020B0004020202020204" pitchFamily="34" charset="0"/>
            </a:endParaRPr>
          </a:p>
          <a:p>
            <a:pPr marL="0" marR="0" algn="ctr">
              <a:spcBef>
                <a:spcPts val="0"/>
              </a:spcBef>
              <a:spcAft>
                <a:spcPts val="0"/>
              </a:spcAft>
            </a:pPr>
            <a:endParaRPr lang="en-US" sz="1800">
              <a:latin typeface="Arial Black" panose="020B0A04020102020204" pitchFamily="34" charset="0"/>
              <a:ea typeface="Aptos" panose="020B0004020202020204" pitchFamily="34" charset="0"/>
            </a:endParaRPr>
          </a:p>
          <a:p>
            <a:pPr marL="0" marR="0" algn="ctr">
              <a:spcBef>
                <a:spcPts val="0"/>
              </a:spcBef>
              <a:spcAft>
                <a:spcPts val="0"/>
              </a:spcAft>
            </a:pPr>
            <a:r>
              <a:rPr lang="en-US" sz="1600">
                <a:effectLst/>
                <a:latin typeface="Arial Black"/>
                <a:ea typeface="Aptos" panose="020B0004020202020204" pitchFamily="34" charset="0"/>
              </a:rPr>
              <a:t>Michelle Tregembo</a:t>
            </a:r>
            <a:r>
              <a:rPr lang="en-US" sz="1600">
                <a:latin typeface="Arial Black"/>
                <a:ea typeface="Aptos" panose="020B0004020202020204" pitchFamily="34" charset="0"/>
              </a:rPr>
              <a:t> </a:t>
            </a:r>
            <a:r>
              <a:rPr lang="en-US" sz="1600">
                <a:effectLst/>
                <a:latin typeface="Arial Black"/>
                <a:ea typeface="Aptos" panose="020B0004020202020204" pitchFamily="34" charset="0"/>
              </a:rPr>
              <a:t>(505)274-3885</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te Turkey Clipart | 12 High-Quality JPGs | Cartoon Turkey Clipart Bundle  | Wall Art | Thanksgiving Art | Printable Art | Commercial Use">
            <a:extLst>
              <a:ext uri="{FF2B5EF4-FFF2-40B4-BE49-F238E27FC236}">
                <a16:creationId xmlns:a16="http://schemas.microsoft.com/office/drawing/2014/main" id="{BB33C04A-94F6-446E-B94E-3BBA79E42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00" y="5768788"/>
            <a:ext cx="1371600" cy="108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1609794147"/>
              </p:ext>
            </p:extLst>
          </p:nvPr>
        </p:nvGraphicFramePr>
        <p:xfrm>
          <a:off x="-1" y="1515036"/>
          <a:ext cx="12192001" cy="5320493"/>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18960">
                <a:tc>
                  <a:txBody>
                    <a:bodyPr/>
                    <a:lstStyle/>
                    <a:p>
                      <a:pPr marL="0" marR="0">
                        <a:lnSpc>
                          <a:spcPct val="107000"/>
                        </a:lnSpc>
                        <a:spcBef>
                          <a:spcPts val="0"/>
                        </a:spcBef>
                        <a:spcAft>
                          <a:spcPts val="0"/>
                        </a:spcAft>
                      </a:pPr>
                      <a:r>
                        <a:rPr lang="en-US" sz="900" kern="0">
                          <a:solidFill>
                            <a:schemeClr val="bg2"/>
                          </a:solidFill>
                          <a:effectLst/>
                          <a:latin typeface="Arial Black"/>
                        </a:rPr>
                        <a:t>Cage, Margaret</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Director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Jenkins, Tyre’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Office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a:rPr>
                        <a:t>Lozano, Miguel</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5">
                            <a:extLst>
                              <a:ext uri="{A12FA001-AC4F-418D-AE19-62706E023703}">
                                <ahyp:hlinkClr xmlns:ahyp="http://schemas.microsoft.com/office/drawing/2018/hyperlinkcolor" val="tx"/>
                              </a:ext>
                            </a:extLst>
                          </a:hlinkClick>
                        </a:rPr>
                        <a:t>miguel.lozano@ped.nm.gov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Chief Counsel</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532891">
                <a:tc>
                  <a:txBody>
                    <a:bodyPr/>
                    <a:lstStyle/>
                    <a:p>
                      <a:pPr marL="0" marR="0">
                        <a:lnSpc>
                          <a:spcPct val="107000"/>
                        </a:lnSpc>
                        <a:spcBef>
                          <a:spcPts val="0"/>
                        </a:spcBef>
                        <a:spcAft>
                          <a:spcPts val="0"/>
                        </a:spcAft>
                      </a:pPr>
                      <a:r>
                        <a:rPr lang="en-US" sz="900" kern="0">
                          <a:solidFill>
                            <a:schemeClr val="bg2"/>
                          </a:solidFill>
                          <a:effectLst/>
                          <a:latin typeface="Arial Black"/>
                        </a:rPr>
                        <a:t>Marcotte, Charlene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6">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 Finance and Data</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15283">
                <a:tc>
                  <a:txBody>
                    <a:bodyPr/>
                    <a:lstStyle/>
                    <a:p>
                      <a:pPr marL="0" marR="0">
                        <a:lnSpc>
                          <a:spcPct val="107000"/>
                        </a:lnSpc>
                        <a:spcBef>
                          <a:spcPts val="0"/>
                        </a:spcBef>
                        <a:spcAft>
                          <a:spcPts val="0"/>
                        </a:spcAft>
                      </a:pPr>
                      <a:r>
                        <a:rPr lang="en-US" sz="900" kern="0">
                          <a:solidFill>
                            <a:schemeClr val="bg2"/>
                          </a:solidFill>
                          <a:effectLst/>
                          <a:latin typeface="Arial Black"/>
                        </a:rPr>
                        <a:t>Gill, Ria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7">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43600">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Vacant</a:t>
                      </a:r>
                    </a:p>
                  </a:txBody>
                  <a:tcPr marL="95234" marR="95234" marT="47617" marB="47617" anchor="ctr">
                    <a:solidFill>
                      <a:srgbClr val="FF914D"/>
                    </a:solidFill>
                  </a:tcPr>
                </a:tc>
                <a:tc>
                  <a:txBody>
                    <a:bodyPr/>
                    <a:lstStyle/>
                    <a:p>
                      <a:pPr marL="0" marR="0">
                        <a:lnSpc>
                          <a:spcPct val="107000"/>
                        </a:lnSpc>
                        <a:spcBef>
                          <a:spcPts val="0"/>
                        </a:spcBef>
                        <a:spcAft>
                          <a:spcPts val="0"/>
                        </a:spcAft>
                      </a:pPr>
                      <a:endParaRPr lang="en-US" sz="900" b="0" u="none"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Assistant Deputy Director of Data &amp; Finance</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475223">
                <a:tc>
                  <a:txBody>
                    <a:bodyPr/>
                    <a:lstStyle/>
                    <a:p>
                      <a:pPr marL="0" marR="0">
                        <a:lnSpc>
                          <a:spcPct val="107000"/>
                        </a:lnSpc>
                        <a:spcBef>
                          <a:spcPts val="0"/>
                        </a:spcBef>
                        <a:spcAft>
                          <a:spcPts val="0"/>
                        </a:spcAft>
                      </a:pPr>
                      <a:r>
                        <a:rPr lang="en-US" sz="900" kern="0">
                          <a:solidFill>
                            <a:schemeClr val="bg2"/>
                          </a:solidFill>
                          <a:effectLst/>
                          <a:latin typeface="Arial Black"/>
                        </a:rPr>
                        <a:t>Perea, Sharyn</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8">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499890">
                <a:tc>
                  <a:txBody>
                    <a:bodyPr/>
                    <a:lstStyle/>
                    <a:p>
                      <a:pPr marL="0" marR="0">
                        <a:lnSpc>
                          <a:spcPct val="107000"/>
                        </a:lnSpc>
                        <a:spcBef>
                          <a:spcPts val="0"/>
                        </a:spcBef>
                        <a:spcAft>
                          <a:spcPts val="0"/>
                        </a:spcAft>
                      </a:pPr>
                      <a:r>
                        <a:rPr lang="en-US" sz="900" kern="0">
                          <a:solidFill>
                            <a:schemeClr val="bg2"/>
                          </a:solidFill>
                          <a:effectLst/>
                          <a:latin typeface="Arial Black"/>
                        </a:rPr>
                        <a:t>Cassel, Elizabeth</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9">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rgbClr val="000000"/>
                          </a:solidFill>
                          <a:effectLst/>
                          <a:latin typeface="Arial Black"/>
                        </a:rPr>
                      </a:br>
                      <a:r>
                        <a:rPr lang="en-US" sz="900" b="0" kern="0">
                          <a:solidFill>
                            <a:schemeClr val="bg2"/>
                          </a:solidFill>
                          <a:effectLst/>
                          <a:latin typeface="Arial Black"/>
                        </a:rPr>
                        <a:t>Parent and Community Liaison,</a:t>
                      </a:r>
                      <a:br>
                        <a:rPr lang="en-US" sz="900" b="0" kern="0">
                          <a:solidFill>
                            <a:srgbClr val="000000"/>
                          </a:solidFill>
                          <a:effectLst/>
                          <a:latin typeface="Arial Black"/>
                        </a:rPr>
                      </a:br>
                      <a:r>
                        <a:rPr lang="en-US" sz="900" b="0" kern="0">
                          <a:solidFill>
                            <a:schemeClr val="bg2"/>
                          </a:solidFill>
                          <a:effectLst/>
                          <a:latin typeface="Arial Black"/>
                        </a:rPr>
                        <a:t>Complaints and CAPS</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40661">
                <a:tc>
                  <a:txBody>
                    <a:bodyPr/>
                    <a:lstStyle/>
                    <a:p>
                      <a:pPr marL="0" marR="0">
                        <a:lnSpc>
                          <a:spcPct val="107000"/>
                        </a:lnSpc>
                        <a:spcBef>
                          <a:spcPts val="0"/>
                        </a:spcBef>
                        <a:spcAft>
                          <a:spcPts val="0"/>
                        </a:spcAft>
                      </a:pPr>
                      <a:r>
                        <a:rPr lang="en-US" sz="900" kern="0">
                          <a:solidFill>
                            <a:schemeClr val="bg2"/>
                          </a:solidFill>
                          <a:effectLst/>
                          <a:latin typeface="Arial Black"/>
                        </a:rPr>
                        <a:t>Pacheco, Lorie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0">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Low Incidence,</a:t>
                      </a:r>
                      <a:br>
                        <a:rPr lang="en-US" sz="900" b="0" kern="0">
                          <a:solidFill>
                            <a:srgbClr val="000000"/>
                          </a:solidFill>
                          <a:effectLst/>
                          <a:latin typeface="Arial Black"/>
                        </a:rPr>
                      </a:br>
                      <a:r>
                        <a:rPr lang="en-US" sz="900" b="0" kern="0">
                          <a:solidFill>
                            <a:schemeClr val="bg2"/>
                          </a:solidFill>
                          <a:effectLst/>
                          <a:latin typeface="Arial Black"/>
                        </a:rPr>
                        <a:t>NIMAS/NIMAC</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Schweiger, Liz</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1">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ea typeface="Aptos" panose="020B0004020202020204" pitchFamily="34" charset="0"/>
                          <a:cs typeface="Times New Roman"/>
                        </a:rPr>
                        <a:t>Education Administrator, Data Analyst, Indicator 13</a:t>
                      </a:r>
                      <a:endParaRPr lang="en-US" sz="900" b="0"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a:ea typeface="Aptos" panose="020B0004020202020204" pitchFamily="34" charset="0"/>
                          <a:cs typeface="Times New Roman"/>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389818">
                <a:tc>
                  <a:txBody>
                    <a:bodyPr/>
                    <a:lstStyle/>
                    <a:p>
                      <a:pPr marL="0" marR="0">
                        <a:lnSpc>
                          <a:spcPct val="107000"/>
                        </a:lnSpc>
                        <a:spcBef>
                          <a:spcPts val="0"/>
                        </a:spcBef>
                        <a:spcAft>
                          <a:spcPts val="0"/>
                        </a:spcAft>
                      </a:pPr>
                      <a:r>
                        <a:rPr lang="en-US" sz="900" kern="0">
                          <a:solidFill>
                            <a:schemeClr val="bg2"/>
                          </a:solidFill>
                          <a:effectLst/>
                          <a:latin typeface="Arial Black"/>
                        </a:rPr>
                        <a:t>Quick, Catherine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2">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Early Childhood Ed</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598470"/>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r>
              <a:rPr lang="en-US" sz="4400" b="1">
                <a:solidFill>
                  <a:schemeClr val="bg1"/>
                </a:solidFill>
                <a:latin typeface="Arial Black" panose="020B0A04020102020204" pitchFamily="34" charset="0"/>
                <a:cs typeface="Calibri" panose="020F0502020204030204" pitchFamily="34" charset="0"/>
              </a:rPr>
              <a:t>Contact List</a:t>
            </a:r>
            <a:br>
              <a:rPr lang="en-US" sz="4000">
                <a:solidFill>
                  <a:schemeClr val="bg1"/>
                </a:solidFill>
                <a:latin typeface="Calibri" panose="020F0502020204030204" pitchFamily="34" charset="0"/>
                <a:cs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566750044"/>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Gallegos, Katalina</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katalina.gallegos@ped.nm.gov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Management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Kaity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2978662237"/>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Jiang, Jingchao</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jingchao.jiang@ped.nm.gov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Financial Coordinator</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3876990665"/>
              </p:ext>
            </p:extLst>
          </p:nvPr>
        </p:nvGraphicFramePr>
        <p:xfrm>
          <a:off x="-1" y="6342411"/>
          <a:ext cx="12192001" cy="390162"/>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390162">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jennifer.rodriguez1@ped.nm.gov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b="1" dirty="0">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2054" name="Picture 6" descr="Thanksgiving Turkey Background - A PowerPoint Background">
            <a:extLst>
              <a:ext uri="{FF2B5EF4-FFF2-40B4-BE49-F238E27FC236}">
                <a16:creationId xmlns:a16="http://schemas.microsoft.com/office/drawing/2014/main" id="{C4445807-A47C-8BC9-ABA4-25C1DAC04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782"/>
            <a:ext cx="12192000" cy="53806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0E74BB-DA57-0C35-67F0-4691EE8C31D7}"/>
              </a:ext>
            </a:extLst>
          </p:cNvPr>
          <p:cNvSpPr txBox="1"/>
          <p:nvPr/>
        </p:nvSpPr>
        <p:spPr>
          <a:xfrm>
            <a:off x="4775982" y="2202364"/>
            <a:ext cx="4836353" cy="369332"/>
          </a:xfrm>
          <a:prstGeom prst="rect">
            <a:avLst/>
          </a:prstGeom>
          <a:noFill/>
        </p:spPr>
        <p:txBody>
          <a:bodyPr wrap="square">
            <a:spAutoFit/>
          </a:bodyPr>
          <a:lstStyle/>
          <a:p>
            <a:pPr algn="ctr"/>
            <a:r>
              <a:rPr lang="en-US" sz="1800" b="1">
                <a:solidFill>
                  <a:schemeClr val="bg1"/>
                </a:solidFill>
                <a:latin typeface="Arial Black" panose="020B0A04020102020204" pitchFamily="34" charset="0"/>
                <a:hlinkClick r:id="rId4">
                  <a:extLst>
                    <a:ext uri="{A12FA001-AC4F-418D-AE19-62706E023703}">
                      <ahyp:hlinkClr xmlns:ahyp="http://schemas.microsoft.com/office/drawing/2018/hyperlinkcolor" val="tx"/>
                    </a:ext>
                  </a:extLst>
                </a:hlinkClick>
              </a:rPr>
              <a:t>November 2024 OSE Newsletter</a:t>
            </a:r>
            <a:endParaRPr lang="en-US" sz="1800" b="1">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4A1A7CC5-FBBB-62C9-141F-8596F245ED82}"/>
              </a:ext>
            </a:extLst>
          </p:cNvPr>
          <p:cNvSpPr txBox="1"/>
          <p:nvPr/>
        </p:nvSpPr>
        <p:spPr>
          <a:xfrm>
            <a:off x="4117497" y="3329168"/>
            <a:ext cx="6153324" cy="369332"/>
          </a:xfrm>
          <a:prstGeom prst="rect">
            <a:avLst/>
          </a:prstGeom>
          <a:noFill/>
        </p:spPr>
        <p:txBody>
          <a:bodyPr wrap="square">
            <a:spAutoFit/>
          </a:bodyPr>
          <a:lstStyle/>
          <a:p>
            <a:pPr algn="ctr"/>
            <a:r>
              <a:rPr lang="en-US" sz="1800" b="1">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OSE Resources</a:t>
            </a:r>
            <a:endParaRPr lang="en-US" sz="1800" b="1">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1F58858-A343-5EF9-7850-28C479962D58}"/>
              </a:ext>
            </a:extLst>
          </p:cNvPr>
          <p:cNvSpPr txBox="1"/>
          <p:nvPr/>
        </p:nvSpPr>
        <p:spPr>
          <a:xfrm>
            <a:off x="4117497" y="2755374"/>
            <a:ext cx="6153324"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OSE Parent Portal</a:t>
            </a:r>
            <a:endParaRPr lang="en-US" sz="1800" b="1">
              <a:solidFill>
                <a:schemeClr val="bg1"/>
              </a:solidFill>
              <a:latin typeface="Arial Black" panose="020B0A04020102020204" pitchFamily="34" charset="0"/>
            </a:endParaRPr>
          </a:p>
        </p:txBody>
      </p:sp>
      <p:sp>
        <p:nvSpPr>
          <p:cNvPr id="20" name="TextBox 19">
            <a:extLst>
              <a:ext uri="{FF2B5EF4-FFF2-40B4-BE49-F238E27FC236}">
                <a16:creationId xmlns:a16="http://schemas.microsoft.com/office/drawing/2014/main" id="{C236CAD5-DBDB-F5CC-D411-BF7D49DA15E9}"/>
              </a:ext>
            </a:extLst>
          </p:cNvPr>
          <p:cNvSpPr txBox="1"/>
          <p:nvPr/>
        </p:nvSpPr>
        <p:spPr>
          <a:xfrm>
            <a:off x="4117497" y="3902962"/>
            <a:ext cx="6153324"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LEA Managed Booklet</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3F7B29D-9268-F4B0-8B5A-4690C1953E6C}"/>
              </a:ext>
            </a:extLst>
          </p:cNvPr>
          <p:cNvSpPr txBox="1"/>
          <p:nvPr/>
        </p:nvSpPr>
        <p:spPr>
          <a:xfrm>
            <a:off x="4117497" y="4476756"/>
            <a:ext cx="6153324" cy="701731"/>
          </a:xfrm>
          <a:prstGeom prst="rect">
            <a:avLst/>
          </a:prstGeom>
          <a:noFill/>
        </p:spPr>
        <p:txBody>
          <a:bodyPr wrap="square">
            <a:spAutoFit/>
          </a:bodyPr>
          <a:lstStyle/>
          <a:p>
            <a:pPr marL="0" indent="0" algn="ctr">
              <a:lnSpc>
                <a:spcPct val="120000"/>
              </a:lnSpc>
              <a:spcBef>
                <a:spcPts val="0"/>
              </a:spcBef>
              <a:buFont typeface="Arial"/>
              <a:buNone/>
            </a:pPr>
            <a:r>
              <a:rPr lang="en-US" sz="1800" b="1">
                <a:solidFill>
                  <a:schemeClr val="bg2"/>
                </a:solidFill>
                <a:latin typeface="Georgia" panose="02040502050405020303" pitchFamily="18" charset="0"/>
              </a:rPr>
              <a:t> </a:t>
            </a:r>
            <a:r>
              <a:rPr lang="en-US" sz="1800" b="1">
                <a:solidFill>
                  <a:schemeClr val="bg1"/>
                </a:solidFill>
                <a:latin typeface="Arial Black" panose="020B0A04020102020204" pitchFamily="34" charset="0"/>
              </a:rPr>
              <a:t>Have Questions for OSE? </a:t>
            </a:r>
          </a:p>
          <a:p>
            <a:pPr marL="114300" indent="0" algn="ctr">
              <a:buFont typeface="Arial"/>
              <a:buNone/>
            </a:pPr>
            <a:r>
              <a:rPr lang="en-US" sz="1800" b="1">
                <a:solidFill>
                  <a:schemeClr val="bg1"/>
                </a:solidFill>
                <a:latin typeface="Arial Black" panose="020B0A04020102020204" pitchFamily="34" charset="0"/>
                <a:hlinkClick r:id="rId8">
                  <a:extLst>
                    <a:ext uri="{A12FA001-AC4F-418D-AE19-62706E023703}">
                      <ahyp:hlinkClr xmlns:ahyp="http://schemas.microsoft.com/office/drawing/2018/hyperlinkcolor" val="tx"/>
                    </a:ext>
                  </a:extLst>
                </a:hlinkClick>
              </a:rPr>
              <a:t>ose.support@ped.nm.gov</a:t>
            </a:r>
            <a:r>
              <a:rPr lang="en-US" sz="1800" b="1">
                <a:solidFill>
                  <a:schemeClr val="bg1"/>
                </a:solidFill>
                <a:latin typeface="Arial Black" panose="020B0A04020102020204" pitchFamily="34" charset="0"/>
              </a:rPr>
              <a:t> </a:t>
            </a:r>
            <a:endParaRPr lang="en-US" sz="1800"/>
          </a:p>
        </p:txBody>
      </p:sp>
    </p:spTree>
    <p:extLst>
      <p:ext uri="{BB962C8B-B14F-4D97-AF65-F5344CB8AC3E}">
        <p14:creationId xmlns:p14="http://schemas.microsoft.com/office/powerpoint/2010/main" val="39399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solidFill>
                  <a:schemeClr val="bg2"/>
                </a:solidFill>
                <a:latin typeface="Arial Black" panose="020B0A04020102020204" pitchFamily="34" charset="0"/>
              </a:rPr>
              <a:t>Office Hour Sessions</a:t>
            </a:r>
            <a:endParaRPr sz="3300" b="1">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a:solidFill>
                  <a:srgbClr val="048A8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Georgia" panose="02040502050405020303" pitchFamily="18" charset="0"/>
                <a:ea typeface="Calibri"/>
                <a:cs typeface="Calibri"/>
                <a:sym typeface="Calibri"/>
              </a:rPr>
              <a:t>November 19</a:t>
            </a:r>
            <a:r>
              <a:rPr lang="en-US" sz="2000" b="0" i="1" u="none" strike="noStrike" cap="none">
                <a:solidFill>
                  <a:srgbClr val="000000"/>
                </a:solidFill>
                <a:latin typeface="Georgia" panose="02040502050405020303" pitchFamily="18" charset="0"/>
                <a:ea typeface="Calibri"/>
                <a:cs typeface="Calibri"/>
                <a:sym typeface="Calibri"/>
              </a:rPr>
              <a:t>, 2024</a:t>
            </a:r>
            <a:endParaRPr sz="2000" b="0" i="1" u="none" strike="noStrike" cap="none">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B690CB-BAF0-F798-7FBF-F331F47A8DDE}"/>
              </a:ext>
            </a:extLst>
          </p:cNvPr>
          <p:cNvSpPr>
            <a:spLocks noGrp="1"/>
          </p:cNvSpPr>
          <p:nvPr>
            <p:ph type="sldNum" sz="quarter" idx="12"/>
          </p:nvPr>
        </p:nvSpPr>
        <p:spPr/>
        <p:txBody>
          <a:bodyPr/>
          <a:lstStyle/>
          <a:p>
            <a:fld id="{B6F15528-21DE-4FAA-801E-634DDDAF4B2B}" type="slidenum">
              <a:rPr lang="en-US" smtClean="0"/>
              <a:pPr/>
              <a:t>20</a:t>
            </a:fld>
            <a:endParaRPr lang="en-US"/>
          </a:p>
        </p:txBody>
      </p:sp>
      <p:pic>
        <p:nvPicPr>
          <p:cNvPr id="3078" name="Picture 6" descr="ARE YOU TRAINING YOUR EMPLOYEES? – ATA Employment Solutions">
            <a:extLst>
              <a:ext uri="{FF2B5EF4-FFF2-40B4-BE49-F238E27FC236}">
                <a16:creationId xmlns:a16="http://schemas.microsoft.com/office/drawing/2014/main" id="{BFD15C14-D8AA-A0A6-18C3-8DF65F302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879" y="2432808"/>
            <a:ext cx="6446241" cy="325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18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 y="1541311"/>
            <a:ext cx="6349366" cy="2560320"/>
          </a:xfrm>
        </p:spPr>
        <p:txBody>
          <a:bodyPr>
            <a:normAutofit/>
          </a:bodyPr>
          <a:lstStyle/>
          <a:p>
            <a:pPr algn="ctr"/>
            <a:r>
              <a:rPr lang="en-US" sz="5400" b="1" dirty="0">
                <a:solidFill>
                  <a:schemeClr val="accent6">
                    <a:lumMod val="75000"/>
                  </a:schemeClr>
                </a:solidFill>
                <a:latin typeface="Arial Rounded MT Bold" panose="020F0704030504030204" pitchFamily="34" charset="0"/>
                <a:ea typeface="Cambria" panose="02040503050406030204" pitchFamily="18" charset="0"/>
              </a:rPr>
              <a:t>Puente para–Los niño’s high-cost Fund  </a:t>
            </a:r>
          </a:p>
        </p:txBody>
      </p:sp>
      <p:sp>
        <p:nvSpPr>
          <p:cNvPr id="3" name="Subtitle 2"/>
          <p:cNvSpPr>
            <a:spLocks noGrp="1"/>
          </p:cNvSpPr>
          <p:nvPr>
            <p:ph type="subTitle" idx="1"/>
          </p:nvPr>
        </p:nvSpPr>
        <p:spPr>
          <a:xfrm>
            <a:off x="97222" y="4383527"/>
            <a:ext cx="6288272" cy="1600200"/>
          </a:xfrm>
        </p:spPr>
        <p:txBody>
          <a:bodyPr>
            <a:normAutofit fontScale="85000" lnSpcReduction="10000"/>
          </a:bodyPr>
          <a:lstStyle/>
          <a:p>
            <a:pPr algn="ctr"/>
            <a:r>
              <a:rPr lang="en-US" sz="3600" dirty="0">
                <a:solidFill>
                  <a:schemeClr val="dk2"/>
                </a:solidFill>
              </a:rPr>
              <a:t>Kaylock Sellers, Financial Coordinator</a:t>
            </a:r>
            <a:endParaRPr lang="en-US" sz="3600" dirty="0"/>
          </a:p>
          <a:p>
            <a:pPr algn="ctr"/>
            <a:r>
              <a:rPr lang="en-US" sz="3600" i="1" dirty="0"/>
              <a:t>November 19, 2024</a:t>
            </a: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283" b="4283"/>
          <a:stretch>
            <a:fillRect/>
          </a:stretch>
        </p:blipFill>
        <p:spPr>
          <a:xfrm>
            <a:off x="7537845" y="939800"/>
            <a:ext cx="4487785" cy="5648960"/>
          </a:xfrm>
        </p:spPr>
      </p:pic>
      <p:sp>
        <p:nvSpPr>
          <p:cNvPr id="5" name="Rectangle 4"/>
          <p:cNvSpPr/>
          <p:nvPr/>
        </p:nvSpPr>
        <p:spPr>
          <a:xfrm>
            <a:off x="199292" y="6219428"/>
            <a:ext cx="6216749" cy="523220"/>
          </a:xfrm>
          <a:prstGeom prst="rect">
            <a:avLst/>
          </a:prstGeom>
        </p:spPr>
        <p:txBody>
          <a:bodyPr wrap="square">
            <a:spAutoFit/>
          </a:bodyPr>
          <a:lstStyle/>
          <a:p>
            <a:r>
              <a:rPr lang="en-US" sz="2800" i="1">
                <a:solidFill>
                  <a:schemeClr val="accent6">
                    <a:lumMod val="75000"/>
                  </a:schemeClr>
                </a:solidFill>
                <a:latin typeface="Calibri" panose="020F0502020204030204" pitchFamily="34" charset="0"/>
                <a:cs typeface="Calibri" panose="020F0502020204030204" pitchFamily="34" charset="0"/>
              </a:rPr>
              <a:t>Investing for tomorrow, delivering today. </a:t>
            </a:r>
          </a:p>
        </p:txBody>
      </p:sp>
    </p:spTree>
    <p:extLst>
      <p:ext uri="{BB962C8B-B14F-4D97-AF65-F5344CB8AC3E}">
        <p14:creationId xmlns:p14="http://schemas.microsoft.com/office/powerpoint/2010/main" val="50816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78762"/>
            <a:ext cx="9601200" cy="1036850"/>
          </a:xfrm>
        </p:spPr>
        <p:txBody>
          <a:bodyPr>
            <a:normAutofit/>
          </a:bodyPr>
          <a:lstStyle/>
          <a:p>
            <a:pPr algn="ctr"/>
            <a:r>
              <a:rPr lang="en-US" b="1" dirty="0">
                <a:latin typeface="Arial Black" panose="020B0A04020102020204" pitchFamily="34" charset="0"/>
              </a:rPr>
              <a:t>What is a High-Cost Fund?</a:t>
            </a:r>
          </a:p>
        </p:txBody>
      </p:sp>
      <p:sp>
        <p:nvSpPr>
          <p:cNvPr id="3" name="Content Placeholder 2"/>
          <p:cNvSpPr>
            <a:spLocks noGrp="1"/>
          </p:cNvSpPr>
          <p:nvPr>
            <p:ph idx="1"/>
          </p:nvPr>
        </p:nvSpPr>
        <p:spPr/>
        <p:txBody>
          <a:bodyPr/>
          <a:lstStyle/>
          <a:p>
            <a:r>
              <a:rPr lang="en-US"/>
              <a:t>The purpose of the High-Cost Fund is to assist Local Education Agencies (LEAs) in addressing the needs of high need children with disabilities (excluding gifted-only). </a:t>
            </a:r>
          </a:p>
          <a:p>
            <a:pPr lvl="1"/>
            <a:r>
              <a:rPr lang="en-US"/>
              <a:t>The New Mexico Public Education Department (PED) has elected to create a High-Cost Fund called </a:t>
            </a:r>
            <a:r>
              <a:rPr lang="en-US" b="1" i="1"/>
              <a:t>Puente para </a:t>
            </a:r>
            <a:r>
              <a:rPr lang="en-US" b="1" i="1" err="1"/>
              <a:t>los</a:t>
            </a:r>
            <a:r>
              <a:rPr lang="en-US" b="1" i="1"/>
              <a:t> </a:t>
            </a:r>
            <a:r>
              <a:rPr lang="en-US" b="1" i="1" err="1"/>
              <a:t>Niños</a:t>
            </a:r>
            <a:r>
              <a:rPr lang="en-US"/>
              <a:t> Fund pursuant to the provisions of 34 C.F.R. § 300.704(c) and 6.31.2.9(B)(5) NMAC</a:t>
            </a:r>
          </a:p>
        </p:txBody>
      </p:sp>
      <p:sp>
        <p:nvSpPr>
          <p:cNvPr id="5" name="Footer Placeholder 4"/>
          <p:cNvSpPr>
            <a:spLocks noGrp="1"/>
          </p:cNvSpPr>
          <p:nvPr>
            <p:ph type="ftr" sz="quarter" idx="11"/>
          </p:nvPr>
        </p:nvSpPr>
        <p:spPr/>
        <p:txBody>
          <a:bodyPr/>
          <a:lstStyle/>
          <a:p>
            <a:r>
              <a:rPr lang="en-US"/>
              <a:t>Investing for tomorrow, delivering today.</a:t>
            </a:r>
          </a:p>
        </p:txBody>
      </p:sp>
      <p:sp>
        <p:nvSpPr>
          <p:cNvPr id="6" name="Slide Number Placeholder 5"/>
          <p:cNvSpPr>
            <a:spLocks noGrp="1"/>
          </p:cNvSpPr>
          <p:nvPr>
            <p:ph type="sldNum" sz="quarter" idx="12"/>
          </p:nvPr>
        </p:nvSpPr>
        <p:spPr/>
        <p:txBody>
          <a:bodyPr/>
          <a:lstStyle/>
          <a:p>
            <a:fld id="{A7F8E3F6-DE14-48B2-B2BC-6FABA9630FB8}" type="slidenum">
              <a:rPr lang="en-US" smtClean="0"/>
              <a:t>22</a:t>
            </a:fld>
            <a:endParaRPr lang="en-US"/>
          </a:p>
        </p:txBody>
      </p:sp>
      <p:pic>
        <p:nvPicPr>
          <p:cNvPr id="7" name="Picture 6">
            <a:extLst>
              <a:ext uri="{FF2B5EF4-FFF2-40B4-BE49-F238E27FC236}">
                <a16:creationId xmlns:a16="http://schemas.microsoft.com/office/drawing/2014/main" id="{F4E26A88-285C-7625-1224-2E4CC01CD5C0}"/>
              </a:ext>
            </a:extLst>
          </p:cNvPr>
          <p:cNvPicPr>
            <a:picLocks noChangeAspect="1"/>
          </p:cNvPicPr>
          <p:nvPr/>
        </p:nvPicPr>
        <p:blipFill>
          <a:blip r:embed="rId2"/>
          <a:stretch>
            <a:fillRect/>
          </a:stretch>
        </p:blipFill>
        <p:spPr>
          <a:xfrm>
            <a:off x="6371588" y="3692026"/>
            <a:ext cx="3153412" cy="2682973"/>
          </a:xfrm>
          <a:prstGeom prst="rect">
            <a:avLst/>
          </a:prstGeom>
        </p:spPr>
      </p:pic>
    </p:spTree>
    <p:extLst>
      <p:ext uri="{BB962C8B-B14F-4D97-AF65-F5344CB8AC3E}">
        <p14:creationId xmlns:p14="http://schemas.microsoft.com/office/powerpoint/2010/main" val="108273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 y="327577"/>
            <a:ext cx="10678160" cy="1036850"/>
          </a:xfrm>
        </p:spPr>
        <p:txBody>
          <a:bodyPr>
            <a:noAutofit/>
          </a:bodyPr>
          <a:lstStyle/>
          <a:p>
            <a:pPr algn="ctr"/>
            <a:r>
              <a:rPr lang="en-US" b="1" dirty="0">
                <a:latin typeface="Arial Black" panose="020B0A04020102020204" pitchFamily="34" charset="0"/>
              </a:rPr>
              <a:t>Who is eligible for High-Cost Funds?</a:t>
            </a:r>
          </a:p>
        </p:txBody>
      </p:sp>
      <p:sp>
        <p:nvSpPr>
          <p:cNvPr id="3" name="Content Placeholder 2"/>
          <p:cNvSpPr>
            <a:spLocks noGrp="1"/>
          </p:cNvSpPr>
          <p:nvPr>
            <p:ph idx="1"/>
          </p:nvPr>
        </p:nvSpPr>
        <p:spPr>
          <a:xfrm>
            <a:off x="1152976" y="1844317"/>
            <a:ext cx="10058400" cy="4050792"/>
          </a:xfrm>
        </p:spPr>
        <p:txBody>
          <a:bodyPr>
            <a:normAutofit/>
          </a:bodyPr>
          <a:lstStyle/>
          <a:p>
            <a:r>
              <a:rPr lang="en-US"/>
              <a:t>To receive funds distributed from the Puente para </a:t>
            </a:r>
            <a:r>
              <a:rPr lang="en-US" err="1"/>
              <a:t>los</a:t>
            </a:r>
            <a:r>
              <a:rPr lang="en-US"/>
              <a:t> </a:t>
            </a:r>
            <a:r>
              <a:rPr lang="en-US" err="1"/>
              <a:t>Niños</a:t>
            </a:r>
            <a:r>
              <a:rPr lang="en-US"/>
              <a:t> Fund, an LEA must meet the following requirements: </a:t>
            </a:r>
          </a:p>
          <a:p>
            <a:pPr lvl="1"/>
            <a:r>
              <a:rPr lang="en-US"/>
              <a:t>(1) the definition of a high need child with a disability</a:t>
            </a:r>
          </a:p>
          <a:p>
            <a:pPr lvl="2"/>
            <a:r>
              <a:rPr lang="en-US" b="1"/>
              <a:t>Cost Threshold</a:t>
            </a:r>
            <a:r>
              <a:rPr lang="en-US"/>
              <a:t>—A high need child with a disability is a student whose total cost to provide a Free and Appropriate Public Education (FAPE) is three times greater than the average per pupil cost or greater than $33,606.00.</a:t>
            </a:r>
          </a:p>
          <a:p>
            <a:pPr lvl="2"/>
            <a:r>
              <a:rPr lang="en-US" b="1"/>
              <a:t>Financial Impact on LEA Budget</a:t>
            </a:r>
            <a:r>
              <a:rPr lang="en-US"/>
              <a:t>—The cost to provide FAPE to a high needs student with a disability must have a financial impact on the LEA’s total budget.</a:t>
            </a:r>
          </a:p>
        </p:txBody>
      </p:sp>
      <p:sp>
        <p:nvSpPr>
          <p:cNvPr id="4" name="Footer Placeholder 3"/>
          <p:cNvSpPr>
            <a:spLocks noGrp="1"/>
          </p:cNvSpPr>
          <p:nvPr>
            <p:ph type="ftr" sz="quarter" idx="11"/>
          </p:nvPr>
        </p:nvSpPr>
        <p:spPr/>
        <p:txBody>
          <a:bodyPr/>
          <a:lstStyle/>
          <a:p>
            <a:r>
              <a:rPr lang="en-US">
                <a:solidFill>
                  <a:schemeClr val="accent1"/>
                </a:solidFill>
              </a:rPr>
              <a:t>Investing for tomorrow, delivering today.</a:t>
            </a:r>
          </a:p>
        </p:txBody>
      </p:sp>
      <p:sp>
        <p:nvSpPr>
          <p:cNvPr id="5" name="Slide Number Placeholder 4"/>
          <p:cNvSpPr>
            <a:spLocks noGrp="1"/>
          </p:cNvSpPr>
          <p:nvPr>
            <p:ph type="sldNum" sz="quarter" idx="12"/>
          </p:nvPr>
        </p:nvSpPr>
        <p:spPr/>
        <p:txBody>
          <a:bodyPr/>
          <a:lstStyle/>
          <a:p>
            <a:fld id="{A7F8E3F6-DE14-48B2-B2BC-6FABA9630FB8}" type="slidenum">
              <a:rPr lang="en-US" smtClean="0"/>
              <a:t>23</a:t>
            </a:fld>
            <a:endParaRPr lang="en-US"/>
          </a:p>
        </p:txBody>
      </p:sp>
      <p:pic>
        <p:nvPicPr>
          <p:cNvPr id="6" name="Picture 2" descr="High Cost of Cancer Treatment: Chemotherapy &amp; Other Options">
            <a:extLst>
              <a:ext uri="{FF2B5EF4-FFF2-40B4-BE49-F238E27FC236}">
                <a16:creationId xmlns:a16="http://schemas.microsoft.com/office/drawing/2014/main" id="{222E4BE6-503B-B6B3-386C-713D3D273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418" y="4567958"/>
            <a:ext cx="197167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0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096" y="390525"/>
            <a:ext cx="10678160" cy="1036850"/>
          </a:xfrm>
        </p:spPr>
        <p:txBody>
          <a:bodyPr>
            <a:noAutofit/>
          </a:bodyPr>
          <a:lstStyle/>
          <a:p>
            <a:pPr algn="ctr"/>
            <a:r>
              <a:rPr lang="en-US" b="1" dirty="0">
                <a:latin typeface="Arial Black" panose="020B0A04020102020204" pitchFamily="34" charset="0"/>
              </a:rPr>
              <a:t>Who is eligible for High-Cost Funds?</a:t>
            </a:r>
          </a:p>
        </p:txBody>
      </p:sp>
      <p:sp>
        <p:nvSpPr>
          <p:cNvPr id="3" name="Content Placeholder 2"/>
          <p:cNvSpPr>
            <a:spLocks noGrp="1"/>
          </p:cNvSpPr>
          <p:nvPr>
            <p:ph idx="1"/>
          </p:nvPr>
        </p:nvSpPr>
        <p:spPr>
          <a:xfrm>
            <a:off x="1152976" y="1844317"/>
            <a:ext cx="10058400" cy="4623158"/>
          </a:xfrm>
        </p:spPr>
        <p:txBody>
          <a:bodyPr>
            <a:normAutofit fontScale="92500" lnSpcReduction="20000"/>
          </a:bodyPr>
          <a:lstStyle/>
          <a:p>
            <a:r>
              <a:rPr lang="en-US"/>
              <a:t>To receive funds distributed from the Puente para </a:t>
            </a:r>
            <a:r>
              <a:rPr lang="en-US" err="1"/>
              <a:t>los</a:t>
            </a:r>
            <a:r>
              <a:rPr lang="en-US"/>
              <a:t> </a:t>
            </a:r>
            <a:r>
              <a:rPr lang="en-US" err="1"/>
              <a:t>Niños</a:t>
            </a:r>
            <a:r>
              <a:rPr lang="en-US"/>
              <a:t> Fund, an LEA must meet the following requirements: </a:t>
            </a:r>
          </a:p>
          <a:p>
            <a:pPr lvl="1"/>
            <a:r>
              <a:rPr lang="en-US"/>
              <a:t>(2) the eligibility criteria</a:t>
            </a:r>
          </a:p>
          <a:p>
            <a:pPr lvl="2"/>
            <a:r>
              <a:rPr lang="en-US" b="1"/>
              <a:t>1. Documentation of Required Services and Costs:</a:t>
            </a:r>
            <a:r>
              <a:rPr lang="en-US"/>
              <a:t>  LEAs must provide written documentation including the student’s IEP and a detailed description of the costs associated in providing direct special education and related services to the student.</a:t>
            </a:r>
          </a:p>
          <a:p>
            <a:pPr lvl="2"/>
            <a:r>
              <a:rPr lang="en-US" b="1"/>
              <a:t>2. Number and Percentage of High Need Students:</a:t>
            </a:r>
            <a:r>
              <a:rPr lang="en-US"/>
              <a:t>  Each LEA must identify the number and percentage of high needs students with disabilities served by the LEA.</a:t>
            </a:r>
          </a:p>
          <a:p>
            <a:pPr lvl="2"/>
            <a:r>
              <a:rPr lang="en-US" b="1">
                <a:solidFill>
                  <a:schemeClr val="tx1"/>
                </a:solidFill>
              </a:rPr>
              <a:t>3. Carryover Deduction: </a:t>
            </a:r>
            <a:r>
              <a:rPr lang="en-US"/>
              <a:t>If an LEA’s application reimbursement is accepted and an award determined, carryover funds (if any) that the LEA has not used prior to the application deadline date, will be subtracted from the LEAs final Puente para </a:t>
            </a:r>
            <a:r>
              <a:rPr lang="en-US" err="1"/>
              <a:t>los</a:t>
            </a:r>
            <a:r>
              <a:rPr lang="en-US"/>
              <a:t> </a:t>
            </a:r>
            <a:r>
              <a:rPr lang="en-US" err="1"/>
              <a:t>Niños</a:t>
            </a:r>
            <a:r>
              <a:rPr lang="en-US"/>
              <a:t> award amount. All LEA’s carryover amounts will be determined as of the application deadline date </a:t>
            </a:r>
          </a:p>
          <a:p>
            <a:pPr lvl="3"/>
            <a:r>
              <a:rPr lang="en-US"/>
              <a:t>It is beneficial for LEAs to ensure that all outstanding Requests for Reimbursement (RfRs) from IDEA B funds be submitted prior to the deadline date to maximize any potential award amount. </a:t>
            </a:r>
          </a:p>
          <a:p>
            <a:pPr lvl="3"/>
            <a:r>
              <a:rPr lang="en-US"/>
              <a:t>Federal funds (which are the RfR’s funds) are not eligible to be accrued as expenditures for the high-cost fund.</a:t>
            </a:r>
          </a:p>
          <a:p>
            <a:pPr lvl="2"/>
            <a:r>
              <a:rPr lang="en-US" b="1"/>
              <a:t>4. Local Charters:  </a:t>
            </a:r>
            <a:r>
              <a:rPr lang="en-US"/>
              <a:t>Carryover amounts for local charters applying will be based on a calculated percentage of applicable carryover proportionate to the local charter’s percentage of the parent district’s Students with Disabilities NOVA count (prior year-end count).</a:t>
            </a:r>
          </a:p>
        </p:txBody>
      </p:sp>
      <p:sp>
        <p:nvSpPr>
          <p:cNvPr id="4" name="Footer Placeholder 3"/>
          <p:cNvSpPr>
            <a:spLocks noGrp="1"/>
          </p:cNvSpPr>
          <p:nvPr>
            <p:ph type="ftr" sz="quarter" idx="11"/>
          </p:nvPr>
        </p:nvSpPr>
        <p:spPr/>
        <p:txBody>
          <a:bodyPr/>
          <a:lstStyle/>
          <a:p>
            <a:r>
              <a:rPr lang="en-US">
                <a:solidFill>
                  <a:schemeClr val="accent1"/>
                </a:solidFill>
              </a:rPr>
              <a:t>Investing for tomorrow, delivering today.</a:t>
            </a:r>
          </a:p>
        </p:txBody>
      </p:sp>
      <p:sp>
        <p:nvSpPr>
          <p:cNvPr id="5" name="Slide Number Placeholder 4"/>
          <p:cNvSpPr>
            <a:spLocks noGrp="1"/>
          </p:cNvSpPr>
          <p:nvPr>
            <p:ph type="sldNum" sz="quarter" idx="12"/>
          </p:nvPr>
        </p:nvSpPr>
        <p:spPr/>
        <p:txBody>
          <a:bodyPr/>
          <a:lstStyle/>
          <a:p>
            <a:fld id="{A7F8E3F6-DE14-48B2-B2BC-6FABA9630FB8}" type="slidenum">
              <a:rPr lang="en-US" smtClean="0"/>
              <a:t>24</a:t>
            </a:fld>
            <a:endParaRPr lang="en-US"/>
          </a:p>
        </p:txBody>
      </p:sp>
    </p:spTree>
    <p:extLst>
      <p:ext uri="{BB962C8B-B14F-4D97-AF65-F5344CB8AC3E}">
        <p14:creationId xmlns:p14="http://schemas.microsoft.com/office/powerpoint/2010/main" val="32964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512" y="342049"/>
            <a:ext cx="10678160" cy="1036850"/>
          </a:xfrm>
        </p:spPr>
        <p:txBody>
          <a:bodyPr>
            <a:noAutofit/>
          </a:bodyPr>
          <a:lstStyle/>
          <a:p>
            <a:pPr algn="ctr"/>
            <a:r>
              <a:rPr lang="en-US" b="1" dirty="0">
                <a:latin typeface="Arial Black" panose="020B0A04020102020204" pitchFamily="34" charset="0"/>
              </a:rPr>
              <a:t>What is required to apply?</a:t>
            </a:r>
          </a:p>
        </p:txBody>
      </p:sp>
      <p:sp>
        <p:nvSpPr>
          <p:cNvPr id="3" name="Content Placeholder 2"/>
          <p:cNvSpPr>
            <a:spLocks noGrp="1"/>
          </p:cNvSpPr>
          <p:nvPr>
            <p:ph idx="1"/>
          </p:nvPr>
        </p:nvSpPr>
        <p:spPr>
          <a:xfrm>
            <a:off x="1152976" y="1844317"/>
            <a:ext cx="10058400" cy="4050792"/>
          </a:xfrm>
        </p:spPr>
        <p:txBody>
          <a:bodyPr>
            <a:normAutofit fontScale="70000" lnSpcReduction="20000"/>
          </a:bodyPr>
          <a:lstStyle/>
          <a:p>
            <a:r>
              <a:rPr lang="en-US"/>
              <a:t>LEAs accessing the Puente para </a:t>
            </a:r>
            <a:r>
              <a:rPr lang="en-US" err="1"/>
              <a:t>los</a:t>
            </a:r>
            <a:r>
              <a:rPr lang="en-US"/>
              <a:t> </a:t>
            </a:r>
            <a:r>
              <a:rPr lang="en-US" err="1"/>
              <a:t>Niños</a:t>
            </a:r>
            <a:r>
              <a:rPr lang="en-US"/>
              <a:t> Fund must assure the following requirements have been met:</a:t>
            </a:r>
          </a:p>
          <a:p>
            <a:pPr lvl="1"/>
            <a:r>
              <a:rPr lang="en-US" b="1"/>
              <a:t>1. Evaluation</a:t>
            </a:r>
            <a:r>
              <a:rPr lang="en-US"/>
              <a:t>—The student must have been evaluated in accordance with Subsection (C), (D) or (E) of 6.31.2.10 NMAC.</a:t>
            </a:r>
          </a:p>
          <a:p>
            <a:pPr lvl="1"/>
            <a:r>
              <a:rPr lang="en-US" b="1"/>
              <a:t>2. Special Education Eligibility</a:t>
            </a:r>
            <a:r>
              <a:rPr lang="en-US"/>
              <a:t>—The student is determined eligible for special education and/or related services in accordance with Subsections (F) of 6.31.2.10 NMAC.</a:t>
            </a:r>
          </a:p>
          <a:p>
            <a:pPr lvl="1"/>
            <a:r>
              <a:rPr lang="en-US" b="1"/>
              <a:t>3. Current IEP</a:t>
            </a:r>
            <a:r>
              <a:rPr lang="en-US"/>
              <a:t>—The student has a properly constituted and up-to-date IEP in accordance with 6.31.2.11 NMAC.</a:t>
            </a:r>
          </a:p>
          <a:p>
            <a:pPr lvl="1"/>
            <a:r>
              <a:rPr lang="en-US" b="1"/>
              <a:t>4. Placement</a:t>
            </a:r>
            <a:r>
              <a:rPr lang="en-US"/>
              <a:t>—The student’s placement was decided by the student’s IEP team in accordance with 6.31.2.11 NMAC.</a:t>
            </a:r>
          </a:p>
          <a:p>
            <a:pPr lvl="1"/>
            <a:r>
              <a:rPr lang="en-US" b="1"/>
              <a:t>5. Least Restrictive Environment</a:t>
            </a:r>
            <a:r>
              <a:rPr lang="en-US"/>
              <a:t>—The student’s placement is in the Least Restrictive Environment (LRE) in accordance with Subsection (C) of 6.31.2.11 NMAC.</a:t>
            </a:r>
          </a:p>
          <a:p>
            <a:pPr lvl="1"/>
            <a:r>
              <a:rPr lang="en-US" b="1"/>
              <a:t>6. Local Charter Schools</a:t>
            </a:r>
            <a:r>
              <a:rPr lang="en-US"/>
              <a:t>—Parent districts of local charter schools applying for funds from the Puente para </a:t>
            </a:r>
            <a:r>
              <a:rPr lang="en-US" err="1"/>
              <a:t>los</a:t>
            </a:r>
            <a:r>
              <a:rPr lang="en-US"/>
              <a:t> </a:t>
            </a:r>
            <a:r>
              <a:rPr lang="en-US" err="1"/>
              <a:t>Niños</a:t>
            </a:r>
            <a:r>
              <a:rPr lang="en-US"/>
              <a:t> fund must agree to:</a:t>
            </a:r>
          </a:p>
          <a:p>
            <a:pPr lvl="2"/>
            <a:r>
              <a:rPr lang="en-US"/>
              <a:t>a. submit a Budget Adjustment Request which includes any funds awarded;</a:t>
            </a:r>
          </a:p>
          <a:p>
            <a:pPr lvl="2"/>
            <a:r>
              <a:rPr lang="en-US"/>
              <a:t>b. accept the awarded funds on behalf of the local charter school applying for the funds; and</a:t>
            </a:r>
          </a:p>
          <a:p>
            <a:pPr lvl="2"/>
            <a:r>
              <a:rPr lang="en-US"/>
              <a:t>c. distribute the funds to the local charter school for reimbursements for the costs associated with providing the direct special education and related services identified in the IEP for the student with high needs.</a:t>
            </a:r>
          </a:p>
        </p:txBody>
      </p:sp>
      <p:sp>
        <p:nvSpPr>
          <p:cNvPr id="4" name="Footer Placeholder 3"/>
          <p:cNvSpPr>
            <a:spLocks noGrp="1"/>
          </p:cNvSpPr>
          <p:nvPr>
            <p:ph type="ftr" sz="quarter" idx="11"/>
          </p:nvPr>
        </p:nvSpPr>
        <p:spPr/>
        <p:txBody>
          <a:bodyPr/>
          <a:lstStyle/>
          <a:p>
            <a:r>
              <a:rPr lang="en-US">
                <a:solidFill>
                  <a:schemeClr val="accent1"/>
                </a:solidFill>
              </a:rPr>
              <a:t>Investing for tomorrow, delivering today.</a:t>
            </a:r>
          </a:p>
        </p:txBody>
      </p:sp>
      <p:sp>
        <p:nvSpPr>
          <p:cNvPr id="5" name="Slide Number Placeholder 4"/>
          <p:cNvSpPr>
            <a:spLocks noGrp="1"/>
          </p:cNvSpPr>
          <p:nvPr>
            <p:ph type="sldNum" sz="quarter" idx="12"/>
          </p:nvPr>
        </p:nvSpPr>
        <p:spPr/>
        <p:txBody>
          <a:bodyPr/>
          <a:lstStyle/>
          <a:p>
            <a:fld id="{A7F8E3F6-DE14-48B2-B2BC-6FABA9630FB8}" type="slidenum">
              <a:rPr lang="en-US" smtClean="0"/>
              <a:t>25</a:t>
            </a:fld>
            <a:endParaRPr lang="en-US"/>
          </a:p>
        </p:txBody>
      </p:sp>
    </p:spTree>
    <p:extLst>
      <p:ext uri="{BB962C8B-B14F-4D97-AF65-F5344CB8AC3E}">
        <p14:creationId xmlns:p14="http://schemas.microsoft.com/office/powerpoint/2010/main" val="11472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2FD7-DB82-C390-F014-3C7600A11D3A}"/>
              </a:ext>
            </a:extLst>
          </p:cNvPr>
          <p:cNvSpPr>
            <a:spLocks noGrp="1"/>
          </p:cNvSpPr>
          <p:nvPr>
            <p:ph type="title"/>
          </p:nvPr>
        </p:nvSpPr>
        <p:spPr>
          <a:xfrm>
            <a:off x="979474" y="303686"/>
            <a:ext cx="10233052" cy="1036850"/>
          </a:xfrm>
        </p:spPr>
        <p:txBody>
          <a:bodyPr>
            <a:normAutofit fontScale="90000"/>
          </a:bodyPr>
          <a:lstStyle/>
          <a:p>
            <a:pPr algn="ctr"/>
            <a:r>
              <a:rPr lang="en-US" sz="4400" b="1" dirty="0">
                <a:latin typeface="Arial Black" panose="020B0A04020102020204" pitchFamily="34" charset="0"/>
              </a:rPr>
              <a:t>How does an LEA apply for funds?</a:t>
            </a:r>
          </a:p>
        </p:txBody>
      </p:sp>
      <p:sp>
        <p:nvSpPr>
          <p:cNvPr id="3" name="Content Placeholder 2">
            <a:extLst>
              <a:ext uri="{FF2B5EF4-FFF2-40B4-BE49-F238E27FC236}">
                <a16:creationId xmlns:a16="http://schemas.microsoft.com/office/drawing/2014/main" id="{73FA6845-1E3A-DCEE-2AD1-A67363A4C045}"/>
              </a:ext>
            </a:extLst>
          </p:cNvPr>
          <p:cNvSpPr>
            <a:spLocks noGrp="1"/>
          </p:cNvSpPr>
          <p:nvPr>
            <p:ph idx="1"/>
          </p:nvPr>
        </p:nvSpPr>
        <p:spPr/>
        <p:txBody>
          <a:bodyPr>
            <a:normAutofit fontScale="85000" lnSpcReduction="20000"/>
          </a:bodyPr>
          <a:lstStyle/>
          <a:p>
            <a:pPr marL="0" indent="0">
              <a:buNone/>
            </a:pPr>
            <a:r>
              <a:rPr lang="en-US"/>
              <a:t>LEAs applying for Puente para los Niños funds must:</a:t>
            </a:r>
          </a:p>
          <a:p>
            <a:pPr lvl="1"/>
            <a:r>
              <a:rPr lang="en-US"/>
              <a:t>Complete the PED Application for Approval Form. LEAs </a:t>
            </a:r>
          </a:p>
          <a:p>
            <a:pPr lvl="1"/>
            <a:r>
              <a:rPr lang="en-US"/>
              <a:t>Provide the following supporting documentation:</a:t>
            </a:r>
          </a:p>
          <a:p>
            <a:pPr lvl="2"/>
            <a:r>
              <a:rPr lang="en-US">
                <a:solidFill>
                  <a:schemeClr val="accent5">
                    <a:lumMod val="75000"/>
                  </a:schemeClr>
                </a:solidFill>
              </a:rPr>
              <a:t>1. Student Data</a:t>
            </a:r>
            <a:r>
              <a:rPr lang="en-US"/>
              <a:t>—Number of students meeting the high needs definition and the total special education student enrollment. This information should come directly from the most recent certified enrollment counts submitted to the PED.</a:t>
            </a:r>
          </a:p>
          <a:p>
            <a:pPr lvl="2"/>
            <a:r>
              <a:rPr lang="en-US">
                <a:solidFill>
                  <a:schemeClr val="accent5">
                    <a:lumMod val="75000"/>
                  </a:schemeClr>
                </a:solidFill>
              </a:rPr>
              <a:t>2. Financial Impact</a:t>
            </a:r>
            <a:r>
              <a:rPr lang="en-US"/>
              <a:t>—A narrative describing how the cost of the student with high needs impacted the LEA’s budget. LEAs applicants must disclose the percentage of IDEA Part B allocation funds that are expended to cover the cost of servicing high student needs.</a:t>
            </a:r>
          </a:p>
          <a:p>
            <a:pPr lvl="2"/>
            <a:r>
              <a:rPr lang="en-US">
                <a:solidFill>
                  <a:schemeClr val="accent5">
                    <a:lumMod val="75000"/>
                  </a:schemeClr>
                </a:solidFill>
              </a:rPr>
              <a:t>3. Service History</a:t>
            </a:r>
            <a:r>
              <a:rPr lang="en-US"/>
              <a:t>—A description of the course of action taken to date by the LEA to serve students with high needs. Be sure to include the number and type of Full Time Equivalent staff (FTEs) affected for each such student.</a:t>
            </a:r>
          </a:p>
          <a:p>
            <a:pPr lvl="2"/>
            <a:r>
              <a:rPr lang="en-US">
                <a:solidFill>
                  <a:schemeClr val="accent5">
                    <a:lumMod val="75000"/>
                  </a:schemeClr>
                </a:solidFill>
              </a:rPr>
              <a:t>4. Expenditures</a:t>
            </a:r>
            <a:r>
              <a:rPr lang="en-US"/>
              <a:t>—The most recent detailed expenditure report showing budgeted and actual year-to-date expenditures for each student with high needs.</a:t>
            </a:r>
          </a:p>
          <a:p>
            <a:pPr lvl="2"/>
            <a:r>
              <a:rPr lang="en-US">
                <a:solidFill>
                  <a:schemeClr val="accent5">
                    <a:lumMod val="75000"/>
                  </a:schemeClr>
                </a:solidFill>
              </a:rPr>
              <a:t>5. Documentation</a:t>
            </a:r>
            <a:r>
              <a:rPr lang="en-US"/>
              <a:t>—Copies of all contracts and invoices that pertain to the student with high needs.</a:t>
            </a:r>
          </a:p>
          <a:p>
            <a:pPr lvl="2"/>
            <a:r>
              <a:rPr lang="en-US">
                <a:solidFill>
                  <a:schemeClr val="accent5">
                    <a:lumMod val="75000"/>
                  </a:schemeClr>
                </a:solidFill>
              </a:rPr>
              <a:t>6. Identifier</a:t>
            </a:r>
            <a:r>
              <a:rPr lang="en-US"/>
              <a:t>—The Prior Written Notice and the Schedule of Services pages from the student’s current IEP including the student’s unique identifier number</a:t>
            </a:r>
          </a:p>
        </p:txBody>
      </p:sp>
      <p:sp>
        <p:nvSpPr>
          <p:cNvPr id="4" name="Footer Placeholder 3">
            <a:extLst>
              <a:ext uri="{FF2B5EF4-FFF2-40B4-BE49-F238E27FC236}">
                <a16:creationId xmlns:a16="http://schemas.microsoft.com/office/drawing/2014/main" id="{94443789-3231-9ADC-936C-0A7F9072F9D4}"/>
              </a:ext>
            </a:extLst>
          </p:cNvPr>
          <p:cNvSpPr>
            <a:spLocks noGrp="1"/>
          </p:cNvSpPr>
          <p:nvPr>
            <p:ph type="ftr" sz="quarter" idx="11"/>
          </p:nvPr>
        </p:nvSpPr>
        <p:spPr/>
        <p:txBody>
          <a:bodyPr/>
          <a:lstStyle/>
          <a:p>
            <a:r>
              <a:rPr lang="en-US"/>
              <a:t>Investing for tomorrow, delivering today.</a:t>
            </a:r>
          </a:p>
        </p:txBody>
      </p:sp>
      <p:sp>
        <p:nvSpPr>
          <p:cNvPr id="5" name="Slide Number Placeholder 4">
            <a:extLst>
              <a:ext uri="{FF2B5EF4-FFF2-40B4-BE49-F238E27FC236}">
                <a16:creationId xmlns:a16="http://schemas.microsoft.com/office/drawing/2014/main" id="{3358D2EB-7E0A-D2DB-390A-2CBD5D11A29A}"/>
              </a:ext>
            </a:extLst>
          </p:cNvPr>
          <p:cNvSpPr>
            <a:spLocks noGrp="1"/>
          </p:cNvSpPr>
          <p:nvPr>
            <p:ph type="sldNum" sz="quarter" idx="12"/>
          </p:nvPr>
        </p:nvSpPr>
        <p:spPr/>
        <p:txBody>
          <a:bodyPr/>
          <a:lstStyle/>
          <a:p>
            <a:fld id="{A7F8E3F6-DE14-48B2-B2BC-6FABA9630FB8}" type="slidenum">
              <a:rPr lang="en-US" smtClean="0"/>
              <a:t>26</a:t>
            </a:fld>
            <a:endParaRPr lang="en-US"/>
          </a:p>
        </p:txBody>
      </p:sp>
    </p:spTree>
    <p:extLst>
      <p:ext uri="{BB962C8B-B14F-4D97-AF65-F5344CB8AC3E}">
        <p14:creationId xmlns:p14="http://schemas.microsoft.com/office/powerpoint/2010/main" val="50034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60FA-E064-DCCF-2F07-F2EF15D0FA52}"/>
              </a:ext>
            </a:extLst>
          </p:cNvPr>
          <p:cNvSpPr>
            <a:spLocks noGrp="1"/>
          </p:cNvSpPr>
          <p:nvPr>
            <p:ph type="title"/>
          </p:nvPr>
        </p:nvSpPr>
        <p:spPr>
          <a:xfrm>
            <a:off x="144307" y="408883"/>
            <a:ext cx="11903385" cy="1036850"/>
          </a:xfrm>
        </p:spPr>
        <p:txBody>
          <a:bodyPr>
            <a:noAutofit/>
          </a:bodyPr>
          <a:lstStyle/>
          <a:p>
            <a:pPr algn="ctr"/>
            <a:r>
              <a:rPr lang="en-US" b="1" dirty="0">
                <a:latin typeface="Arial Black" panose="020B0A04020102020204" pitchFamily="34" charset="0"/>
              </a:rPr>
              <a:t>What are the Reporting Requirements?</a:t>
            </a:r>
          </a:p>
        </p:txBody>
      </p:sp>
      <p:sp>
        <p:nvSpPr>
          <p:cNvPr id="3" name="Content Placeholder 2">
            <a:extLst>
              <a:ext uri="{FF2B5EF4-FFF2-40B4-BE49-F238E27FC236}">
                <a16:creationId xmlns:a16="http://schemas.microsoft.com/office/drawing/2014/main" id="{6463E58C-1191-2FDF-DCB8-D7242C4444BE}"/>
              </a:ext>
            </a:extLst>
          </p:cNvPr>
          <p:cNvSpPr>
            <a:spLocks noGrp="1"/>
          </p:cNvSpPr>
          <p:nvPr>
            <p:ph idx="1"/>
          </p:nvPr>
        </p:nvSpPr>
        <p:spPr/>
        <p:txBody>
          <a:bodyPr>
            <a:normAutofit fontScale="92500" lnSpcReduction="20000"/>
          </a:bodyPr>
          <a:lstStyle/>
          <a:p>
            <a:r>
              <a:rPr lang="en-US"/>
              <a:t>An end of the year report is required by each LEA awarded Puente para los Niños funds. </a:t>
            </a:r>
          </a:p>
          <a:p>
            <a:pPr lvl="1"/>
            <a:r>
              <a:rPr lang="en-US"/>
              <a:t>Reports are due to the OSE Fiscal by June 30</a:t>
            </a:r>
            <a:r>
              <a:rPr lang="en-US" baseline="30000"/>
              <a:t>th</a:t>
            </a:r>
            <a:r>
              <a:rPr lang="en-US"/>
              <a:t> of the award year. </a:t>
            </a:r>
          </a:p>
          <a:p>
            <a:pPr lvl="1"/>
            <a:r>
              <a:rPr lang="en-US"/>
              <a:t>Reports must include the following information:</a:t>
            </a:r>
          </a:p>
          <a:p>
            <a:pPr lvl="2"/>
            <a:r>
              <a:rPr lang="en-US"/>
              <a:t>1. Student’s most current IEP, health plan, and transition plan for students fourteen years old or older;</a:t>
            </a:r>
          </a:p>
          <a:p>
            <a:pPr lvl="2"/>
            <a:r>
              <a:rPr lang="en-US"/>
              <a:t>2. Student’s proof of continued enrollment in the LEA during the award year; and</a:t>
            </a:r>
          </a:p>
          <a:p>
            <a:pPr lvl="2"/>
            <a:r>
              <a:rPr lang="en-US"/>
              <a:t>3. Expenditure reports, invoices, and receipts.  </a:t>
            </a:r>
          </a:p>
          <a:p>
            <a:r>
              <a:rPr lang="en-US"/>
              <a:t>For students who disenroll:</a:t>
            </a:r>
          </a:p>
          <a:p>
            <a:pPr lvl="1"/>
            <a:r>
              <a:rPr lang="en-US"/>
              <a:t>Notification in writing must be made to the OSE Deputy Director, within fifteen days, if and when a student with high needs disenrolls from the LEA that received an award from the Puente para los Niños fund for that student.</a:t>
            </a:r>
          </a:p>
          <a:p>
            <a:pPr lvl="1"/>
            <a:r>
              <a:rPr lang="en-US"/>
              <a:t>Final RfRs for students who have disenrolled from the LEA must be submitted in the Operating Budget Management System (OBMS)</a:t>
            </a:r>
          </a:p>
        </p:txBody>
      </p:sp>
      <p:sp>
        <p:nvSpPr>
          <p:cNvPr id="4" name="Footer Placeholder 3">
            <a:extLst>
              <a:ext uri="{FF2B5EF4-FFF2-40B4-BE49-F238E27FC236}">
                <a16:creationId xmlns:a16="http://schemas.microsoft.com/office/drawing/2014/main" id="{50B94280-9326-8907-39AC-4F5033D1B0B0}"/>
              </a:ext>
            </a:extLst>
          </p:cNvPr>
          <p:cNvSpPr>
            <a:spLocks noGrp="1"/>
          </p:cNvSpPr>
          <p:nvPr>
            <p:ph type="ftr" sz="quarter" idx="11"/>
          </p:nvPr>
        </p:nvSpPr>
        <p:spPr/>
        <p:txBody>
          <a:bodyPr/>
          <a:lstStyle/>
          <a:p>
            <a:r>
              <a:rPr lang="en-US"/>
              <a:t>Investing for tomorrow, delivering today.</a:t>
            </a:r>
          </a:p>
        </p:txBody>
      </p:sp>
      <p:sp>
        <p:nvSpPr>
          <p:cNvPr id="5" name="Slide Number Placeholder 4">
            <a:extLst>
              <a:ext uri="{FF2B5EF4-FFF2-40B4-BE49-F238E27FC236}">
                <a16:creationId xmlns:a16="http://schemas.microsoft.com/office/drawing/2014/main" id="{673B214B-57F0-89E1-12C2-BC3C71293367}"/>
              </a:ext>
            </a:extLst>
          </p:cNvPr>
          <p:cNvSpPr>
            <a:spLocks noGrp="1"/>
          </p:cNvSpPr>
          <p:nvPr>
            <p:ph type="sldNum" sz="quarter" idx="12"/>
          </p:nvPr>
        </p:nvSpPr>
        <p:spPr/>
        <p:txBody>
          <a:bodyPr/>
          <a:lstStyle/>
          <a:p>
            <a:fld id="{A7F8E3F6-DE14-48B2-B2BC-6FABA9630FB8}" type="slidenum">
              <a:rPr lang="en-US" smtClean="0"/>
              <a:t>27</a:t>
            </a:fld>
            <a:endParaRPr lang="en-US"/>
          </a:p>
        </p:txBody>
      </p:sp>
    </p:spTree>
    <p:extLst>
      <p:ext uri="{BB962C8B-B14F-4D97-AF65-F5344CB8AC3E}">
        <p14:creationId xmlns:p14="http://schemas.microsoft.com/office/powerpoint/2010/main" val="113770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C09C-1BC9-E827-FA88-B81A21440205}"/>
              </a:ext>
            </a:extLst>
          </p:cNvPr>
          <p:cNvSpPr>
            <a:spLocks noGrp="1"/>
          </p:cNvSpPr>
          <p:nvPr>
            <p:ph type="title"/>
          </p:nvPr>
        </p:nvSpPr>
        <p:spPr>
          <a:xfrm>
            <a:off x="1295399" y="376514"/>
            <a:ext cx="9601200" cy="1036850"/>
          </a:xfrm>
        </p:spPr>
        <p:txBody>
          <a:bodyPr>
            <a:normAutofit/>
          </a:bodyPr>
          <a:lstStyle/>
          <a:p>
            <a:pPr algn="ctr"/>
            <a:r>
              <a:rPr lang="en-US" b="1" dirty="0">
                <a:latin typeface="Arial Black" panose="020B0A04020102020204" pitchFamily="34" charset="0"/>
              </a:rPr>
              <a:t>Are there any restrictions?</a:t>
            </a:r>
          </a:p>
        </p:txBody>
      </p:sp>
      <p:sp>
        <p:nvSpPr>
          <p:cNvPr id="3" name="Content Placeholder 2">
            <a:extLst>
              <a:ext uri="{FF2B5EF4-FFF2-40B4-BE49-F238E27FC236}">
                <a16:creationId xmlns:a16="http://schemas.microsoft.com/office/drawing/2014/main" id="{3A043047-E275-27E8-63C9-EC19E07A693D}"/>
              </a:ext>
            </a:extLst>
          </p:cNvPr>
          <p:cNvSpPr>
            <a:spLocks noGrp="1"/>
          </p:cNvSpPr>
          <p:nvPr>
            <p:ph idx="1"/>
          </p:nvPr>
        </p:nvSpPr>
        <p:spPr/>
        <p:txBody>
          <a:bodyPr/>
          <a:lstStyle/>
          <a:p>
            <a:r>
              <a:rPr lang="en-US"/>
              <a:t>1. Funds cannot be used to pay costs that otherwise would be reimbursed as medical assistance under Medicaid. 34 C.F.R. § 300.704(c)(8).</a:t>
            </a:r>
          </a:p>
          <a:p>
            <a:r>
              <a:rPr lang="en-US"/>
              <a:t>2. Funds from the Puente para </a:t>
            </a:r>
            <a:r>
              <a:rPr lang="en-US" err="1"/>
              <a:t>los</a:t>
            </a:r>
            <a:r>
              <a:rPr lang="en-US"/>
              <a:t> </a:t>
            </a:r>
            <a:r>
              <a:rPr lang="en-US" err="1"/>
              <a:t>Niños</a:t>
            </a:r>
            <a:r>
              <a:rPr lang="en-US"/>
              <a:t> fund shall not be used to pay for legal fees, court costs, or other costs associated with a cause of action brought on behalf of a child with a disability to ensure FAPE for such a child</a:t>
            </a:r>
          </a:p>
        </p:txBody>
      </p:sp>
      <p:sp>
        <p:nvSpPr>
          <p:cNvPr id="4" name="Footer Placeholder 3">
            <a:extLst>
              <a:ext uri="{FF2B5EF4-FFF2-40B4-BE49-F238E27FC236}">
                <a16:creationId xmlns:a16="http://schemas.microsoft.com/office/drawing/2014/main" id="{B5D47387-0829-5473-A5D4-AD8D03F1F2F0}"/>
              </a:ext>
            </a:extLst>
          </p:cNvPr>
          <p:cNvSpPr>
            <a:spLocks noGrp="1"/>
          </p:cNvSpPr>
          <p:nvPr>
            <p:ph type="ftr" sz="quarter" idx="11"/>
          </p:nvPr>
        </p:nvSpPr>
        <p:spPr/>
        <p:txBody>
          <a:bodyPr/>
          <a:lstStyle/>
          <a:p>
            <a:r>
              <a:rPr lang="en-US"/>
              <a:t>Investing for tomorrow, delivering today.</a:t>
            </a:r>
          </a:p>
        </p:txBody>
      </p:sp>
      <p:sp>
        <p:nvSpPr>
          <p:cNvPr id="5" name="Slide Number Placeholder 4">
            <a:extLst>
              <a:ext uri="{FF2B5EF4-FFF2-40B4-BE49-F238E27FC236}">
                <a16:creationId xmlns:a16="http://schemas.microsoft.com/office/drawing/2014/main" id="{30F62ED2-C7CF-1EF9-8A61-C87CEC783F94}"/>
              </a:ext>
            </a:extLst>
          </p:cNvPr>
          <p:cNvSpPr>
            <a:spLocks noGrp="1"/>
          </p:cNvSpPr>
          <p:nvPr>
            <p:ph type="sldNum" sz="quarter" idx="12"/>
          </p:nvPr>
        </p:nvSpPr>
        <p:spPr/>
        <p:txBody>
          <a:bodyPr/>
          <a:lstStyle/>
          <a:p>
            <a:fld id="{A7F8E3F6-DE14-48B2-B2BC-6FABA9630FB8}" type="slidenum">
              <a:rPr lang="en-US" smtClean="0"/>
              <a:t>28</a:t>
            </a:fld>
            <a:endParaRPr lang="en-US"/>
          </a:p>
        </p:txBody>
      </p:sp>
      <p:pic>
        <p:nvPicPr>
          <p:cNvPr id="3074" name="Picture 2" descr="Tips Restriction Svg Png Icon Free Download (#304842) - OnlineWebFonts.COM">
            <a:extLst>
              <a:ext uri="{FF2B5EF4-FFF2-40B4-BE49-F238E27FC236}">
                <a16:creationId xmlns:a16="http://schemas.microsoft.com/office/drawing/2014/main" id="{409160D1-7D8C-5FDE-F8EB-8E4C1C46F936}"/>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2362" y="423187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83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CD41-AD02-993B-BD50-3EC2505CE6DB}"/>
              </a:ext>
            </a:extLst>
          </p:cNvPr>
          <p:cNvSpPr>
            <a:spLocks noGrp="1"/>
          </p:cNvSpPr>
          <p:nvPr>
            <p:ph type="title"/>
          </p:nvPr>
        </p:nvSpPr>
        <p:spPr>
          <a:xfrm>
            <a:off x="1295399" y="344146"/>
            <a:ext cx="9601200" cy="1036850"/>
          </a:xfrm>
        </p:spPr>
        <p:txBody>
          <a:bodyPr/>
          <a:lstStyle/>
          <a:p>
            <a:pPr algn="ctr"/>
            <a:r>
              <a:rPr lang="en-US" b="1" dirty="0">
                <a:latin typeface="Arial Black" panose="020B0A04020102020204" pitchFamily="34" charset="0"/>
              </a:rPr>
              <a:t>Deadline Reminders</a:t>
            </a:r>
          </a:p>
        </p:txBody>
      </p:sp>
      <p:sp>
        <p:nvSpPr>
          <p:cNvPr id="3" name="Content Placeholder 2">
            <a:extLst>
              <a:ext uri="{FF2B5EF4-FFF2-40B4-BE49-F238E27FC236}">
                <a16:creationId xmlns:a16="http://schemas.microsoft.com/office/drawing/2014/main" id="{91CDE6A8-B300-E604-A0FA-83599CF0A064}"/>
              </a:ext>
            </a:extLst>
          </p:cNvPr>
          <p:cNvSpPr>
            <a:spLocks noGrp="1"/>
          </p:cNvSpPr>
          <p:nvPr>
            <p:ph idx="1"/>
          </p:nvPr>
        </p:nvSpPr>
        <p:spPr/>
        <p:txBody>
          <a:bodyPr>
            <a:normAutofit/>
          </a:bodyPr>
          <a:lstStyle/>
          <a:p>
            <a:r>
              <a:rPr lang="en-US"/>
              <a:t>The Puente High-Cost fund application form and guidelines:</a:t>
            </a:r>
          </a:p>
          <a:p>
            <a:pPr marL="0" indent="0">
              <a:buNone/>
            </a:pPr>
            <a:r>
              <a:rPr lang="en-US" sz="2000">
                <a:hlinkClick r:id="rId2"/>
              </a:rPr>
              <a:t>https://webnew.ped.state.nm.us/bureaus/special-education/fiscal/</a:t>
            </a:r>
            <a:endParaRPr lang="en-US" sz="2000"/>
          </a:p>
          <a:p>
            <a:r>
              <a:rPr lang="en-US"/>
              <a:t>Application submission – the month of January 2025</a:t>
            </a:r>
          </a:p>
          <a:p>
            <a:r>
              <a:rPr lang="en-US"/>
              <a:t>Note: e-mail attachments, IEPs, must be redacted</a:t>
            </a:r>
          </a:p>
          <a:p>
            <a:r>
              <a:rPr lang="en-US"/>
              <a:t>Application deadline date – January 31, 2025</a:t>
            </a:r>
          </a:p>
          <a:p>
            <a:r>
              <a:rPr lang="en-US"/>
              <a:t>Puente High-Cost fund committee meeting – February 14, 2025</a:t>
            </a:r>
          </a:p>
          <a:p>
            <a:endParaRPr lang="en-US"/>
          </a:p>
        </p:txBody>
      </p:sp>
      <p:sp>
        <p:nvSpPr>
          <p:cNvPr id="4" name="Footer Placeholder 3">
            <a:extLst>
              <a:ext uri="{FF2B5EF4-FFF2-40B4-BE49-F238E27FC236}">
                <a16:creationId xmlns:a16="http://schemas.microsoft.com/office/drawing/2014/main" id="{D09B2BAC-A6F9-B0F2-17B5-954E929263E9}"/>
              </a:ext>
            </a:extLst>
          </p:cNvPr>
          <p:cNvSpPr>
            <a:spLocks noGrp="1"/>
          </p:cNvSpPr>
          <p:nvPr>
            <p:ph type="ftr" sz="quarter" idx="11"/>
          </p:nvPr>
        </p:nvSpPr>
        <p:spPr/>
        <p:txBody>
          <a:bodyPr/>
          <a:lstStyle/>
          <a:p>
            <a:r>
              <a:rPr lang="en-US"/>
              <a:t>Investing for tomorrow, delivering today.</a:t>
            </a:r>
          </a:p>
        </p:txBody>
      </p:sp>
      <p:sp>
        <p:nvSpPr>
          <p:cNvPr id="5" name="Slide Number Placeholder 4">
            <a:extLst>
              <a:ext uri="{FF2B5EF4-FFF2-40B4-BE49-F238E27FC236}">
                <a16:creationId xmlns:a16="http://schemas.microsoft.com/office/drawing/2014/main" id="{1EA5F3BA-BEDE-1706-B8D9-5615588F10A3}"/>
              </a:ext>
            </a:extLst>
          </p:cNvPr>
          <p:cNvSpPr>
            <a:spLocks noGrp="1"/>
          </p:cNvSpPr>
          <p:nvPr>
            <p:ph type="sldNum" sz="quarter" idx="12"/>
          </p:nvPr>
        </p:nvSpPr>
        <p:spPr/>
        <p:txBody>
          <a:bodyPr/>
          <a:lstStyle/>
          <a:p>
            <a:fld id="{A7F8E3F6-DE14-48B2-B2BC-6FABA9630FB8}" type="slidenum">
              <a:rPr lang="en-US" smtClean="0"/>
              <a:t>29</a:t>
            </a:fld>
            <a:endParaRPr lang="en-US"/>
          </a:p>
        </p:txBody>
      </p:sp>
    </p:spTree>
    <p:extLst>
      <p:ext uri="{BB962C8B-B14F-4D97-AF65-F5344CB8AC3E}">
        <p14:creationId xmlns:p14="http://schemas.microsoft.com/office/powerpoint/2010/main" val="17929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67147" y="499037"/>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panose="020B0A04020102020204" pitchFamily="34" charset="0"/>
              </a:rPr>
              <a:t>Leadership/Duties of the Office</a:t>
            </a:r>
            <a:endParaRPr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174254034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147473200"/>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7B5D0D99-BB61-A843-EA53-F2577A7AAC15}"/>
            </a:ext>
          </a:extLst>
        </p:cNvPr>
        <p:cNvGrpSpPr/>
        <p:nvPr/>
      </p:nvGrpSpPr>
      <p:grpSpPr>
        <a:xfrm>
          <a:off x="0" y="0"/>
          <a:ext cx="0" cy="0"/>
          <a:chOff x="0" y="0"/>
          <a:chExt cx="0" cy="0"/>
        </a:xfrm>
      </p:grpSpPr>
      <p:sp>
        <p:nvSpPr>
          <p:cNvPr id="169" name="Google Shape;169;p28">
            <a:extLst>
              <a:ext uri="{FF2B5EF4-FFF2-40B4-BE49-F238E27FC236}">
                <a16:creationId xmlns:a16="http://schemas.microsoft.com/office/drawing/2014/main" id="{C71475B7-5232-317D-9AA3-4973EE1A460D}"/>
              </a:ext>
            </a:extLst>
          </p:cNvPr>
          <p:cNvSpPr txBox="1">
            <a:spLocks noGrp="1"/>
          </p:cNvSpPr>
          <p:nvPr>
            <p:ph type="title"/>
          </p:nvPr>
        </p:nvSpPr>
        <p:spPr>
          <a:xfrm>
            <a:off x="130400" y="545960"/>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Housekeeping</a:t>
            </a:r>
          </a:p>
        </p:txBody>
      </p:sp>
      <p:sp>
        <p:nvSpPr>
          <p:cNvPr id="170" name="Google Shape;170;p28">
            <a:extLst>
              <a:ext uri="{FF2B5EF4-FFF2-40B4-BE49-F238E27FC236}">
                <a16:creationId xmlns:a16="http://schemas.microsoft.com/office/drawing/2014/main" id="{DB843EA0-D3C5-59CD-C9BA-B9ACA9CF6707}"/>
              </a:ext>
            </a:extLst>
          </p:cNvPr>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171" name="Google Shape;171;p28">
            <a:extLst>
              <a:ext uri="{FF2B5EF4-FFF2-40B4-BE49-F238E27FC236}">
                <a16:creationId xmlns:a16="http://schemas.microsoft.com/office/drawing/2014/main" id="{698B5B14-9BCF-8D98-B2F8-481D5F5B5EBC}"/>
              </a:ext>
            </a:extLst>
          </p:cNvPr>
          <p:cNvSpPr txBox="1">
            <a:spLocks noGrp="1"/>
          </p:cNvSpPr>
          <p:nvPr>
            <p:ph type="body" idx="1"/>
          </p:nvPr>
        </p:nvSpPr>
        <p:spPr>
          <a:xfrm>
            <a:off x="542733" y="1802500"/>
            <a:ext cx="8400800" cy="4426400"/>
          </a:xfrm>
          <a:prstGeom prst="rect">
            <a:avLst/>
          </a:prstGeom>
          <a:noFill/>
          <a:ln>
            <a:noFill/>
          </a:ln>
        </p:spPr>
        <p:txBody>
          <a:bodyPr spcFirstLastPara="1" wrap="square" lIns="91433" tIns="45700" rIns="91433" bIns="45700" anchor="t" anchorCtr="0">
            <a:noAutofit/>
          </a:bodyPr>
          <a:lstStyle/>
          <a:p>
            <a:pPr marL="457189" indent="-330192">
              <a:lnSpc>
                <a:spcPct val="130000"/>
              </a:lnSpc>
              <a:spcBef>
                <a:spcPts val="0"/>
              </a:spcBef>
              <a:buClr>
                <a:srgbClr val="434343"/>
              </a:buClr>
              <a:buSzPts val="1700"/>
              <a:buFont typeface="Calibri"/>
              <a:buChar char="•"/>
            </a:pPr>
            <a:r>
              <a:rPr lang="en" sz="2267" dirty="0">
                <a:solidFill>
                  <a:srgbClr val="434343"/>
                </a:solidFill>
              </a:rPr>
              <a:t>Office Hours slides can be accessed:</a:t>
            </a:r>
            <a:endParaRPr sz="2267" dirty="0">
              <a:solidFill>
                <a:srgbClr val="434343"/>
              </a:solidFill>
            </a:endParaRPr>
          </a:p>
          <a:p>
            <a:pPr marL="914377" lvl="1" indent="-364058">
              <a:lnSpc>
                <a:spcPct val="100000"/>
              </a:lnSpc>
              <a:spcBef>
                <a:spcPts val="0"/>
              </a:spcBef>
              <a:buClr>
                <a:srgbClr val="434343"/>
              </a:buClr>
              <a:buSzPts val="1700"/>
              <a:buFont typeface="Calibri"/>
              <a:buChar char="•"/>
            </a:pPr>
            <a:r>
              <a:rPr lang="en" sz="2267" dirty="0">
                <a:solidFill>
                  <a:srgbClr val="434343"/>
                </a:solidFill>
              </a:rPr>
              <a:t>From the Office of Special Education website, on the Resources page under Office Hours. </a:t>
            </a:r>
            <a:endParaRPr sz="2267" dirty="0">
              <a:solidFill>
                <a:srgbClr val="434343"/>
              </a:solidFill>
            </a:endParaRPr>
          </a:p>
          <a:p>
            <a:pPr marL="1371566" lvl="2" indent="-364058">
              <a:lnSpc>
                <a:spcPct val="130000"/>
              </a:lnSpc>
              <a:spcBef>
                <a:spcPts val="0"/>
              </a:spcBef>
              <a:buClr>
                <a:srgbClr val="434343"/>
              </a:buClr>
              <a:buSzPts val="1700"/>
            </a:pPr>
            <a:r>
              <a:rPr lang="en" sz="2267" u="sng" dirty="0">
                <a:solidFill>
                  <a:schemeClr val="hlink"/>
                </a:solidFill>
                <a:hlinkClick r:id="rId3"/>
              </a:rPr>
              <a:t>https://webnew.ped.state.nm.us/bureaus/special-education/resources/</a:t>
            </a:r>
            <a:endParaRPr dirty="0">
              <a:solidFill>
                <a:srgbClr val="434343"/>
              </a:solidFill>
            </a:endParaRPr>
          </a:p>
          <a:p>
            <a:pPr marL="1371566" lvl="2" indent="-364058">
              <a:lnSpc>
                <a:spcPct val="130000"/>
              </a:lnSpc>
              <a:spcBef>
                <a:spcPts val="0"/>
              </a:spcBef>
              <a:buClr>
                <a:srgbClr val="434343"/>
              </a:buClr>
              <a:buSzPts val="1700"/>
            </a:pPr>
            <a:r>
              <a:rPr lang="en" dirty="0">
                <a:solidFill>
                  <a:srgbClr val="434343"/>
                </a:solidFill>
              </a:rPr>
              <a:t>“Make a copy” if you want to take notes on the presentation.</a:t>
            </a:r>
            <a:endParaRPr dirty="0">
              <a:solidFill>
                <a:srgbClr val="434343"/>
              </a:solidFill>
            </a:endParaRPr>
          </a:p>
          <a:p>
            <a:pPr marL="457189" indent="-330192">
              <a:lnSpc>
                <a:spcPct val="130000"/>
              </a:lnSpc>
              <a:spcBef>
                <a:spcPts val="0"/>
              </a:spcBef>
              <a:buClr>
                <a:srgbClr val="434343"/>
              </a:buClr>
              <a:buSzPts val="1700"/>
              <a:buFont typeface="Calibri"/>
              <a:buChar char="•"/>
            </a:pPr>
            <a:r>
              <a:rPr lang="en" sz="2267" dirty="0">
                <a:solidFill>
                  <a:srgbClr val="000000"/>
                </a:solidFill>
              </a:rPr>
              <a:t>Use the </a:t>
            </a:r>
            <a:r>
              <a:rPr lang="en" sz="2267" dirty="0">
                <a:solidFill>
                  <a:srgbClr val="000000"/>
                </a:solidFill>
                <a:highlight>
                  <a:srgbClr val="FFFF00"/>
                </a:highlight>
              </a:rPr>
              <a:t>QR code or</a:t>
            </a:r>
            <a:r>
              <a:rPr lang="en" sz="2267" dirty="0">
                <a:solidFill>
                  <a:srgbClr val="000000"/>
                </a:solidFill>
              </a:rPr>
              <a:t> click </a:t>
            </a:r>
            <a:r>
              <a:rPr lang="en" sz="2267" u="sng" dirty="0">
                <a:solidFill>
                  <a:schemeClr val="hlink"/>
                </a:solidFill>
                <a:hlinkClick r:id="rId4"/>
              </a:rPr>
              <a:t>here</a:t>
            </a:r>
            <a:r>
              <a:rPr lang="en" sz="2267" dirty="0">
                <a:solidFill>
                  <a:srgbClr val="000000"/>
                </a:solidFill>
              </a:rPr>
              <a:t>, to write down your questions. </a:t>
            </a:r>
            <a:endParaRPr sz="2267" dirty="0">
              <a:solidFill>
                <a:srgbClr val="000000"/>
              </a:solidFill>
            </a:endParaRPr>
          </a:p>
          <a:p>
            <a:pPr marL="457189" indent="-330192">
              <a:lnSpc>
                <a:spcPct val="130000"/>
              </a:lnSpc>
              <a:spcBef>
                <a:spcPts val="0"/>
              </a:spcBef>
              <a:buClr>
                <a:srgbClr val="000000"/>
              </a:buClr>
              <a:buSzPts val="1700"/>
            </a:pPr>
            <a:r>
              <a:rPr lang="en" sz="2267" dirty="0">
                <a:solidFill>
                  <a:srgbClr val="000000"/>
                </a:solidFill>
              </a:rPr>
              <a:t>Make sure you are on mute so all can hear today’s presentation.</a:t>
            </a:r>
            <a:endParaRPr sz="2267" dirty="0">
              <a:solidFill>
                <a:srgbClr val="000000"/>
              </a:solidFill>
            </a:endParaRPr>
          </a:p>
          <a:p>
            <a:pPr marL="457189" indent="0">
              <a:lnSpc>
                <a:spcPct val="130000"/>
              </a:lnSpc>
              <a:spcBef>
                <a:spcPts val="0"/>
              </a:spcBef>
              <a:buNone/>
            </a:pPr>
            <a:endParaRPr dirty="0">
              <a:solidFill>
                <a:srgbClr val="000000"/>
              </a:solidFill>
            </a:endParaRPr>
          </a:p>
          <a:p>
            <a:pPr marL="457189" indent="0">
              <a:lnSpc>
                <a:spcPct val="130000"/>
              </a:lnSpc>
              <a:spcBef>
                <a:spcPts val="0"/>
              </a:spcBef>
              <a:buSzPts val="935"/>
              <a:buNone/>
            </a:pPr>
            <a:endParaRPr sz="1867" u="sng" dirty="0">
              <a:solidFill>
                <a:schemeClr val="dk2"/>
              </a:solidFill>
            </a:endParaRPr>
          </a:p>
        </p:txBody>
      </p:sp>
      <p:sp>
        <p:nvSpPr>
          <p:cNvPr id="172" name="Google Shape;172;p28">
            <a:extLst>
              <a:ext uri="{FF2B5EF4-FFF2-40B4-BE49-F238E27FC236}">
                <a16:creationId xmlns:a16="http://schemas.microsoft.com/office/drawing/2014/main" id="{552A8C23-3F8A-B4CE-579D-7FC252E03800}"/>
              </a:ext>
            </a:extLst>
          </p:cNvPr>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30</a:t>
            </a:fld>
            <a:endParaRPr/>
          </a:p>
        </p:txBody>
      </p:sp>
      <p:sp>
        <p:nvSpPr>
          <p:cNvPr id="173" name="Google Shape;173;p28">
            <a:extLst>
              <a:ext uri="{FF2B5EF4-FFF2-40B4-BE49-F238E27FC236}">
                <a16:creationId xmlns:a16="http://schemas.microsoft.com/office/drawing/2014/main" id="{C42EF12E-C7A0-DD94-0474-906A9B5A161C}"/>
              </a:ext>
            </a:extLst>
          </p:cNvPr>
          <p:cNvSpPr txBox="1"/>
          <p:nvPr/>
        </p:nvSpPr>
        <p:spPr>
          <a:xfrm>
            <a:off x="10500967" y="3140033"/>
            <a:ext cx="1710400" cy="615513"/>
          </a:xfrm>
          <a:prstGeom prst="rect">
            <a:avLst/>
          </a:prstGeom>
          <a:noFill/>
          <a:ln>
            <a:noFill/>
          </a:ln>
        </p:spPr>
        <p:txBody>
          <a:bodyPr spcFirstLastPara="1" wrap="square" lIns="121900" tIns="121900" rIns="121900" bIns="121900" anchor="t" anchorCtr="0">
            <a:spAutoFit/>
          </a:bodyPr>
          <a:lstStyle/>
          <a:p>
            <a:endParaRPr sz="2400">
              <a:solidFill>
                <a:srgbClr val="3A3D4B"/>
              </a:solidFill>
              <a:latin typeface="Calibri"/>
              <a:ea typeface="Calibri"/>
              <a:cs typeface="Calibri"/>
              <a:sym typeface="Calibri"/>
            </a:endParaRPr>
          </a:p>
        </p:txBody>
      </p:sp>
      <p:sp>
        <p:nvSpPr>
          <p:cNvPr id="174" name="Google Shape;174;p28">
            <a:extLst>
              <a:ext uri="{FF2B5EF4-FFF2-40B4-BE49-F238E27FC236}">
                <a16:creationId xmlns:a16="http://schemas.microsoft.com/office/drawing/2014/main" id="{1EDF111F-597C-0F9F-01E6-EEA4BA040CCD}"/>
              </a:ext>
            </a:extLst>
          </p:cNvPr>
          <p:cNvSpPr txBox="1"/>
          <p:nvPr/>
        </p:nvSpPr>
        <p:spPr>
          <a:xfrm>
            <a:off x="9864533" y="6096167"/>
            <a:ext cx="1683200" cy="238000"/>
          </a:xfrm>
          <a:prstGeom prst="rect">
            <a:avLst/>
          </a:prstGeom>
          <a:noFill/>
          <a:ln>
            <a:noFill/>
          </a:ln>
        </p:spPr>
        <p:txBody>
          <a:bodyPr spcFirstLastPara="1" wrap="square" lIns="121900" tIns="121900" rIns="121900" bIns="121900" anchor="t" anchorCtr="0">
            <a:noAutofit/>
          </a:bodyPr>
          <a:lstStyle/>
          <a:p>
            <a:endParaRPr sz="1467">
              <a:solidFill>
                <a:srgbClr val="3A3D4B"/>
              </a:solidFill>
              <a:latin typeface="Calibri"/>
              <a:ea typeface="Calibri"/>
              <a:cs typeface="Calibri"/>
              <a:sym typeface="Calibri"/>
            </a:endParaRPr>
          </a:p>
        </p:txBody>
      </p:sp>
      <p:pic>
        <p:nvPicPr>
          <p:cNvPr id="175" name="Google Shape;175;p28">
            <a:extLst>
              <a:ext uri="{FF2B5EF4-FFF2-40B4-BE49-F238E27FC236}">
                <a16:creationId xmlns:a16="http://schemas.microsoft.com/office/drawing/2014/main" id="{1242B1F4-F32A-8D21-0328-B998352BDCC3}"/>
              </a:ext>
            </a:extLst>
          </p:cNvPr>
          <p:cNvPicPr preferRelativeResize="0"/>
          <p:nvPr/>
        </p:nvPicPr>
        <p:blipFill>
          <a:blip r:embed="rId5">
            <a:alphaModFix/>
          </a:blip>
          <a:stretch>
            <a:fillRect/>
          </a:stretch>
        </p:blipFill>
        <p:spPr>
          <a:xfrm>
            <a:off x="8943533" y="1802500"/>
            <a:ext cx="2712200" cy="2794904"/>
          </a:xfrm>
          <a:prstGeom prst="rect">
            <a:avLst/>
          </a:prstGeom>
          <a:noFill/>
          <a:ln>
            <a:noFill/>
          </a:ln>
        </p:spPr>
      </p:pic>
    </p:spTree>
    <p:extLst>
      <p:ext uri="{BB962C8B-B14F-4D97-AF65-F5344CB8AC3E}">
        <p14:creationId xmlns:p14="http://schemas.microsoft.com/office/powerpoint/2010/main" val="2292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3"/>
          <p:cNvSpPr txBox="1">
            <a:spLocks noGrp="1"/>
          </p:cNvSpPr>
          <p:nvPr>
            <p:ph type="ctrTitle"/>
          </p:nvPr>
        </p:nvSpPr>
        <p:spPr>
          <a:xfrm>
            <a:off x="578075" y="10898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t>OSE Fiscal:</a:t>
            </a:r>
            <a:endParaRPr sz="4700" b="1"/>
          </a:p>
          <a:p>
            <a:pPr marL="0" lvl="0" indent="0" algn="l" rtl="0">
              <a:lnSpc>
                <a:spcPct val="90000"/>
              </a:lnSpc>
              <a:spcBef>
                <a:spcPts val="0"/>
              </a:spcBef>
              <a:spcAft>
                <a:spcPts val="0"/>
              </a:spcAft>
              <a:buClr>
                <a:srgbClr val="3A3D4B"/>
              </a:buClr>
              <a:buSzPts val="5400"/>
              <a:buFont typeface="Calibri"/>
              <a:buNone/>
            </a:pPr>
            <a:r>
              <a:rPr lang="en-US" sz="4700" b="1"/>
              <a:t>Request for Reimbursement FAQs</a:t>
            </a:r>
            <a:endParaRPr sz="3300" b="1"/>
          </a:p>
        </p:txBody>
      </p:sp>
      <p:sp>
        <p:nvSpPr>
          <p:cNvPr id="104" name="Google Shape;104;p13"/>
          <p:cNvSpPr txBox="1">
            <a:spLocks noGrp="1"/>
          </p:cNvSpPr>
          <p:nvPr>
            <p:ph type="subTitle" idx="1"/>
          </p:nvPr>
        </p:nvSpPr>
        <p:spPr>
          <a:xfrm>
            <a:off x="693325" y="4075325"/>
            <a:ext cx="5674352" cy="12193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2400"/>
              <a:buNone/>
            </a:pPr>
            <a:r>
              <a:rPr lang="en-US" sz="2600" dirty="0">
                <a:solidFill>
                  <a:schemeClr val="dk2"/>
                </a:solidFill>
              </a:rPr>
              <a:t>Kaylock Sellers, Financial Coordinator</a:t>
            </a:r>
            <a:endParaRPr dirty="0"/>
          </a:p>
          <a:p>
            <a:pPr marL="0" lvl="0" indent="0" algn="l" rtl="0">
              <a:lnSpc>
                <a:spcPct val="70000"/>
              </a:lnSpc>
              <a:spcBef>
                <a:spcPts val="600"/>
              </a:spcBef>
              <a:spcAft>
                <a:spcPts val="0"/>
              </a:spcAft>
              <a:buSzPts val="2400"/>
              <a:buNone/>
            </a:pPr>
            <a:r>
              <a:rPr lang="en-US" sz="2600" dirty="0">
                <a:solidFill>
                  <a:schemeClr val="dk2"/>
                </a:solidFill>
              </a:rPr>
              <a:t>Katalina Gallegos, Management Analyst</a:t>
            </a:r>
            <a:endParaRPr dirty="0"/>
          </a:p>
          <a:p>
            <a:pPr marL="0" lvl="0" indent="0" algn="l" rtl="0">
              <a:lnSpc>
                <a:spcPct val="70000"/>
              </a:lnSpc>
              <a:spcBef>
                <a:spcPts val="600"/>
              </a:spcBef>
              <a:spcAft>
                <a:spcPts val="600"/>
              </a:spcAft>
              <a:buSzPts val="2400"/>
              <a:buNone/>
            </a:pPr>
            <a:r>
              <a:rPr lang="en-US" sz="2600" dirty="0">
                <a:solidFill>
                  <a:schemeClr val="dk2"/>
                </a:solidFill>
              </a:rPr>
              <a:t>Jessie Jiang, Financial Coordinator</a:t>
            </a:r>
            <a:endParaRPr dirty="0"/>
          </a:p>
        </p:txBody>
      </p:sp>
      <p:pic>
        <p:nvPicPr>
          <p:cNvPr id="105" name="Google Shape;105;p13"/>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3"/>
          <p:cNvSpPr/>
          <p:nvPr/>
        </p:nvSpPr>
        <p:spPr>
          <a:xfrm>
            <a:off x="693325" y="6127136"/>
            <a:ext cx="6216749" cy="4616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07" name="Google Shape;107;p13"/>
          <p:cNvSpPr txBox="1"/>
          <p:nvPr/>
        </p:nvSpPr>
        <p:spPr>
          <a:xfrm>
            <a:off x="693325" y="5521825"/>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Calibri"/>
                <a:ea typeface="Calibri"/>
                <a:cs typeface="Calibri"/>
                <a:sym typeface="Calibri"/>
              </a:rPr>
              <a:t>November 19, 2024</a:t>
            </a:r>
            <a:endParaRPr sz="2000" b="0" i="1" u="none" strike="noStrike" cap="none" dirty="0">
              <a:solidFill>
                <a:srgbClr val="000000"/>
              </a:solidFill>
              <a:latin typeface="Calibri"/>
              <a:ea typeface="Calibri"/>
              <a:cs typeface="Calibri"/>
              <a:sym typeface="Calibri"/>
            </a:endParaRPr>
          </a:p>
        </p:txBody>
      </p:sp>
      <p:sp>
        <p:nvSpPr>
          <p:cNvPr id="108" name="Google Shape;108;p13"/>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130276" y="585015"/>
            <a:ext cx="11931447"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Calibri"/>
              <a:buNone/>
            </a:pPr>
            <a:r>
              <a:rPr lang="en-US" b="1" dirty="0">
                <a:latin typeface="Arial Black" panose="020B0A04020102020204" pitchFamily="34" charset="0"/>
              </a:rPr>
              <a:t>Agenda</a:t>
            </a:r>
            <a:endParaRPr lang="en-US" b="1">
              <a:latin typeface="Arial Black" panose="020B0A04020102020204" pitchFamily="34" charset="0"/>
            </a:endParaRPr>
          </a:p>
        </p:txBody>
      </p:sp>
      <p:sp>
        <p:nvSpPr>
          <p:cNvPr id="114" name="Google Shape;114;p14"/>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15" name="Google Shape;115;p14"/>
          <p:cNvSpPr txBox="1">
            <a:spLocks noGrp="1"/>
          </p:cNvSpPr>
          <p:nvPr>
            <p:ph type="body" idx="1"/>
          </p:nvPr>
        </p:nvSpPr>
        <p:spPr>
          <a:xfrm>
            <a:off x="287350" y="1924334"/>
            <a:ext cx="5346534" cy="4314691"/>
          </a:xfrm>
          <a:prstGeom prst="rect">
            <a:avLst/>
          </a:prstGeom>
          <a:noFill/>
          <a:ln>
            <a:noFill/>
          </a:ln>
        </p:spPr>
        <p:txBody>
          <a:bodyPr spcFirstLastPara="1" wrap="square" lIns="91425" tIns="45700" rIns="91425" bIns="45700" anchor="t" anchorCtr="0">
            <a:normAutofit lnSpcReduction="10000"/>
          </a:bodyPr>
          <a:lstStyle/>
          <a:p>
            <a:pPr marL="457200" lvl="0" indent="-328580" algn="l" rtl="0">
              <a:lnSpc>
                <a:spcPct val="150000"/>
              </a:lnSpc>
              <a:spcBef>
                <a:spcPts val="0"/>
              </a:spcBef>
              <a:spcAft>
                <a:spcPts val="0"/>
              </a:spcAft>
              <a:buClr>
                <a:schemeClr val="dk2"/>
              </a:buClr>
              <a:buSzPct val="83571"/>
              <a:buChar char="•"/>
            </a:pPr>
            <a:r>
              <a:rPr lang="en-US" sz="2800" b="1">
                <a:solidFill>
                  <a:schemeClr val="dk2"/>
                </a:solidFill>
              </a:rPr>
              <a:t>Indirect and Direct Cost Definitions</a:t>
            </a:r>
            <a:endParaRPr sz="2800" b="1">
              <a:solidFill>
                <a:schemeClr val="dk2"/>
              </a:solidFill>
            </a:endParaRPr>
          </a:p>
          <a:p>
            <a:pPr marL="457200" lvl="0" indent="-355600" algn="l" rtl="0">
              <a:lnSpc>
                <a:spcPct val="150000"/>
              </a:lnSpc>
              <a:spcBef>
                <a:spcPts val="0"/>
              </a:spcBef>
              <a:spcAft>
                <a:spcPts val="0"/>
              </a:spcAft>
              <a:buClr>
                <a:schemeClr val="dk2"/>
              </a:buClr>
              <a:buSzPct val="100000"/>
              <a:buChar char="•"/>
            </a:pPr>
            <a:r>
              <a:rPr lang="en-US" sz="2800" b="1">
                <a:solidFill>
                  <a:schemeClr val="dk2"/>
                </a:solidFill>
              </a:rPr>
              <a:t>Job Class Updates</a:t>
            </a:r>
            <a:endParaRPr sz="2800" b="1">
              <a:solidFill>
                <a:schemeClr val="dk2"/>
              </a:solidFill>
            </a:endParaRPr>
          </a:p>
          <a:p>
            <a:pPr marL="457200" lvl="0" indent="-355600" algn="l" rtl="0">
              <a:lnSpc>
                <a:spcPct val="150000"/>
              </a:lnSpc>
              <a:spcBef>
                <a:spcPts val="0"/>
              </a:spcBef>
              <a:spcAft>
                <a:spcPts val="0"/>
              </a:spcAft>
              <a:buClr>
                <a:schemeClr val="dk2"/>
              </a:buClr>
              <a:buSzPct val="100000"/>
              <a:buChar char="•"/>
            </a:pPr>
            <a:r>
              <a:rPr lang="en-US" sz="2800" b="1">
                <a:solidFill>
                  <a:schemeClr val="dk2"/>
                </a:solidFill>
              </a:rPr>
              <a:t>Administrative and Clerical Staff Direct Cost Determination Form</a:t>
            </a:r>
            <a:endParaRPr sz="2800" b="1">
              <a:solidFill>
                <a:schemeClr val="dk2"/>
              </a:solidFill>
            </a:endParaRPr>
          </a:p>
          <a:p>
            <a:pPr marL="457200" lvl="0" indent="-355600" algn="l" rtl="0">
              <a:lnSpc>
                <a:spcPct val="150000"/>
              </a:lnSpc>
              <a:spcBef>
                <a:spcPts val="0"/>
              </a:spcBef>
              <a:spcAft>
                <a:spcPts val="0"/>
              </a:spcAft>
              <a:buClr>
                <a:schemeClr val="dk2"/>
              </a:buClr>
              <a:buSzPct val="100000"/>
              <a:buChar char="•"/>
            </a:pPr>
            <a:r>
              <a:rPr lang="en-US" sz="2800" b="1">
                <a:solidFill>
                  <a:schemeClr val="dk2"/>
                </a:solidFill>
              </a:rPr>
              <a:t>New RfR Deadlines</a:t>
            </a:r>
            <a:endParaRPr sz="2800" b="1">
              <a:solidFill>
                <a:schemeClr val="dk2"/>
              </a:solidFill>
            </a:endParaRPr>
          </a:p>
          <a:p>
            <a:pPr marL="114300" lvl="0" indent="0" algn="l" rtl="0">
              <a:lnSpc>
                <a:spcPct val="90000"/>
              </a:lnSpc>
              <a:spcBef>
                <a:spcPts val="1800"/>
              </a:spcBef>
              <a:spcAft>
                <a:spcPts val="0"/>
              </a:spcAft>
              <a:buSzPct val="42613"/>
              <a:buNone/>
            </a:pPr>
            <a:endParaRPr sz="4224" u="sng">
              <a:solidFill>
                <a:schemeClr val="dk2"/>
              </a:solidFill>
            </a:endParaRPr>
          </a:p>
        </p:txBody>
      </p:sp>
      <p:sp>
        <p:nvSpPr>
          <p:cNvPr id="116" name="Google Shape;116;p14"/>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pic>
        <p:nvPicPr>
          <p:cNvPr id="117" name="Google Shape;117;p14"/>
          <p:cNvPicPr preferRelativeResize="0"/>
          <p:nvPr/>
        </p:nvPicPr>
        <p:blipFill rotWithShape="1">
          <a:blip r:embed="rId3">
            <a:alphaModFix/>
          </a:blip>
          <a:srcRect l="19405" t="10579" r="14250" b="22504"/>
          <a:stretch/>
        </p:blipFill>
        <p:spPr>
          <a:xfrm>
            <a:off x="6942075" y="2315363"/>
            <a:ext cx="3954524" cy="2662376"/>
          </a:xfrm>
          <a:prstGeom prst="rect">
            <a:avLst/>
          </a:prstGeom>
          <a:solidFill>
            <a:schemeClr val="accent1"/>
          </a:solidFill>
          <a:ln w="25400" cap="flat" cmpd="sng">
            <a:solidFill>
              <a:srgbClr val="15868C"/>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5"/>
          <p:cNvSpPr txBox="1">
            <a:spLocks noGrp="1"/>
          </p:cNvSpPr>
          <p:nvPr>
            <p:ph type="title"/>
          </p:nvPr>
        </p:nvSpPr>
        <p:spPr>
          <a:xfrm>
            <a:off x="167148" y="624975"/>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Direct Costs - CFR 200.413</a:t>
            </a:r>
            <a:endParaRPr lang="en-US" b="1">
              <a:latin typeface="Arial Black" panose="020B0A04020102020204" pitchFamily="34" charset="0"/>
            </a:endParaRPr>
          </a:p>
        </p:txBody>
      </p:sp>
      <p:sp>
        <p:nvSpPr>
          <p:cNvPr id="124" name="Google Shape;124;p15"/>
          <p:cNvSpPr txBox="1">
            <a:spLocks noGrp="1"/>
          </p:cNvSpPr>
          <p:nvPr>
            <p:ph type="body" idx="1"/>
          </p:nvPr>
        </p:nvSpPr>
        <p:spPr>
          <a:xfrm>
            <a:off x="366125" y="1814700"/>
            <a:ext cx="11461500" cy="45603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Clr>
                <a:schemeClr val="dk2"/>
              </a:buClr>
              <a:buSzPts val="1100"/>
              <a:buFont typeface="Arial"/>
              <a:buNone/>
            </a:pPr>
            <a:r>
              <a:rPr lang="en-US" b="1">
                <a:solidFill>
                  <a:srgbClr val="15868C"/>
                </a:solidFill>
              </a:rPr>
              <a:t>Direct Costs:</a:t>
            </a:r>
            <a:r>
              <a:rPr lang="en-US"/>
              <a:t> those costs that can be identified specifically with a particular final cost</a:t>
            </a:r>
            <a:endParaRPr/>
          </a:p>
          <a:p>
            <a:pPr marL="0" lvl="0" indent="0" algn="l" rtl="0">
              <a:spcBef>
                <a:spcPts val="1800"/>
              </a:spcBef>
              <a:spcAft>
                <a:spcPts val="0"/>
              </a:spcAft>
              <a:buClr>
                <a:schemeClr val="dk2"/>
              </a:buClr>
              <a:buSzPts val="1100"/>
              <a:buFont typeface="Arial"/>
              <a:buNone/>
            </a:pPr>
            <a:r>
              <a:rPr lang="en-US"/>
              <a:t>objective, such as a federal award, or other internally or externally funded activity,</a:t>
            </a:r>
            <a:endParaRPr/>
          </a:p>
          <a:p>
            <a:pPr marL="0" lvl="0" indent="0" algn="l" rtl="0">
              <a:spcBef>
                <a:spcPts val="1800"/>
              </a:spcBef>
              <a:spcAft>
                <a:spcPts val="0"/>
              </a:spcAft>
              <a:buClr>
                <a:schemeClr val="dk2"/>
              </a:buClr>
              <a:buSzPts val="1100"/>
              <a:buFont typeface="Arial"/>
              <a:buNone/>
            </a:pPr>
            <a:r>
              <a:rPr lang="en-US"/>
              <a:t>or that can be directly assigned to such activities relatively easily with a high degree</a:t>
            </a:r>
            <a:endParaRPr/>
          </a:p>
          <a:p>
            <a:pPr marL="0" lvl="0" indent="0" algn="l" rtl="0">
              <a:spcBef>
                <a:spcPts val="1800"/>
              </a:spcBef>
              <a:spcAft>
                <a:spcPts val="0"/>
              </a:spcAft>
              <a:buClr>
                <a:schemeClr val="dk2"/>
              </a:buClr>
              <a:buSzPts val="1100"/>
              <a:buFont typeface="Arial"/>
              <a:buNone/>
            </a:pPr>
            <a:r>
              <a:rPr lang="en-US"/>
              <a:t>of accuracy.</a:t>
            </a:r>
            <a:endParaRPr/>
          </a:p>
          <a:p>
            <a:pPr marL="0" lvl="0" indent="0" algn="l" rtl="0">
              <a:spcBef>
                <a:spcPts val="1800"/>
              </a:spcBef>
              <a:spcAft>
                <a:spcPts val="0"/>
              </a:spcAft>
              <a:buNone/>
            </a:pPr>
            <a:r>
              <a:rPr lang="en-US"/>
              <a:t>• Typically incurred specifically to benefit an award</a:t>
            </a:r>
            <a:endParaRPr/>
          </a:p>
          <a:p>
            <a:pPr marL="0" lvl="0" indent="0" algn="l" rtl="0">
              <a:spcBef>
                <a:spcPts val="1800"/>
              </a:spcBef>
              <a:spcAft>
                <a:spcPts val="0"/>
              </a:spcAft>
              <a:buNone/>
            </a:pPr>
            <a:r>
              <a:rPr lang="en-US"/>
              <a:t>•The federal award is the Individuals with Disabilities Education Act (IDEA) Part B.</a:t>
            </a:r>
            <a:endParaRPr/>
          </a:p>
        </p:txBody>
      </p:sp>
      <p:sp>
        <p:nvSpPr>
          <p:cNvPr id="125" name="Google Shape;125;p15"/>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126" name="Google Shape;126;p15"/>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27" name="Google Shape;127;p15"/>
          <p:cNvPicPr preferRelativeResize="0"/>
          <p:nvPr/>
        </p:nvPicPr>
        <p:blipFill rotWithShape="1">
          <a:blip r:embed="rId3">
            <a:alphaModFix/>
          </a:blip>
          <a:srcRect b="9909"/>
          <a:stretch/>
        </p:blipFill>
        <p:spPr>
          <a:xfrm>
            <a:off x="8654700" y="5046450"/>
            <a:ext cx="1817600" cy="1175625"/>
          </a:xfrm>
          <a:prstGeom prst="rect">
            <a:avLst/>
          </a:prstGeom>
          <a:noFill/>
          <a:ln>
            <a:noFill/>
          </a:ln>
        </p:spPr>
      </p:pic>
      <p:sp>
        <p:nvSpPr>
          <p:cNvPr id="128" name="Google Shape;128;p15"/>
          <p:cNvSpPr txBox="1"/>
          <p:nvPr/>
        </p:nvSpPr>
        <p:spPr>
          <a:xfrm>
            <a:off x="8552500" y="6110700"/>
            <a:ext cx="2644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3A3D4B"/>
                </a:solidFill>
                <a:latin typeface="Calibri"/>
                <a:ea typeface="Calibri"/>
                <a:cs typeface="Calibri"/>
                <a:sym typeface="Calibri"/>
              </a:rPr>
              <a:t>Slides taken from EDGAR Academy, The</a:t>
            </a:r>
            <a:endParaRPr sz="1200">
              <a:solidFill>
                <a:srgbClr val="3A3D4B"/>
              </a:solidFill>
              <a:latin typeface="Calibri"/>
              <a:ea typeface="Calibri"/>
              <a:cs typeface="Calibri"/>
              <a:sym typeface="Calibri"/>
            </a:endParaRPr>
          </a:p>
          <a:p>
            <a:pPr marL="0" lvl="0" indent="0" algn="l" rtl="0">
              <a:spcBef>
                <a:spcPts val="0"/>
              </a:spcBef>
              <a:spcAft>
                <a:spcPts val="0"/>
              </a:spcAft>
              <a:buNone/>
            </a:pPr>
            <a:r>
              <a:rPr lang="en-US" sz="1200">
                <a:solidFill>
                  <a:srgbClr val="3A3D4B"/>
                </a:solidFill>
                <a:latin typeface="Calibri"/>
                <a:ea typeface="Calibri"/>
                <a:cs typeface="Calibri"/>
                <a:sym typeface="Calibri"/>
              </a:rPr>
              <a:t>Bruman Group, PLLC</a:t>
            </a:r>
            <a:endParaRPr sz="1200">
              <a:solidFill>
                <a:srgbClr val="3A3D4B"/>
              </a:solidFill>
              <a:latin typeface="Calibri"/>
              <a:ea typeface="Calibri"/>
              <a:cs typeface="Calibri"/>
              <a:sym typeface="Calibri"/>
            </a:endParaRPr>
          </a:p>
          <a:p>
            <a:pPr marL="0" lvl="0" indent="0" algn="l" rtl="0">
              <a:spcBef>
                <a:spcPts val="0"/>
              </a:spcBef>
              <a:spcAft>
                <a:spcPts val="0"/>
              </a:spcAft>
              <a:buNone/>
            </a:pPr>
            <a:endParaRPr sz="2400">
              <a:solidFill>
                <a:srgbClr val="3A3D4B"/>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222333" y="593363"/>
            <a:ext cx="1174733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Indirect Costs - CFR 200.414</a:t>
            </a:r>
            <a:endParaRPr lang="en-US" b="1">
              <a:latin typeface="Arial Black" panose="020B0A04020102020204" pitchFamily="34" charset="0"/>
            </a:endParaRPr>
          </a:p>
        </p:txBody>
      </p:sp>
      <p:sp>
        <p:nvSpPr>
          <p:cNvPr id="135" name="Google Shape;135;p16"/>
          <p:cNvSpPr txBox="1">
            <a:spLocks noGrp="1"/>
          </p:cNvSpPr>
          <p:nvPr>
            <p:ph type="body" idx="1"/>
          </p:nvPr>
        </p:nvSpPr>
        <p:spPr>
          <a:xfrm>
            <a:off x="372900" y="1691675"/>
            <a:ext cx="11446200" cy="4560300"/>
          </a:xfrm>
          <a:prstGeom prst="rect">
            <a:avLst/>
          </a:prstGeom>
          <a:noFill/>
          <a:ln>
            <a:noFill/>
          </a:ln>
        </p:spPr>
        <p:txBody>
          <a:bodyPr spcFirstLastPara="1" wrap="square" lIns="91425" tIns="45700" rIns="91425" bIns="45700" anchor="t" anchorCtr="0">
            <a:noAutofit/>
          </a:bodyPr>
          <a:lstStyle/>
          <a:p>
            <a:pPr marL="457200" lvl="0" indent="-368300" algn="l" rtl="0">
              <a:spcBef>
                <a:spcPts val="1800"/>
              </a:spcBef>
              <a:spcAft>
                <a:spcPts val="0"/>
              </a:spcAft>
              <a:buSzPts val="2200"/>
              <a:buChar char="•"/>
            </a:pPr>
            <a:r>
              <a:rPr lang="en-US"/>
              <a:t>Most costs are directly charged to the grant</a:t>
            </a:r>
            <a:endParaRPr/>
          </a:p>
          <a:p>
            <a:pPr marL="457200" lvl="0" indent="-368300" algn="l" rtl="0">
              <a:spcBef>
                <a:spcPts val="1800"/>
              </a:spcBef>
              <a:spcAft>
                <a:spcPts val="0"/>
              </a:spcAft>
              <a:buSzPts val="2200"/>
              <a:buChar char="•"/>
            </a:pPr>
            <a:r>
              <a:rPr lang="en-US"/>
              <a:t>For costs that cannot be directly charged, grantees have an indirect cost rate</a:t>
            </a:r>
            <a:endParaRPr/>
          </a:p>
          <a:p>
            <a:pPr marL="457200" lvl="0" indent="-368300" algn="l" rtl="0">
              <a:spcBef>
                <a:spcPts val="1800"/>
              </a:spcBef>
              <a:spcAft>
                <a:spcPts val="0"/>
              </a:spcAft>
              <a:buSzPts val="2200"/>
              <a:buChar char="•"/>
            </a:pPr>
            <a:r>
              <a:rPr lang="en-US"/>
              <a:t>Salaries of administrative and clerical staff should be treated as “indirect” unless all of the following are met</a:t>
            </a:r>
            <a:endParaRPr/>
          </a:p>
          <a:p>
            <a:pPr marL="914400" lvl="1" indent="-368300" algn="l" rtl="0">
              <a:spcBef>
                <a:spcPts val="1000"/>
              </a:spcBef>
              <a:spcAft>
                <a:spcPts val="0"/>
              </a:spcAft>
              <a:buSzPts val="2200"/>
              <a:buChar char="•"/>
            </a:pPr>
            <a:r>
              <a:rPr lang="en-US" sz="2400"/>
              <a:t>Such services are integral to the activity</a:t>
            </a:r>
            <a:endParaRPr sz="2400"/>
          </a:p>
          <a:p>
            <a:pPr marL="914400" lvl="1" indent="-368300" algn="l" rtl="0">
              <a:spcBef>
                <a:spcPts val="1000"/>
              </a:spcBef>
              <a:spcAft>
                <a:spcPts val="0"/>
              </a:spcAft>
              <a:buSzPts val="2200"/>
              <a:buChar char="•"/>
            </a:pPr>
            <a:r>
              <a:rPr lang="en-US" sz="2400"/>
              <a:t>Individuals can be specifically identified with the activity</a:t>
            </a:r>
            <a:endParaRPr sz="2400"/>
          </a:p>
          <a:p>
            <a:pPr marL="914400" lvl="1" indent="-368300" algn="l" rtl="0">
              <a:spcBef>
                <a:spcPts val="1000"/>
              </a:spcBef>
              <a:spcAft>
                <a:spcPts val="0"/>
              </a:spcAft>
              <a:buSzPts val="2200"/>
              <a:buChar char="•"/>
            </a:pPr>
            <a:r>
              <a:rPr lang="en-US" sz="2400"/>
              <a:t>Costs not also recovered as indirect</a:t>
            </a:r>
            <a:endParaRPr sz="2400"/>
          </a:p>
          <a:p>
            <a:pPr marL="457200" lvl="0" indent="-368300" algn="l" rtl="0">
              <a:spcBef>
                <a:spcPts val="1800"/>
              </a:spcBef>
              <a:spcAft>
                <a:spcPts val="0"/>
              </a:spcAft>
              <a:buSzPts val="2200"/>
              <a:buChar char="•"/>
            </a:pPr>
            <a:r>
              <a:rPr lang="en-US"/>
              <a:t>Pass-through entities must accept all federally negotiated indirect cost rates for subrecipients</a:t>
            </a:r>
            <a:endParaRPr/>
          </a:p>
          <a:p>
            <a:pPr marL="457200" lvl="0" indent="-342900" algn="l" rtl="0">
              <a:spcBef>
                <a:spcPts val="1800"/>
              </a:spcBef>
              <a:spcAft>
                <a:spcPts val="0"/>
              </a:spcAft>
              <a:buSzPts val="1800"/>
              <a:buChar char="•"/>
            </a:pPr>
            <a:r>
              <a:rPr lang="en-US"/>
              <a:t>Object Code 53713</a:t>
            </a:r>
            <a:endParaRPr/>
          </a:p>
          <a:p>
            <a:pPr marL="0" lvl="0" indent="0" algn="l" rtl="0">
              <a:lnSpc>
                <a:spcPct val="90000"/>
              </a:lnSpc>
              <a:spcBef>
                <a:spcPts val="1800"/>
              </a:spcBef>
              <a:spcAft>
                <a:spcPts val="0"/>
              </a:spcAft>
              <a:buNone/>
            </a:pPr>
            <a:endParaRPr sz="2800" b="1"/>
          </a:p>
        </p:txBody>
      </p:sp>
      <p:sp>
        <p:nvSpPr>
          <p:cNvPr id="136" name="Google Shape;136;p16"/>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sp>
        <p:nvSpPr>
          <p:cNvPr id="137" name="Google Shape;137;p16"/>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38" name="Google Shape;138;p16"/>
          <p:cNvPicPr preferRelativeResize="0"/>
          <p:nvPr/>
        </p:nvPicPr>
        <p:blipFill>
          <a:blip r:embed="rId3">
            <a:alphaModFix/>
          </a:blip>
          <a:stretch>
            <a:fillRect/>
          </a:stretch>
        </p:blipFill>
        <p:spPr>
          <a:xfrm>
            <a:off x="10812875" y="5427400"/>
            <a:ext cx="1221800" cy="1221800"/>
          </a:xfrm>
          <a:prstGeom prst="rect">
            <a:avLst/>
          </a:prstGeom>
          <a:noFill/>
          <a:ln>
            <a:noFill/>
          </a:ln>
        </p:spPr>
      </p:pic>
      <p:sp>
        <p:nvSpPr>
          <p:cNvPr id="139" name="Google Shape;139;p16"/>
          <p:cNvSpPr txBox="1"/>
          <p:nvPr/>
        </p:nvSpPr>
        <p:spPr>
          <a:xfrm>
            <a:off x="8444875" y="6100800"/>
            <a:ext cx="2644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US" sz="1200">
                <a:solidFill>
                  <a:srgbClr val="3A3D4B"/>
                </a:solidFill>
                <a:latin typeface="Calibri"/>
                <a:ea typeface="Calibri"/>
                <a:cs typeface="Calibri"/>
                <a:sym typeface="Calibri"/>
              </a:rPr>
              <a:t>Slides taken from EDGAR Academy, The</a:t>
            </a:r>
            <a:endParaRPr sz="1200">
              <a:solidFill>
                <a:srgbClr val="3A3D4B"/>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200">
                <a:solidFill>
                  <a:srgbClr val="3A3D4B"/>
                </a:solidFill>
                <a:latin typeface="Calibri"/>
                <a:ea typeface="Calibri"/>
                <a:cs typeface="Calibri"/>
                <a:sym typeface="Calibri"/>
              </a:rPr>
              <a:t>Bruman Group, PLLC</a:t>
            </a:r>
            <a:endParaRPr sz="1200">
              <a:solidFill>
                <a:srgbClr val="3A3D4B"/>
              </a:solidFill>
              <a:latin typeface="Calibri"/>
              <a:ea typeface="Calibri"/>
              <a:cs typeface="Calibri"/>
              <a:sym typeface="Calibri"/>
            </a:endParaRPr>
          </a:p>
          <a:p>
            <a:pPr marL="0" lvl="0" indent="0" algn="l" rtl="0">
              <a:spcBef>
                <a:spcPts val="0"/>
              </a:spcBef>
              <a:spcAft>
                <a:spcPts val="0"/>
              </a:spcAft>
              <a:buNone/>
            </a:pPr>
            <a:endParaRPr sz="2400">
              <a:solidFill>
                <a:srgbClr val="3A3D4B"/>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174523" y="555358"/>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dirty="0">
                <a:latin typeface="Arial Black" panose="020B0A04020102020204" pitchFamily="34" charset="0"/>
              </a:rPr>
              <a:t>Job Class Updates</a:t>
            </a:r>
            <a:endParaRPr lang="en-US" b="1">
              <a:latin typeface="Arial Black" panose="020B0A04020102020204" pitchFamily="34" charset="0"/>
            </a:endParaRPr>
          </a:p>
        </p:txBody>
      </p:sp>
      <p:sp>
        <p:nvSpPr>
          <p:cNvPr id="146" name="Google Shape;146;p17"/>
          <p:cNvSpPr txBox="1">
            <a:spLocks noGrp="1"/>
          </p:cNvSpPr>
          <p:nvPr>
            <p:ph type="body" idx="1"/>
          </p:nvPr>
        </p:nvSpPr>
        <p:spPr>
          <a:xfrm>
            <a:off x="296100" y="1738638"/>
            <a:ext cx="115998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SzPts val="1800"/>
              <a:buNone/>
            </a:pPr>
            <a:r>
              <a:rPr lang="en-US" b="1">
                <a:solidFill>
                  <a:srgbClr val="15868C"/>
                </a:solidFill>
              </a:rPr>
              <a:t>Job Class Code 1217: </a:t>
            </a:r>
            <a:r>
              <a:rPr lang="en-US" b="1">
                <a:solidFill>
                  <a:srgbClr val="3A3D4B"/>
                </a:solidFill>
              </a:rPr>
              <a:t>Secretarial/Clerical/Technical Assistants.</a:t>
            </a:r>
            <a:r>
              <a:rPr lang="en-US">
                <a:solidFill>
                  <a:srgbClr val="3A3D4B"/>
                </a:solidFill>
              </a:rPr>
              <a:t> Secretaries, receptionists, clerks, data entry clerks, system analysts, work-study students, and other related employees.</a:t>
            </a:r>
            <a:endParaRPr>
              <a:solidFill>
                <a:srgbClr val="3A3D4B"/>
              </a:solidFill>
            </a:endParaRPr>
          </a:p>
          <a:p>
            <a:pPr marL="0" lvl="0" indent="0" algn="l" rtl="0">
              <a:lnSpc>
                <a:spcPct val="90000"/>
              </a:lnSpc>
              <a:spcBef>
                <a:spcPts val="1800"/>
              </a:spcBef>
              <a:spcAft>
                <a:spcPts val="0"/>
              </a:spcAft>
              <a:buSzPts val="1800"/>
              <a:buNone/>
            </a:pPr>
            <a:r>
              <a:rPr lang="en-US" b="1">
                <a:solidFill>
                  <a:srgbClr val="15868C"/>
                </a:solidFill>
              </a:rPr>
              <a:t>Job Class Code 1511: </a:t>
            </a:r>
            <a:r>
              <a:rPr lang="en-US" b="1">
                <a:solidFill>
                  <a:srgbClr val="3A3D4B"/>
                </a:solidFill>
              </a:rPr>
              <a:t>Data Processing.</a:t>
            </a:r>
            <a:r>
              <a:rPr lang="en-US">
                <a:solidFill>
                  <a:srgbClr val="3A3D4B"/>
                </a:solidFill>
              </a:rPr>
              <a:t> Computer programmers, systems managers, and operators. This does not include data entry personnel which are included in 1217. </a:t>
            </a:r>
            <a:endParaRPr>
              <a:solidFill>
                <a:srgbClr val="3A3D4B"/>
              </a:solidFill>
            </a:endParaRPr>
          </a:p>
          <a:p>
            <a:pPr marL="0" lvl="0" indent="0" algn="l" rtl="0">
              <a:lnSpc>
                <a:spcPct val="90000"/>
              </a:lnSpc>
              <a:spcBef>
                <a:spcPts val="1800"/>
              </a:spcBef>
              <a:spcAft>
                <a:spcPts val="0"/>
              </a:spcAft>
              <a:buSzPts val="1800"/>
              <a:buNone/>
            </a:pPr>
            <a:endParaRPr>
              <a:highlight>
                <a:srgbClr val="FFFF00"/>
              </a:highlight>
            </a:endParaRPr>
          </a:p>
          <a:p>
            <a:pPr marL="0" lvl="0" indent="0" algn="l" rtl="0">
              <a:lnSpc>
                <a:spcPct val="90000"/>
              </a:lnSpc>
              <a:spcBef>
                <a:spcPts val="1800"/>
              </a:spcBef>
              <a:spcAft>
                <a:spcPts val="0"/>
              </a:spcAft>
              <a:buSzPts val="1800"/>
              <a:buNone/>
            </a:pPr>
            <a:endParaRPr>
              <a:solidFill>
                <a:srgbClr val="3A3D4B"/>
              </a:solidFill>
            </a:endParaRPr>
          </a:p>
        </p:txBody>
      </p:sp>
      <p:sp>
        <p:nvSpPr>
          <p:cNvPr id="147" name="Google Shape;147;p17"/>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sp>
        <p:nvSpPr>
          <p:cNvPr id="148" name="Google Shape;148;p17"/>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174450" y="555358"/>
            <a:ext cx="118431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dirty="0">
                <a:latin typeface="Arial Black" panose="020B0A04020102020204" pitchFamily="34" charset="0"/>
              </a:rPr>
              <a:t>Job Class Updates</a:t>
            </a:r>
          </a:p>
        </p:txBody>
      </p:sp>
      <p:sp>
        <p:nvSpPr>
          <p:cNvPr id="155" name="Google Shape;155;p18"/>
          <p:cNvSpPr txBox="1">
            <a:spLocks noGrp="1"/>
          </p:cNvSpPr>
          <p:nvPr>
            <p:ph type="body" idx="1"/>
          </p:nvPr>
        </p:nvSpPr>
        <p:spPr>
          <a:xfrm>
            <a:off x="296100" y="1738638"/>
            <a:ext cx="115998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SzPts val="1800"/>
              <a:buNone/>
            </a:pPr>
            <a:r>
              <a:rPr lang="en-US" b="1" dirty="0">
                <a:solidFill>
                  <a:srgbClr val="3A3D4B"/>
                </a:solidFill>
              </a:rPr>
              <a:t>Is this a direct or indirect cost?</a:t>
            </a:r>
            <a:endParaRPr b="1" dirty="0">
              <a:solidFill>
                <a:srgbClr val="3A3D4B"/>
              </a:solidFill>
            </a:endParaRPr>
          </a:p>
          <a:p>
            <a:pPr marL="0" lvl="0" indent="0" algn="l" rtl="0">
              <a:lnSpc>
                <a:spcPct val="90000"/>
              </a:lnSpc>
              <a:spcBef>
                <a:spcPts val="1800"/>
              </a:spcBef>
              <a:spcAft>
                <a:spcPts val="0"/>
              </a:spcAft>
              <a:buSzPts val="1800"/>
              <a:buNone/>
            </a:pPr>
            <a:r>
              <a:rPr lang="en-US" b="1" dirty="0">
                <a:solidFill>
                  <a:srgbClr val="15868C"/>
                </a:solidFill>
              </a:rPr>
              <a:t>Considerations:</a:t>
            </a:r>
            <a:endParaRPr b="1" dirty="0">
              <a:solidFill>
                <a:srgbClr val="15868C"/>
              </a:solidFill>
            </a:endParaRPr>
          </a:p>
          <a:p>
            <a:pPr marL="914400" lvl="1" indent="-368300" algn="l" rtl="0">
              <a:spcBef>
                <a:spcPts val="1000"/>
              </a:spcBef>
              <a:spcAft>
                <a:spcPts val="0"/>
              </a:spcAft>
              <a:buSzPts val="2200"/>
              <a:buChar char="•"/>
            </a:pPr>
            <a:r>
              <a:rPr lang="en-US" sz="2400" dirty="0"/>
              <a:t>Such services are integral to the activity</a:t>
            </a:r>
            <a:endParaRPr sz="2400" dirty="0"/>
          </a:p>
          <a:p>
            <a:pPr marL="914400" lvl="1" indent="-368300" algn="l" rtl="0">
              <a:spcBef>
                <a:spcPts val="1000"/>
              </a:spcBef>
              <a:spcAft>
                <a:spcPts val="0"/>
              </a:spcAft>
              <a:buSzPts val="2200"/>
              <a:buChar char="•"/>
            </a:pPr>
            <a:r>
              <a:rPr lang="en-US" sz="2400" dirty="0"/>
              <a:t>Individuals can be specifically identified with the activity</a:t>
            </a:r>
            <a:endParaRPr sz="2400" dirty="0"/>
          </a:p>
          <a:p>
            <a:pPr marL="914400" lvl="1" indent="-368300" algn="l" rtl="0">
              <a:spcBef>
                <a:spcPts val="1000"/>
              </a:spcBef>
              <a:spcAft>
                <a:spcPts val="0"/>
              </a:spcAft>
              <a:buSzPts val="2200"/>
              <a:buChar char="•"/>
            </a:pPr>
            <a:r>
              <a:rPr lang="en-US" sz="2400" dirty="0"/>
              <a:t>Costs not also recovered as indirect</a:t>
            </a:r>
            <a:endParaRPr sz="2400" dirty="0"/>
          </a:p>
          <a:p>
            <a:pPr marL="0" lvl="0" indent="0" algn="l" rtl="0">
              <a:lnSpc>
                <a:spcPct val="90000"/>
              </a:lnSpc>
              <a:spcBef>
                <a:spcPts val="1800"/>
              </a:spcBef>
              <a:spcAft>
                <a:spcPts val="0"/>
              </a:spcAft>
              <a:buSzPts val="1800"/>
              <a:buNone/>
            </a:pPr>
            <a:endParaRPr dirty="0">
              <a:solidFill>
                <a:srgbClr val="3A3D4B"/>
              </a:solidFill>
            </a:endParaRPr>
          </a:p>
        </p:txBody>
      </p:sp>
      <p:sp>
        <p:nvSpPr>
          <p:cNvPr id="156" name="Google Shape;156;p18"/>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sp>
        <p:nvSpPr>
          <p:cNvPr id="157" name="Google Shape;157;p18"/>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9"/>
          <p:cNvSpPr txBox="1">
            <a:spLocks noGrp="1"/>
          </p:cNvSpPr>
          <p:nvPr>
            <p:ph type="title"/>
          </p:nvPr>
        </p:nvSpPr>
        <p:spPr>
          <a:xfrm>
            <a:off x="174450" y="578420"/>
            <a:ext cx="118431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dirty="0">
                <a:latin typeface="Arial Black" panose="020B0A04020102020204" pitchFamily="34" charset="0"/>
              </a:rPr>
              <a:t>Job Class Updates</a:t>
            </a:r>
            <a:endParaRPr lang="en-US" b="1">
              <a:latin typeface="Arial Black" panose="020B0A04020102020204" pitchFamily="34" charset="0"/>
            </a:endParaRPr>
          </a:p>
        </p:txBody>
      </p:sp>
      <p:sp>
        <p:nvSpPr>
          <p:cNvPr id="164" name="Google Shape;164;p19"/>
          <p:cNvSpPr txBox="1">
            <a:spLocks noGrp="1"/>
          </p:cNvSpPr>
          <p:nvPr>
            <p:ph type="body" idx="1"/>
          </p:nvPr>
        </p:nvSpPr>
        <p:spPr>
          <a:xfrm>
            <a:off x="296100" y="1754013"/>
            <a:ext cx="115998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SzPts val="1800"/>
              <a:buNone/>
            </a:pPr>
            <a:r>
              <a:rPr lang="en-US" b="1" dirty="0">
                <a:solidFill>
                  <a:srgbClr val="15868C"/>
                </a:solidFill>
              </a:rPr>
              <a:t>Job Class Code 1610: </a:t>
            </a:r>
            <a:r>
              <a:rPr lang="en-US" b="1" dirty="0">
                <a:solidFill>
                  <a:srgbClr val="3A3D4B"/>
                </a:solidFill>
              </a:rPr>
              <a:t>Substitutes Professional Development. </a:t>
            </a:r>
            <a:r>
              <a:rPr lang="en-US" dirty="0">
                <a:solidFill>
                  <a:srgbClr val="3A3D4B"/>
                </a:solidFill>
              </a:rPr>
              <a:t>Substitute employees assuming the duties of personnel absent due to professional development training regardless of the length of absence.</a:t>
            </a:r>
            <a:endParaRPr dirty="0">
              <a:highlight>
                <a:srgbClr val="FFFF00"/>
              </a:highlight>
            </a:endParaRPr>
          </a:p>
          <a:p>
            <a:pPr marL="0" lvl="0" indent="0" algn="l" rtl="0">
              <a:lnSpc>
                <a:spcPct val="90000"/>
              </a:lnSpc>
              <a:spcBef>
                <a:spcPts val="1800"/>
              </a:spcBef>
              <a:spcAft>
                <a:spcPts val="0"/>
              </a:spcAft>
              <a:buSzPts val="1800"/>
              <a:buNone/>
            </a:pPr>
            <a:r>
              <a:rPr lang="en-US" b="1" dirty="0">
                <a:solidFill>
                  <a:srgbClr val="15868C"/>
                </a:solidFill>
              </a:rPr>
              <a:t>Job Class Code 1611: </a:t>
            </a:r>
            <a:r>
              <a:rPr lang="en-US" b="1" dirty="0">
                <a:solidFill>
                  <a:srgbClr val="3A3D4B"/>
                </a:solidFill>
              </a:rPr>
              <a:t>Substitutes - Sick Leave. </a:t>
            </a:r>
            <a:r>
              <a:rPr lang="en-US" dirty="0">
                <a:solidFill>
                  <a:srgbClr val="3A3D4B"/>
                </a:solidFill>
              </a:rPr>
              <a:t>Substitute employees assuming the duties of personnel absent due to sick leave regardless of the length of absence. </a:t>
            </a:r>
            <a:endParaRPr dirty="0">
              <a:solidFill>
                <a:srgbClr val="3A3D4B"/>
              </a:solidFill>
            </a:endParaRPr>
          </a:p>
          <a:p>
            <a:pPr marL="0" lvl="0" indent="0" algn="l" rtl="0">
              <a:lnSpc>
                <a:spcPct val="90000"/>
              </a:lnSpc>
              <a:spcBef>
                <a:spcPts val="1800"/>
              </a:spcBef>
              <a:spcAft>
                <a:spcPts val="0"/>
              </a:spcAft>
              <a:buSzPts val="1800"/>
              <a:buNone/>
            </a:pPr>
            <a:r>
              <a:rPr lang="en-US" b="1" dirty="0">
                <a:solidFill>
                  <a:srgbClr val="15868C"/>
                </a:solidFill>
              </a:rPr>
              <a:t>Job Class Code 1612: </a:t>
            </a:r>
            <a:r>
              <a:rPr lang="en-US" b="1" dirty="0">
                <a:solidFill>
                  <a:srgbClr val="3A3D4B"/>
                </a:solidFill>
              </a:rPr>
              <a:t>Substitutes - Other Leave. </a:t>
            </a:r>
            <a:r>
              <a:rPr lang="en-US" dirty="0">
                <a:solidFill>
                  <a:srgbClr val="3A3D4B"/>
                </a:solidFill>
              </a:rPr>
              <a:t>Substitute employees assuming the duties of personnel absent due to other school board approved leave such as personal leave.</a:t>
            </a:r>
            <a:endParaRPr dirty="0">
              <a:solidFill>
                <a:srgbClr val="3A3D4B"/>
              </a:solidFill>
            </a:endParaRPr>
          </a:p>
          <a:p>
            <a:pPr marL="0" lvl="0" indent="0" algn="l" rtl="0">
              <a:lnSpc>
                <a:spcPct val="90000"/>
              </a:lnSpc>
              <a:spcBef>
                <a:spcPts val="1800"/>
              </a:spcBef>
              <a:spcAft>
                <a:spcPts val="0"/>
              </a:spcAft>
              <a:buSzPts val="1800"/>
              <a:buNone/>
            </a:pPr>
            <a:endParaRPr dirty="0">
              <a:solidFill>
                <a:srgbClr val="3A3D4B"/>
              </a:solidFill>
            </a:endParaRPr>
          </a:p>
        </p:txBody>
      </p:sp>
      <p:sp>
        <p:nvSpPr>
          <p:cNvPr id="165" name="Google Shape;165;p19"/>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sp>
        <p:nvSpPr>
          <p:cNvPr id="166" name="Google Shape;166;p19"/>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174450" y="578420"/>
            <a:ext cx="118431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dirty="0">
                <a:latin typeface="Arial Black" panose="020B0A04020102020204" pitchFamily="34" charset="0"/>
              </a:rPr>
              <a:t>Job Class Updates</a:t>
            </a:r>
            <a:endParaRPr lang="en-US" b="1">
              <a:latin typeface="Arial Black" panose="020B0A04020102020204" pitchFamily="34" charset="0"/>
            </a:endParaRPr>
          </a:p>
        </p:txBody>
      </p:sp>
      <p:sp>
        <p:nvSpPr>
          <p:cNvPr id="173" name="Google Shape;173;p20"/>
          <p:cNvSpPr txBox="1">
            <a:spLocks noGrp="1"/>
          </p:cNvSpPr>
          <p:nvPr>
            <p:ph type="body" idx="1"/>
          </p:nvPr>
        </p:nvSpPr>
        <p:spPr>
          <a:xfrm>
            <a:off x="296100" y="1754013"/>
            <a:ext cx="115998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SzPts val="1800"/>
              <a:buNone/>
            </a:pPr>
            <a:r>
              <a:rPr lang="en-US" b="1">
                <a:solidFill>
                  <a:srgbClr val="3A3D4B"/>
                </a:solidFill>
              </a:rPr>
              <a:t>Substitutes can only cover for special education staff and not for general education staff.</a:t>
            </a:r>
            <a:endParaRPr b="1">
              <a:solidFill>
                <a:srgbClr val="3A3D4B"/>
              </a:solidFill>
            </a:endParaRPr>
          </a:p>
          <a:p>
            <a:pPr marL="0" lvl="0" indent="0" algn="l" rtl="0">
              <a:lnSpc>
                <a:spcPct val="90000"/>
              </a:lnSpc>
              <a:spcBef>
                <a:spcPts val="1800"/>
              </a:spcBef>
              <a:spcAft>
                <a:spcPts val="0"/>
              </a:spcAft>
              <a:buSzPts val="1800"/>
              <a:buNone/>
            </a:pPr>
            <a:r>
              <a:rPr lang="en-US" b="1">
                <a:solidFill>
                  <a:srgbClr val="15868C"/>
                </a:solidFill>
              </a:rPr>
              <a:t>Considerations:</a:t>
            </a:r>
            <a:endParaRPr b="1">
              <a:solidFill>
                <a:srgbClr val="15868C"/>
              </a:solidFill>
            </a:endParaRPr>
          </a:p>
          <a:p>
            <a:pPr marL="457200" lvl="0" indent="-342900" algn="l" rtl="0">
              <a:lnSpc>
                <a:spcPct val="90000"/>
              </a:lnSpc>
              <a:spcBef>
                <a:spcPts val="1800"/>
              </a:spcBef>
              <a:spcAft>
                <a:spcPts val="0"/>
              </a:spcAft>
              <a:buClr>
                <a:srgbClr val="3A3D4B"/>
              </a:buClr>
              <a:buSzPts val="1800"/>
              <a:buChar char="•"/>
            </a:pPr>
            <a:r>
              <a:rPr lang="en-US">
                <a:solidFill>
                  <a:srgbClr val="3A3D4B"/>
                </a:solidFill>
              </a:rPr>
              <a:t>Substitutions for special education professional development</a:t>
            </a:r>
            <a:endParaRPr>
              <a:solidFill>
                <a:srgbClr val="3A3D4B"/>
              </a:solidFill>
            </a:endParaRPr>
          </a:p>
          <a:p>
            <a:pPr marL="914400" lvl="1" indent="-368300" algn="l" rtl="0">
              <a:lnSpc>
                <a:spcPct val="90000"/>
              </a:lnSpc>
              <a:spcBef>
                <a:spcPts val="0"/>
              </a:spcBef>
              <a:spcAft>
                <a:spcPts val="0"/>
              </a:spcAft>
              <a:buClr>
                <a:srgbClr val="3A3D4B"/>
              </a:buClr>
              <a:buSzPts val="2200"/>
              <a:buChar char="•"/>
            </a:pPr>
            <a:r>
              <a:rPr lang="en-US" sz="2400" i="1">
                <a:solidFill>
                  <a:srgbClr val="3A3D4B"/>
                </a:solidFill>
              </a:rPr>
              <a:t>Proportionality </a:t>
            </a:r>
            <a:endParaRPr sz="2400" i="1">
              <a:solidFill>
                <a:srgbClr val="3A3D4B"/>
              </a:solidFill>
            </a:endParaRPr>
          </a:p>
          <a:p>
            <a:pPr marL="457200" lvl="0" indent="-342900" algn="l" rtl="0">
              <a:lnSpc>
                <a:spcPct val="90000"/>
              </a:lnSpc>
              <a:spcBef>
                <a:spcPts val="0"/>
              </a:spcBef>
              <a:spcAft>
                <a:spcPts val="0"/>
              </a:spcAft>
              <a:buClr>
                <a:srgbClr val="3A3D4B"/>
              </a:buClr>
              <a:buSzPts val="1800"/>
              <a:buChar char="•"/>
            </a:pPr>
            <a:r>
              <a:rPr lang="en-US">
                <a:solidFill>
                  <a:srgbClr val="3A3D4B"/>
                </a:solidFill>
              </a:rPr>
              <a:t>Substitution for special education classroom or caseload</a:t>
            </a:r>
            <a:endParaRPr>
              <a:solidFill>
                <a:srgbClr val="3A3D4B"/>
              </a:solidFill>
            </a:endParaRPr>
          </a:p>
          <a:p>
            <a:pPr marL="914400" lvl="1" indent="-368300" algn="l" rtl="0">
              <a:lnSpc>
                <a:spcPct val="90000"/>
              </a:lnSpc>
              <a:spcBef>
                <a:spcPts val="0"/>
              </a:spcBef>
              <a:spcAft>
                <a:spcPts val="0"/>
              </a:spcAft>
              <a:buClr>
                <a:srgbClr val="3A3D4B"/>
              </a:buClr>
              <a:buSzPts val="2200"/>
              <a:buChar char="•"/>
            </a:pPr>
            <a:r>
              <a:rPr lang="en-US" sz="2400" i="1">
                <a:solidFill>
                  <a:srgbClr val="3A3D4B"/>
                </a:solidFill>
              </a:rPr>
              <a:t>Entirely allowable</a:t>
            </a:r>
            <a:endParaRPr sz="2400" i="1">
              <a:solidFill>
                <a:srgbClr val="3A3D4B"/>
              </a:solidFill>
            </a:endParaRPr>
          </a:p>
          <a:p>
            <a:pPr marL="457200" lvl="0" indent="-342900" algn="l" rtl="0">
              <a:lnSpc>
                <a:spcPct val="90000"/>
              </a:lnSpc>
              <a:spcBef>
                <a:spcPts val="0"/>
              </a:spcBef>
              <a:spcAft>
                <a:spcPts val="0"/>
              </a:spcAft>
              <a:buClr>
                <a:srgbClr val="3A3D4B"/>
              </a:buClr>
              <a:buSzPts val="1800"/>
              <a:buChar char="•"/>
            </a:pPr>
            <a:r>
              <a:rPr lang="en-US">
                <a:solidFill>
                  <a:srgbClr val="3A3D4B"/>
                </a:solidFill>
              </a:rPr>
              <a:t>Substitutions for a regular education classroom</a:t>
            </a:r>
            <a:endParaRPr>
              <a:solidFill>
                <a:srgbClr val="3A3D4B"/>
              </a:solidFill>
            </a:endParaRPr>
          </a:p>
          <a:p>
            <a:pPr marL="914400" lvl="1" indent="-368300" algn="l" rtl="0">
              <a:lnSpc>
                <a:spcPct val="90000"/>
              </a:lnSpc>
              <a:spcBef>
                <a:spcPts val="0"/>
              </a:spcBef>
              <a:spcAft>
                <a:spcPts val="0"/>
              </a:spcAft>
              <a:buClr>
                <a:srgbClr val="3A3D4B"/>
              </a:buClr>
              <a:buSzPts val="2200"/>
              <a:buChar char="•"/>
            </a:pPr>
            <a:r>
              <a:rPr lang="en-US" sz="2400" i="1">
                <a:solidFill>
                  <a:srgbClr val="3A3D4B"/>
                </a:solidFill>
              </a:rPr>
              <a:t>Not allowable</a:t>
            </a:r>
            <a:endParaRPr sz="2400" i="1">
              <a:solidFill>
                <a:srgbClr val="3A3D4B"/>
              </a:solidFill>
            </a:endParaRPr>
          </a:p>
          <a:p>
            <a:pPr marL="0" lvl="0" indent="0" algn="l" rtl="0">
              <a:lnSpc>
                <a:spcPct val="90000"/>
              </a:lnSpc>
              <a:spcBef>
                <a:spcPts val="1800"/>
              </a:spcBef>
              <a:spcAft>
                <a:spcPts val="0"/>
              </a:spcAft>
              <a:buSzPts val="1800"/>
              <a:buNone/>
            </a:pPr>
            <a:endParaRPr b="1">
              <a:solidFill>
                <a:srgbClr val="15868C"/>
              </a:solidFill>
            </a:endParaRPr>
          </a:p>
          <a:p>
            <a:pPr marL="0" lvl="0" indent="0" algn="l" rtl="0">
              <a:lnSpc>
                <a:spcPct val="90000"/>
              </a:lnSpc>
              <a:spcBef>
                <a:spcPts val="1800"/>
              </a:spcBef>
              <a:spcAft>
                <a:spcPts val="0"/>
              </a:spcAft>
              <a:buSzPts val="1800"/>
              <a:buNone/>
            </a:pPr>
            <a:endParaRPr>
              <a:solidFill>
                <a:srgbClr val="3A3D4B"/>
              </a:solidFill>
            </a:endParaRPr>
          </a:p>
        </p:txBody>
      </p:sp>
      <p:sp>
        <p:nvSpPr>
          <p:cNvPr id="174" name="Google Shape;174;p2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sp>
        <p:nvSpPr>
          <p:cNvPr id="175" name="Google Shape;175;p2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1"/>
          <p:cNvSpPr txBox="1">
            <a:spLocks noGrp="1"/>
          </p:cNvSpPr>
          <p:nvPr>
            <p:ph type="title"/>
          </p:nvPr>
        </p:nvSpPr>
        <p:spPr>
          <a:xfrm>
            <a:off x="130277" y="344137"/>
            <a:ext cx="11931445" cy="103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990"/>
              <a:buFont typeface="Arial"/>
              <a:buNone/>
            </a:pPr>
            <a:r>
              <a:rPr lang="en-US" b="1" dirty="0">
                <a:latin typeface="Arial Black" panose="020B0A04020102020204" pitchFamily="34" charset="0"/>
              </a:rPr>
              <a:t>Administrative and Clerical Staff Direct Cost Determination Form</a:t>
            </a:r>
            <a:endParaRPr lang="en-US" b="1">
              <a:latin typeface="Arial Black" panose="020B0A04020102020204" pitchFamily="34" charset="0"/>
            </a:endParaRPr>
          </a:p>
        </p:txBody>
      </p:sp>
      <p:sp>
        <p:nvSpPr>
          <p:cNvPr id="182" name="Google Shape;182;p21"/>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sp>
        <p:nvSpPr>
          <p:cNvPr id="183" name="Google Shape;183;p21"/>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84" name="Google Shape;184;p21"/>
          <p:cNvPicPr preferRelativeResize="0"/>
          <p:nvPr/>
        </p:nvPicPr>
        <p:blipFill>
          <a:blip r:embed="rId3">
            <a:alphaModFix/>
          </a:blip>
          <a:stretch>
            <a:fillRect/>
          </a:stretch>
        </p:blipFill>
        <p:spPr>
          <a:xfrm>
            <a:off x="386563" y="1823200"/>
            <a:ext cx="11418875" cy="402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496165"/>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0"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130350" y="327953"/>
            <a:ext cx="119313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Administrative and Clerical Staff Direct Cost Determination Form</a:t>
            </a:r>
            <a:endParaRPr lang="en-US" b="1">
              <a:latin typeface="Arial Black" panose="020B0A04020102020204" pitchFamily="34" charset="0"/>
            </a:endParaRPr>
          </a:p>
        </p:txBody>
      </p:sp>
      <p:sp>
        <p:nvSpPr>
          <p:cNvPr id="191" name="Google Shape;191;p22"/>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sp>
        <p:nvSpPr>
          <p:cNvPr id="192" name="Google Shape;192;p22"/>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93" name="Google Shape;193;p22"/>
          <p:cNvPicPr preferRelativeResize="0"/>
          <p:nvPr/>
        </p:nvPicPr>
        <p:blipFill>
          <a:blip r:embed="rId3">
            <a:alphaModFix/>
          </a:blip>
          <a:stretch>
            <a:fillRect/>
          </a:stretch>
        </p:blipFill>
        <p:spPr>
          <a:xfrm>
            <a:off x="464372" y="1730925"/>
            <a:ext cx="11086600" cy="4551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txBox="1">
            <a:spLocks noGrp="1"/>
          </p:cNvSpPr>
          <p:nvPr>
            <p:ph type="title"/>
          </p:nvPr>
        </p:nvSpPr>
        <p:spPr>
          <a:xfrm>
            <a:off x="538457" y="319704"/>
            <a:ext cx="11115085" cy="1036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b="1" dirty="0">
                <a:latin typeface="Arial Black" panose="020B0A04020102020204" pitchFamily="34" charset="0"/>
              </a:rPr>
              <a:t>LEA Assignments - Kaylock Sellers</a:t>
            </a:r>
            <a:endParaRPr lang="en-US" b="1">
              <a:latin typeface="Arial Black" panose="020B0A04020102020204" pitchFamily="34" charset="0"/>
            </a:endParaRPr>
          </a:p>
        </p:txBody>
      </p:sp>
      <p:sp>
        <p:nvSpPr>
          <p:cNvPr id="210" name="Google Shape;210;p24"/>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pic>
        <p:nvPicPr>
          <p:cNvPr id="211" name="Google Shape;211;p24"/>
          <p:cNvPicPr preferRelativeResize="0"/>
          <p:nvPr/>
        </p:nvPicPr>
        <p:blipFill rotWithShape="1">
          <a:blip r:embed="rId3">
            <a:alphaModFix/>
          </a:blip>
          <a:srcRect r="19781"/>
          <a:stretch/>
        </p:blipFill>
        <p:spPr>
          <a:xfrm>
            <a:off x="276750" y="1572800"/>
            <a:ext cx="2686075" cy="3962800"/>
          </a:xfrm>
          <a:prstGeom prst="rect">
            <a:avLst/>
          </a:prstGeom>
          <a:noFill/>
          <a:ln>
            <a:noFill/>
          </a:ln>
        </p:spPr>
      </p:pic>
      <p:pic>
        <p:nvPicPr>
          <p:cNvPr id="212" name="Google Shape;212;p24"/>
          <p:cNvPicPr preferRelativeResize="0"/>
          <p:nvPr/>
        </p:nvPicPr>
        <p:blipFill rotWithShape="1">
          <a:blip r:embed="rId4">
            <a:alphaModFix/>
          </a:blip>
          <a:srcRect r="27007"/>
          <a:stretch/>
        </p:blipFill>
        <p:spPr>
          <a:xfrm>
            <a:off x="3085675" y="1572800"/>
            <a:ext cx="2439279" cy="3962800"/>
          </a:xfrm>
          <a:prstGeom prst="rect">
            <a:avLst/>
          </a:prstGeom>
          <a:noFill/>
          <a:ln>
            <a:noFill/>
          </a:ln>
        </p:spPr>
      </p:pic>
      <p:pic>
        <p:nvPicPr>
          <p:cNvPr id="213" name="Google Shape;213;p24"/>
          <p:cNvPicPr preferRelativeResize="0"/>
          <p:nvPr/>
        </p:nvPicPr>
        <p:blipFill rotWithShape="1">
          <a:blip r:embed="rId5">
            <a:alphaModFix/>
          </a:blip>
          <a:srcRect r="13926"/>
          <a:stretch/>
        </p:blipFill>
        <p:spPr>
          <a:xfrm>
            <a:off x="5647800" y="1572800"/>
            <a:ext cx="2971325" cy="4585900"/>
          </a:xfrm>
          <a:prstGeom prst="rect">
            <a:avLst/>
          </a:prstGeom>
          <a:noFill/>
          <a:ln>
            <a:noFill/>
          </a:ln>
        </p:spPr>
      </p:pic>
      <p:pic>
        <p:nvPicPr>
          <p:cNvPr id="214" name="Google Shape;214;p24"/>
          <p:cNvPicPr preferRelativeResize="0"/>
          <p:nvPr/>
        </p:nvPicPr>
        <p:blipFill>
          <a:blip r:embed="rId6">
            <a:alphaModFix/>
          </a:blip>
          <a:stretch>
            <a:fillRect/>
          </a:stretch>
        </p:blipFill>
        <p:spPr>
          <a:xfrm>
            <a:off x="8741975" y="1572800"/>
            <a:ext cx="2971325" cy="458590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5"/>
          <p:cNvSpPr txBox="1">
            <a:spLocks noGrp="1"/>
          </p:cNvSpPr>
          <p:nvPr>
            <p:ph type="title"/>
          </p:nvPr>
        </p:nvSpPr>
        <p:spPr>
          <a:xfrm>
            <a:off x="1295400" y="363250"/>
            <a:ext cx="9601200" cy="10368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dirty="0">
                <a:latin typeface="Arial Black" panose="020B0A04020102020204" pitchFamily="34" charset="0"/>
              </a:rPr>
              <a:t>LEA Assignments - Jessie Jiang</a:t>
            </a:r>
            <a:endParaRPr lang="en-US" b="1">
              <a:latin typeface="Arial Black" panose="020B0A04020102020204" pitchFamily="34" charset="0"/>
            </a:endParaRPr>
          </a:p>
        </p:txBody>
      </p:sp>
      <p:sp>
        <p:nvSpPr>
          <p:cNvPr id="221" name="Google Shape;221;p25"/>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222" name="Google Shape;222;p25"/>
          <p:cNvPicPr preferRelativeResize="0"/>
          <p:nvPr/>
        </p:nvPicPr>
        <p:blipFill rotWithShape="1">
          <a:blip r:embed="rId3">
            <a:alphaModFix/>
          </a:blip>
          <a:srcRect r="7604"/>
          <a:stretch/>
        </p:blipFill>
        <p:spPr>
          <a:xfrm>
            <a:off x="152400" y="1561500"/>
            <a:ext cx="2833116" cy="3666825"/>
          </a:xfrm>
          <a:prstGeom prst="rect">
            <a:avLst/>
          </a:prstGeom>
          <a:noFill/>
          <a:ln>
            <a:noFill/>
          </a:ln>
        </p:spPr>
      </p:pic>
      <p:pic>
        <p:nvPicPr>
          <p:cNvPr id="223" name="Google Shape;223;p25"/>
          <p:cNvPicPr preferRelativeResize="0"/>
          <p:nvPr/>
        </p:nvPicPr>
        <p:blipFill>
          <a:blip r:embed="rId4">
            <a:alphaModFix/>
          </a:blip>
          <a:stretch>
            <a:fillRect/>
          </a:stretch>
        </p:blipFill>
        <p:spPr>
          <a:xfrm>
            <a:off x="3183200" y="1556750"/>
            <a:ext cx="3085950" cy="3666834"/>
          </a:xfrm>
          <a:prstGeom prst="rect">
            <a:avLst/>
          </a:prstGeom>
          <a:noFill/>
          <a:ln>
            <a:noFill/>
          </a:ln>
        </p:spPr>
      </p:pic>
      <p:pic>
        <p:nvPicPr>
          <p:cNvPr id="224" name="Google Shape;224;p25"/>
          <p:cNvPicPr preferRelativeResize="0"/>
          <p:nvPr/>
        </p:nvPicPr>
        <p:blipFill>
          <a:blip r:embed="rId5">
            <a:alphaModFix/>
          </a:blip>
          <a:stretch>
            <a:fillRect/>
          </a:stretch>
        </p:blipFill>
        <p:spPr>
          <a:xfrm>
            <a:off x="6383075" y="1556750"/>
            <a:ext cx="3038325" cy="4099472"/>
          </a:xfrm>
          <a:prstGeom prst="rect">
            <a:avLst/>
          </a:prstGeom>
          <a:noFill/>
          <a:ln>
            <a:noFill/>
          </a:ln>
        </p:spPr>
      </p:pic>
      <p:pic>
        <p:nvPicPr>
          <p:cNvPr id="225" name="Google Shape;225;p25"/>
          <p:cNvPicPr preferRelativeResize="0"/>
          <p:nvPr/>
        </p:nvPicPr>
        <p:blipFill rotWithShape="1">
          <a:blip r:embed="rId6">
            <a:alphaModFix/>
          </a:blip>
          <a:srcRect r="21820"/>
          <a:stretch/>
        </p:blipFill>
        <p:spPr>
          <a:xfrm>
            <a:off x="9535325" y="1556750"/>
            <a:ext cx="2516975" cy="441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93159" y="592804"/>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New RfR Deadlines</a:t>
            </a:r>
            <a:endParaRPr lang="en-US" b="1">
              <a:latin typeface="Arial Black" panose="020B0A04020102020204" pitchFamily="34" charset="0"/>
            </a:endParaRPr>
          </a:p>
        </p:txBody>
      </p:sp>
      <p:sp>
        <p:nvSpPr>
          <p:cNvPr id="200" name="Google Shape;200;p23"/>
          <p:cNvSpPr txBox="1">
            <a:spLocks noGrp="1"/>
          </p:cNvSpPr>
          <p:nvPr>
            <p:ph type="body" idx="1"/>
          </p:nvPr>
        </p:nvSpPr>
        <p:spPr>
          <a:xfrm>
            <a:off x="6065100" y="1556775"/>
            <a:ext cx="5839500" cy="52599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800"/>
              </a:spcBef>
              <a:spcAft>
                <a:spcPts val="0"/>
              </a:spcAft>
              <a:buSzPts val="1800"/>
              <a:buChar char="•"/>
            </a:pPr>
            <a:r>
              <a:rPr lang="en-US"/>
              <a:t>The OSE Fiscal Staff reviews RfRs daily to ensure efficient processing</a:t>
            </a:r>
            <a:endParaRPr/>
          </a:p>
          <a:p>
            <a:pPr marL="457200" lvl="0" indent="-342900" algn="l" rtl="0">
              <a:lnSpc>
                <a:spcPct val="90000"/>
              </a:lnSpc>
              <a:spcBef>
                <a:spcPts val="0"/>
              </a:spcBef>
              <a:spcAft>
                <a:spcPts val="0"/>
              </a:spcAft>
              <a:buSzPts val="1800"/>
              <a:buChar char="•"/>
            </a:pPr>
            <a:r>
              <a:rPr lang="en-US"/>
              <a:t>LEAs will have 3 days to reply to info requests entered into OBMS </a:t>
            </a:r>
            <a:endParaRPr/>
          </a:p>
          <a:p>
            <a:pPr marL="914400" lvl="1" indent="-342900" algn="l" rtl="0">
              <a:lnSpc>
                <a:spcPct val="90000"/>
              </a:lnSpc>
              <a:spcBef>
                <a:spcPts val="0"/>
              </a:spcBef>
              <a:spcAft>
                <a:spcPts val="0"/>
              </a:spcAft>
              <a:buSzPts val="1800"/>
              <a:buChar char="•"/>
            </a:pPr>
            <a:r>
              <a:rPr lang="en-US"/>
              <a:t>After 2 days of no LEA response, phone calls and emails will be sent out </a:t>
            </a:r>
            <a:endParaRPr/>
          </a:p>
          <a:p>
            <a:pPr marL="457200" lvl="0" indent="-342900" algn="l" rtl="0">
              <a:lnSpc>
                <a:spcPct val="90000"/>
              </a:lnSpc>
              <a:spcBef>
                <a:spcPts val="0"/>
              </a:spcBef>
              <a:spcAft>
                <a:spcPts val="0"/>
              </a:spcAft>
              <a:buSzPts val="1800"/>
              <a:buChar char="•"/>
            </a:pPr>
            <a:r>
              <a:rPr lang="en-US"/>
              <a:t>If the RfR reaches 10 days pending with the OSE it will be disapproved</a:t>
            </a:r>
            <a:endParaRPr/>
          </a:p>
          <a:p>
            <a:pPr marL="457200" lvl="0" indent="-342900" algn="l" rtl="0">
              <a:lnSpc>
                <a:spcPct val="90000"/>
              </a:lnSpc>
              <a:spcBef>
                <a:spcPts val="0"/>
              </a:spcBef>
              <a:spcAft>
                <a:spcPts val="0"/>
              </a:spcAft>
              <a:buSzPts val="1800"/>
              <a:buChar char="•"/>
            </a:pPr>
            <a:r>
              <a:rPr lang="en-US"/>
              <a:t>To avoid the need for info requests and delays in approval please ensure that backup documentation is provided for all expenses</a:t>
            </a:r>
            <a:endParaRPr/>
          </a:p>
          <a:p>
            <a:pPr marL="914400" lvl="1" indent="-342900" algn="l" rtl="0">
              <a:lnSpc>
                <a:spcPct val="90000"/>
              </a:lnSpc>
              <a:spcBef>
                <a:spcPts val="0"/>
              </a:spcBef>
              <a:spcAft>
                <a:spcPts val="0"/>
              </a:spcAft>
              <a:buSzPts val="1800"/>
              <a:buChar char="•"/>
            </a:pPr>
            <a:r>
              <a:rPr lang="en-US"/>
              <a:t>For example:</a:t>
            </a:r>
            <a:endParaRPr/>
          </a:p>
          <a:p>
            <a:pPr marL="1371600" lvl="2" indent="-342900" algn="l" rtl="0">
              <a:lnSpc>
                <a:spcPct val="90000"/>
              </a:lnSpc>
              <a:spcBef>
                <a:spcPts val="0"/>
              </a:spcBef>
              <a:spcAft>
                <a:spcPts val="0"/>
              </a:spcAft>
              <a:buSzPts val="1800"/>
              <a:buChar char="✔"/>
            </a:pPr>
            <a:r>
              <a:rPr lang="en-US"/>
              <a:t>Purchase orders</a:t>
            </a:r>
            <a:endParaRPr/>
          </a:p>
          <a:p>
            <a:pPr marL="1371600" lvl="2" indent="-342900" algn="l" rtl="0">
              <a:lnSpc>
                <a:spcPct val="90000"/>
              </a:lnSpc>
              <a:spcBef>
                <a:spcPts val="0"/>
              </a:spcBef>
              <a:spcAft>
                <a:spcPts val="0"/>
              </a:spcAft>
              <a:buSzPts val="1800"/>
              <a:buChar char="✔"/>
            </a:pPr>
            <a:r>
              <a:rPr lang="en-US"/>
              <a:t>Invoices</a:t>
            </a:r>
            <a:endParaRPr/>
          </a:p>
          <a:p>
            <a:pPr marL="1371600" lvl="2" indent="-342900" algn="l" rtl="0">
              <a:lnSpc>
                <a:spcPct val="90000"/>
              </a:lnSpc>
              <a:spcBef>
                <a:spcPts val="0"/>
              </a:spcBef>
              <a:spcAft>
                <a:spcPts val="0"/>
              </a:spcAft>
              <a:buSzPts val="1800"/>
              <a:buChar char="✔"/>
            </a:pPr>
            <a:r>
              <a:rPr lang="en-US"/>
              <a:t>Administrative Staff Consideration Form</a:t>
            </a:r>
            <a:endParaRPr/>
          </a:p>
        </p:txBody>
      </p:sp>
      <p:sp>
        <p:nvSpPr>
          <p:cNvPr id="201" name="Google Shape;201;p2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sp>
        <p:nvSpPr>
          <p:cNvPr id="202" name="Google Shape;202;p2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203" name="Google Shape;203;p23"/>
          <p:cNvPicPr preferRelativeResize="0"/>
          <p:nvPr/>
        </p:nvPicPr>
        <p:blipFill>
          <a:blip r:embed="rId3">
            <a:alphaModFix/>
          </a:blip>
          <a:stretch>
            <a:fillRect/>
          </a:stretch>
        </p:blipFill>
        <p:spPr>
          <a:xfrm>
            <a:off x="134650" y="1556775"/>
            <a:ext cx="5839550" cy="52597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30368"/>
            <a:ext cx="9601200" cy="1036850"/>
          </a:xfrm>
        </p:spPr>
        <p:txBody>
          <a:bodyPr>
            <a:normAutofit/>
          </a:bodyPr>
          <a:lstStyle/>
          <a:p>
            <a:pPr algn="ctr"/>
            <a:r>
              <a:rPr lang="en-US" b="1" dirty="0">
                <a:latin typeface="Arial Black" panose="020B0A04020102020204" pitchFamily="34" charset="0"/>
              </a:rPr>
              <a:t>Contact Information</a:t>
            </a:r>
          </a:p>
        </p:txBody>
      </p:sp>
      <p:sp>
        <p:nvSpPr>
          <p:cNvPr id="7" name="Slide Number Placeholder 6"/>
          <p:cNvSpPr>
            <a:spLocks noGrp="1"/>
          </p:cNvSpPr>
          <p:nvPr>
            <p:ph type="sldNum" sz="quarter" idx="12"/>
          </p:nvPr>
        </p:nvSpPr>
        <p:spPr/>
        <p:txBody>
          <a:bodyPr/>
          <a:lstStyle/>
          <a:p>
            <a:fld id="{A7F8E3F6-DE14-48B2-B2BC-6FABA9630FB8}" type="slidenum">
              <a:rPr lang="en-US" smtClean="0"/>
              <a:t>44</a:t>
            </a:fld>
            <a:endParaRPr lang="en-US"/>
          </a:p>
        </p:txBody>
      </p:sp>
      <p:sp>
        <p:nvSpPr>
          <p:cNvPr id="5" name="Content Placeholder 2">
            <a:extLst>
              <a:ext uri="{FF2B5EF4-FFF2-40B4-BE49-F238E27FC236}">
                <a16:creationId xmlns:a16="http://schemas.microsoft.com/office/drawing/2014/main" id="{DBCB1DCA-FFEB-C0F4-6015-8D7E065D5018}"/>
              </a:ext>
            </a:extLst>
          </p:cNvPr>
          <p:cNvSpPr txBox="1">
            <a:spLocks/>
          </p:cNvSpPr>
          <p:nvPr/>
        </p:nvSpPr>
        <p:spPr>
          <a:xfrm>
            <a:off x="3621018" y="1726382"/>
            <a:ext cx="4521114" cy="370273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rgbClr val="3A3D4B"/>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Clr>
                <a:srgbClr val="FF914D"/>
              </a:buClr>
              <a:buFont typeface="Arial" panose="020B0604020202020204" pitchFamily="34" charset="0"/>
              <a:buChar char="•"/>
              <a:defRPr sz="2000" kern="1200">
                <a:solidFill>
                  <a:srgbClr val="3A3D4B"/>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Clr>
                <a:srgbClr val="048A81"/>
              </a:buClr>
              <a:buFont typeface="Wingdings" panose="05000000000000000000" pitchFamily="2" charset="2"/>
              <a:buChar char="ü"/>
              <a:defRPr sz="1800" kern="1200">
                <a:solidFill>
                  <a:srgbClr val="3A3D4B"/>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a:solidFill>
                  <a:srgbClr val="7030A0"/>
                </a:solidFill>
                <a:latin typeface="+mj-lt"/>
              </a:rPr>
              <a:t>Charlene Marcotte </a:t>
            </a:r>
          </a:p>
          <a:p>
            <a:pPr marL="0" indent="0" algn="ctr">
              <a:lnSpc>
                <a:spcPct val="100000"/>
              </a:lnSpc>
              <a:spcBef>
                <a:spcPts val="0"/>
              </a:spcBef>
              <a:buFont typeface="Arial" panose="020B0604020202020204" pitchFamily="34" charset="0"/>
              <a:buNone/>
            </a:pPr>
            <a:r>
              <a:rPr lang="en-US" sz="2000" i="1"/>
              <a:t>OSE Deputy Director of Data and Finance</a:t>
            </a:r>
          </a:p>
          <a:p>
            <a:pPr marL="0" indent="0" algn="ctr">
              <a:buFont typeface="Arial" panose="020B0604020202020204" pitchFamily="34" charset="0"/>
              <a:buNone/>
            </a:pPr>
            <a:r>
              <a:rPr lang="en-US" sz="1800" b="1"/>
              <a:t>Email:</a:t>
            </a:r>
            <a:r>
              <a:rPr lang="en-US" sz="1800"/>
              <a:t>                                                                         </a:t>
            </a:r>
            <a:r>
              <a:rPr lang="en-US" sz="1800">
                <a:hlinkClick r:id="rId2"/>
              </a:rPr>
              <a:t>Charlene.marcotte@ped.nm.gov</a:t>
            </a:r>
            <a:endParaRPr lang="en-US" sz="1800"/>
          </a:p>
          <a:p>
            <a:pPr marL="0" indent="0" algn="ctr">
              <a:buFont typeface="Arial" panose="020B0604020202020204" pitchFamily="34" charset="0"/>
              <a:buNone/>
            </a:pPr>
            <a:r>
              <a:rPr lang="en-US" sz="1800" b="1"/>
              <a:t>Phone:  </a:t>
            </a:r>
            <a:r>
              <a:rPr lang="en-US" sz="1800"/>
              <a:t>(505) 309-1688</a:t>
            </a:r>
          </a:p>
        </p:txBody>
      </p:sp>
      <p:sp>
        <p:nvSpPr>
          <p:cNvPr id="6" name="Content Placeholder 2">
            <a:extLst>
              <a:ext uri="{FF2B5EF4-FFF2-40B4-BE49-F238E27FC236}">
                <a16:creationId xmlns:a16="http://schemas.microsoft.com/office/drawing/2014/main" id="{F41B73DD-D286-B2F0-A2F8-C9175DE51138}"/>
              </a:ext>
            </a:extLst>
          </p:cNvPr>
          <p:cNvSpPr txBox="1">
            <a:spLocks/>
          </p:cNvSpPr>
          <p:nvPr/>
        </p:nvSpPr>
        <p:spPr>
          <a:xfrm>
            <a:off x="8016309" y="1652160"/>
            <a:ext cx="3749070" cy="316766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rgbClr val="3A3D4B"/>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Clr>
                <a:srgbClr val="FF914D"/>
              </a:buClr>
              <a:buFont typeface="Arial" panose="020B0604020202020204" pitchFamily="34" charset="0"/>
              <a:buChar char="•"/>
              <a:defRPr sz="2000" kern="1200">
                <a:solidFill>
                  <a:srgbClr val="3A3D4B"/>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Clr>
                <a:srgbClr val="048A81"/>
              </a:buClr>
              <a:buFont typeface="Wingdings" panose="05000000000000000000" pitchFamily="2" charset="2"/>
              <a:buChar char="ü"/>
              <a:defRPr sz="1800" kern="1200">
                <a:solidFill>
                  <a:srgbClr val="3A3D4B"/>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a:solidFill>
                  <a:schemeClr val="accent5"/>
                </a:solidFill>
                <a:latin typeface="+mj-lt"/>
              </a:rPr>
              <a:t>Jessie Jiang</a:t>
            </a:r>
          </a:p>
          <a:p>
            <a:pPr marL="0" indent="0" algn="ctr">
              <a:lnSpc>
                <a:spcPct val="100000"/>
              </a:lnSpc>
              <a:spcBef>
                <a:spcPts val="0"/>
              </a:spcBef>
              <a:buFont typeface="Arial" panose="020B0604020202020204" pitchFamily="34" charset="0"/>
              <a:buNone/>
            </a:pPr>
            <a:r>
              <a:rPr lang="en-US" sz="2000" i="1"/>
              <a:t>OSE Financial Coordinator</a:t>
            </a:r>
          </a:p>
          <a:p>
            <a:pPr marL="0" indent="0" algn="ctr">
              <a:buFont typeface="Arial" panose="020B0604020202020204" pitchFamily="34" charset="0"/>
              <a:buNone/>
            </a:pPr>
            <a:r>
              <a:rPr lang="en-US" sz="1800" b="1"/>
              <a:t>Email:</a:t>
            </a:r>
            <a:r>
              <a:rPr lang="en-US" sz="1800"/>
              <a:t>                                                                         </a:t>
            </a:r>
            <a:r>
              <a:rPr lang="en-US" sz="1800" u="sng">
                <a:solidFill>
                  <a:schemeClr val="accent5"/>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jingchao.jiang@ped.nm.gov</a:t>
            </a:r>
            <a:endParaRPr lang="en-US" sz="1800" u="sng">
              <a:solidFill>
                <a:schemeClr val="accent5"/>
              </a:solidFill>
              <a:effectLst/>
              <a:latin typeface="Aptos" panose="020B0004020202020204" pitchFamily="34" charset="0"/>
              <a:ea typeface="Aptos" panose="020B0004020202020204" pitchFamily="34" charset="0"/>
              <a:cs typeface="Aptos" panose="020B0004020202020204" pitchFamily="34" charset="0"/>
            </a:endParaRPr>
          </a:p>
          <a:p>
            <a:pPr marL="0" indent="0" algn="ctr">
              <a:buFont typeface="Arial" panose="020B0604020202020204" pitchFamily="34" charset="0"/>
              <a:buNone/>
            </a:pPr>
            <a:r>
              <a:rPr lang="en-US" sz="1800" b="1"/>
              <a:t>Phone:  </a:t>
            </a:r>
            <a:r>
              <a:rPr lang="en-US" sz="1800"/>
              <a:t>(505) 709-7327</a:t>
            </a:r>
            <a:endParaRPr lang="en-US" sz="2000"/>
          </a:p>
        </p:txBody>
      </p:sp>
      <p:sp>
        <p:nvSpPr>
          <p:cNvPr id="8" name="Content Placeholder 2">
            <a:extLst>
              <a:ext uri="{FF2B5EF4-FFF2-40B4-BE49-F238E27FC236}">
                <a16:creationId xmlns:a16="http://schemas.microsoft.com/office/drawing/2014/main" id="{422B2B7F-A0AB-1D16-BA43-F7B22159D011}"/>
              </a:ext>
            </a:extLst>
          </p:cNvPr>
          <p:cNvSpPr txBox="1">
            <a:spLocks/>
          </p:cNvSpPr>
          <p:nvPr/>
        </p:nvSpPr>
        <p:spPr>
          <a:xfrm>
            <a:off x="1486284" y="4501891"/>
            <a:ext cx="4521114" cy="370273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rgbClr val="3A3D4B"/>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Clr>
                <a:srgbClr val="FF914D"/>
              </a:buClr>
              <a:buFont typeface="Arial" panose="020B0604020202020204" pitchFamily="34" charset="0"/>
              <a:buChar char="•"/>
              <a:defRPr sz="2000" kern="1200">
                <a:solidFill>
                  <a:srgbClr val="3A3D4B"/>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Clr>
                <a:srgbClr val="048A81"/>
              </a:buClr>
              <a:buFont typeface="Wingdings" panose="05000000000000000000" pitchFamily="2" charset="2"/>
              <a:buChar char="ü"/>
              <a:defRPr sz="1800" kern="1200">
                <a:solidFill>
                  <a:srgbClr val="3A3D4B"/>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err="1">
                <a:solidFill>
                  <a:schemeClr val="accent5">
                    <a:lumMod val="75000"/>
                  </a:schemeClr>
                </a:solidFill>
                <a:latin typeface="+mj-lt"/>
              </a:rPr>
              <a:t>Kaylock</a:t>
            </a:r>
            <a:r>
              <a:rPr lang="en-US">
                <a:solidFill>
                  <a:schemeClr val="accent5">
                    <a:lumMod val="75000"/>
                  </a:schemeClr>
                </a:solidFill>
                <a:latin typeface="+mj-lt"/>
              </a:rPr>
              <a:t> Sellers</a:t>
            </a:r>
          </a:p>
          <a:p>
            <a:pPr marL="0" indent="0" algn="ctr">
              <a:lnSpc>
                <a:spcPct val="100000"/>
              </a:lnSpc>
              <a:spcBef>
                <a:spcPts val="0"/>
              </a:spcBef>
              <a:buFont typeface="Arial" panose="020B0604020202020204" pitchFamily="34" charset="0"/>
              <a:buNone/>
            </a:pPr>
            <a:r>
              <a:rPr lang="en-US" sz="2000" i="1">
                <a:solidFill>
                  <a:schemeClr val="tx1"/>
                </a:solidFill>
              </a:rPr>
              <a:t>OSE Financial Coordinator</a:t>
            </a:r>
          </a:p>
          <a:p>
            <a:pPr marL="0" indent="0" algn="ctr">
              <a:buFont typeface="Arial" panose="020B0604020202020204" pitchFamily="34" charset="0"/>
              <a:buNone/>
            </a:pPr>
            <a:r>
              <a:rPr lang="en-US" sz="1800" b="1"/>
              <a:t>Email:</a:t>
            </a:r>
            <a:r>
              <a:rPr lang="en-US" sz="1800">
                <a:solidFill>
                  <a:schemeClr val="accent5">
                    <a:lumMod val="75000"/>
                  </a:schemeClr>
                </a:solidFill>
              </a:rPr>
              <a:t>                                                                         </a:t>
            </a:r>
            <a:r>
              <a:rPr lang="en-US" sz="1800">
                <a:solidFill>
                  <a:schemeClr val="accent5">
                    <a:lumMod val="75000"/>
                  </a:schemeClr>
                </a:solidFill>
                <a:hlinkClick r:id="rId4">
                  <a:extLst>
                    <a:ext uri="{A12FA001-AC4F-418D-AE19-62706E023703}">
                      <ahyp:hlinkClr xmlns:ahyp="http://schemas.microsoft.com/office/drawing/2018/hyperlinkcolor" val="tx"/>
                    </a:ext>
                  </a:extLst>
                </a:hlinkClick>
              </a:rPr>
              <a:t>kaylock.sellers@ped.nm.gov</a:t>
            </a:r>
            <a:endParaRPr lang="en-US" sz="1800">
              <a:solidFill>
                <a:schemeClr val="accent5">
                  <a:lumMod val="75000"/>
                </a:schemeClr>
              </a:solidFill>
            </a:endParaRPr>
          </a:p>
          <a:p>
            <a:pPr marL="0" indent="0" algn="ctr">
              <a:buFont typeface="Arial" panose="020B0604020202020204" pitchFamily="34" charset="0"/>
              <a:buNone/>
            </a:pPr>
            <a:r>
              <a:rPr lang="en-US" sz="1800" b="1">
                <a:solidFill>
                  <a:schemeClr val="accent5">
                    <a:lumMod val="75000"/>
                  </a:schemeClr>
                </a:solidFill>
              </a:rPr>
              <a:t>Phone:  </a:t>
            </a:r>
            <a:r>
              <a:rPr lang="en-US" sz="1800">
                <a:solidFill>
                  <a:schemeClr val="accent5">
                    <a:lumMod val="75000"/>
                  </a:schemeClr>
                </a:solidFill>
              </a:rPr>
              <a:t>(505) 479-0175</a:t>
            </a:r>
          </a:p>
        </p:txBody>
      </p:sp>
      <p:sp>
        <p:nvSpPr>
          <p:cNvPr id="9" name="Content Placeholder 2">
            <a:extLst>
              <a:ext uri="{FF2B5EF4-FFF2-40B4-BE49-F238E27FC236}">
                <a16:creationId xmlns:a16="http://schemas.microsoft.com/office/drawing/2014/main" id="{26D991C2-D576-2EB2-F9DB-08F22C77A311}"/>
              </a:ext>
            </a:extLst>
          </p:cNvPr>
          <p:cNvSpPr txBox="1">
            <a:spLocks/>
          </p:cNvSpPr>
          <p:nvPr/>
        </p:nvSpPr>
        <p:spPr>
          <a:xfrm>
            <a:off x="5755752" y="4523629"/>
            <a:ext cx="4521114" cy="370273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rgbClr val="3A3D4B"/>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Clr>
                <a:srgbClr val="FF914D"/>
              </a:buClr>
              <a:buFont typeface="Arial" panose="020B0604020202020204" pitchFamily="34" charset="0"/>
              <a:buChar char="•"/>
              <a:defRPr sz="2000" kern="1200">
                <a:solidFill>
                  <a:srgbClr val="3A3D4B"/>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Clr>
                <a:srgbClr val="048A81"/>
              </a:buClr>
              <a:buFont typeface="Wingdings" panose="05000000000000000000" pitchFamily="2" charset="2"/>
              <a:buChar char="ü"/>
              <a:defRPr sz="1800" kern="1200">
                <a:solidFill>
                  <a:srgbClr val="3A3D4B"/>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rgbClr val="3A3D4B"/>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err="1">
                <a:solidFill>
                  <a:srgbClr val="7030A0"/>
                </a:solidFill>
                <a:latin typeface="+mj-lt"/>
              </a:rPr>
              <a:t>Katalina</a:t>
            </a:r>
            <a:r>
              <a:rPr lang="en-US">
                <a:solidFill>
                  <a:srgbClr val="7030A0"/>
                </a:solidFill>
                <a:latin typeface="+mj-lt"/>
              </a:rPr>
              <a:t> Gallegos</a:t>
            </a:r>
          </a:p>
          <a:p>
            <a:pPr marL="0" indent="0" algn="ctr">
              <a:lnSpc>
                <a:spcPct val="100000"/>
              </a:lnSpc>
              <a:spcBef>
                <a:spcPts val="0"/>
              </a:spcBef>
              <a:buFont typeface="Arial" panose="020B0604020202020204" pitchFamily="34" charset="0"/>
              <a:buNone/>
            </a:pPr>
            <a:r>
              <a:rPr lang="en-US" sz="2000" i="1"/>
              <a:t>OSE Management Analyst</a:t>
            </a:r>
          </a:p>
          <a:p>
            <a:pPr marL="0" indent="0" algn="ctr">
              <a:buFont typeface="Arial" panose="020B0604020202020204" pitchFamily="34" charset="0"/>
              <a:buNone/>
            </a:pPr>
            <a:r>
              <a:rPr lang="en-US" sz="1800" b="1"/>
              <a:t>Email:</a:t>
            </a:r>
            <a:r>
              <a:rPr lang="en-US" sz="1800"/>
              <a:t>                                                                         </a:t>
            </a:r>
            <a:r>
              <a:rPr lang="en-US" sz="1800">
                <a:hlinkClick r:id="rId5"/>
              </a:rPr>
              <a:t>katalina.gallegos@ped.nm.gov</a:t>
            </a:r>
            <a:endParaRPr lang="en-US" sz="1800"/>
          </a:p>
          <a:p>
            <a:pPr marL="0" indent="0" algn="ctr">
              <a:buFont typeface="Arial" panose="020B0604020202020204" pitchFamily="34" charset="0"/>
              <a:buNone/>
            </a:pPr>
            <a:r>
              <a:rPr lang="en-US" sz="1800" b="1"/>
              <a:t>Phone:  </a:t>
            </a:r>
            <a:r>
              <a:rPr lang="en-US" sz="1800"/>
              <a:t>(505) 531-7410</a:t>
            </a:r>
          </a:p>
        </p:txBody>
      </p:sp>
    </p:spTree>
    <p:extLst>
      <p:ext uri="{BB962C8B-B14F-4D97-AF65-F5344CB8AC3E}">
        <p14:creationId xmlns:p14="http://schemas.microsoft.com/office/powerpoint/2010/main" val="41299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63C168DE-785F-D81A-C949-02FC7C9FC579}"/>
            </a:ext>
          </a:extLst>
        </p:cNvPr>
        <p:cNvGrpSpPr/>
        <p:nvPr/>
      </p:nvGrpSpPr>
      <p:grpSpPr>
        <a:xfrm>
          <a:off x="0" y="0"/>
          <a:ext cx="0" cy="0"/>
          <a:chOff x="0" y="0"/>
          <a:chExt cx="0" cy="0"/>
        </a:xfrm>
      </p:grpSpPr>
      <p:sp>
        <p:nvSpPr>
          <p:cNvPr id="169" name="Google Shape;169;p28">
            <a:extLst>
              <a:ext uri="{FF2B5EF4-FFF2-40B4-BE49-F238E27FC236}">
                <a16:creationId xmlns:a16="http://schemas.microsoft.com/office/drawing/2014/main" id="{5C79F25D-645A-D0EB-AA4F-CAFAE988FBB1}"/>
              </a:ext>
            </a:extLst>
          </p:cNvPr>
          <p:cNvSpPr txBox="1">
            <a:spLocks noGrp="1"/>
          </p:cNvSpPr>
          <p:nvPr>
            <p:ph type="title"/>
          </p:nvPr>
        </p:nvSpPr>
        <p:spPr>
          <a:xfrm>
            <a:off x="130400" y="545960"/>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Housekeeping</a:t>
            </a:r>
          </a:p>
        </p:txBody>
      </p:sp>
      <p:sp>
        <p:nvSpPr>
          <p:cNvPr id="170" name="Google Shape;170;p28">
            <a:extLst>
              <a:ext uri="{FF2B5EF4-FFF2-40B4-BE49-F238E27FC236}">
                <a16:creationId xmlns:a16="http://schemas.microsoft.com/office/drawing/2014/main" id="{8ECF5672-29BC-86A2-C60D-FC4B0498BC55}"/>
              </a:ext>
            </a:extLst>
          </p:cNvPr>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171" name="Google Shape;171;p28">
            <a:extLst>
              <a:ext uri="{FF2B5EF4-FFF2-40B4-BE49-F238E27FC236}">
                <a16:creationId xmlns:a16="http://schemas.microsoft.com/office/drawing/2014/main" id="{3A2D2D91-2109-C7AD-9379-4C96B91CD9CA}"/>
              </a:ext>
            </a:extLst>
          </p:cNvPr>
          <p:cNvSpPr txBox="1">
            <a:spLocks noGrp="1"/>
          </p:cNvSpPr>
          <p:nvPr>
            <p:ph type="body" idx="1"/>
          </p:nvPr>
        </p:nvSpPr>
        <p:spPr>
          <a:xfrm>
            <a:off x="542733" y="1802500"/>
            <a:ext cx="8400800" cy="4426400"/>
          </a:xfrm>
          <a:prstGeom prst="rect">
            <a:avLst/>
          </a:prstGeom>
          <a:noFill/>
          <a:ln>
            <a:noFill/>
          </a:ln>
        </p:spPr>
        <p:txBody>
          <a:bodyPr spcFirstLastPara="1" wrap="square" lIns="91433" tIns="45700" rIns="91433" bIns="45700" anchor="t" anchorCtr="0">
            <a:noAutofit/>
          </a:bodyPr>
          <a:lstStyle/>
          <a:p>
            <a:pPr marL="457189" indent="-330192">
              <a:lnSpc>
                <a:spcPct val="130000"/>
              </a:lnSpc>
              <a:spcBef>
                <a:spcPts val="0"/>
              </a:spcBef>
              <a:buClr>
                <a:srgbClr val="434343"/>
              </a:buClr>
              <a:buSzPts val="1700"/>
              <a:buFont typeface="Calibri"/>
              <a:buChar char="•"/>
            </a:pPr>
            <a:r>
              <a:rPr lang="en" sz="2267" dirty="0">
                <a:solidFill>
                  <a:srgbClr val="434343"/>
                </a:solidFill>
              </a:rPr>
              <a:t>Office Hours slides can be accessed:</a:t>
            </a:r>
            <a:endParaRPr sz="2267" dirty="0">
              <a:solidFill>
                <a:srgbClr val="434343"/>
              </a:solidFill>
            </a:endParaRPr>
          </a:p>
          <a:p>
            <a:pPr marL="914377" lvl="1" indent="-364058">
              <a:lnSpc>
                <a:spcPct val="100000"/>
              </a:lnSpc>
              <a:spcBef>
                <a:spcPts val="0"/>
              </a:spcBef>
              <a:buClr>
                <a:srgbClr val="434343"/>
              </a:buClr>
              <a:buSzPts val="1700"/>
              <a:buFont typeface="Calibri"/>
              <a:buChar char="•"/>
            </a:pPr>
            <a:r>
              <a:rPr lang="en" sz="2267" dirty="0">
                <a:solidFill>
                  <a:srgbClr val="434343"/>
                </a:solidFill>
              </a:rPr>
              <a:t>From the Office of Special Education website, on the Resources page under Office Hours. </a:t>
            </a:r>
            <a:endParaRPr sz="2267" dirty="0">
              <a:solidFill>
                <a:srgbClr val="434343"/>
              </a:solidFill>
            </a:endParaRPr>
          </a:p>
          <a:p>
            <a:pPr marL="1371566" lvl="2" indent="-364058">
              <a:lnSpc>
                <a:spcPct val="130000"/>
              </a:lnSpc>
              <a:spcBef>
                <a:spcPts val="0"/>
              </a:spcBef>
              <a:buClr>
                <a:srgbClr val="434343"/>
              </a:buClr>
              <a:buSzPts val="1700"/>
            </a:pPr>
            <a:r>
              <a:rPr lang="en" sz="2267" u="sng" dirty="0">
                <a:solidFill>
                  <a:schemeClr val="hlink"/>
                </a:solidFill>
                <a:hlinkClick r:id="rId3"/>
              </a:rPr>
              <a:t>https://webnew.ped.state.nm.us/bureaus/special-education/resources/</a:t>
            </a:r>
            <a:endParaRPr dirty="0">
              <a:solidFill>
                <a:srgbClr val="434343"/>
              </a:solidFill>
            </a:endParaRPr>
          </a:p>
          <a:p>
            <a:pPr marL="1371566" lvl="2" indent="-364058">
              <a:lnSpc>
                <a:spcPct val="130000"/>
              </a:lnSpc>
              <a:spcBef>
                <a:spcPts val="0"/>
              </a:spcBef>
              <a:buClr>
                <a:srgbClr val="434343"/>
              </a:buClr>
              <a:buSzPts val="1700"/>
            </a:pPr>
            <a:r>
              <a:rPr lang="en" dirty="0">
                <a:solidFill>
                  <a:srgbClr val="434343"/>
                </a:solidFill>
              </a:rPr>
              <a:t>“Make a copy” if you want to take notes on the presentation.</a:t>
            </a:r>
            <a:endParaRPr dirty="0">
              <a:solidFill>
                <a:srgbClr val="434343"/>
              </a:solidFill>
            </a:endParaRPr>
          </a:p>
          <a:p>
            <a:pPr marL="457189" indent="-330192">
              <a:lnSpc>
                <a:spcPct val="130000"/>
              </a:lnSpc>
              <a:spcBef>
                <a:spcPts val="0"/>
              </a:spcBef>
              <a:buClr>
                <a:srgbClr val="434343"/>
              </a:buClr>
              <a:buSzPts val="1700"/>
              <a:buFont typeface="Calibri"/>
              <a:buChar char="•"/>
            </a:pPr>
            <a:r>
              <a:rPr lang="en" sz="2267" dirty="0">
                <a:solidFill>
                  <a:srgbClr val="000000"/>
                </a:solidFill>
              </a:rPr>
              <a:t>Use the </a:t>
            </a:r>
            <a:r>
              <a:rPr lang="en" sz="2267" dirty="0">
                <a:solidFill>
                  <a:srgbClr val="000000"/>
                </a:solidFill>
                <a:highlight>
                  <a:srgbClr val="FFFF00"/>
                </a:highlight>
              </a:rPr>
              <a:t>QR code or</a:t>
            </a:r>
            <a:r>
              <a:rPr lang="en" sz="2267" dirty="0">
                <a:solidFill>
                  <a:srgbClr val="000000"/>
                </a:solidFill>
              </a:rPr>
              <a:t> click </a:t>
            </a:r>
            <a:r>
              <a:rPr lang="en" sz="2267" u="sng" dirty="0">
                <a:solidFill>
                  <a:schemeClr val="hlink"/>
                </a:solidFill>
                <a:hlinkClick r:id="rId4"/>
              </a:rPr>
              <a:t>here</a:t>
            </a:r>
            <a:r>
              <a:rPr lang="en" sz="2267" dirty="0">
                <a:solidFill>
                  <a:srgbClr val="000000"/>
                </a:solidFill>
              </a:rPr>
              <a:t>, to write down your questions. </a:t>
            </a:r>
            <a:endParaRPr sz="2267" dirty="0">
              <a:solidFill>
                <a:srgbClr val="000000"/>
              </a:solidFill>
            </a:endParaRPr>
          </a:p>
          <a:p>
            <a:pPr marL="457189" indent="-330192">
              <a:lnSpc>
                <a:spcPct val="130000"/>
              </a:lnSpc>
              <a:spcBef>
                <a:spcPts val="0"/>
              </a:spcBef>
              <a:buClr>
                <a:srgbClr val="000000"/>
              </a:buClr>
              <a:buSzPts val="1700"/>
            </a:pPr>
            <a:r>
              <a:rPr lang="en" sz="2267" dirty="0">
                <a:solidFill>
                  <a:srgbClr val="000000"/>
                </a:solidFill>
              </a:rPr>
              <a:t>Make sure you are on mute so all can hear today’s presentation.</a:t>
            </a:r>
            <a:endParaRPr sz="2267" dirty="0">
              <a:solidFill>
                <a:srgbClr val="000000"/>
              </a:solidFill>
            </a:endParaRPr>
          </a:p>
          <a:p>
            <a:pPr marL="457189" indent="0">
              <a:lnSpc>
                <a:spcPct val="130000"/>
              </a:lnSpc>
              <a:spcBef>
                <a:spcPts val="0"/>
              </a:spcBef>
              <a:buNone/>
            </a:pPr>
            <a:endParaRPr dirty="0">
              <a:solidFill>
                <a:srgbClr val="000000"/>
              </a:solidFill>
            </a:endParaRPr>
          </a:p>
          <a:p>
            <a:pPr marL="457189" indent="0">
              <a:lnSpc>
                <a:spcPct val="130000"/>
              </a:lnSpc>
              <a:spcBef>
                <a:spcPts val="0"/>
              </a:spcBef>
              <a:buSzPts val="935"/>
              <a:buNone/>
            </a:pPr>
            <a:endParaRPr sz="1867" u="sng" dirty="0">
              <a:solidFill>
                <a:schemeClr val="dk2"/>
              </a:solidFill>
            </a:endParaRPr>
          </a:p>
        </p:txBody>
      </p:sp>
      <p:sp>
        <p:nvSpPr>
          <p:cNvPr id="172" name="Google Shape;172;p28">
            <a:extLst>
              <a:ext uri="{FF2B5EF4-FFF2-40B4-BE49-F238E27FC236}">
                <a16:creationId xmlns:a16="http://schemas.microsoft.com/office/drawing/2014/main" id="{C9CAC318-A92B-B9D9-7A86-E696D280FBF2}"/>
              </a:ext>
            </a:extLst>
          </p:cNvPr>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45</a:t>
            </a:fld>
            <a:endParaRPr/>
          </a:p>
        </p:txBody>
      </p:sp>
      <p:sp>
        <p:nvSpPr>
          <p:cNvPr id="173" name="Google Shape;173;p28">
            <a:extLst>
              <a:ext uri="{FF2B5EF4-FFF2-40B4-BE49-F238E27FC236}">
                <a16:creationId xmlns:a16="http://schemas.microsoft.com/office/drawing/2014/main" id="{76D07F3A-E055-CC73-6EA8-BD3B4A1B52E2}"/>
              </a:ext>
            </a:extLst>
          </p:cNvPr>
          <p:cNvSpPr txBox="1"/>
          <p:nvPr/>
        </p:nvSpPr>
        <p:spPr>
          <a:xfrm>
            <a:off x="10500967" y="3140033"/>
            <a:ext cx="1710400" cy="615513"/>
          </a:xfrm>
          <a:prstGeom prst="rect">
            <a:avLst/>
          </a:prstGeom>
          <a:noFill/>
          <a:ln>
            <a:noFill/>
          </a:ln>
        </p:spPr>
        <p:txBody>
          <a:bodyPr spcFirstLastPara="1" wrap="square" lIns="121900" tIns="121900" rIns="121900" bIns="121900" anchor="t" anchorCtr="0">
            <a:spAutoFit/>
          </a:bodyPr>
          <a:lstStyle/>
          <a:p>
            <a:endParaRPr sz="2400">
              <a:solidFill>
                <a:srgbClr val="3A3D4B"/>
              </a:solidFill>
              <a:latin typeface="Calibri"/>
              <a:ea typeface="Calibri"/>
              <a:cs typeface="Calibri"/>
              <a:sym typeface="Calibri"/>
            </a:endParaRPr>
          </a:p>
        </p:txBody>
      </p:sp>
      <p:sp>
        <p:nvSpPr>
          <p:cNvPr id="174" name="Google Shape;174;p28">
            <a:extLst>
              <a:ext uri="{FF2B5EF4-FFF2-40B4-BE49-F238E27FC236}">
                <a16:creationId xmlns:a16="http://schemas.microsoft.com/office/drawing/2014/main" id="{439BC724-C0F8-BFED-6FBB-B5AE231F992A}"/>
              </a:ext>
            </a:extLst>
          </p:cNvPr>
          <p:cNvSpPr txBox="1"/>
          <p:nvPr/>
        </p:nvSpPr>
        <p:spPr>
          <a:xfrm>
            <a:off x="9864533" y="6096167"/>
            <a:ext cx="1683200" cy="238000"/>
          </a:xfrm>
          <a:prstGeom prst="rect">
            <a:avLst/>
          </a:prstGeom>
          <a:noFill/>
          <a:ln>
            <a:noFill/>
          </a:ln>
        </p:spPr>
        <p:txBody>
          <a:bodyPr spcFirstLastPara="1" wrap="square" lIns="121900" tIns="121900" rIns="121900" bIns="121900" anchor="t" anchorCtr="0">
            <a:noAutofit/>
          </a:bodyPr>
          <a:lstStyle/>
          <a:p>
            <a:endParaRPr sz="1467">
              <a:solidFill>
                <a:srgbClr val="3A3D4B"/>
              </a:solidFill>
              <a:latin typeface="Calibri"/>
              <a:ea typeface="Calibri"/>
              <a:cs typeface="Calibri"/>
              <a:sym typeface="Calibri"/>
            </a:endParaRPr>
          </a:p>
        </p:txBody>
      </p:sp>
      <p:pic>
        <p:nvPicPr>
          <p:cNvPr id="175" name="Google Shape;175;p28">
            <a:extLst>
              <a:ext uri="{FF2B5EF4-FFF2-40B4-BE49-F238E27FC236}">
                <a16:creationId xmlns:a16="http://schemas.microsoft.com/office/drawing/2014/main" id="{24842008-E2A9-7DE2-3091-CEDFDD368CC3}"/>
              </a:ext>
            </a:extLst>
          </p:cNvPr>
          <p:cNvPicPr preferRelativeResize="0"/>
          <p:nvPr/>
        </p:nvPicPr>
        <p:blipFill>
          <a:blip r:embed="rId5">
            <a:alphaModFix/>
          </a:blip>
          <a:stretch>
            <a:fillRect/>
          </a:stretch>
        </p:blipFill>
        <p:spPr>
          <a:xfrm>
            <a:off x="8943533" y="1802500"/>
            <a:ext cx="2712200" cy="2794904"/>
          </a:xfrm>
          <a:prstGeom prst="rect">
            <a:avLst/>
          </a:prstGeom>
          <a:noFill/>
          <a:ln>
            <a:noFill/>
          </a:ln>
        </p:spPr>
      </p:pic>
    </p:spTree>
    <p:extLst>
      <p:ext uri="{BB962C8B-B14F-4D97-AF65-F5344CB8AC3E}">
        <p14:creationId xmlns:p14="http://schemas.microsoft.com/office/powerpoint/2010/main" val="40855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ctrTitle"/>
          </p:nvPr>
        </p:nvSpPr>
        <p:spPr>
          <a:xfrm>
            <a:off x="0" y="939767"/>
            <a:ext cx="6554549" cy="2703200"/>
          </a:xfrm>
          <a:prstGeom prst="rect">
            <a:avLst/>
          </a:prstGeom>
          <a:noFill/>
          <a:ln>
            <a:noFill/>
          </a:ln>
        </p:spPr>
        <p:txBody>
          <a:bodyPr spcFirstLastPara="1" wrap="square" lIns="91433" tIns="45700" rIns="91433" bIns="45700" anchor="ctr" anchorCtr="0">
            <a:noAutofit/>
          </a:bodyPr>
          <a:lstStyle/>
          <a:p>
            <a:pPr algn="ctr">
              <a:buSzPts val="4100"/>
            </a:pPr>
            <a:r>
              <a:rPr lang="en" sz="4667" b="1" dirty="0"/>
              <a:t>Nova Reporting for Special Education</a:t>
            </a:r>
            <a:endParaRPr sz="4667" b="1" dirty="0"/>
          </a:p>
          <a:p>
            <a:pPr algn="ctr">
              <a:buSzPts val="4100"/>
            </a:pPr>
            <a:r>
              <a:rPr lang="en" sz="3467" b="1" dirty="0"/>
              <a:t>80 Day Training</a:t>
            </a:r>
            <a:endParaRPr sz="3467" b="1" dirty="0"/>
          </a:p>
        </p:txBody>
      </p:sp>
      <p:sp>
        <p:nvSpPr>
          <p:cNvPr id="159" name="Google Shape;159;p27"/>
          <p:cNvSpPr txBox="1">
            <a:spLocks noGrp="1"/>
          </p:cNvSpPr>
          <p:nvPr>
            <p:ph type="subTitle" idx="1"/>
          </p:nvPr>
        </p:nvSpPr>
        <p:spPr>
          <a:xfrm>
            <a:off x="106515" y="3600484"/>
            <a:ext cx="6919600" cy="1446400"/>
          </a:xfrm>
          <a:prstGeom prst="rect">
            <a:avLst/>
          </a:prstGeom>
          <a:noFill/>
          <a:ln>
            <a:noFill/>
          </a:ln>
        </p:spPr>
        <p:txBody>
          <a:bodyPr spcFirstLastPara="1" wrap="square" lIns="91433" tIns="45700" rIns="91433" bIns="45700" anchor="t" anchorCtr="0">
            <a:noAutofit/>
          </a:bodyPr>
          <a:lstStyle/>
          <a:p>
            <a:pPr marL="0" indent="0">
              <a:lnSpc>
                <a:spcPct val="70000"/>
              </a:lnSpc>
              <a:spcBef>
                <a:spcPts val="0"/>
              </a:spcBef>
              <a:buSzPts val="1800"/>
            </a:pPr>
            <a:r>
              <a:rPr lang="en" sz="1733" dirty="0"/>
              <a:t>Charlene Marcotte</a:t>
            </a:r>
            <a:r>
              <a:rPr lang="en" sz="1733" dirty="0">
                <a:solidFill>
                  <a:schemeClr val="dk2"/>
                </a:solidFill>
              </a:rPr>
              <a:t>, </a:t>
            </a:r>
            <a:r>
              <a:rPr lang="en" sz="1733" dirty="0"/>
              <a:t>Deputy Director, Data &amp; Finance</a:t>
            </a:r>
            <a:endParaRPr sz="1733" dirty="0"/>
          </a:p>
          <a:p>
            <a:pPr marL="0" indent="0">
              <a:lnSpc>
                <a:spcPct val="70000"/>
              </a:lnSpc>
              <a:spcBef>
                <a:spcPts val="667"/>
              </a:spcBef>
              <a:buSzPts val="1800"/>
            </a:pPr>
            <a:r>
              <a:rPr lang="en" sz="1733" dirty="0"/>
              <a:t>Liz Schweiger, Data Analyst</a:t>
            </a:r>
            <a:endParaRPr sz="1733" dirty="0"/>
          </a:p>
          <a:p>
            <a:pPr marL="0" indent="0">
              <a:lnSpc>
                <a:spcPct val="70000"/>
              </a:lnSpc>
              <a:spcBef>
                <a:spcPts val="667"/>
              </a:spcBef>
              <a:buClr>
                <a:schemeClr val="dk1"/>
              </a:buClr>
              <a:buSzPts val="1800"/>
            </a:pPr>
            <a:r>
              <a:rPr lang="en" sz="1733" dirty="0"/>
              <a:t>Tammy Burkett, Data Analyst</a:t>
            </a:r>
            <a:endParaRPr sz="1733" dirty="0"/>
          </a:p>
          <a:p>
            <a:pPr marL="0" indent="0">
              <a:lnSpc>
                <a:spcPct val="70000"/>
              </a:lnSpc>
              <a:spcBef>
                <a:spcPts val="667"/>
              </a:spcBef>
              <a:spcAft>
                <a:spcPts val="667"/>
              </a:spcAft>
              <a:buSzPts val="1800"/>
            </a:pPr>
            <a:r>
              <a:rPr lang="en" sz="1733" dirty="0"/>
              <a:t>Trudy Cordova, EA - Professional Development/Data Reviewer</a:t>
            </a:r>
            <a:endParaRPr sz="1733" dirty="0"/>
          </a:p>
        </p:txBody>
      </p:sp>
      <p:pic>
        <p:nvPicPr>
          <p:cNvPr id="160" name="Google Shape;160;p27"/>
          <p:cNvPicPr preferRelativeResize="0">
            <a:picLocks noGrp="1"/>
          </p:cNvPicPr>
          <p:nvPr>
            <p:ph type="pic" idx="2"/>
          </p:nvPr>
        </p:nvPicPr>
        <p:blipFill rotWithShape="1">
          <a:blip r:embed="rId3">
            <a:alphaModFix/>
          </a:blip>
          <a:srcRect t="4279" b="4288"/>
          <a:stretch/>
        </p:blipFill>
        <p:spPr>
          <a:xfrm>
            <a:off x="7497680" y="939767"/>
            <a:ext cx="4487785" cy="5648960"/>
          </a:xfrm>
          <a:prstGeom prst="rect">
            <a:avLst/>
          </a:prstGeom>
          <a:noFill/>
          <a:ln>
            <a:noFill/>
          </a:ln>
        </p:spPr>
      </p:pic>
      <p:sp>
        <p:nvSpPr>
          <p:cNvPr id="161" name="Google Shape;161;p27"/>
          <p:cNvSpPr/>
          <p:nvPr/>
        </p:nvSpPr>
        <p:spPr>
          <a:xfrm>
            <a:off x="693325" y="6127136"/>
            <a:ext cx="6216800" cy="461600"/>
          </a:xfrm>
          <a:prstGeom prst="rect">
            <a:avLst/>
          </a:prstGeom>
          <a:noFill/>
          <a:ln>
            <a:noFill/>
          </a:ln>
        </p:spPr>
        <p:txBody>
          <a:bodyPr spcFirstLastPara="1" wrap="square" lIns="91433" tIns="45700" rIns="91433" bIns="45700" anchor="t" anchorCtr="0">
            <a:noAutofit/>
          </a:bodyPr>
          <a:lstStyle/>
          <a:p>
            <a:pPr>
              <a:buSzPts val="2100"/>
            </a:pPr>
            <a:r>
              <a:rPr lang="en" sz="2400" i="1">
                <a:solidFill>
                  <a:srgbClr val="048A81"/>
                </a:solidFill>
                <a:latin typeface="Calibri"/>
                <a:ea typeface="Calibri"/>
                <a:cs typeface="Calibri"/>
                <a:sym typeface="Calibri"/>
              </a:rPr>
              <a:t>Investing for tomorrow, delivering today. </a:t>
            </a:r>
            <a:endParaRPr sz="1200"/>
          </a:p>
        </p:txBody>
      </p:sp>
      <p:sp>
        <p:nvSpPr>
          <p:cNvPr id="162" name="Google Shape;162;p27"/>
          <p:cNvSpPr txBox="1"/>
          <p:nvPr/>
        </p:nvSpPr>
        <p:spPr>
          <a:xfrm>
            <a:off x="693325" y="5278626"/>
            <a:ext cx="4554800" cy="492428"/>
          </a:xfrm>
          <a:prstGeom prst="rect">
            <a:avLst/>
          </a:prstGeom>
          <a:noFill/>
          <a:ln>
            <a:noFill/>
          </a:ln>
        </p:spPr>
        <p:txBody>
          <a:bodyPr spcFirstLastPara="1" wrap="square" lIns="91433" tIns="91433" rIns="91433" bIns="91433" anchor="t" anchorCtr="0">
            <a:spAutoFit/>
          </a:bodyPr>
          <a:lstStyle/>
          <a:p>
            <a:pPr>
              <a:buSzPts val="1500"/>
            </a:pPr>
            <a:r>
              <a:rPr lang="en" sz="2000" i="1">
                <a:latin typeface="Calibri"/>
                <a:ea typeface="Calibri"/>
                <a:cs typeface="Calibri"/>
                <a:sym typeface="Calibri"/>
              </a:rPr>
              <a:t>November 19, 2024</a:t>
            </a:r>
            <a:endParaRPr sz="2000" i="1">
              <a:latin typeface="Calibri"/>
              <a:ea typeface="Calibri"/>
              <a:cs typeface="Calibri"/>
              <a:sym typeface="Calibri"/>
            </a:endParaRPr>
          </a:p>
        </p:txBody>
      </p:sp>
      <p:sp>
        <p:nvSpPr>
          <p:cNvPr id="163" name="Google Shape;163;p27"/>
          <p:cNvSpPr txBox="1">
            <a:spLocks noGrp="1"/>
          </p:cNvSpPr>
          <p:nvPr>
            <p:ph type="sldNum" idx="12"/>
          </p:nvPr>
        </p:nvSpPr>
        <p:spPr>
          <a:xfrm>
            <a:off x="11409045" y="6333135"/>
            <a:ext cx="731600" cy="524800"/>
          </a:xfrm>
          <a:prstGeom prst="rect">
            <a:avLst/>
          </a:prstGeom>
          <a:noFill/>
          <a:ln>
            <a:noFill/>
          </a:ln>
        </p:spPr>
        <p:txBody>
          <a:bodyPr spcFirstLastPara="1" wrap="square" lIns="91433" tIns="45700" rIns="91433" bIns="45700" anchor="t" anchorCtr="0">
            <a:noAutofit/>
          </a:bodyPr>
          <a:lstStyle/>
          <a:p>
            <a:pPr>
              <a:buSzPts val="800"/>
            </a:pPr>
            <a:fld id="{00000000-1234-1234-1234-123412341234}" type="slidenum">
              <a:rPr lang="en"/>
              <a:pPr>
                <a:buSzPts val="800"/>
              </a:pPr>
              <a:t>46</a:t>
            </a:fld>
            <a:endParaRPr/>
          </a:p>
        </p:txBody>
      </p:sp>
      <p:sp>
        <p:nvSpPr>
          <p:cNvPr id="164" name="Google Shape;164;p27"/>
          <p:cNvSpPr txBox="1"/>
          <p:nvPr/>
        </p:nvSpPr>
        <p:spPr>
          <a:xfrm>
            <a:off x="578075" y="138159"/>
            <a:ext cx="4487600" cy="471975"/>
          </a:xfrm>
          <a:prstGeom prst="rect">
            <a:avLst/>
          </a:prstGeom>
          <a:noFill/>
          <a:ln>
            <a:noFill/>
          </a:ln>
        </p:spPr>
        <p:txBody>
          <a:bodyPr spcFirstLastPara="1" wrap="square" lIns="91433" tIns="91433" rIns="91433" bIns="91433" anchor="t" anchorCtr="0">
            <a:spAutoFit/>
          </a:bodyPr>
          <a:lstStyle/>
          <a:p>
            <a:pPr>
              <a:buSzPts val="1400"/>
            </a:pPr>
            <a:r>
              <a:rPr lang="en" sz="1867" i="1">
                <a:latin typeface="Calibri"/>
                <a:ea typeface="Calibri"/>
                <a:cs typeface="Calibri"/>
                <a:sym typeface="Calibri"/>
              </a:rPr>
              <a:t>Office of Special Education</a:t>
            </a:r>
            <a:endParaRPr sz="1867" i="1">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130400" y="545960"/>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Housekeeping</a:t>
            </a:r>
          </a:p>
        </p:txBody>
      </p:sp>
      <p:sp>
        <p:nvSpPr>
          <p:cNvPr id="170" name="Google Shape;170;p28"/>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171" name="Google Shape;171;p28"/>
          <p:cNvSpPr txBox="1">
            <a:spLocks noGrp="1"/>
          </p:cNvSpPr>
          <p:nvPr>
            <p:ph type="body" idx="1"/>
          </p:nvPr>
        </p:nvSpPr>
        <p:spPr>
          <a:xfrm>
            <a:off x="542733" y="1802500"/>
            <a:ext cx="8400800" cy="4426400"/>
          </a:xfrm>
          <a:prstGeom prst="rect">
            <a:avLst/>
          </a:prstGeom>
          <a:noFill/>
          <a:ln>
            <a:noFill/>
          </a:ln>
        </p:spPr>
        <p:txBody>
          <a:bodyPr spcFirstLastPara="1" wrap="square" lIns="91433" tIns="45700" rIns="91433" bIns="45700" anchor="t" anchorCtr="0">
            <a:noAutofit/>
          </a:bodyPr>
          <a:lstStyle/>
          <a:p>
            <a:pPr marL="457189" indent="-330192">
              <a:lnSpc>
                <a:spcPct val="130000"/>
              </a:lnSpc>
              <a:spcBef>
                <a:spcPts val="0"/>
              </a:spcBef>
              <a:buClr>
                <a:srgbClr val="434343"/>
              </a:buClr>
              <a:buSzPts val="1700"/>
              <a:buFont typeface="Calibri"/>
              <a:buChar char="•"/>
            </a:pPr>
            <a:r>
              <a:rPr lang="en" sz="2267" dirty="0">
                <a:solidFill>
                  <a:srgbClr val="434343"/>
                </a:solidFill>
              </a:rPr>
              <a:t>Office Hours slides can be accessed:</a:t>
            </a:r>
            <a:endParaRPr sz="2267" dirty="0">
              <a:solidFill>
                <a:srgbClr val="434343"/>
              </a:solidFill>
            </a:endParaRPr>
          </a:p>
          <a:p>
            <a:pPr marL="914377" lvl="1" indent="-364058">
              <a:lnSpc>
                <a:spcPct val="100000"/>
              </a:lnSpc>
              <a:spcBef>
                <a:spcPts val="0"/>
              </a:spcBef>
              <a:buClr>
                <a:srgbClr val="434343"/>
              </a:buClr>
              <a:buSzPts val="1700"/>
              <a:buFont typeface="Calibri"/>
              <a:buChar char="•"/>
            </a:pPr>
            <a:r>
              <a:rPr lang="en" sz="2267" dirty="0">
                <a:solidFill>
                  <a:srgbClr val="434343"/>
                </a:solidFill>
              </a:rPr>
              <a:t>From the Office of Special Education website, on the Resources page under Office Hours. </a:t>
            </a:r>
            <a:endParaRPr sz="2267" dirty="0">
              <a:solidFill>
                <a:srgbClr val="434343"/>
              </a:solidFill>
            </a:endParaRPr>
          </a:p>
          <a:p>
            <a:pPr marL="1371566" lvl="2" indent="-364058">
              <a:lnSpc>
                <a:spcPct val="130000"/>
              </a:lnSpc>
              <a:spcBef>
                <a:spcPts val="0"/>
              </a:spcBef>
              <a:buClr>
                <a:srgbClr val="434343"/>
              </a:buClr>
              <a:buSzPts val="1700"/>
            </a:pPr>
            <a:r>
              <a:rPr lang="en" sz="2267" u="sng" dirty="0">
                <a:solidFill>
                  <a:schemeClr val="hlink"/>
                </a:solidFill>
                <a:hlinkClick r:id="rId3"/>
              </a:rPr>
              <a:t>https://webnew.ped.state.nm.us/bureaus/special-education/resources/</a:t>
            </a:r>
            <a:endParaRPr dirty="0">
              <a:solidFill>
                <a:srgbClr val="434343"/>
              </a:solidFill>
            </a:endParaRPr>
          </a:p>
          <a:p>
            <a:pPr marL="1371566" lvl="2" indent="-364058">
              <a:lnSpc>
                <a:spcPct val="130000"/>
              </a:lnSpc>
              <a:spcBef>
                <a:spcPts val="0"/>
              </a:spcBef>
              <a:buClr>
                <a:srgbClr val="434343"/>
              </a:buClr>
              <a:buSzPts val="1700"/>
            </a:pPr>
            <a:r>
              <a:rPr lang="en" dirty="0">
                <a:solidFill>
                  <a:srgbClr val="434343"/>
                </a:solidFill>
              </a:rPr>
              <a:t>“Make a copy” if you want to take notes on the presentation.</a:t>
            </a:r>
            <a:endParaRPr dirty="0">
              <a:solidFill>
                <a:srgbClr val="434343"/>
              </a:solidFill>
            </a:endParaRPr>
          </a:p>
          <a:p>
            <a:pPr marL="457189" indent="-330192">
              <a:lnSpc>
                <a:spcPct val="130000"/>
              </a:lnSpc>
              <a:spcBef>
                <a:spcPts val="0"/>
              </a:spcBef>
              <a:buClr>
                <a:srgbClr val="434343"/>
              </a:buClr>
              <a:buSzPts val="1700"/>
              <a:buFont typeface="Calibri"/>
              <a:buChar char="•"/>
            </a:pPr>
            <a:r>
              <a:rPr lang="en" sz="2267" dirty="0">
                <a:solidFill>
                  <a:srgbClr val="000000"/>
                </a:solidFill>
              </a:rPr>
              <a:t>Use the </a:t>
            </a:r>
            <a:r>
              <a:rPr lang="en" sz="2267" dirty="0">
                <a:solidFill>
                  <a:srgbClr val="000000"/>
                </a:solidFill>
                <a:highlight>
                  <a:srgbClr val="FFFF00"/>
                </a:highlight>
              </a:rPr>
              <a:t>QR code or</a:t>
            </a:r>
            <a:r>
              <a:rPr lang="en" sz="2267" dirty="0">
                <a:solidFill>
                  <a:srgbClr val="000000"/>
                </a:solidFill>
              </a:rPr>
              <a:t> click </a:t>
            </a:r>
            <a:r>
              <a:rPr lang="en" sz="2267" u="sng" dirty="0">
                <a:solidFill>
                  <a:schemeClr val="hlink"/>
                </a:solidFill>
                <a:hlinkClick r:id="rId4"/>
              </a:rPr>
              <a:t>here</a:t>
            </a:r>
            <a:r>
              <a:rPr lang="en" sz="2267" dirty="0">
                <a:solidFill>
                  <a:srgbClr val="000000"/>
                </a:solidFill>
              </a:rPr>
              <a:t>, to write down your questions. </a:t>
            </a:r>
            <a:endParaRPr sz="2267" dirty="0">
              <a:solidFill>
                <a:srgbClr val="000000"/>
              </a:solidFill>
            </a:endParaRPr>
          </a:p>
          <a:p>
            <a:pPr marL="457189" indent="-330192">
              <a:lnSpc>
                <a:spcPct val="130000"/>
              </a:lnSpc>
              <a:spcBef>
                <a:spcPts val="0"/>
              </a:spcBef>
              <a:buClr>
                <a:srgbClr val="000000"/>
              </a:buClr>
              <a:buSzPts val="1700"/>
            </a:pPr>
            <a:r>
              <a:rPr lang="en" sz="2267" dirty="0">
                <a:solidFill>
                  <a:srgbClr val="000000"/>
                </a:solidFill>
              </a:rPr>
              <a:t>Make sure you are on mute so all can hear today’s presentation.</a:t>
            </a:r>
            <a:endParaRPr sz="2267" dirty="0">
              <a:solidFill>
                <a:srgbClr val="000000"/>
              </a:solidFill>
            </a:endParaRPr>
          </a:p>
          <a:p>
            <a:pPr marL="457189" indent="0">
              <a:lnSpc>
                <a:spcPct val="130000"/>
              </a:lnSpc>
              <a:spcBef>
                <a:spcPts val="0"/>
              </a:spcBef>
              <a:buNone/>
            </a:pPr>
            <a:endParaRPr dirty="0">
              <a:solidFill>
                <a:srgbClr val="000000"/>
              </a:solidFill>
            </a:endParaRPr>
          </a:p>
          <a:p>
            <a:pPr marL="457189" indent="0">
              <a:lnSpc>
                <a:spcPct val="130000"/>
              </a:lnSpc>
              <a:spcBef>
                <a:spcPts val="0"/>
              </a:spcBef>
              <a:buSzPts val="935"/>
              <a:buNone/>
            </a:pPr>
            <a:endParaRPr sz="1867" u="sng" dirty="0">
              <a:solidFill>
                <a:schemeClr val="dk2"/>
              </a:solidFill>
            </a:endParaRPr>
          </a:p>
        </p:txBody>
      </p:sp>
      <p:sp>
        <p:nvSpPr>
          <p:cNvPr id="172" name="Google Shape;172;p28"/>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47</a:t>
            </a:fld>
            <a:endParaRPr/>
          </a:p>
        </p:txBody>
      </p:sp>
      <p:sp>
        <p:nvSpPr>
          <p:cNvPr id="173" name="Google Shape;173;p28"/>
          <p:cNvSpPr txBox="1"/>
          <p:nvPr/>
        </p:nvSpPr>
        <p:spPr>
          <a:xfrm>
            <a:off x="10500967" y="3140033"/>
            <a:ext cx="1710400" cy="615513"/>
          </a:xfrm>
          <a:prstGeom prst="rect">
            <a:avLst/>
          </a:prstGeom>
          <a:noFill/>
          <a:ln>
            <a:noFill/>
          </a:ln>
        </p:spPr>
        <p:txBody>
          <a:bodyPr spcFirstLastPara="1" wrap="square" lIns="121900" tIns="121900" rIns="121900" bIns="121900" anchor="t" anchorCtr="0">
            <a:spAutoFit/>
          </a:bodyPr>
          <a:lstStyle/>
          <a:p>
            <a:endParaRPr sz="2400">
              <a:solidFill>
                <a:srgbClr val="3A3D4B"/>
              </a:solidFill>
              <a:latin typeface="Calibri"/>
              <a:ea typeface="Calibri"/>
              <a:cs typeface="Calibri"/>
              <a:sym typeface="Calibri"/>
            </a:endParaRPr>
          </a:p>
        </p:txBody>
      </p:sp>
      <p:sp>
        <p:nvSpPr>
          <p:cNvPr id="174" name="Google Shape;174;p28"/>
          <p:cNvSpPr txBox="1"/>
          <p:nvPr/>
        </p:nvSpPr>
        <p:spPr>
          <a:xfrm>
            <a:off x="9864533" y="6096167"/>
            <a:ext cx="1683200" cy="238000"/>
          </a:xfrm>
          <a:prstGeom prst="rect">
            <a:avLst/>
          </a:prstGeom>
          <a:noFill/>
          <a:ln>
            <a:noFill/>
          </a:ln>
        </p:spPr>
        <p:txBody>
          <a:bodyPr spcFirstLastPara="1" wrap="square" lIns="121900" tIns="121900" rIns="121900" bIns="121900" anchor="t" anchorCtr="0">
            <a:noAutofit/>
          </a:bodyPr>
          <a:lstStyle/>
          <a:p>
            <a:endParaRPr sz="1467">
              <a:solidFill>
                <a:srgbClr val="3A3D4B"/>
              </a:solidFill>
              <a:latin typeface="Calibri"/>
              <a:ea typeface="Calibri"/>
              <a:cs typeface="Calibri"/>
              <a:sym typeface="Calibri"/>
            </a:endParaRPr>
          </a:p>
        </p:txBody>
      </p:sp>
      <p:pic>
        <p:nvPicPr>
          <p:cNvPr id="175" name="Google Shape;175;p28"/>
          <p:cNvPicPr preferRelativeResize="0"/>
          <p:nvPr/>
        </p:nvPicPr>
        <p:blipFill>
          <a:blip r:embed="rId5">
            <a:alphaModFix/>
          </a:blip>
          <a:stretch>
            <a:fillRect/>
          </a:stretch>
        </p:blipFill>
        <p:spPr>
          <a:xfrm>
            <a:off x="8943533" y="1802500"/>
            <a:ext cx="2712200" cy="27949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436767" y="666800"/>
            <a:ext cx="10494800" cy="7776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Q &amp; A</a:t>
            </a:r>
          </a:p>
        </p:txBody>
      </p:sp>
      <p:sp>
        <p:nvSpPr>
          <p:cNvPr id="182" name="Google Shape;182;p29"/>
          <p:cNvSpPr txBox="1">
            <a:spLocks noGrp="1"/>
          </p:cNvSpPr>
          <p:nvPr>
            <p:ph type="sldNum" idx="12"/>
          </p:nvPr>
        </p:nvSpPr>
        <p:spPr>
          <a:xfrm>
            <a:off x="7143751" y="4781249"/>
            <a:ext cx="1028800" cy="206000"/>
          </a:xfrm>
          <a:prstGeom prst="rect">
            <a:avLst/>
          </a:prstGeom>
        </p:spPr>
        <p:txBody>
          <a:bodyPr spcFirstLastPara="1" wrap="square" lIns="91433" tIns="45700" rIns="91433" bIns="45700" anchor="ctr" anchorCtr="0">
            <a:noAutofit/>
          </a:bodyPr>
          <a:lstStyle/>
          <a:p>
            <a:pPr>
              <a:buSzPts val="800"/>
            </a:pPr>
            <a:fld id="{00000000-1234-1234-1234-123412341234}" type="slidenum">
              <a:rPr lang="en"/>
              <a:pPr>
                <a:buSzPts val="800"/>
              </a:pPr>
              <a:t>48</a:t>
            </a:fld>
            <a:endParaRPr/>
          </a:p>
        </p:txBody>
      </p:sp>
      <p:pic>
        <p:nvPicPr>
          <p:cNvPr id="183" name="Google Shape;183;p29"/>
          <p:cNvPicPr preferRelativeResize="0"/>
          <p:nvPr/>
        </p:nvPicPr>
        <p:blipFill>
          <a:blip r:embed="rId3">
            <a:alphaModFix/>
          </a:blip>
          <a:stretch>
            <a:fillRect/>
          </a:stretch>
        </p:blipFill>
        <p:spPr>
          <a:xfrm>
            <a:off x="2479067" y="1632200"/>
            <a:ext cx="6561068" cy="4315400"/>
          </a:xfrm>
          <a:prstGeom prst="rect">
            <a:avLst/>
          </a:prstGeom>
          <a:noFill/>
          <a:ln>
            <a:noFill/>
          </a:ln>
        </p:spPr>
      </p:pic>
      <p:pic>
        <p:nvPicPr>
          <p:cNvPr id="184" name="Google Shape;184;p29"/>
          <p:cNvPicPr preferRelativeResize="0"/>
          <p:nvPr/>
        </p:nvPicPr>
        <p:blipFill>
          <a:blip r:embed="rId4">
            <a:alphaModFix/>
          </a:blip>
          <a:stretch>
            <a:fillRect/>
          </a:stretch>
        </p:blipFill>
        <p:spPr>
          <a:xfrm>
            <a:off x="2532602" y="5947600"/>
            <a:ext cx="2400300" cy="457200"/>
          </a:xfrm>
          <a:prstGeom prst="rect">
            <a:avLst/>
          </a:prstGeom>
          <a:noFill/>
          <a:ln>
            <a:noFill/>
          </a:ln>
        </p:spPr>
      </p:pic>
      <p:sp>
        <p:nvSpPr>
          <p:cNvPr id="185" name="Google Shape;185;p29"/>
          <p:cNvSpPr/>
          <p:nvPr/>
        </p:nvSpPr>
        <p:spPr>
          <a:xfrm>
            <a:off x="4972133" y="6016800"/>
            <a:ext cx="672800" cy="388000"/>
          </a:xfrm>
          <a:prstGeom prst="lef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186" name="Google Shape;186;p29"/>
          <p:cNvSpPr txBox="1"/>
          <p:nvPr/>
        </p:nvSpPr>
        <p:spPr>
          <a:xfrm>
            <a:off x="5684167" y="5897400"/>
            <a:ext cx="4801200" cy="626800"/>
          </a:xfrm>
          <a:prstGeom prst="rect">
            <a:avLst/>
          </a:prstGeom>
          <a:noFill/>
          <a:ln>
            <a:noFill/>
          </a:ln>
        </p:spPr>
        <p:txBody>
          <a:bodyPr spcFirstLastPara="1" wrap="square" lIns="121900" tIns="121900" rIns="121900" bIns="121900" anchor="t" anchorCtr="0">
            <a:noAutofit/>
          </a:bodyPr>
          <a:lstStyle/>
          <a:p>
            <a:r>
              <a:rPr lang="en" sz="2400" b="1">
                <a:solidFill>
                  <a:schemeClr val="accent6"/>
                </a:solidFill>
                <a:latin typeface="Calibri"/>
                <a:ea typeface="Calibri"/>
                <a:cs typeface="Calibri"/>
                <a:sym typeface="Calibri"/>
              </a:rPr>
              <a:t>Click on this tab to enter questions.</a:t>
            </a:r>
            <a:endParaRPr sz="2400" b="1">
              <a:solidFill>
                <a:schemeClr val="accent6"/>
              </a:solidFill>
              <a:latin typeface="Calibri"/>
              <a:ea typeface="Calibri"/>
              <a:cs typeface="Calibri"/>
              <a:sym typeface="Calibri"/>
            </a:endParaRPr>
          </a:p>
        </p:txBody>
      </p:sp>
      <p:sp>
        <p:nvSpPr>
          <p:cNvPr id="187" name="Google Shape;187;p29"/>
          <p:cNvSpPr/>
          <p:nvPr/>
        </p:nvSpPr>
        <p:spPr>
          <a:xfrm>
            <a:off x="1587367" y="4167167"/>
            <a:ext cx="1299600" cy="6752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188" name="Google Shape;188;p29"/>
          <p:cNvSpPr txBox="1"/>
          <p:nvPr/>
        </p:nvSpPr>
        <p:spPr>
          <a:xfrm>
            <a:off x="174100" y="3792400"/>
            <a:ext cx="2026000" cy="2697200"/>
          </a:xfrm>
          <a:prstGeom prst="rect">
            <a:avLst/>
          </a:prstGeom>
          <a:noFill/>
          <a:ln>
            <a:noFill/>
          </a:ln>
        </p:spPr>
        <p:txBody>
          <a:bodyPr spcFirstLastPara="1" wrap="square" lIns="121900" tIns="121900" rIns="121900" bIns="121900" anchor="t" anchorCtr="0">
            <a:noAutofit/>
          </a:bodyPr>
          <a:lstStyle/>
          <a:p>
            <a:r>
              <a:rPr lang="en" sz="2400" b="1">
                <a:solidFill>
                  <a:schemeClr val="accent6"/>
                </a:solidFill>
                <a:latin typeface="Calibri"/>
                <a:ea typeface="Calibri"/>
                <a:cs typeface="Calibri"/>
                <a:sym typeface="Calibri"/>
              </a:rPr>
              <a:t>Enter LEA questions here.</a:t>
            </a:r>
            <a:endParaRPr sz="2400" b="1">
              <a:solidFill>
                <a:schemeClr val="accent6"/>
              </a:solidFill>
              <a:latin typeface="Calibri"/>
              <a:ea typeface="Calibri"/>
              <a:cs typeface="Calibri"/>
              <a:sym typeface="Calibri"/>
            </a:endParaRPr>
          </a:p>
        </p:txBody>
      </p:sp>
      <p:sp>
        <p:nvSpPr>
          <p:cNvPr id="189" name="Google Shape;189;p29"/>
          <p:cNvSpPr/>
          <p:nvPr/>
        </p:nvSpPr>
        <p:spPr>
          <a:xfrm>
            <a:off x="8822233" y="4781233"/>
            <a:ext cx="870400" cy="586400"/>
          </a:xfrm>
          <a:prstGeom prst="leftArrow">
            <a:avLst>
              <a:gd name="adj1" fmla="val 50000"/>
              <a:gd name="adj2" fmla="val 50000"/>
            </a:avLst>
          </a:prstGeom>
          <a:solidFill>
            <a:srgbClr val="1D7E7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solidFill>
                <a:srgbClr val="1D7E75"/>
              </a:solidFill>
              <a:latin typeface="Calibri"/>
              <a:ea typeface="Calibri"/>
              <a:cs typeface="Calibri"/>
              <a:sym typeface="Calibri"/>
            </a:endParaRPr>
          </a:p>
        </p:txBody>
      </p:sp>
      <p:sp>
        <p:nvSpPr>
          <p:cNvPr id="190" name="Google Shape;190;p29"/>
          <p:cNvSpPr txBox="1"/>
          <p:nvPr/>
        </p:nvSpPr>
        <p:spPr>
          <a:xfrm>
            <a:off x="9837967" y="4399267"/>
            <a:ext cx="2026000" cy="626800"/>
          </a:xfrm>
          <a:prstGeom prst="rect">
            <a:avLst/>
          </a:prstGeom>
          <a:noFill/>
          <a:ln>
            <a:noFill/>
          </a:ln>
        </p:spPr>
        <p:txBody>
          <a:bodyPr spcFirstLastPara="1" wrap="square" lIns="121900" tIns="121900" rIns="121900" bIns="121900" anchor="t" anchorCtr="0">
            <a:noAutofit/>
          </a:bodyPr>
          <a:lstStyle/>
          <a:p>
            <a:r>
              <a:rPr lang="en" sz="2400" b="1">
                <a:solidFill>
                  <a:srgbClr val="1D7E75"/>
                </a:solidFill>
                <a:latin typeface="Calibri"/>
                <a:ea typeface="Calibri"/>
                <a:cs typeface="Calibri"/>
                <a:sym typeface="Calibri"/>
              </a:rPr>
              <a:t>OSE will enter responses here.</a:t>
            </a:r>
            <a:endParaRPr sz="2400" b="1">
              <a:solidFill>
                <a:srgbClr val="1D7E75"/>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1295400" y="359586"/>
            <a:ext cx="9601200" cy="10368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Agenda</a:t>
            </a:r>
          </a:p>
        </p:txBody>
      </p:sp>
      <p:sp>
        <p:nvSpPr>
          <p:cNvPr id="196" name="Google Shape;196;p30"/>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marL="609585" indent="-423323">
              <a:lnSpc>
                <a:spcPct val="150000"/>
              </a:lnSpc>
              <a:spcBef>
                <a:spcPts val="1867"/>
              </a:spcBef>
              <a:buSzPts val="1400"/>
            </a:pPr>
            <a:r>
              <a:rPr lang="en"/>
              <a:t>Overview of Nova reports Reviewed for 80 Day Validation</a:t>
            </a:r>
            <a:endParaRPr/>
          </a:p>
          <a:p>
            <a:pPr marL="1219170" lvl="1" indent="-406390">
              <a:lnSpc>
                <a:spcPct val="150000"/>
              </a:lnSpc>
              <a:spcBef>
                <a:spcPts val="0"/>
              </a:spcBef>
              <a:buSzPts val="1200"/>
            </a:pPr>
            <a:r>
              <a:rPr lang="en" sz="2133"/>
              <a:t>Data Reporting Expectations</a:t>
            </a:r>
            <a:endParaRPr/>
          </a:p>
          <a:p>
            <a:pPr marL="609585" indent="-423323">
              <a:lnSpc>
                <a:spcPct val="150000"/>
              </a:lnSpc>
              <a:spcBef>
                <a:spcPts val="0"/>
              </a:spcBef>
              <a:buSzPts val="1400"/>
            </a:pPr>
            <a:r>
              <a:rPr lang="en"/>
              <a:t>The DTS and Necessary Validation Forms</a:t>
            </a:r>
            <a:endParaRPr/>
          </a:p>
          <a:p>
            <a:pPr marL="609585" indent="-423323">
              <a:lnSpc>
                <a:spcPct val="150000"/>
              </a:lnSpc>
              <a:spcBef>
                <a:spcPts val="0"/>
              </a:spcBef>
              <a:buSzPts val="1400"/>
            </a:pPr>
            <a:r>
              <a:rPr lang="en"/>
              <a:t>Other Information</a:t>
            </a:r>
            <a:endParaRPr/>
          </a:p>
        </p:txBody>
      </p:sp>
      <p:pic>
        <p:nvPicPr>
          <p:cNvPr id="197" name="Google Shape;197;p30" descr="Premium Vector | Agenda and manager icon concept"/>
          <p:cNvPicPr preferRelativeResize="0"/>
          <p:nvPr/>
        </p:nvPicPr>
        <p:blipFill>
          <a:blip r:embed="rId3">
            <a:alphaModFix/>
          </a:blip>
          <a:stretch>
            <a:fillRect/>
          </a:stretch>
        </p:blipFill>
        <p:spPr>
          <a:xfrm>
            <a:off x="8795434" y="4065967"/>
            <a:ext cx="2236433" cy="23110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E733-4088-667A-8610-9EBB6ACBEC29}"/>
              </a:ext>
            </a:extLst>
          </p:cNvPr>
          <p:cNvSpPr>
            <a:spLocks noGrp="1"/>
          </p:cNvSpPr>
          <p:nvPr>
            <p:ph type="title"/>
          </p:nvPr>
        </p:nvSpPr>
        <p:spPr>
          <a:xfrm>
            <a:off x="732666" y="410419"/>
            <a:ext cx="10726667" cy="1036850"/>
          </a:xfrm>
        </p:spPr>
        <p:txBody>
          <a:bodyPr>
            <a:normAutofit fontScale="90000"/>
          </a:bodyPr>
          <a:lstStyle/>
          <a:p>
            <a:pPr algn="ctr"/>
            <a:r>
              <a:rPr lang="en-US" b="1" dirty="0">
                <a:latin typeface="Arial Black" panose="020B0A04020102020204" pitchFamily="34" charset="0"/>
              </a:rPr>
              <a:t>Regional Professional Development Tour </a:t>
            </a:r>
          </a:p>
        </p:txBody>
      </p:sp>
      <p:sp>
        <p:nvSpPr>
          <p:cNvPr id="4" name="Slide Number Placeholder 3">
            <a:extLst>
              <a:ext uri="{FF2B5EF4-FFF2-40B4-BE49-F238E27FC236}">
                <a16:creationId xmlns:a16="http://schemas.microsoft.com/office/drawing/2014/main" id="{041E5079-51E7-3D6B-AD7C-6E91A94D54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5" name="Picture 4">
            <a:extLst>
              <a:ext uri="{FF2B5EF4-FFF2-40B4-BE49-F238E27FC236}">
                <a16:creationId xmlns:a16="http://schemas.microsoft.com/office/drawing/2014/main" id="{3223E56C-C264-D70E-D92C-E404E6A7392F}"/>
              </a:ext>
            </a:extLst>
          </p:cNvPr>
          <p:cNvPicPr>
            <a:picLocks noChangeAspect="1"/>
          </p:cNvPicPr>
          <p:nvPr/>
        </p:nvPicPr>
        <p:blipFill>
          <a:blip r:embed="rId3"/>
          <a:stretch>
            <a:fillRect/>
          </a:stretch>
        </p:blipFill>
        <p:spPr>
          <a:xfrm>
            <a:off x="5587164" y="1525124"/>
            <a:ext cx="6604836" cy="2521907"/>
          </a:xfrm>
          <a:prstGeom prst="rect">
            <a:avLst/>
          </a:prstGeom>
        </p:spPr>
      </p:pic>
      <p:pic>
        <p:nvPicPr>
          <p:cNvPr id="6" name="Picture 5">
            <a:extLst>
              <a:ext uri="{FF2B5EF4-FFF2-40B4-BE49-F238E27FC236}">
                <a16:creationId xmlns:a16="http://schemas.microsoft.com/office/drawing/2014/main" id="{FCF0DC20-D8C3-3289-D1B5-BBD6B3290654}"/>
              </a:ext>
            </a:extLst>
          </p:cNvPr>
          <p:cNvPicPr>
            <a:picLocks noChangeAspect="1"/>
          </p:cNvPicPr>
          <p:nvPr/>
        </p:nvPicPr>
        <p:blipFill>
          <a:blip r:embed="rId4"/>
          <a:stretch>
            <a:fillRect/>
          </a:stretch>
        </p:blipFill>
        <p:spPr>
          <a:xfrm>
            <a:off x="0" y="4202742"/>
            <a:ext cx="6457358" cy="2521907"/>
          </a:xfrm>
          <a:prstGeom prst="rect">
            <a:avLst/>
          </a:prstGeom>
        </p:spPr>
      </p:pic>
      <p:pic>
        <p:nvPicPr>
          <p:cNvPr id="1026" name="Picture 1">
            <a:extLst>
              <a:ext uri="{FF2B5EF4-FFF2-40B4-BE49-F238E27FC236}">
                <a16:creationId xmlns:a16="http://schemas.microsoft.com/office/drawing/2014/main" id="{ED0DA3AF-5907-A7E6-A200-4A7ACA324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525124"/>
            <a:ext cx="5421140" cy="244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AF491449-DF23-4579-78C5-B28A5B374D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381" y="4072753"/>
            <a:ext cx="5538675" cy="265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49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1295400" y="407833"/>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Special Education Data Review</a:t>
            </a:r>
            <a:r>
              <a:rPr lang="en" b="1" dirty="0"/>
              <a:t>	</a:t>
            </a:r>
            <a:endParaRPr b="1" dirty="0"/>
          </a:p>
        </p:txBody>
      </p:sp>
      <p:sp>
        <p:nvSpPr>
          <p:cNvPr id="203" name="Google Shape;203;p31"/>
          <p:cNvSpPr txBox="1">
            <a:spLocks noGrp="1"/>
          </p:cNvSpPr>
          <p:nvPr>
            <p:ph type="body" idx="1"/>
          </p:nvPr>
        </p:nvSpPr>
        <p:spPr>
          <a:xfrm>
            <a:off x="1850567" y="1796133"/>
            <a:ext cx="9601200" cy="4713600"/>
          </a:xfrm>
          <a:prstGeom prst="rect">
            <a:avLst/>
          </a:prstGeom>
        </p:spPr>
        <p:txBody>
          <a:bodyPr spcFirstLastPara="1" wrap="square" lIns="91433" tIns="45700" rIns="91433" bIns="45700" anchor="t" anchorCtr="0">
            <a:normAutofit fontScale="70000" lnSpcReduction="20000"/>
          </a:bodyPr>
          <a:lstStyle/>
          <a:p>
            <a:pPr marL="609585" indent="-387764">
              <a:spcBef>
                <a:spcPts val="1867"/>
              </a:spcBef>
              <a:buSzPct val="77777"/>
            </a:pPr>
            <a:r>
              <a:rPr lang="en" b="1"/>
              <a:t>What is the Special Education Quality Data Review?</a:t>
            </a:r>
            <a:endParaRPr b="1"/>
          </a:p>
          <a:p>
            <a:pPr marL="609585" indent="0">
              <a:spcBef>
                <a:spcPts val="1867"/>
              </a:spcBef>
              <a:buNone/>
            </a:pPr>
            <a:r>
              <a:rPr lang="en"/>
              <a:t>The Office of Special Education (OSE) reviews all Special Education data submissions to ensure that all data reported is as complete and accurate as possible and accurately reflects what is happening in each LEA</a:t>
            </a:r>
            <a:endParaRPr/>
          </a:p>
          <a:p>
            <a:pPr marL="609585" indent="0">
              <a:spcBef>
                <a:spcPts val="1867"/>
              </a:spcBef>
              <a:buNone/>
            </a:pPr>
            <a:endParaRPr/>
          </a:p>
          <a:p>
            <a:pPr marL="609585" indent="-387764">
              <a:spcBef>
                <a:spcPts val="1867"/>
              </a:spcBef>
              <a:buSzPct val="77777"/>
            </a:pPr>
            <a:r>
              <a:rPr lang="en" b="1"/>
              <a:t>Why do we need this data?</a:t>
            </a:r>
            <a:endParaRPr b="1"/>
          </a:p>
          <a:p>
            <a:pPr marL="609585" indent="0">
              <a:spcBef>
                <a:spcPts val="1867"/>
              </a:spcBef>
              <a:buNone/>
            </a:pPr>
            <a:r>
              <a:rPr lang="en"/>
              <a:t>OSE is required to report all data to the US Department of Education’s Office of Special Education Programs (OSEP). In addition, OSE uses the data to review compliance indicators and district performance to identify LEAs that need program support.</a:t>
            </a:r>
            <a:endParaRPr/>
          </a:p>
          <a:p>
            <a:pPr marL="609585" indent="0">
              <a:spcBef>
                <a:spcPts val="1867"/>
              </a:spcBef>
              <a:buNone/>
            </a:pPr>
            <a:endParaRPr/>
          </a:p>
          <a:p>
            <a:pPr marL="609585" indent="-387764">
              <a:spcBef>
                <a:spcPts val="1867"/>
              </a:spcBef>
              <a:buSzPct val="77777"/>
            </a:pPr>
            <a:r>
              <a:rPr lang="en" b="1"/>
              <a:t>What does this mean for my LEA?</a:t>
            </a:r>
            <a:endParaRPr b="1"/>
          </a:p>
          <a:p>
            <a:pPr marL="609585" indent="0">
              <a:spcBef>
                <a:spcPts val="1867"/>
              </a:spcBef>
              <a:buNone/>
            </a:pPr>
            <a:r>
              <a:rPr lang="en"/>
              <a:t>LEAs must report on the current enrollment and status of all students in Special Education, as well as a number of Special Education-related events that happen throughout the school year.</a:t>
            </a:r>
            <a:endParaRPr/>
          </a:p>
          <a:p>
            <a:pPr marL="0" indent="0">
              <a:spcBef>
                <a:spcPts val="1867"/>
              </a:spcBef>
              <a:buNone/>
            </a:pPr>
            <a:endParaRPr/>
          </a:p>
        </p:txBody>
      </p:sp>
      <p:pic>
        <p:nvPicPr>
          <p:cNvPr id="204" name="Google Shape;204;p31"/>
          <p:cNvPicPr preferRelativeResize="0"/>
          <p:nvPr/>
        </p:nvPicPr>
        <p:blipFill>
          <a:blip r:embed="rId3">
            <a:alphaModFix/>
          </a:blip>
          <a:stretch>
            <a:fillRect/>
          </a:stretch>
        </p:blipFill>
        <p:spPr>
          <a:xfrm>
            <a:off x="715734" y="1796134"/>
            <a:ext cx="971567" cy="971567"/>
          </a:xfrm>
          <a:prstGeom prst="rect">
            <a:avLst/>
          </a:prstGeom>
          <a:noFill/>
          <a:ln w="9525" cap="flat" cmpd="sng">
            <a:solidFill>
              <a:schemeClr val="accent1"/>
            </a:solidFill>
            <a:prstDash val="solid"/>
            <a:round/>
            <a:headEnd type="none" w="sm" len="sm"/>
            <a:tailEnd type="none" w="sm" len="sm"/>
          </a:ln>
        </p:spPr>
      </p:pic>
      <p:pic>
        <p:nvPicPr>
          <p:cNvPr id="205" name="Google Shape;205;p31"/>
          <p:cNvPicPr preferRelativeResize="0"/>
          <p:nvPr/>
        </p:nvPicPr>
        <p:blipFill>
          <a:blip r:embed="rId4">
            <a:alphaModFix/>
          </a:blip>
          <a:stretch>
            <a:fillRect/>
          </a:stretch>
        </p:blipFill>
        <p:spPr>
          <a:xfrm>
            <a:off x="762367" y="4974730"/>
            <a:ext cx="1036800" cy="957037"/>
          </a:xfrm>
          <a:prstGeom prst="rect">
            <a:avLst/>
          </a:prstGeom>
          <a:noFill/>
          <a:ln w="9525" cap="flat" cmpd="sng">
            <a:solidFill>
              <a:schemeClr val="accent1"/>
            </a:solidFill>
            <a:prstDash val="solid"/>
            <a:round/>
            <a:headEnd type="none" w="sm" len="sm"/>
            <a:tailEnd type="none" w="sm" len="sm"/>
          </a:ln>
        </p:spPr>
      </p:pic>
      <p:pic>
        <p:nvPicPr>
          <p:cNvPr id="206" name="Google Shape;206;p31"/>
          <p:cNvPicPr preferRelativeResize="0"/>
          <p:nvPr/>
        </p:nvPicPr>
        <p:blipFill>
          <a:blip r:embed="rId5">
            <a:alphaModFix/>
          </a:blip>
          <a:stretch>
            <a:fillRect/>
          </a:stretch>
        </p:blipFill>
        <p:spPr>
          <a:xfrm>
            <a:off x="683115" y="3429015"/>
            <a:ext cx="1036800" cy="1036800"/>
          </a:xfrm>
          <a:prstGeom prst="rect">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1295398" y="346852"/>
            <a:ext cx="9601200" cy="1036800"/>
          </a:xfrm>
          <a:prstGeom prst="rect">
            <a:avLst/>
          </a:prstGeom>
        </p:spPr>
        <p:txBody>
          <a:bodyPr spcFirstLastPara="1" wrap="square" lIns="91433" tIns="45700" rIns="91433" bIns="45700" anchor="b" anchorCtr="0">
            <a:normAutofit/>
          </a:bodyPr>
          <a:lstStyle/>
          <a:p>
            <a:pPr algn="ctr">
              <a:buClr>
                <a:schemeClr val="dk2"/>
              </a:buClr>
              <a:buSzPts val="1100"/>
            </a:pPr>
            <a:r>
              <a:rPr lang="en" b="1" dirty="0">
                <a:latin typeface="Arial Black" panose="020B0A04020102020204" pitchFamily="34" charset="0"/>
              </a:rPr>
              <a:t>Special Education Data Review</a:t>
            </a:r>
            <a:r>
              <a:rPr lang="en" b="1" dirty="0"/>
              <a:t>	</a:t>
            </a:r>
            <a:endParaRPr b="1" dirty="0"/>
          </a:p>
        </p:txBody>
      </p:sp>
      <p:sp>
        <p:nvSpPr>
          <p:cNvPr id="212" name="Google Shape;212;p32"/>
          <p:cNvSpPr txBox="1">
            <a:spLocks noGrp="1"/>
          </p:cNvSpPr>
          <p:nvPr>
            <p:ph type="body" idx="1"/>
          </p:nvPr>
        </p:nvSpPr>
        <p:spPr>
          <a:xfrm>
            <a:off x="2903500" y="2093033"/>
            <a:ext cx="9038400" cy="4343600"/>
          </a:xfrm>
          <a:prstGeom prst="rect">
            <a:avLst/>
          </a:prstGeom>
        </p:spPr>
        <p:txBody>
          <a:bodyPr spcFirstLastPara="1" wrap="square" lIns="91433" tIns="45700" rIns="91433" bIns="45700" anchor="t" anchorCtr="0">
            <a:noAutofit/>
          </a:bodyPr>
          <a:lstStyle/>
          <a:p>
            <a:pPr marL="609585" indent="-419090">
              <a:spcBef>
                <a:spcPts val="1867"/>
              </a:spcBef>
              <a:buSzPts val="1350"/>
            </a:pPr>
            <a:r>
              <a:rPr lang="en" sz="1800" b="1"/>
              <a:t>What is quality data?</a:t>
            </a:r>
            <a:endParaRPr sz="1800" b="1"/>
          </a:p>
          <a:p>
            <a:pPr marL="609585" indent="0">
              <a:spcBef>
                <a:spcPts val="1867"/>
              </a:spcBef>
              <a:buNone/>
            </a:pPr>
            <a:r>
              <a:rPr lang="en" sz="1800"/>
              <a:t>Quality data is data that accurately reflects what is occurring within an LEA, valid,     complete, and consistent. </a:t>
            </a:r>
            <a:endParaRPr sz="1800"/>
          </a:p>
          <a:p>
            <a:pPr marL="609585" indent="0">
              <a:spcBef>
                <a:spcPts val="1867"/>
              </a:spcBef>
              <a:buNone/>
            </a:pPr>
            <a:endParaRPr sz="1800"/>
          </a:p>
          <a:p>
            <a:pPr marL="609585" indent="-419090">
              <a:spcBef>
                <a:spcPts val="1867"/>
              </a:spcBef>
              <a:buSzPts val="1350"/>
            </a:pPr>
            <a:r>
              <a:rPr lang="en" sz="1800" b="1"/>
              <a:t>When is Special Education data collected?</a:t>
            </a:r>
            <a:endParaRPr sz="1800" b="1"/>
          </a:p>
          <a:p>
            <a:pPr marL="0" indent="0">
              <a:lnSpc>
                <a:spcPct val="100000"/>
              </a:lnSpc>
              <a:spcBef>
                <a:spcPts val="0"/>
              </a:spcBef>
              <a:buNone/>
            </a:pPr>
            <a:endParaRPr sz="1800"/>
          </a:p>
          <a:p>
            <a:pPr marL="609585" indent="0">
              <a:lnSpc>
                <a:spcPct val="100000"/>
              </a:lnSpc>
              <a:spcBef>
                <a:spcPts val="0"/>
              </a:spcBef>
              <a:buNone/>
            </a:pPr>
            <a:r>
              <a:rPr lang="en" sz="1800"/>
              <a:t>Data collected on 40D, 80D, 120D and EOY.</a:t>
            </a:r>
            <a:endParaRPr sz="1800"/>
          </a:p>
          <a:p>
            <a:pPr marL="1219170" lvl="1" indent="-396230">
              <a:lnSpc>
                <a:spcPct val="100000"/>
              </a:lnSpc>
              <a:spcBef>
                <a:spcPts val="0"/>
              </a:spcBef>
              <a:buSzPts val="1080"/>
            </a:pPr>
            <a:r>
              <a:rPr lang="en" sz="1533"/>
              <a:t>80 Day</a:t>
            </a:r>
            <a:endParaRPr sz="1533"/>
          </a:p>
          <a:p>
            <a:pPr marL="1828754" lvl="2" indent="-396230">
              <a:lnSpc>
                <a:spcPct val="100000"/>
              </a:lnSpc>
              <a:spcBef>
                <a:spcPts val="0"/>
              </a:spcBef>
              <a:buSzPts val="1080"/>
            </a:pPr>
            <a:r>
              <a:rPr lang="en" sz="1440"/>
              <a:t>LEAs have 10 days from the last day of school to submit accurate and complete data. </a:t>
            </a:r>
            <a:endParaRPr sz="1440"/>
          </a:p>
          <a:p>
            <a:pPr marL="1828754" lvl="2" indent="-396230">
              <a:lnSpc>
                <a:spcPct val="100000"/>
              </a:lnSpc>
              <a:spcBef>
                <a:spcPts val="0"/>
              </a:spcBef>
              <a:buSzPts val="1080"/>
            </a:pPr>
            <a:r>
              <a:rPr lang="en" sz="1440"/>
              <a:t>OSE has 10 days from the submission of accurate and complete data to review the data.</a:t>
            </a:r>
            <a:endParaRPr sz="1440"/>
          </a:p>
          <a:p>
            <a:pPr marL="0" indent="0">
              <a:lnSpc>
                <a:spcPct val="100000"/>
              </a:lnSpc>
              <a:spcBef>
                <a:spcPts val="0"/>
              </a:spcBef>
              <a:buNone/>
            </a:pPr>
            <a:endParaRPr sz="1440"/>
          </a:p>
          <a:p>
            <a:pPr marL="609585" indent="0">
              <a:spcBef>
                <a:spcPts val="1867"/>
              </a:spcBef>
              <a:buNone/>
            </a:pPr>
            <a:endParaRPr sz="1813"/>
          </a:p>
        </p:txBody>
      </p:sp>
      <p:pic>
        <p:nvPicPr>
          <p:cNvPr id="213" name="Google Shape;213;p32"/>
          <p:cNvPicPr preferRelativeResize="0"/>
          <p:nvPr/>
        </p:nvPicPr>
        <p:blipFill>
          <a:blip r:embed="rId3">
            <a:alphaModFix/>
          </a:blip>
          <a:stretch>
            <a:fillRect/>
          </a:stretch>
        </p:blipFill>
        <p:spPr>
          <a:xfrm>
            <a:off x="1295400" y="4014334"/>
            <a:ext cx="1356667" cy="968967"/>
          </a:xfrm>
          <a:prstGeom prst="rect">
            <a:avLst/>
          </a:prstGeom>
          <a:noFill/>
          <a:ln w="9525" cap="flat" cmpd="sng">
            <a:solidFill>
              <a:schemeClr val="accent1"/>
            </a:solidFill>
            <a:prstDash val="solid"/>
            <a:round/>
            <a:headEnd type="none" w="sm" len="sm"/>
            <a:tailEnd type="none" w="sm" len="sm"/>
          </a:ln>
        </p:spPr>
      </p:pic>
      <p:pic>
        <p:nvPicPr>
          <p:cNvPr id="214" name="Google Shape;214;p32"/>
          <p:cNvPicPr preferRelativeResize="0"/>
          <p:nvPr/>
        </p:nvPicPr>
        <p:blipFill>
          <a:blip r:embed="rId4">
            <a:alphaModFix/>
          </a:blip>
          <a:stretch>
            <a:fillRect/>
          </a:stretch>
        </p:blipFill>
        <p:spPr>
          <a:xfrm>
            <a:off x="1295398" y="2254221"/>
            <a:ext cx="1336733" cy="889544"/>
          </a:xfrm>
          <a:prstGeom prst="rect">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1295400" y="424917"/>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Data Validation Timeline</a:t>
            </a:r>
            <a:endParaRPr lang="en-US" b="1" dirty="0">
              <a:latin typeface="Arial Black" panose="020B0A04020102020204" pitchFamily="34" charset="0"/>
            </a:endParaRPr>
          </a:p>
        </p:txBody>
      </p:sp>
      <p:sp>
        <p:nvSpPr>
          <p:cNvPr id="220" name="Google Shape;220;p33"/>
          <p:cNvSpPr txBox="1"/>
          <p:nvPr/>
        </p:nvSpPr>
        <p:spPr>
          <a:xfrm>
            <a:off x="690267" y="2634900"/>
            <a:ext cx="1552000" cy="1036800"/>
          </a:xfrm>
          <a:prstGeom prst="rect">
            <a:avLst/>
          </a:prstGeom>
          <a:solidFill>
            <a:srgbClr val="66D5CB"/>
          </a:solidFill>
          <a:ln w="9525"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p>
            <a:pPr algn="ctr"/>
            <a:r>
              <a:rPr lang="en" sz="2000">
                <a:solidFill>
                  <a:srgbClr val="3A3D4B"/>
                </a:solidFill>
                <a:latin typeface="Calibri"/>
                <a:ea typeface="Calibri"/>
                <a:cs typeface="Calibri"/>
                <a:sym typeface="Calibri"/>
              </a:rPr>
              <a:t>80 Day Data Snapshot Date</a:t>
            </a:r>
            <a:endParaRPr sz="2000">
              <a:solidFill>
                <a:srgbClr val="3A3D4B"/>
              </a:solidFill>
              <a:latin typeface="Calibri"/>
              <a:ea typeface="Calibri"/>
              <a:cs typeface="Calibri"/>
              <a:sym typeface="Calibri"/>
            </a:endParaRPr>
          </a:p>
        </p:txBody>
      </p:sp>
      <p:sp>
        <p:nvSpPr>
          <p:cNvPr id="221" name="Google Shape;221;p33"/>
          <p:cNvSpPr txBox="1"/>
          <p:nvPr/>
        </p:nvSpPr>
        <p:spPr>
          <a:xfrm>
            <a:off x="2521233" y="3709633"/>
            <a:ext cx="4404000" cy="1036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p>
            <a:pPr algn="ctr"/>
            <a:r>
              <a:rPr lang="en" sz="2000">
                <a:solidFill>
                  <a:srgbClr val="3A3D4B"/>
                </a:solidFill>
                <a:latin typeface="Calibri"/>
                <a:ea typeface="Calibri"/>
                <a:cs typeface="Calibri"/>
                <a:sym typeface="Calibri"/>
              </a:rPr>
              <a:t>LEAs Submit Valid and Reliable Data</a:t>
            </a:r>
            <a:endParaRPr sz="2000">
              <a:solidFill>
                <a:srgbClr val="3A3D4B"/>
              </a:solidFill>
              <a:latin typeface="Calibri"/>
              <a:ea typeface="Calibri"/>
              <a:cs typeface="Calibri"/>
              <a:sym typeface="Calibri"/>
            </a:endParaRPr>
          </a:p>
          <a:p>
            <a:pPr algn="ctr"/>
            <a:r>
              <a:rPr lang="en" sz="2000">
                <a:solidFill>
                  <a:srgbClr val="3A3D4B"/>
                </a:solidFill>
                <a:latin typeface="Calibri"/>
                <a:ea typeface="Calibri"/>
                <a:cs typeface="Calibri"/>
                <a:sym typeface="Calibri"/>
              </a:rPr>
              <a:t>Data is Error Free by Day 10</a:t>
            </a:r>
            <a:endParaRPr sz="2000">
              <a:solidFill>
                <a:srgbClr val="3A3D4B"/>
              </a:solidFill>
              <a:latin typeface="Calibri"/>
              <a:ea typeface="Calibri"/>
              <a:cs typeface="Calibri"/>
              <a:sym typeface="Calibri"/>
            </a:endParaRPr>
          </a:p>
          <a:p>
            <a:pPr algn="ctr"/>
            <a:r>
              <a:rPr lang="en" sz="2000">
                <a:solidFill>
                  <a:srgbClr val="3A3D4B"/>
                </a:solidFill>
                <a:latin typeface="Calibri"/>
                <a:ea typeface="Calibri"/>
                <a:cs typeface="Calibri"/>
                <a:sym typeface="Calibri"/>
              </a:rPr>
              <a:t>10 Days</a:t>
            </a:r>
            <a:endParaRPr sz="2000">
              <a:solidFill>
                <a:srgbClr val="3A3D4B"/>
              </a:solidFill>
              <a:latin typeface="Calibri"/>
              <a:ea typeface="Calibri"/>
              <a:cs typeface="Calibri"/>
              <a:sym typeface="Calibri"/>
            </a:endParaRPr>
          </a:p>
        </p:txBody>
      </p:sp>
      <p:cxnSp>
        <p:nvCxnSpPr>
          <p:cNvPr id="222" name="Google Shape;222;p33"/>
          <p:cNvCxnSpPr/>
          <p:nvPr/>
        </p:nvCxnSpPr>
        <p:spPr>
          <a:xfrm flipH="1">
            <a:off x="2609767" y="4610800"/>
            <a:ext cx="1582800" cy="7600"/>
          </a:xfrm>
          <a:prstGeom prst="straightConnector1">
            <a:avLst/>
          </a:prstGeom>
          <a:noFill/>
          <a:ln w="9525" cap="flat" cmpd="sng">
            <a:solidFill>
              <a:schemeClr val="dk2"/>
            </a:solidFill>
            <a:prstDash val="solid"/>
            <a:round/>
            <a:headEnd type="none" w="med" len="med"/>
            <a:tailEnd type="triangle" w="med" len="med"/>
          </a:ln>
        </p:spPr>
      </p:cxnSp>
      <p:cxnSp>
        <p:nvCxnSpPr>
          <p:cNvPr id="223" name="Google Shape;223;p33"/>
          <p:cNvCxnSpPr/>
          <p:nvPr/>
        </p:nvCxnSpPr>
        <p:spPr>
          <a:xfrm>
            <a:off x="5172333" y="4614600"/>
            <a:ext cx="1544400" cy="0"/>
          </a:xfrm>
          <a:prstGeom prst="straightConnector1">
            <a:avLst/>
          </a:prstGeom>
          <a:noFill/>
          <a:ln w="9525" cap="flat" cmpd="sng">
            <a:solidFill>
              <a:schemeClr val="dk2"/>
            </a:solidFill>
            <a:prstDash val="solid"/>
            <a:round/>
            <a:headEnd type="none" w="med" len="med"/>
            <a:tailEnd type="triangle" w="med" len="med"/>
          </a:ln>
        </p:spPr>
      </p:cxnSp>
      <p:sp>
        <p:nvSpPr>
          <p:cNvPr id="224" name="Google Shape;224;p33"/>
          <p:cNvSpPr txBox="1"/>
          <p:nvPr/>
        </p:nvSpPr>
        <p:spPr>
          <a:xfrm>
            <a:off x="7380333" y="4614600"/>
            <a:ext cx="4404000" cy="1036800"/>
          </a:xfrm>
          <a:prstGeom prst="rect">
            <a:avLst/>
          </a:prstGeom>
          <a:solidFill>
            <a:srgbClr val="048A81"/>
          </a:solidFill>
          <a:ln w="9525" cap="flat" cmpd="sng">
            <a:solidFill>
              <a:srgbClr val="048A81"/>
            </a:solidFill>
            <a:prstDash val="solid"/>
            <a:round/>
            <a:headEnd type="none" w="sm" len="sm"/>
            <a:tailEnd type="none" w="sm" len="sm"/>
          </a:ln>
        </p:spPr>
        <p:txBody>
          <a:bodyPr spcFirstLastPara="1" wrap="square" lIns="121900" tIns="121900" rIns="121900" bIns="121900" anchor="t" anchorCtr="0">
            <a:noAutofit/>
          </a:bodyPr>
          <a:lstStyle/>
          <a:p>
            <a:pPr algn="ctr"/>
            <a:r>
              <a:rPr lang="en" sz="2000">
                <a:solidFill>
                  <a:srgbClr val="3A3D4B"/>
                </a:solidFill>
                <a:latin typeface="Calibri"/>
                <a:ea typeface="Calibri"/>
                <a:cs typeface="Calibri"/>
                <a:sym typeface="Calibri"/>
              </a:rPr>
              <a:t>OSE Reviews Data</a:t>
            </a:r>
            <a:endParaRPr sz="2000">
              <a:solidFill>
                <a:srgbClr val="3A3D4B"/>
              </a:solidFill>
              <a:latin typeface="Calibri"/>
              <a:ea typeface="Calibri"/>
              <a:cs typeface="Calibri"/>
              <a:sym typeface="Calibri"/>
            </a:endParaRPr>
          </a:p>
          <a:p>
            <a:pPr algn="ctr"/>
            <a:r>
              <a:rPr lang="en" sz="2000">
                <a:solidFill>
                  <a:srgbClr val="3A3D4B"/>
                </a:solidFill>
                <a:latin typeface="Calibri"/>
                <a:ea typeface="Calibri"/>
                <a:cs typeface="Calibri"/>
                <a:sym typeface="Calibri"/>
              </a:rPr>
              <a:t>OSE Validates Data</a:t>
            </a:r>
            <a:endParaRPr sz="2000">
              <a:solidFill>
                <a:srgbClr val="3A3D4B"/>
              </a:solidFill>
              <a:latin typeface="Calibri"/>
              <a:ea typeface="Calibri"/>
              <a:cs typeface="Calibri"/>
              <a:sym typeface="Calibri"/>
            </a:endParaRPr>
          </a:p>
          <a:p>
            <a:pPr algn="ctr"/>
            <a:r>
              <a:rPr lang="en" sz="2000">
                <a:solidFill>
                  <a:srgbClr val="3A3D4B"/>
                </a:solidFill>
                <a:latin typeface="Calibri"/>
                <a:ea typeface="Calibri"/>
                <a:cs typeface="Calibri"/>
                <a:sym typeface="Calibri"/>
              </a:rPr>
              <a:t>10 Days</a:t>
            </a:r>
            <a:endParaRPr sz="2000">
              <a:solidFill>
                <a:srgbClr val="3A3D4B"/>
              </a:solidFill>
              <a:latin typeface="Calibri"/>
              <a:ea typeface="Calibri"/>
              <a:cs typeface="Calibri"/>
              <a:sym typeface="Calibri"/>
            </a:endParaRPr>
          </a:p>
        </p:txBody>
      </p:sp>
      <p:cxnSp>
        <p:nvCxnSpPr>
          <p:cNvPr id="225" name="Google Shape;225;p33"/>
          <p:cNvCxnSpPr/>
          <p:nvPr/>
        </p:nvCxnSpPr>
        <p:spPr>
          <a:xfrm flipH="1">
            <a:off x="7380333" y="5532967"/>
            <a:ext cx="1582800" cy="7600"/>
          </a:xfrm>
          <a:prstGeom prst="straightConnector1">
            <a:avLst/>
          </a:prstGeom>
          <a:noFill/>
          <a:ln w="9525" cap="flat" cmpd="sng">
            <a:solidFill>
              <a:schemeClr val="dk2"/>
            </a:solidFill>
            <a:prstDash val="solid"/>
            <a:round/>
            <a:headEnd type="none" w="med" len="med"/>
            <a:tailEnd type="triangle" w="med" len="med"/>
          </a:ln>
        </p:spPr>
      </p:cxnSp>
      <p:cxnSp>
        <p:nvCxnSpPr>
          <p:cNvPr id="226" name="Google Shape;226;p33"/>
          <p:cNvCxnSpPr/>
          <p:nvPr/>
        </p:nvCxnSpPr>
        <p:spPr>
          <a:xfrm>
            <a:off x="10059400" y="5536767"/>
            <a:ext cx="1544400" cy="0"/>
          </a:xfrm>
          <a:prstGeom prst="straightConnector1">
            <a:avLst/>
          </a:prstGeom>
          <a:noFill/>
          <a:ln w="9525" cap="flat" cmpd="sng">
            <a:solidFill>
              <a:schemeClr val="dk2"/>
            </a:solidFill>
            <a:prstDash val="solid"/>
            <a:round/>
            <a:headEnd type="none" w="med" len="med"/>
            <a:tailEnd type="triangle" w="med" len="med"/>
          </a:ln>
        </p:spPr>
      </p:cxnSp>
      <p:pic>
        <p:nvPicPr>
          <p:cNvPr id="227" name="Google Shape;227;p33"/>
          <p:cNvPicPr preferRelativeResize="0"/>
          <p:nvPr/>
        </p:nvPicPr>
        <p:blipFill>
          <a:blip r:embed="rId3">
            <a:alphaModFix/>
          </a:blip>
          <a:stretch>
            <a:fillRect/>
          </a:stretch>
        </p:blipFill>
        <p:spPr>
          <a:xfrm>
            <a:off x="749734" y="1598100"/>
            <a:ext cx="1433068" cy="1036800"/>
          </a:xfrm>
          <a:prstGeom prst="rect">
            <a:avLst/>
          </a:prstGeom>
          <a:noFill/>
          <a:ln>
            <a:noFill/>
          </a:ln>
        </p:spPr>
      </p:pic>
      <p:pic>
        <p:nvPicPr>
          <p:cNvPr id="228" name="Google Shape;228;p33"/>
          <p:cNvPicPr preferRelativeResize="0"/>
          <p:nvPr/>
        </p:nvPicPr>
        <p:blipFill>
          <a:blip r:embed="rId4">
            <a:alphaModFix/>
          </a:blip>
          <a:stretch>
            <a:fillRect/>
          </a:stretch>
        </p:blipFill>
        <p:spPr>
          <a:xfrm>
            <a:off x="4314567" y="2634900"/>
            <a:ext cx="1036800" cy="1036800"/>
          </a:xfrm>
          <a:prstGeom prst="rect">
            <a:avLst/>
          </a:prstGeom>
          <a:noFill/>
          <a:ln>
            <a:noFill/>
          </a:ln>
        </p:spPr>
      </p:pic>
      <p:pic>
        <p:nvPicPr>
          <p:cNvPr id="229" name="Google Shape;229;p33"/>
          <p:cNvPicPr preferRelativeResize="0"/>
          <p:nvPr/>
        </p:nvPicPr>
        <p:blipFill>
          <a:blip r:embed="rId5">
            <a:alphaModFix/>
          </a:blip>
          <a:stretch>
            <a:fillRect/>
          </a:stretch>
        </p:blipFill>
        <p:spPr>
          <a:xfrm>
            <a:off x="8916533" y="3311067"/>
            <a:ext cx="1240600" cy="1240600"/>
          </a:xfrm>
          <a:prstGeom prst="rect">
            <a:avLst/>
          </a:prstGeom>
          <a:noFill/>
          <a:ln>
            <a:noFill/>
          </a:ln>
        </p:spPr>
      </p:pic>
      <p:sp>
        <p:nvSpPr>
          <p:cNvPr id="230" name="Google Shape;230;p33"/>
          <p:cNvSpPr txBox="1"/>
          <p:nvPr/>
        </p:nvSpPr>
        <p:spPr>
          <a:xfrm>
            <a:off x="7541833" y="4114233"/>
            <a:ext cx="3990000" cy="227600"/>
          </a:xfrm>
          <a:prstGeom prst="rect">
            <a:avLst/>
          </a:prstGeom>
          <a:noFill/>
          <a:ln>
            <a:noFill/>
          </a:ln>
        </p:spPr>
        <p:txBody>
          <a:bodyPr spcFirstLastPara="1" wrap="square" lIns="121900" tIns="121900" rIns="121900" bIns="121900" anchor="t" anchorCtr="0">
            <a:noAutofit/>
          </a:bodyPr>
          <a:lstStyle/>
          <a:p>
            <a:pPr algn="ctr"/>
            <a:r>
              <a:rPr lang="en" sz="1733">
                <a:solidFill>
                  <a:srgbClr val="FF0000"/>
                </a:solidFill>
                <a:latin typeface="Calibri"/>
                <a:ea typeface="Calibri"/>
                <a:cs typeface="Calibri"/>
                <a:sym typeface="Calibri"/>
              </a:rPr>
              <a:t>Office of Special Education</a:t>
            </a:r>
            <a:endParaRPr sz="1733">
              <a:solidFill>
                <a:srgbClr val="FF0000"/>
              </a:solidFill>
              <a:latin typeface="Calibri"/>
              <a:ea typeface="Calibri"/>
              <a:cs typeface="Calibri"/>
              <a:sym typeface="Calibri"/>
            </a:endParaRPr>
          </a:p>
        </p:txBody>
      </p:sp>
      <p:cxnSp>
        <p:nvCxnSpPr>
          <p:cNvPr id="231" name="Google Shape;231;p33"/>
          <p:cNvCxnSpPr/>
          <p:nvPr/>
        </p:nvCxnSpPr>
        <p:spPr>
          <a:xfrm>
            <a:off x="7105867" y="2834400"/>
            <a:ext cx="28400" cy="3137200"/>
          </a:xfrm>
          <a:prstGeom prst="straightConnector1">
            <a:avLst/>
          </a:prstGeom>
          <a:noFill/>
          <a:ln w="114300" cap="flat" cmpd="sng">
            <a:solidFill>
              <a:schemeClr val="dk2"/>
            </a:solidFill>
            <a:prstDash val="solid"/>
            <a:round/>
            <a:headEnd type="none" w="med" len="med"/>
            <a:tailEnd type="none" w="med" len="med"/>
          </a:ln>
        </p:spPr>
      </p:cxnSp>
      <p:sp>
        <p:nvSpPr>
          <p:cNvPr id="232" name="Google Shape;232;p33"/>
          <p:cNvSpPr txBox="1"/>
          <p:nvPr/>
        </p:nvSpPr>
        <p:spPr>
          <a:xfrm>
            <a:off x="5854833" y="6037833"/>
            <a:ext cx="2473600" cy="616000"/>
          </a:xfrm>
          <a:prstGeom prst="rect">
            <a:avLst/>
          </a:prstGeom>
          <a:noFill/>
          <a:ln>
            <a:noFill/>
          </a:ln>
        </p:spPr>
        <p:txBody>
          <a:bodyPr spcFirstLastPara="1" wrap="square" lIns="121900" tIns="121900" rIns="121900" bIns="121900" anchor="t" anchorCtr="0">
            <a:noAutofit/>
          </a:bodyPr>
          <a:lstStyle/>
          <a:p>
            <a:endParaRPr sz="2400">
              <a:solidFill>
                <a:srgbClr val="3A3D4B"/>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1295400" y="368422"/>
            <a:ext cx="9601200" cy="10368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LEA Responsibilities</a:t>
            </a:r>
          </a:p>
        </p:txBody>
      </p:sp>
      <p:sp>
        <p:nvSpPr>
          <p:cNvPr id="238" name="Google Shape;238;p34"/>
          <p:cNvSpPr txBox="1">
            <a:spLocks noGrp="1"/>
          </p:cNvSpPr>
          <p:nvPr>
            <p:ph type="body" idx="1"/>
          </p:nvPr>
        </p:nvSpPr>
        <p:spPr>
          <a:xfrm>
            <a:off x="1068000" y="1594500"/>
            <a:ext cx="10206000" cy="5156400"/>
          </a:xfrm>
          <a:prstGeom prst="rect">
            <a:avLst/>
          </a:prstGeom>
        </p:spPr>
        <p:txBody>
          <a:bodyPr spcFirstLastPara="1" wrap="square" lIns="91433" tIns="45700" rIns="91433" bIns="45700" anchor="t" anchorCtr="0">
            <a:noAutofit/>
          </a:bodyPr>
          <a:lstStyle/>
          <a:p>
            <a:pPr marL="0" indent="0">
              <a:lnSpc>
                <a:spcPct val="100000"/>
              </a:lnSpc>
              <a:spcBef>
                <a:spcPts val="1867"/>
              </a:spcBef>
              <a:buNone/>
            </a:pPr>
            <a:r>
              <a:rPr lang="en" sz="2080"/>
              <a:t>LEAs </a:t>
            </a:r>
            <a:r>
              <a:rPr lang="en" sz="2080" i="1"/>
              <a:t>must</a:t>
            </a:r>
            <a:r>
              <a:rPr lang="en" sz="2080"/>
              <a:t>:</a:t>
            </a:r>
            <a:endParaRPr sz="2080"/>
          </a:p>
          <a:p>
            <a:pPr marL="609585" indent="-396230">
              <a:lnSpc>
                <a:spcPct val="100000"/>
              </a:lnSpc>
              <a:spcBef>
                <a:spcPts val="1867"/>
              </a:spcBef>
              <a:buSzPts val="1080"/>
              <a:buAutoNum type="arabicPeriod"/>
            </a:pPr>
            <a:r>
              <a:rPr lang="en" sz="1813"/>
              <a:t> Review their data for accuracy and completion </a:t>
            </a:r>
            <a:r>
              <a:rPr lang="en" sz="1813" i="1" u="sng"/>
              <a:t>BEFORE:</a:t>
            </a:r>
            <a:endParaRPr sz="1813" i="1" u="sng"/>
          </a:p>
          <a:p>
            <a:pPr marL="1219170" lvl="1" indent="-380990">
              <a:lnSpc>
                <a:spcPct val="100000"/>
              </a:lnSpc>
              <a:spcBef>
                <a:spcPts val="1333"/>
              </a:spcBef>
              <a:buClr>
                <a:schemeClr val="accent2"/>
              </a:buClr>
              <a:buSzPts val="900"/>
              <a:buAutoNum type="alphaLcPeriod"/>
            </a:pPr>
            <a:r>
              <a:rPr lang="en" sz="1813"/>
              <a:t>The Office of Special Education (OSE) reviews the data. </a:t>
            </a:r>
            <a:endParaRPr sz="1813"/>
          </a:p>
          <a:p>
            <a:pPr marL="1828754" lvl="2" indent="-389457">
              <a:lnSpc>
                <a:spcPct val="100000"/>
              </a:lnSpc>
              <a:spcBef>
                <a:spcPts val="1333"/>
              </a:spcBef>
              <a:buSzPts val="1000"/>
              <a:buAutoNum type="romanLcPeriod"/>
            </a:pPr>
            <a:r>
              <a:rPr lang="en" sz="1813"/>
              <a:t>Errors in LEA data must be corrected BEFORE OSE begins data reviews.</a:t>
            </a:r>
            <a:endParaRPr sz="1813"/>
          </a:p>
          <a:p>
            <a:pPr marL="1219170" lvl="1" indent="-380990">
              <a:lnSpc>
                <a:spcPct val="100000"/>
              </a:lnSpc>
              <a:spcBef>
                <a:spcPts val="1333"/>
              </a:spcBef>
              <a:buClr>
                <a:schemeClr val="accent2"/>
              </a:buClr>
              <a:buSzPts val="900"/>
              <a:buAutoNum type="alphaLcPeriod"/>
            </a:pPr>
            <a:r>
              <a:rPr lang="en" sz="1813"/>
              <a:t>Signing and uploading the </a:t>
            </a:r>
            <a:r>
              <a:rPr lang="en" sz="1813" b="1" i="1">
                <a:solidFill>
                  <a:srgbClr val="1D7E75"/>
                </a:solidFill>
              </a:rPr>
              <a:t>Data Validation and Certification</a:t>
            </a:r>
            <a:r>
              <a:rPr lang="en" sz="1813"/>
              <a:t> form and uploading it to the Document Transfer Station (DTS).</a:t>
            </a:r>
            <a:endParaRPr sz="1813"/>
          </a:p>
          <a:p>
            <a:pPr marL="1219170" indent="0">
              <a:lnSpc>
                <a:spcPct val="100000"/>
              </a:lnSpc>
              <a:spcBef>
                <a:spcPts val="1333"/>
              </a:spcBef>
              <a:buNone/>
            </a:pPr>
            <a:r>
              <a:rPr lang="en" sz="1813"/>
              <a:t>DTS link: </a:t>
            </a:r>
            <a:r>
              <a:rPr lang="en" sz="1680" u="sng">
                <a:solidFill>
                  <a:schemeClr val="hlink"/>
                </a:solidFill>
                <a:hlinkClick r:id="rId3"/>
              </a:rPr>
              <a:t>https://eui.ped.state.nm.us/sites/stars/DocTransferStation/SitePages/DocumentTransfer.aspx</a:t>
            </a:r>
            <a:endParaRPr sz="1813"/>
          </a:p>
          <a:p>
            <a:pPr marL="609585" indent="-396230">
              <a:lnSpc>
                <a:spcPct val="100000"/>
              </a:lnSpc>
              <a:spcBef>
                <a:spcPts val="1867"/>
              </a:spcBef>
              <a:buSzPts val="1080"/>
              <a:buAutoNum type="arabicPeriod"/>
            </a:pPr>
            <a:r>
              <a:rPr lang="en" sz="1813"/>
              <a:t>Contact their data reviewer immediately if:</a:t>
            </a:r>
            <a:endParaRPr sz="1813"/>
          </a:p>
          <a:p>
            <a:pPr marL="1219170" lvl="1" indent="-380990">
              <a:lnSpc>
                <a:spcPct val="100000"/>
              </a:lnSpc>
              <a:spcBef>
                <a:spcPts val="1333"/>
              </a:spcBef>
              <a:buClr>
                <a:schemeClr val="accent2"/>
              </a:buClr>
              <a:buSzPts val="900"/>
              <a:buAutoNum type="alphaLcPeriod"/>
            </a:pPr>
            <a:r>
              <a:rPr lang="en" sz="1813"/>
              <a:t>They have questions about data validation. </a:t>
            </a:r>
            <a:endParaRPr sz="1813"/>
          </a:p>
          <a:p>
            <a:pPr marL="1219170" lvl="1" indent="-380990">
              <a:lnSpc>
                <a:spcPct val="100000"/>
              </a:lnSpc>
              <a:spcBef>
                <a:spcPts val="1333"/>
              </a:spcBef>
              <a:buClr>
                <a:schemeClr val="accent2"/>
              </a:buClr>
              <a:buSzPts val="900"/>
              <a:buAutoNum type="alphaLcPeriod"/>
            </a:pPr>
            <a:r>
              <a:rPr lang="en" sz="1813"/>
              <a:t>Updated and/or corrected their data so reviewers can conduct another review of the updated data.</a:t>
            </a:r>
            <a:endParaRPr sz="1813"/>
          </a:p>
          <a:p>
            <a:pPr marL="609585" indent="0">
              <a:lnSpc>
                <a:spcPct val="100000"/>
              </a:lnSpc>
              <a:spcBef>
                <a:spcPts val="1867"/>
              </a:spcBef>
              <a:spcAft>
                <a:spcPts val="1333"/>
              </a:spcAft>
              <a:buNone/>
            </a:pPr>
            <a:endParaRPr sz="1813"/>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1295400" y="392698"/>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Q &amp; A</a:t>
            </a:r>
            <a:endParaRPr b="1" dirty="0">
              <a:latin typeface="Arial Black" panose="020B0A04020102020204" pitchFamily="34" charset="0"/>
            </a:endParaRPr>
          </a:p>
        </p:txBody>
      </p:sp>
      <p:sp>
        <p:nvSpPr>
          <p:cNvPr id="244" name="Google Shape;244;p35"/>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marL="0" indent="0">
              <a:lnSpc>
                <a:spcPct val="130000"/>
              </a:lnSpc>
              <a:spcBef>
                <a:spcPts val="0"/>
              </a:spcBef>
              <a:buNone/>
            </a:pPr>
            <a:r>
              <a:rPr lang="en" sz="2267">
                <a:solidFill>
                  <a:schemeClr val="dk2"/>
                </a:solidFill>
              </a:rPr>
              <a:t>Take a moment to enter your questions on the general information discussed so far.</a:t>
            </a:r>
            <a:endParaRPr sz="2267">
              <a:solidFill>
                <a:schemeClr val="dk2"/>
              </a:solidFill>
            </a:endParaRPr>
          </a:p>
          <a:p>
            <a:pPr marL="457189" indent="-330192">
              <a:lnSpc>
                <a:spcPct val="130000"/>
              </a:lnSpc>
              <a:spcBef>
                <a:spcPts val="0"/>
              </a:spcBef>
              <a:buClr>
                <a:srgbClr val="434343"/>
              </a:buClr>
              <a:buSzPts val="1700"/>
              <a:buFont typeface="Calibri"/>
              <a:buChar char="•"/>
            </a:pPr>
            <a:r>
              <a:rPr lang="en" sz="2267">
                <a:solidFill>
                  <a:schemeClr val="dk2"/>
                </a:solidFill>
              </a:rPr>
              <a:t>Use the </a:t>
            </a:r>
            <a:r>
              <a:rPr lang="en" sz="2267">
                <a:solidFill>
                  <a:schemeClr val="dk2"/>
                </a:solidFill>
                <a:highlight>
                  <a:srgbClr val="FFFF00"/>
                </a:highlight>
              </a:rPr>
              <a:t>QR code or</a:t>
            </a:r>
            <a:r>
              <a:rPr lang="en" sz="2267">
                <a:solidFill>
                  <a:schemeClr val="dk2"/>
                </a:solidFill>
              </a:rPr>
              <a:t> click </a:t>
            </a:r>
            <a:r>
              <a:rPr lang="en" sz="2267" u="sng">
                <a:solidFill>
                  <a:schemeClr val="accent3"/>
                </a:solidFill>
                <a:hlinkClick r:id="rId3">
                  <a:extLst>
                    <a:ext uri="{A12FA001-AC4F-418D-AE19-62706E023703}">
                      <ahyp:hlinkClr xmlns:ahyp="http://schemas.microsoft.com/office/drawing/2018/hyperlinkcolor" val="tx"/>
                    </a:ext>
                  </a:extLst>
                </a:hlinkClick>
              </a:rPr>
              <a:t>here</a:t>
            </a:r>
            <a:r>
              <a:rPr lang="en" sz="2267">
                <a:solidFill>
                  <a:schemeClr val="dk2"/>
                </a:solidFill>
              </a:rPr>
              <a:t>, to write down your questions. </a:t>
            </a:r>
            <a:endParaRPr/>
          </a:p>
        </p:txBody>
      </p:sp>
      <p:pic>
        <p:nvPicPr>
          <p:cNvPr id="245" name="Google Shape;245;p35"/>
          <p:cNvPicPr preferRelativeResize="0"/>
          <p:nvPr/>
        </p:nvPicPr>
        <p:blipFill>
          <a:blip r:embed="rId4">
            <a:alphaModFix/>
          </a:blip>
          <a:stretch>
            <a:fillRect/>
          </a:stretch>
        </p:blipFill>
        <p:spPr>
          <a:xfrm>
            <a:off x="4739900" y="3481033"/>
            <a:ext cx="2712200" cy="279490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89900" y="424275"/>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Profile Report </a:t>
            </a:r>
            <a:endParaRPr b="1" dirty="0">
              <a:latin typeface="Arial Black" panose="020B0A04020102020204" pitchFamily="34" charset="0"/>
            </a:endParaRPr>
          </a:p>
        </p:txBody>
      </p:sp>
      <p:sp>
        <p:nvSpPr>
          <p:cNvPr id="251" name="Google Shape;251;p36"/>
          <p:cNvSpPr txBox="1"/>
          <p:nvPr/>
        </p:nvSpPr>
        <p:spPr>
          <a:xfrm>
            <a:off x="598700" y="5493233"/>
            <a:ext cx="10983600" cy="11548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buClr>
                <a:schemeClr val="dk2"/>
              </a:buClr>
              <a:buSzPts val="1100"/>
            </a:pPr>
            <a:r>
              <a:rPr lang="en" sz="2000" b="1">
                <a:solidFill>
                  <a:srgbClr val="1B786F"/>
                </a:solidFill>
                <a:latin typeface="Calibri"/>
                <a:ea typeface="Calibri"/>
                <a:cs typeface="Calibri"/>
                <a:sym typeface="Calibri"/>
              </a:rPr>
              <a:t>Link to Profile Report in Nova:</a:t>
            </a:r>
            <a:endParaRPr sz="2000" b="1">
              <a:solidFill>
                <a:srgbClr val="1B786F"/>
              </a:solidFill>
              <a:latin typeface="Calibri"/>
              <a:ea typeface="Calibri"/>
              <a:cs typeface="Calibri"/>
              <a:sym typeface="Calibri"/>
            </a:endParaRPr>
          </a:p>
          <a:p>
            <a:pPr>
              <a:lnSpc>
                <a:spcPct val="90000"/>
              </a:lnSpc>
              <a:buClr>
                <a:schemeClr val="dk2"/>
              </a:buClr>
              <a:buSzPts val="1100"/>
            </a:pPr>
            <a:r>
              <a:rPr lang="en" sz="1467" u="sng">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https://eui.ped.state.nm.us/sites/stars/ProdNova/_layouts/15/ReportServer/RSViewerPage.aspx?rv:RelativeReportUrl=/sites/stars/ProdNova/PublicFolders/District%20and%20School%20Reports/Special%20Education/SPED%20-%20Profile.rdl</a:t>
            </a:r>
            <a:endParaRPr sz="2267">
              <a:solidFill>
                <a:srgbClr val="3A3D4B"/>
              </a:solidFill>
              <a:latin typeface="Calibri"/>
              <a:ea typeface="Calibri"/>
              <a:cs typeface="Calibri"/>
              <a:sym typeface="Calibri"/>
            </a:endParaRPr>
          </a:p>
        </p:txBody>
      </p:sp>
      <p:pic>
        <p:nvPicPr>
          <p:cNvPr id="252" name="Google Shape;252;p36"/>
          <p:cNvPicPr preferRelativeResize="0"/>
          <p:nvPr/>
        </p:nvPicPr>
        <p:blipFill>
          <a:blip r:embed="rId4">
            <a:alphaModFix/>
          </a:blip>
          <a:stretch>
            <a:fillRect/>
          </a:stretch>
        </p:blipFill>
        <p:spPr>
          <a:xfrm>
            <a:off x="729333" y="1810801"/>
            <a:ext cx="10439400" cy="3365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7"/>
          <p:cNvPicPr preferRelativeResize="0"/>
          <p:nvPr/>
        </p:nvPicPr>
        <p:blipFill>
          <a:blip r:embed="rId3">
            <a:alphaModFix/>
          </a:blip>
          <a:stretch>
            <a:fillRect/>
          </a:stretch>
        </p:blipFill>
        <p:spPr>
          <a:xfrm>
            <a:off x="5570833" y="1883300"/>
            <a:ext cx="6510899" cy="4509800"/>
          </a:xfrm>
          <a:prstGeom prst="rect">
            <a:avLst/>
          </a:prstGeom>
          <a:noFill/>
          <a:ln>
            <a:noFill/>
          </a:ln>
        </p:spPr>
      </p:pic>
      <p:sp>
        <p:nvSpPr>
          <p:cNvPr id="258" name="Google Shape;258;p37"/>
          <p:cNvSpPr txBox="1">
            <a:spLocks noGrp="1"/>
          </p:cNvSpPr>
          <p:nvPr>
            <p:ph type="title"/>
          </p:nvPr>
        </p:nvSpPr>
        <p:spPr>
          <a:xfrm>
            <a:off x="130400" y="548667"/>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 b="1" dirty="0">
                <a:latin typeface="Arial Black" panose="020B0A04020102020204" pitchFamily="34" charset="0"/>
              </a:rPr>
              <a:t>Profile Report (cont.)</a:t>
            </a:r>
            <a:endParaRPr b="1" dirty="0">
              <a:latin typeface="Arial Black" panose="020B0A04020102020204" pitchFamily="34" charset="0"/>
            </a:endParaRPr>
          </a:p>
        </p:txBody>
      </p:sp>
      <p:sp>
        <p:nvSpPr>
          <p:cNvPr id="259" name="Google Shape;259;p37"/>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260" name="Google Shape;260;p37"/>
          <p:cNvSpPr txBox="1">
            <a:spLocks noGrp="1"/>
          </p:cNvSpPr>
          <p:nvPr>
            <p:ph type="body" idx="1"/>
          </p:nvPr>
        </p:nvSpPr>
        <p:spPr>
          <a:xfrm>
            <a:off x="132733" y="1632867"/>
            <a:ext cx="5438000" cy="5116400"/>
          </a:xfrm>
          <a:prstGeom prst="rect">
            <a:avLst/>
          </a:prstGeom>
          <a:noFill/>
          <a:ln>
            <a:noFill/>
          </a:ln>
        </p:spPr>
        <p:txBody>
          <a:bodyPr spcFirstLastPara="1" wrap="square" lIns="91433" tIns="45700" rIns="91433" bIns="45700" anchor="t" anchorCtr="0">
            <a:normAutofit fontScale="92500"/>
          </a:bodyPr>
          <a:lstStyle/>
          <a:p>
            <a:pPr marL="0" indent="0">
              <a:lnSpc>
                <a:spcPct val="150000"/>
              </a:lnSpc>
              <a:spcBef>
                <a:spcPts val="0"/>
              </a:spcBef>
              <a:buNone/>
            </a:pPr>
            <a:r>
              <a:rPr lang="en" sz="2667" u="sng">
                <a:solidFill>
                  <a:schemeClr val="accent6"/>
                </a:solidFill>
              </a:rPr>
              <a:t>Profile Validation Requirements:</a:t>
            </a:r>
            <a:endParaRPr sz="2667" u="sng">
              <a:solidFill>
                <a:schemeClr val="accent6"/>
              </a:solidFill>
            </a:endParaRPr>
          </a:p>
          <a:p>
            <a:pPr marL="457189" indent="-361094">
              <a:lnSpc>
                <a:spcPct val="100000"/>
              </a:lnSpc>
              <a:spcBef>
                <a:spcPts val="0"/>
              </a:spcBef>
              <a:buClr>
                <a:srgbClr val="434343"/>
              </a:buClr>
              <a:buSzPct val="90000"/>
            </a:pPr>
            <a:r>
              <a:rPr lang="en" sz="2667">
                <a:solidFill>
                  <a:srgbClr val="434343"/>
                </a:solidFill>
              </a:rPr>
              <a:t>All </a:t>
            </a:r>
            <a:r>
              <a:rPr lang="en" sz="2667" b="1">
                <a:solidFill>
                  <a:srgbClr val="1D7E75"/>
                </a:solidFill>
              </a:rPr>
              <a:t>Validation Errors</a:t>
            </a:r>
            <a:r>
              <a:rPr lang="en" sz="2667">
                <a:solidFill>
                  <a:srgbClr val="434343"/>
                </a:solidFill>
              </a:rPr>
              <a:t> must be corrected</a:t>
            </a:r>
            <a:endParaRPr sz="2667">
              <a:solidFill>
                <a:srgbClr val="434343"/>
              </a:solidFill>
            </a:endParaRPr>
          </a:p>
          <a:p>
            <a:pPr marL="914377" lvl="1" indent="-376757">
              <a:lnSpc>
                <a:spcPct val="100000"/>
              </a:lnSpc>
              <a:spcBef>
                <a:spcPts val="0"/>
              </a:spcBef>
              <a:buClr>
                <a:srgbClr val="434343"/>
              </a:buClr>
              <a:buSzPct val="100000"/>
            </a:pPr>
            <a:r>
              <a:rPr lang="en" sz="2667" b="1" i="1">
                <a:solidFill>
                  <a:srgbClr val="1D7E75"/>
                </a:solidFill>
              </a:rPr>
              <a:t>Exception:</a:t>
            </a:r>
            <a:r>
              <a:rPr lang="en" sz="2667">
                <a:solidFill>
                  <a:srgbClr val="434343"/>
                </a:solidFill>
              </a:rPr>
              <a:t>  Validation error may remain for students who are in grade 8 but do not yet have a diploma type.</a:t>
            </a:r>
            <a:endParaRPr sz="2667">
              <a:solidFill>
                <a:srgbClr val="434343"/>
              </a:solidFill>
            </a:endParaRPr>
          </a:p>
          <a:p>
            <a:pPr marL="1371566" lvl="2" indent="-376757">
              <a:lnSpc>
                <a:spcPct val="100000"/>
              </a:lnSpc>
              <a:spcBef>
                <a:spcPts val="0"/>
              </a:spcBef>
              <a:buClr>
                <a:srgbClr val="434343"/>
              </a:buClr>
              <a:buSzPct val="100000"/>
            </a:pPr>
            <a:r>
              <a:rPr lang="en" sz="2667">
                <a:solidFill>
                  <a:srgbClr val="434343"/>
                </a:solidFill>
              </a:rPr>
              <a:t>Diploma type required at EOY.</a:t>
            </a:r>
            <a:endParaRPr sz="2667">
              <a:solidFill>
                <a:srgbClr val="434343"/>
              </a:solidFill>
            </a:endParaRPr>
          </a:p>
          <a:p>
            <a:pPr marL="457189" indent="-327228">
              <a:lnSpc>
                <a:spcPct val="100000"/>
              </a:lnSpc>
              <a:spcBef>
                <a:spcPts val="0"/>
              </a:spcBef>
              <a:buClr>
                <a:srgbClr val="434343"/>
              </a:buClr>
              <a:buSzPct val="90000"/>
            </a:pPr>
            <a:r>
              <a:rPr lang="en" sz="2667">
                <a:solidFill>
                  <a:srgbClr val="434343"/>
                </a:solidFill>
              </a:rPr>
              <a:t>Ensure </a:t>
            </a:r>
            <a:r>
              <a:rPr lang="en" sz="2667" b="1">
                <a:solidFill>
                  <a:schemeClr val="accent2"/>
                </a:solidFill>
              </a:rPr>
              <a:t>Child Count</a:t>
            </a:r>
            <a:r>
              <a:rPr lang="en" sz="2667">
                <a:solidFill>
                  <a:srgbClr val="434343"/>
                </a:solidFill>
              </a:rPr>
              <a:t> numbers match:</a:t>
            </a:r>
            <a:endParaRPr sz="2667">
              <a:solidFill>
                <a:srgbClr val="434343"/>
              </a:solidFill>
            </a:endParaRPr>
          </a:p>
          <a:p>
            <a:pPr marL="914377" lvl="1" indent="-345431">
              <a:lnSpc>
                <a:spcPct val="100000"/>
              </a:lnSpc>
              <a:spcBef>
                <a:spcPts val="0"/>
              </a:spcBef>
              <a:buClr>
                <a:srgbClr val="434343"/>
              </a:buClr>
              <a:buSzPct val="88888"/>
            </a:pPr>
            <a:r>
              <a:rPr lang="en" sz="2400">
                <a:solidFill>
                  <a:srgbClr val="434343"/>
                </a:solidFill>
              </a:rPr>
              <a:t> SIS/internal records.</a:t>
            </a:r>
            <a:endParaRPr sz="2400">
              <a:solidFill>
                <a:srgbClr val="434343"/>
              </a:solidFill>
            </a:endParaRPr>
          </a:p>
          <a:p>
            <a:pPr marL="914377" lvl="1" indent="-345431">
              <a:lnSpc>
                <a:spcPct val="100000"/>
              </a:lnSpc>
              <a:spcBef>
                <a:spcPts val="0"/>
              </a:spcBef>
              <a:buClr>
                <a:srgbClr val="434343"/>
              </a:buClr>
              <a:buSzPct val="88888"/>
            </a:pPr>
            <a:r>
              <a:rPr lang="en" sz="2400">
                <a:solidFill>
                  <a:srgbClr val="434343"/>
                </a:solidFill>
              </a:rPr>
              <a:t>Across </a:t>
            </a:r>
            <a:r>
              <a:rPr lang="en" sz="2400" b="1">
                <a:solidFill>
                  <a:srgbClr val="434343"/>
                </a:solidFill>
              </a:rPr>
              <a:t>all</a:t>
            </a:r>
            <a:r>
              <a:rPr lang="en" sz="2400">
                <a:solidFill>
                  <a:srgbClr val="434343"/>
                </a:solidFill>
              </a:rPr>
              <a:t> </a:t>
            </a:r>
            <a:r>
              <a:rPr lang="en" sz="2400" b="1">
                <a:solidFill>
                  <a:srgbClr val="434343"/>
                </a:solidFill>
              </a:rPr>
              <a:t>sections </a:t>
            </a:r>
            <a:r>
              <a:rPr lang="en" sz="2400">
                <a:solidFill>
                  <a:srgbClr val="434343"/>
                </a:solidFill>
              </a:rPr>
              <a:t>in the Profile report which have a total child count.</a:t>
            </a:r>
            <a:endParaRPr sz="2400">
              <a:solidFill>
                <a:srgbClr val="434343"/>
              </a:solidFill>
            </a:endParaRPr>
          </a:p>
          <a:p>
            <a:pPr marL="457189" indent="0">
              <a:lnSpc>
                <a:spcPct val="100000"/>
              </a:lnSpc>
              <a:spcBef>
                <a:spcPts val="0"/>
              </a:spcBef>
              <a:buNone/>
            </a:pPr>
            <a:endParaRPr sz="2533">
              <a:solidFill>
                <a:srgbClr val="434343"/>
              </a:solidFill>
            </a:endParaRPr>
          </a:p>
          <a:p>
            <a:pPr marL="457189" indent="0">
              <a:lnSpc>
                <a:spcPct val="100000"/>
              </a:lnSpc>
              <a:spcBef>
                <a:spcPts val="0"/>
              </a:spcBef>
              <a:buNone/>
            </a:pPr>
            <a:endParaRPr>
              <a:solidFill>
                <a:srgbClr val="434343"/>
              </a:solidFill>
            </a:endParaRPr>
          </a:p>
        </p:txBody>
      </p:sp>
      <p:sp>
        <p:nvSpPr>
          <p:cNvPr id="261" name="Google Shape;261;p37"/>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56</a:t>
            </a:fld>
            <a:endParaRPr/>
          </a:p>
        </p:txBody>
      </p:sp>
      <p:sp>
        <p:nvSpPr>
          <p:cNvPr id="262" name="Google Shape;262;p37"/>
          <p:cNvSpPr txBox="1"/>
          <p:nvPr/>
        </p:nvSpPr>
        <p:spPr>
          <a:xfrm>
            <a:off x="5644500" y="3783500"/>
            <a:ext cx="6419600" cy="2609600"/>
          </a:xfrm>
          <a:prstGeom prst="rect">
            <a:avLst/>
          </a:prstGeom>
          <a:noFill/>
          <a:ln w="28575" cap="flat" cmpd="sng">
            <a:solidFill>
              <a:srgbClr val="FF9900"/>
            </a:solidFill>
            <a:prstDash val="solid"/>
            <a:round/>
            <a:headEnd type="none" w="sm" len="sm"/>
            <a:tailEnd type="none" w="sm" len="sm"/>
          </a:ln>
        </p:spPr>
        <p:txBody>
          <a:bodyPr spcFirstLastPara="1" wrap="square" lIns="121900" tIns="121900" rIns="121900" bIns="121900" anchor="t" anchorCtr="0">
            <a:noAutofit/>
          </a:bodyPr>
          <a:lstStyle/>
          <a:p>
            <a:endParaRPr sz="2400">
              <a:solidFill>
                <a:srgbClr val="3A3D4B"/>
              </a:solidFill>
              <a:latin typeface="Calibri"/>
              <a:ea typeface="Calibri"/>
              <a:cs typeface="Calibri"/>
              <a:sym typeface="Calibri"/>
            </a:endParaRPr>
          </a:p>
        </p:txBody>
      </p:sp>
      <p:sp>
        <p:nvSpPr>
          <p:cNvPr id="263" name="Google Shape;263;p37"/>
          <p:cNvSpPr txBox="1"/>
          <p:nvPr/>
        </p:nvSpPr>
        <p:spPr>
          <a:xfrm>
            <a:off x="5644500" y="2651900"/>
            <a:ext cx="6437200" cy="1131600"/>
          </a:xfrm>
          <a:prstGeom prst="rect">
            <a:avLst/>
          </a:prstGeom>
          <a:noFill/>
          <a:ln w="28575" cap="flat" cmpd="sng">
            <a:solidFill>
              <a:srgbClr val="1D7E75"/>
            </a:solidFill>
            <a:prstDash val="solid"/>
            <a:round/>
            <a:headEnd type="none" w="sm" len="sm"/>
            <a:tailEnd type="none" w="sm" len="sm"/>
          </a:ln>
        </p:spPr>
        <p:txBody>
          <a:bodyPr spcFirstLastPara="1" wrap="square" lIns="121900" tIns="121900" rIns="121900" bIns="121900" anchor="t" anchorCtr="0">
            <a:noAutofit/>
          </a:bodyPr>
          <a:lstStyle/>
          <a:p>
            <a:endParaRPr sz="2400">
              <a:solidFill>
                <a:srgbClr val="3A3D4B"/>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130400" y="594991"/>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Profile Report (cont.)</a:t>
            </a:r>
          </a:p>
        </p:txBody>
      </p:sp>
      <p:sp>
        <p:nvSpPr>
          <p:cNvPr id="269" name="Google Shape;269;p38"/>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270" name="Google Shape;270;p38"/>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57</a:t>
            </a:fld>
            <a:endParaRPr/>
          </a:p>
        </p:txBody>
      </p:sp>
      <p:pic>
        <p:nvPicPr>
          <p:cNvPr id="271" name="Google Shape;271;p38"/>
          <p:cNvPicPr preferRelativeResize="0"/>
          <p:nvPr/>
        </p:nvPicPr>
        <p:blipFill rotWithShape="1">
          <a:blip r:embed="rId3">
            <a:alphaModFix/>
          </a:blip>
          <a:srcRect r="20012" b="63590"/>
          <a:stretch/>
        </p:blipFill>
        <p:spPr>
          <a:xfrm>
            <a:off x="5847901" y="1524534"/>
            <a:ext cx="6006567" cy="4850468"/>
          </a:xfrm>
          <a:prstGeom prst="rect">
            <a:avLst/>
          </a:prstGeom>
          <a:noFill/>
          <a:ln>
            <a:noFill/>
          </a:ln>
        </p:spPr>
      </p:pic>
      <p:sp>
        <p:nvSpPr>
          <p:cNvPr id="272" name="Google Shape;272;p38"/>
          <p:cNvSpPr txBox="1">
            <a:spLocks noGrp="1"/>
          </p:cNvSpPr>
          <p:nvPr>
            <p:ph type="body" idx="1"/>
          </p:nvPr>
        </p:nvSpPr>
        <p:spPr>
          <a:xfrm>
            <a:off x="132733" y="1524533"/>
            <a:ext cx="5711200" cy="5124800"/>
          </a:xfrm>
          <a:prstGeom prst="rect">
            <a:avLst/>
          </a:prstGeom>
          <a:noFill/>
          <a:ln>
            <a:noFill/>
          </a:ln>
        </p:spPr>
        <p:txBody>
          <a:bodyPr spcFirstLastPara="1" wrap="square" lIns="91433" tIns="45700" rIns="91433" bIns="45700" anchor="t" anchorCtr="0">
            <a:normAutofit/>
          </a:bodyPr>
          <a:lstStyle/>
          <a:p>
            <a:pPr marL="0" indent="0">
              <a:lnSpc>
                <a:spcPct val="150000"/>
              </a:lnSpc>
              <a:spcBef>
                <a:spcPts val="0"/>
              </a:spcBef>
              <a:buNone/>
            </a:pPr>
            <a:r>
              <a:rPr lang="en" sz="2667" u="sng">
                <a:solidFill>
                  <a:schemeClr val="accent6"/>
                </a:solidFill>
              </a:rPr>
              <a:t>Profile Validation Requirements:</a:t>
            </a:r>
            <a:endParaRPr sz="2667" u="sng">
              <a:solidFill>
                <a:schemeClr val="accent6"/>
              </a:solidFill>
            </a:endParaRPr>
          </a:p>
          <a:p>
            <a:pPr marL="457189" indent="-338658">
              <a:lnSpc>
                <a:spcPct val="100000"/>
              </a:lnSpc>
              <a:spcBef>
                <a:spcPts val="0"/>
              </a:spcBef>
              <a:buClr>
                <a:srgbClr val="434343"/>
              </a:buClr>
            </a:pPr>
            <a:r>
              <a:rPr lang="en" sz="2667">
                <a:solidFill>
                  <a:srgbClr val="434343"/>
                </a:solidFill>
              </a:rPr>
              <a:t>Verify </a:t>
            </a:r>
            <a:r>
              <a:rPr lang="en" sz="2667" b="1">
                <a:solidFill>
                  <a:schemeClr val="accent2"/>
                </a:solidFill>
              </a:rPr>
              <a:t>Alternate Assessment  </a:t>
            </a:r>
            <a:r>
              <a:rPr lang="en" sz="2667">
                <a:solidFill>
                  <a:schemeClr val="dk1"/>
                </a:solidFill>
              </a:rPr>
              <a:t>participant information is correct</a:t>
            </a:r>
            <a:r>
              <a:rPr lang="en" sz="2667" b="1">
                <a:solidFill>
                  <a:schemeClr val="dk1"/>
                </a:solidFill>
              </a:rPr>
              <a:t>.</a:t>
            </a:r>
            <a:endParaRPr sz="2667" b="1">
              <a:solidFill>
                <a:schemeClr val="dk1"/>
              </a:solidFill>
            </a:endParaRPr>
          </a:p>
          <a:p>
            <a:pPr marL="457189" indent="0">
              <a:lnSpc>
                <a:spcPct val="100000"/>
              </a:lnSpc>
              <a:spcBef>
                <a:spcPts val="0"/>
              </a:spcBef>
              <a:buNone/>
            </a:pPr>
            <a:endParaRPr sz="2667" b="1">
              <a:solidFill>
                <a:schemeClr val="dk1"/>
              </a:solidFill>
            </a:endParaRPr>
          </a:p>
          <a:p>
            <a:pPr marL="457189" indent="-338658">
              <a:lnSpc>
                <a:spcPct val="100000"/>
              </a:lnSpc>
              <a:spcBef>
                <a:spcPts val="0"/>
              </a:spcBef>
              <a:buClr>
                <a:srgbClr val="434343"/>
              </a:buClr>
            </a:pPr>
            <a:r>
              <a:rPr lang="en" sz="2667" b="1">
                <a:solidFill>
                  <a:srgbClr val="1D7E75"/>
                </a:solidFill>
              </a:rPr>
              <a:t>Late IEPs</a:t>
            </a:r>
            <a:r>
              <a:rPr lang="en" sz="2667">
                <a:solidFill>
                  <a:srgbClr val="434343"/>
                </a:solidFill>
              </a:rPr>
              <a:t> and </a:t>
            </a:r>
            <a:r>
              <a:rPr lang="en" sz="2667" b="1">
                <a:solidFill>
                  <a:srgbClr val="1D7E75"/>
                </a:solidFill>
              </a:rPr>
              <a:t>Triennial Evals</a:t>
            </a:r>
            <a:r>
              <a:rPr lang="en" sz="2667">
                <a:solidFill>
                  <a:srgbClr val="434343"/>
                </a:solidFill>
              </a:rPr>
              <a:t> require written justification to include the date IEP/Evals will be updated, upload to the </a:t>
            </a:r>
            <a:r>
              <a:rPr lang="en" sz="2667" b="1">
                <a:solidFill>
                  <a:srgbClr val="434343"/>
                </a:solidFill>
              </a:rPr>
              <a:t>DTS</a:t>
            </a:r>
            <a:r>
              <a:rPr lang="en" sz="2667">
                <a:solidFill>
                  <a:srgbClr val="434343"/>
                </a:solidFill>
              </a:rPr>
              <a:t> if they are actually late </a:t>
            </a:r>
            <a:r>
              <a:rPr lang="en" sz="2667" b="1" i="1" u="sng">
                <a:solidFill>
                  <a:srgbClr val="1D7E75"/>
                </a:solidFill>
              </a:rPr>
              <a:t>OR</a:t>
            </a:r>
            <a:r>
              <a:rPr lang="en" sz="2667">
                <a:solidFill>
                  <a:srgbClr val="434343"/>
                </a:solidFill>
              </a:rPr>
              <a:t> If they are errors, the need to be </a:t>
            </a:r>
            <a:r>
              <a:rPr lang="en" sz="2667" b="1">
                <a:solidFill>
                  <a:srgbClr val="434343"/>
                </a:solidFill>
              </a:rPr>
              <a:t>corrected</a:t>
            </a:r>
            <a:r>
              <a:rPr lang="en" sz="2667">
                <a:solidFill>
                  <a:srgbClr val="434343"/>
                </a:solidFill>
              </a:rPr>
              <a:t>.</a:t>
            </a:r>
            <a:endParaRPr sz="2667">
              <a:solidFill>
                <a:srgbClr val="434343"/>
              </a:solidFill>
            </a:endParaRPr>
          </a:p>
          <a:p>
            <a:pPr marL="0" indent="0">
              <a:lnSpc>
                <a:spcPct val="100000"/>
              </a:lnSpc>
              <a:spcBef>
                <a:spcPts val="0"/>
              </a:spcBef>
              <a:buNone/>
            </a:pPr>
            <a:endParaRPr>
              <a:solidFill>
                <a:srgbClr val="434343"/>
              </a:solidFill>
            </a:endParaRPr>
          </a:p>
        </p:txBody>
      </p:sp>
      <p:sp>
        <p:nvSpPr>
          <p:cNvPr id="273" name="Google Shape;273;p38"/>
          <p:cNvSpPr txBox="1"/>
          <p:nvPr/>
        </p:nvSpPr>
        <p:spPr>
          <a:xfrm>
            <a:off x="5843933" y="1524533"/>
            <a:ext cx="6220000" cy="2756400"/>
          </a:xfrm>
          <a:prstGeom prst="rect">
            <a:avLst/>
          </a:prstGeom>
          <a:no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A3D4B"/>
              </a:solidFill>
              <a:latin typeface="Calibri"/>
              <a:ea typeface="Calibri"/>
              <a:cs typeface="Calibri"/>
              <a:sym typeface="Calibri"/>
            </a:endParaRPr>
          </a:p>
        </p:txBody>
      </p:sp>
      <p:sp>
        <p:nvSpPr>
          <p:cNvPr id="274" name="Google Shape;274;p38"/>
          <p:cNvSpPr txBox="1"/>
          <p:nvPr/>
        </p:nvSpPr>
        <p:spPr>
          <a:xfrm>
            <a:off x="5843933" y="4234500"/>
            <a:ext cx="6220000" cy="2140800"/>
          </a:xfrm>
          <a:prstGeom prst="rect">
            <a:avLst/>
          </a:prstGeom>
          <a:noFill/>
          <a:ln w="28575" cap="flat" cmpd="sng">
            <a:solidFill>
              <a:srgbClr val="1D7E7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A3D4B"/>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1295400" y="411300"/>
            <a:ext cx="9601200" cy="1036800"/>
          </a:xfrm>
          <a:prstGeom prst="rect">
            <a:avLst/>
          </a:prstGeom>
        </p:spPr>
        <p:txBody>
          <a:bodyPr spcFirstLastPara="1" wrap="square" lIns="91433" tIns="45700" rIns="91433" bIns="45700" anchor="b" anchorCtr="0">
            <a:normAutofit/>
          </a:bodyPr>
          <a:lstStyle/>
          <a:p>
            <a:pPr algn="ctr">
              <a:buSzPts val="4100"/>
            </a:pPr>
            <a:r>
              <a:rPr lang="en" b="1" dirty="0">
                <a:latin typeface="Arial Black" panose="020B0A04020102020204" pitchFamily="34" charset="0"/>
              </a:rPr>
              <a:t>Profile Report (cont.)</a:t>
            </a:r>
            <a:endParaRPr dirty="0">
              <a:latin typeface="Arial Black" panose="020B0A04020102020204" pitchFamily="34" charset="0"/>
            </a:endParaRPr>
          </a:p>
        </p:txBody>
      </p:sp>
      <p:sp>
        <p:nvSpPr>
          <p:cNvPr id="280" name="Google Shape;280;p39"/>
          <p:cNvSpPr txBox="1">
            <a:spLocks noGrp="1"/>
          </p:cNvSpPr>
          <p:nvPr>
            <p:ph type="body" idx="1"/>
          </p:nvPr>
        </p:nvSpPr>
        <p:spPr>
          <a:xfrm>
            <a:off x="265367" y="1828800"/>
            <a:ext cx="5184800" cy="4343600"/>
          </a:xfrm>
          <a:prstGeom prst="rect">
            <a:avLst/>
          </a:prstGeom>
        </p:spPr>
        <p:txBody>
          <a:bodyPr spcFirstLastPara="1" wrap="square" lIns="91433" tIns="45700" rIns="91433" bIns="45700" anchor="t" anchorCtr="0">
            <a:normAutofit lnSpcReduction="10000"/>
          </a:bodyPr>
          <a:lstStyle/>
          <a:p>
            <a:pPr marL="0" indent="0">
              <a:lnSpc>
                <a:spcPct val="150000"/>
              </a:lnSpc>
              <a:spcBef>
                <a:spcPts val="0"/>
              </a:spcBef>
              <a:buNone/>
            </a:pPr>
            <a:r>
              <a:rPr lang="en" sz="2667" u="sng">
                <a:solidFill>
                  <a:schemeClr val="accent6"/>
                </a:solidFill>
              </a:rPr>
              <a:t>Profile Validation Requirements:</a:t>
            </a:r>
            <a:endParaRPr sz="2533">
              <a:solidFill>
                <a:schemeClr val="accent6"/>
              </a:solidFill>
            </a:endParaRPr>
          </a:p>
          <a:p>
            <a:pPr marL="457189" indent="-380990">
              <a:lnSpc>
                <a:spcPct val="100000"/>
              </a:lnSpc>
              <a:spcBef>
                <a:spcPts val="0"/>
              </a:spcBef>
              <a:buClr>
                <a:srgbClr val="434343"/>
              </a:buClr>
              <a:buSzPts val="1900"/>
            </a:pPr>
            <a:r>
              <a:rPr lang="en" sz="2533">
                <a:solidFill>
                  <a:srgbClr val="434343"/>
                </a:solidFill>
              </a:rPr>
              <a:t>Verify </a:t>
            </a:r>
            <a:r>
              <a:rPr lang="en" sz="2533" b="1">
                <a:solidFill>
                  <a:schemeClr val="accent2"/>
                </a:solidFill>
              </a:rPr>
              <a:t>Indicator 5 and 6</a:t>
            </a:r>
            <a:r>
              <a:rPr lang="en" sz="2533">
                <a:solidFill>
                  <a:srgbClr val="434343"/>
                </a:solidFill>
              </a:rPr>
              <a:t> data to ensure the appropriate setting by age is being used </a:t>
            </a:r>
            <a:r>
              <a:rPr lang="en" sz="2533" b="1" i="1">
                <a:solidFill>
                  <a:schemeClr val="accent2"/>
                </a:solidFill>
              </a:rPr>
              <a:t>AND</a:t>
            </a:r>
            <a:r>
              <a:rPr lang="en" sz="2533">
                <a:solidFill>
                  <a:srgbClr val="434343"/>
                </a:solidFill>
              </a:rPr>
              <a:t> the child count is correct.</a:t>
            </a:r>
            <a:endParaRPr sz="2533">
              <a:solidFill>
                <a:srgbClr val="434343"/>
              </a:solidFill>
            </a:endParaRPr>
          </a:p>
          <a:p>
            <a:pPr marL="457189" indent="0">
              <a:lnSpc>
                <a:spcPct val="100000"/>
              </a:lnSpc>
              <a:spcBef>
                <a:spcPts val="0"/>
              </a:spcBef>
              <a:buClr>
                <a:schemeClr val="dk2"/>
              </a:buClr>
              <a:buSzPts val="1100"/>
              <a:buNone/>
            </a:pPr>
            <a:endParaRPr sz="2533">
              <a:solidFill>
                <a:srgbClr val="434343"/>
              </a:solidFill>
            </a:endParaRPr>
          </a:p>
          <a:p>
            <a:pPr marL="457189" indent="-380990">
              <a:lnSpc>
                <a:spcPct val="100000"/>
              </a:lnSpc>
              <a:spcBef>
                <a:spcPts val="0"/>
              </a:spcBef>
              <a:buClr>
                <a:srgbClr val="434343"/>
              </a:buClr>
              <a:buSzPts val="1900"/>
            </a:pPr>
            <a:r>
              <a:rPr lang="en" sz="2533">
                <a:solidFill>
                  <a:srgbClr val="434343"/>
                </a:solidFill>
              </a:rPr>
              <a:t>Verify </a:t>
            </a:r>
            <a:r>
              <a:rPr lang="en" sz="2533" b="1">
                <a:solidFill>
                  <a:srgbClr val="1D7E75"/>
                </a:solidFill>
              </a:rPr>
              <a:t>Indicator 9 and 10</a:t>
            </a:r>
            <a:r>
              <a:rPr lang="en" sz="2533">
                <a:solidFill>
                  <a:srgbClr val="434343"/>
                </a:solidFill>
              </a:rPr>
              <a:t> data to ensure all data is correct by race/ethnicity and disability category </a:t>
            </a:r>
            <a:r>
              <a:rPr lang="en" sz="2533" b="1" i="1">
                <a:solidFill>
                  <a:srgbClr val="1D7E75"/>
                </a:solidFill>
              </a:rPr>
              <a:t>AND</a:t>
            </a:r>
            <a:r>
              <a:rPr lang="en" sz="2533">
                <a:solidFill>
                  <a:srgbClr val="434343"/>
                </a:solidFill>
              </a:rPr>
              <a:t> the child count is correct.</a:t>
            </a:r>
            <a:endParaRPr/>
          </a:p>
        </p:txBody>
      </p:sp>
      <p:pic>
        <p:nvPicPr>
          <p:cNvPr id="281" name="Google Shape;281;p39"/>
          <p:cNvPicPr preferRelativeResize="0"/>
          <p:nvPr/>
        </p:nvPicPr>
        <p:blipFill rotWithShape="1">
          <a:blip r:embed="rId3">
            <a:alphaModFix/>
          </a:blip>
          <a:srcRect t="36173" r="20012" b="6869"/>
          <a:stretch/>
        </p:blipFill>
        <p:spPr>
          <a:xfrm>
            <a:off x="5838634" y="1587101"/>
            <a:ext cx="5914201" cy="5016700"/>
          </a:xfrm>
          <a:prstGeom prst="rect">
            <a:avLst/>
          </a:prstGeom>
          <a:noFill/>
          <a:ln>
            <a:noFill/>
          </a:ln>
        </p:spPr>
      </p:pic>
      <p:sp>
        <p:nvSpPr>
          <p:cNvPr id="282" name="Google Shape;282;p39"/>
          <p:cNvSpPr txBox="1"/>
          <p:nvPr/>
        </p:nvSpPr>
        <p:spPr>
          <a:xfrm>
            <a:off x="5742100" y="1587100"/>
            <a:ext cx="6205200" cy="1314800"/>
          </a:xfrm>
          <a:prstGeom prst="rect">
            <a:avLst/>
          </a:prstGeom>
          <a:no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A3D4B"/>
              </a:solidFill>
              <a:latin typeface="Calibri"/>
              <a:ea typeface="Calibri"/>
              <a:cs typeface="Calibri"/>
              <a:sym typeface="Calibri"/>
            </a:endParaRPr>
          </a:p>
        </p:txBody>
      </p:sp>
      <p:sp>
        <p:nvSpPr>
          <p:cNvPr id="283" name="Google Shape;283;p39"/>
          <p:cNvSpPr txBox="1"/>
          <p:nvPr/>
        </p:nvSpPr>
        <p:spPr>
          <a:xfrm>
            <a:off x="5742100" y="2901900"/>
            <a:ext cx="6205200" cy="3749200"/>
          </a:xfrm>
          <a:prstGeom prst="rect">
            <a:avLst/>
          </a:prstGeom>
          <a:noFill/>
          <a:ln w="28575" cap="flat" cmpd="sng">
            <a:solidFill>
              <a:srgbClr val="1D7E7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A3D4B"/>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30400" y="575749"/>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Profile Report Errors</a:t>
            </a:r>
          </a:p>
        </p:txBody>
      </p:sp>
      <p:sp>
        <p:nvSpPr>
          <p:cNvPr id="289" name="Google Shape;289;p40"/>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290" name="Google Shape;290;p40"/>
          <p:cNvSpPr txBox="1">
            <a:spLocks noGrp="1"/>
          </p:cNvSpPr>
          <p:nvPr>
            <p:ph type="body" idx="1"/>
          </p:nvPr>
        </p:nvSpPr>
        <p:spPr>
          <a:xfrm>
            <a:off x="84667" y="1843800"/>
            <a:ext cx="4858800" cy="4334000"/>
          </a:xfrm>
          <a:prstGeom prst="rect">
            <a:avLst/>
          </a:prstGeom>
          <a:noFill/>
          <a:ln>
            <a:noFill/>
          </a:ln>
        </p:spPr>
        <p:txBody>
          <a:bodyPr spcFirstLastPara="1" wrap="square" lIns="91433" tIns="45700" rIns="91433" bIns="45700" anchor="t" anchorCtr="0">
            <a:normAutofit/>
          </a:bodyPr>
          <a:lstStyle/>
          <a:p>
            <a:pPr marL="0" indent="0">
              <a:lnSpc>
                <a:spcPct val="150000"/>
              </a:lnSpc>
              <a:spcBef>
                <a:spcPts val="0"/>
              </a:spcBef>
              <a:buNone/>
            </a:pPr>
            <a:r>
              <a:rPr lang="en" sz="2667" u="sng">
                <a:solidFill>
                  <a:schemeClr val="accent6"/>
                </a:solidFill>
              </a:rPr>
              <a:t>Profile Validation Requirements:</a:t>
            </a:r>
            <a:endParaRPr sz="3333" u="sng">
              <a:solidFill>
                <a:schemeClr val="accent6"/>
              </a:solidFill>
            </a:endParaRPr>
          </a:p>
          <a:p>
            <a:pPr marL="457189" indent="-338658">
              <a:lnSpc>
                <a:spcPct val="100000"/>
              </a:lnSpc>
              <a:spcBef>
                <a:spcPts val="0"/>
              </a:spcBef>
              <a:buClr>
                <a:srgbClr val="434343"/>
              </a:buClr>
            </a:pPr>
            <a:r>
              <a:rPr lang="en" sz="2667" b="1">
                <a:solidFill>
                  <a:schemeClr val="accent2"/>
                </a:solidFill>
              </a:rPr>
              <a:t>Duplicate Student IDs</a:t>
            </a:r>
            <a:r>
              <a:rPr lang="en" sz="2667">
                <a:solidFill>
                  <a:srgbClr val="434343"/>
                </a:solidFill>
              </a:rPr>
              <a:t> must be corrected each reporting period.</a:t>
            </a:r>
            <a:endParaRPr sz="2667">
              <a:solidFill>
                <a:srgbClr val="434343"/>
              </a:solidFill>
            </a:endParaRPr>
          </a:p>
          <a:p>
            <a:pPr marL="914377" lvl="1" indent="-389457">
              <a:lnSpc>
                <a:spcPct val="100000"/>
              </a:lnSpc>
              <a:spcBef>
                <a:spcPts val="0"/>
              </a:spcBef>
              <a:buClr>
                <a:srgbClr val="434343"/>
              </a:buClr>
              <a:buSzPts val="2000"/>
            </a:pPr>
            <a:r>
              <a:rPr lang="en">
                <a:solidFill>
                  <a:srgbClr val="434343"/>
                </a:solidFill>
              </a:rPr>
              <a:t>No duplication of students between LEAs may exist.</a:t>
            </a:r>
            <a:endParaRPr sz="2667">
              <a:solidFill>
                <a:srgbClr val="434343"/>
              </a:solidFill>
            </a:endParaRPr>
          </a:p>
          <a:p>
            <a:pPr marL="457189" indent="0">
              <a:lnSpc>
                <a:spcPct val="150000"/>
              </a:lnSpc>
              <a:spcBef>
                <a:spcPts val="0"/>
              </a:spcBef>
              <a:buNone/>
            </a:pPr>
            <a:endParaRPr sz="2667">
              <a:solidFill>
                <a:srgbClr val="434343"/>
              </a:solidFill>
            </a:endParaRPr>
          </a:p>
        </p:txBody>
      </p:sp>
      <p:sp>
        <p:nvSpPr>
          <p:cNvPr id="291" name="Google Shape;291;p40"/>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59</a:t>
            </a:fld>
            <a:endParaRPr/>
          </a:p>
        </p:txBody>
      </p:sp>
      <p:pic>
        <p:nvPicPr>
          <p:cNvPr id="292" name="Google Shape;292;p40"/>
          <p:cNvPicPr preferRelativeResize="0"/>
          <p:nvPr/>
        </p:nvPicPr>
        <p:blipFill>
          <a:blip r:embed="rId3">
            <a:alphaModFix/>
          </a:blip>
          <a:stretch>
            <a:fillRect/>
          </a:stretch>
        </p:blipFill>
        <p:spPr>
          <a:xfrm>
            <a:off x="5032067" y="1908937"/>
            <a:ext cx="7159932" cy="4003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0855-91DB-B424-6D3E-6119EB8CB141}"/>
              </a:ext>
            </a:extLst>
          </p:cNvPr>
          <p:cNvSpPr>
            <a:spLocks noGrp="1"/>
          </p:cNvSpPr>
          <p:nvPr>
            <p:ph type="title"/>
          </p:nvPr>
        </p:nvSpPr>
        <p:spPr>
          <a:xfrm>
            <a:off x="25400" y="318377"/>
            <a:ext cx="12141199" cy="1036850"/>
          </a:xfrm>
        </p:spPr>
        <p:txBody>
          <a:bodyPr>
            <a:noAutofit/>
          </a:bodyPr>
          <a:lstStyle/>
          <a:p>
            <a:pPr algn="ctr"/>
            <a:r>
              <a:rPr lang="en-US" b="1" dirty="0">
                <a:latin typeface="Arial Black" panose="020B0A04020102020204" pitchFamily="34" charset="0"/>
              </a:rPr>
              <a:t>Regional Professional Development Tour </a:t>
            </a:r>
          </a:p>
        </p:txBody>
      </p:sp>
      <p:sp>
        <p:nvSpPr>
          <p:cNvPr id="3" name="Text Placeholder 2">
            <a:extLst>
              <a:ext uri="{FF2B5EF4-FFF2-40B4-BE49-F238E27FC236}">
                <a16:creationId xmlns:a16="http://schemas.microsoft.com/office/drawing/2014/main" id="{89F0F39A-ADEE-B6A7-C893-63CBCA8F92D8}"/>
              </a:ext>
            </a:extLst>
          </p:cNvPr>
          <p:cNvSpPr>
            <a:spLocks noGrp="1"/>
          </p:cNvSpPr>
          <p:nvPr>
            <p:ph type="body" idx="1"/>
          </p:nvPr>
        </p:nvSpPr>
        <p:spPr>
          <a:xfrm>
            <a:off x="88900" y="1682749"/>
            <a:ext cx="5195218" cy="4338449"/>
          </a:xfrm>
        </p:spPr>
        <p:txBody>
          <a:bodyPr/>
          <a:lstStyle/>
          <a:p>
            <a:r>
              <a:rPr lang="en-US" dirty="0"/>
              <a:t>Locations</a:t>
            </a:r>
          </a:p>
          <a:p>
            <a:pPr lvl="1"/>
            <a:r>
              <a:rPr lang="en-US" dirty="0"/>
              <a:t>Farmington </a:t>
            </a:r>
            <a:r>
              <a:rPr lang="en-US"/>
              <a:t>– </a:t>
            </a:r>
            <a:r>
              <a:rPr lang="en-US" dirty="0"/>
              <a:t>33</a:t>
            </a:r>
            <a:r>
              <a:rPr lang="en-US"/>
              <a:t> educators</a:t>
            </a:r>
            <a:endParaRPr lang="en-US" dirty="0"/>
          </a:p>
          <a:p>
            <a:pPr lvl="1"/>
            <a:r>
              <a:rPr lang="en-US" dirty="0"/>
              <a:t>Las Vegas </a:t>
            </a:r>
            <a:r>
              <a:rPr lang="en-US"/>
              <a:t>– </a:t>
            </a:r>
            <a:r>
              <a:rPr lang="en-US" dirty="0"/>
              <a:t>28</a:t>
            </a:r>
            <a:r>
              <a:rPr lang="en-US"/>
              <a:t> educators</a:t>
            </a:r>
            <a:endParaRPr lang="en-US" dirty="0"/>
          </a:p>
          <a:p>
            <a:pPr lvl="1"/>
            <a:r>
              <a:rPr lang="en-US" dirty="0"/>
              <a:t>Las Cruces </a:t>
            </a:r>
            <a:r>
              <a:rPr lang="en-US"/>
              <a:t>– </a:t>
            </a:r>
            <a:r>
              <a:rPr lang="en-US" dirty="0"/>
              <a:t>33</a:t>
            </a:r>
            <a:r>
              <a:rPr lang="en-US"/>
              <a:t> educators</a:t>
            </a:r>
            <a:endParaRPr lang="en-US" dirty="0"/>
          </a:p>
          <a:p>
            <a:pPr lvl="1"/>
            <a:r>
              <a:rPr lang="en-US" dirty="0"/>
              <a:t>Hobbs </a:t>
            </a:r>
            <a:r>
              <a:rPr lang="en-US"/>
              <a:t>– </a:t>
            </a:r>
            <a:r>
              <a:rPr lang="en-US" dirty="0"/>
              <a:t>80</a:t>
            </a:r>
            <a:r>
              <a:rPr lang="en-US"/>
              <a:t> educators</a:t>
            </a:r>
            <a:endParaRPr lang="en-US" dirty="0"/>
          </a:p>
          <a:p>
            <a:pPr lvl="1"/>
            <a:r>
              <a:rPr lang="en-US" dirty="0"/>
              <a:t>Albuquerque </a:t>
            </a:r>
            <a:r>
              <a:rPr lang="en-US"/>
              <a:t>– </a:t>
            </a:r>
            <a:r>
              <a:rPr lang="en-US" dirty="0"/>
              <a:t>100</a:t>
            </a:r>
            <a:r>
              <a:rPr lang="en-US"/>
              <a:t> educators</a:t>
            </a:r>
            <a:endParaRPr lang="en-US" dirty="0"/>
          </a:p>
          <a:p>
            <a:r>
              <a:rPr lang="en-US"/>
              <a:t>Over 25 State &amp; Local Partners  </a:t>
            </a:r>
          </a:p>
          <a:p>
            <a:r>
              <a:rPr lang="en-US"/>
              <a:t>90% Satisfaction from Professional Development Participants  </a:t>
            </a:r>
          </a:p>
          <a:p>
            <a:endParaRPr lang="en-US"/>
          </a:p>
          <a:p>
            <a:endParaRPr lang="en-US"/>
          </a:p>
        </p:txBody>
      </p:sp>
      <p:sp>
        <p:nvSpPr>
          <p:cNvPr id="4" name="Slide Number Placeholder 3">
            <a:extLst>
              <a:ext uri="{FF2B5EF4-FFF2-40B4-BE49-F238E27FC236}">
                <a16:creationId xmlns:a16="http://schemas.microsoft.com/office/drawing/2014/main" id="{ED8F62F2-AB65-B75A-4B96-7CA1D22811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5" name="Picture 4">
            <a:extLst>
              <a:ext uri="{FF2B5EF4-FFF2-40B4-BE49-F238E27FC236}">
                <a16:creationId xmlns:a16="http://schemas.microsoft.com/office/drawing/2014/main" id="{7B05C416-4762-7C5D-30BF-8E379E36DEDC}"/>
              </a:ext>
            </a:extLst>
          </p:cNvPr>
          <p:cNvPicPr>
            <a:picLocks noChangeAspect="1"/>
          </p:cNvPicPr>
          <p:nvPr/>
        </p:nvPicPr>
        <p:blipFill>
          <a:blip r:embed="rId2"/>
          <a:stretch>
            <a:fillRect/>
          </a:stretch>
        </p:blipFill>
        <p:spPr>
          <a:xfrm>
            <a:off x="5994400" y="3735715"/>
            <a:ext cx="5875602" cy="2913604"/>
          </a:xfrm>
          <a:prstGeom prst="rect">
            <a:avLst/>
          </a:prstGeom>
        </p:spPr>
      </p:pic>
      <p:pic>
        <p:nvPicPr>
          <p:cNvPr id="7" name="Picture 6">
            <a:extLst>
              <a:ext uri="{FF2B5EF4-FFF2-40B4-BE49-F238E27FC236}">
                <a16:creationId xmlns:a16="http://schemas.microsoft.com/office/drawing/2014/main" id="{7EBD636B-C8FF-093D-9D86-94630DBB9D38}"/>
              </a:ext>
            </a:extLst>
          </p:cNvPr>
          <p:cNvPicPr>
            <a:picLocks noChangeAspect="1"/>
          </p:cNvPicPr>
          <p:nvPr/>
        </p:nvPicPr>
        <p:blipFill>
          <a:blip r:embed="rId3"/>
          <a:stretch>
            <a:fillRect/>
          </a:stretch>
        </p:blipFill>
        <p:spPr>
          <a:xfrm>
            <a:off x="5439031" y="1775545"/>
            <a:ext cx="3442781" cy="1826171"/>
          </a:xfrm>
          <a:prstGeom prst="rect">
            <a:avLst/>
          </a:prstGeom>
        </p:spPr>
      </p:pic>
      <p:pic>
        <p:nvPicPr>
          <p:cNvPr id="9" name="Picture 8">
            <a:extLst>
              <a:ext uri="{FF2B5EF4-FFF2-40B4-BE49-F238E27FC236}">
                <a16:creationId xmlns:a16="http://schemas.microsoft.com/office/drawing/2014/main" id="{BADE30F6-AD02-8022-B468-C973B042E2CE}"/>
              </a:ext>
            </a:extLst>
          </p:cNvPr>
          <p:cNvPicPr>
            <a:picLocks noChangeAspect="1"/>
          </p:cNvPicPr>
          <p:nvPr/>
        </p:nvPicPr>
        <p:blipFill>
          <a:blip r:embed="rId4"/>
          <a:stretch>
            <a:fillRect/>
          </a:stretch>
        </p:blipFill>
        <p:spPr>
          <a:xfrm>
            <a:off x="8985924" y="1609782"/>
            <a:ext cx="3155275" cy="1975991"/>
          </a:xfrm>
          <a:prstGeom prst="rect">
            <a:avLst/>
          </a:prstGeom>
        </p:spPr>
      </p:pic>
    </p:spTree>
    <p:extLst>
      <p:ext uri="{BB962C8B-B14F-4D97-AF65-F5344CB8AC3E}">
        <p14:creationId xmlns:p14="http://schemas.microsoft.com/office/powerpoint/2010/main" val="78792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30400" y="594051"/>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Profile Report Errors, Cont.</a:t>
            </a:r>
          </a:p>
        </p:txBody>
      </p:sp>
      <p:sp>
        <p:nvSpPr>
          <p:cNvPr id="298" name="Google Shape;298;p41"/>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299" name="Google Shape;299;p41"/>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60</a:t>
            </a:fld>
            <a:endParaRPr/>
          </a:p>
        </p:txBody>
      </p:sp>
      <p:sp>
        <p:nvSpPr>
          <p:cNvPr id="300" name="Google Shape;300;p41"/>
          <p:cNvSpPr txBox="1">
            <a:spLocks noGrp="1"/>
          </p:cNvSpPr>
          <p:nvPr>
            <p:ph type="body" idx="1"/>
          </p:nvPr>
        </p:nvSpPr>
        <p:spPr>
          <a:xfrm>
            <a:off x="208367" y="1658067"/>
            <a:ext cx="11278400" cy="4350800"/>
          </a:xfrm>
          <a:prstGeom prst="rect">
            <a:avLst/>
          </a:prstGeom>
          <a:noFill/>
          <a:ln>
            <a:noFill/>
          </a:ln>
        </p:spPr>
        <p:txBody>
          <a:bodyPr spcFirstLastPara="1" wrap="square" lIns="91433" tIns="45700" rIns="91433" bIns="45700" anchor="t" anchorCtr="0">
            <a:normAutofit/>
          </a:bodyPr>
          <a:lstStyle/>
          <a:p>
            <a:pPr marL="0" indent="0">
              <a:lnSpc>
                <a:spcPct val="150000"/>
              </a:lnSpc>
              <a:spcBef>
                <a:spcPts val="0"/>
              </a:spcBef>
              <a:buNone/>
            </a:pPr>
            <a:r>
              <a:rPr lang="en" sz="2667" u="sng">
                <a:solidFill>
                  <a:schemeClr val="accent6"/>
                </a:solidFill>
              </a:rPr>
              <a:t>Profile Validation Requirements:</a:t>
            </a:r>
            <a:endParaRPr sz="2667">
              <a:solidFill>
                <a:srgbClr val="434343"/>
              </a:solidFill>
            </a:endParaRPr>
          </a:p>
          <a:p>
            <a:pPr marL="457189" indent="-338658">
              <a:lnSpc>
                <a:spcPct val="100000"/>
              </a:lnSpc>
              <a:spcBef>
                <a:spcPts val="0"/>
              </a:spcBef>
              <a:buClr>
                <a:srgbClr val="434343"/>
              </a:buClr>
            </a:pPr>
            <a:r>
              <a:rPr lang="en" sz="2667">
                <a:solidFill>
                  <a:srgbClr val="434343"/>
                </a:solidFill>
              </a:rPr>
              <a:t>Verify </a:t>
            </a:r>
            <a:r>
              <a:rPr lang="en" sz="2667" b="1">
                <a:solidFill>
                  <a:schemeClr val="accent2"/>
                </a:solidFill>
              </a:rPr>
              <a:t>Ancillary FTE </a:t>
            </a:r>
            <a:r>
              <a:rPr lang="en" sz="2667">
                <a:solidFill>
                  <a:schemeClr val="dk1"/>
                </a:solidFill>
              </a:rPr>
              <a:t>for accuracy.</a:t>
            </a:r>
            <a:endParaRPr sz="2667">
              <a:solidFill>
                <a:schemeClr val="dk1"/>
              </a:solidFill>
            </a:endParaRPr>
          </a:p>
          <a:p>
            <a:pPr marL="457189" indent="-355591">
              <a:lnSpc>
                <a:spcPct val="100000"/>
              </a:lnSpc>
              <a:spcBef>
                <a:spcPts val="0"/>
              </a:spcBef>
              <a:buClr>
                <a:schemeClr val="dk1"/>
              </a:buClr>
              <a:buSzPts val="2000"/>
            </a:pPr>
            <a:r>
              <a:rPr lang="en" sz="2667">
                <a:solidFill>
                  <a:schemeClr val="dk1"/>
                </a:solidFill>
              </a:rPr>
              <a:t>If there is a +/- 10% variance between 40 and 80 day ancillary FTE, justification will be required in the DTS.</a:t>
            </a:r>
            <a:endParaRPr sz="2667">
              <a:solidFill>
                <a:schemeClr val="dk1"/>
              </a:solidFill>
            </a:endParaRPr>
          </a:p>
          <a:p>
            <a:pPr marL="457189" indent="0">
              <a:lnSpc>
                <a:spcPct val="100000"/>
              </a:lnSpc>
              <a:spcBef>
                <a:spcPts val="0"/>
              </a:spcBef>
              <a:buNone/>
            </a:pPr>
            <a:endParaRPr>
              <a:solidFill>
                <a:srgbClr val="434343"/>
              </a:solidFill>
            </a:endParaRPr>
          </a:p>
        </p:txBody>
      </p:sp>
      <p:pic>
        <p:nvPicPr>
          <p:cNvPr id="301" name="Google Shape;301;p41"/>
          <p:cNvPicPr preferRelativeResize="0"/>
          <p:nvPr/>
        </p:nvPicPr>
        <p:blipFill>
          <a:blip r:embed="rId3">
            <a:alphaModFix/>
          </a:blip>
          <a:stretch>
            <a:fillRect/>
          </a:stretch>
        </p:blipFill>
        <p:spPr>
          <a:xfrm>
            <a:off x="4637301" y="3565500"/>
            <a:ext cx="6655465" cy="27550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title"/>
          </p:nvPr>
        </p:nvSpPr>
        <p:spPr>
          <a:xfrm>
            <a:off x="1295400" y="396617"/>
            <a:ext cx="9601200" cy="1036800"/>
          </a:xfrm>
          <a:prstGeom prst="rect">
            <a:avLst/>
          </a:prstGeom>
        </p:spPr>
        <p:txBody>
          <a:bodyPr spcFirstLastPara="1" wrap="square" lIns="91433" tIns="45700" rIns="91433" bIns="45700" anchor="b" anchorCtr="0">
            <a:normAutofit/>
          </a:bodyPr>
          <a:lstStyle/>
          <a:p>
            <a:pPr algn="ctr">
              <a:buSzPts val="4100"/>
            </a:pPr>
            <a:r>
              <a:rPr lang="en" b="1" dirty="0">
                <a:latin typeface="Arial Black" panose="020B0A04020102020204" pitchFamily="34" charset="0"/>
              </a:rPr>
              <a:t>Teacher/SLP Caseload Report</a:t>
            </a:r>
            <a:endParaRPr dirty="0">
              <a:latin typeface="Arial Black" panose="020B0A04020102020204" pitchFamily="34" charset="0"/>
            </a:endParaRPr>
          </a:p>
        </p:txBody>
      </p:sp>
      <p:sp>
        <p:nvSpPr>
          <p:cNvPr id="307" name="Google Shape;307;p42"/>
          <p:cNvSpPr txBox="1">
            <a:spLocks noGrp="1"/>
          </p:cNvSpPr>
          <p:nvPr>
            <p:ph type="body" idx="1"/>
          </p:nvPr>
        </p:nvSpPr>
        <p:spPr>
          <a:xfrm>
            <a:off x="1295400" y="1764733"/>
            <a:ext cx="9924800" cy="4162400"/>
          </a:xfrm>
          <a:prstGeom prst="rect">
            <a:avLst/>
          </a:prstGeom>
        </p:spPr>
        <p:txBody>
          <a:bodyPr spcFirstLastPara="1" wrap="square" lIns="91433" tIns="45700" rIns="91433" bIns="45700" anchor="t" anchorCtr="0">
            <a:normAutofit/>
          </a:bodyPr>
          <a:lstStyle/>
          <a:p>
            <a:pPr marL="609585" indent="0">
              <a:spcBef>
                <a:spcPts val="0"/>
              </a:spcBef>
              <a:buNone/>
            </a:pPr>
            <a:endParaRPr sz="1867"/>
          </a:p>
          <a:p>
            <a:pPr marL="0" indent="0">
              <a:spcBef>
                <a:spcPts val="1333"/>
              </a:spcBef>
              <a:buNone/>
            </a:pPr>
            <a:endParaRPr sz="1103" b="1" u="sng">
              <a:solidFill>
                <a:srgbClr val="048A81"/>
              </a:solidFill>
            </a:endParaRPr>
          </a:p>
          <a:p>
            <a:pPr marL="0" indent="0">
              <a:spcBef>
                <a:spcPts val="1333"/>
              </a:spcBef>
              <a:buNone/>
            </a:pPr>
            <a:endParaRPr sz="1600">
              <a:solidFill>
                <a:schemeClr val="dk2"/>
              </a:solidFill>
            </a:endParaRPr>
          </a:p>
          <a:p>
            <a:pPr marL="0" indent="0">
              <a:spcBef>
                <a:spcPts val="0"/>
              </a:spcBef>
              <a:buNone/>
            </a:pPr>
            <a:endParaRPr sz="1867">
              <a:solidFill>
                <a:schemeClr val="dk2"/>
              </a:solidFill>
            </a:endParaRPr>
          </a:p>
          <a:p>
            <a:pPr marL="0" indent="0">
              <a:spcBef>
                <a:spcPts val="0"/>
              </a:spcBef>
              <a:buNone/>
            </a:pPr>
            <a:endParaRPr sz="1600"/>
          </a:p>
        </p:txBody>
      </p:sp>
      <p:sp>
        <p:nvSpPr>
          <p:cNvPr id="308" name="Google Shape;308;p42"/>
          <p:cNvSpPr txBox="1"/>
          <p:nvPr/>
        </p:nvSpPr>
        <p:spPr>
          <a:xfrm>
            <a:off x="1227800" y="5134267"/>
            <a:ext cx="9736400" cy="11544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buClr>
                <a:schemeClr val="dk2"/>
              </a:buClr>
              <a:buSzPts val="1100"/>
            </a:pPr>
            <a:r>
              <a:rPr lang="en" sz="1867" b="1">
                <a:solidFill>
                  <a:srgbClr val="1D7E75"/>
                </a:solidFill>
                <a:latin typeface="Calibri"/>
                <a:ea typeface="Calibri"/>
                <a:cs typeface="Calibri"/>
                <a:sym typeface="Calibri"/>
              </a:rPr>
              <a:t>Link to Teacher/SLP Caseload Report in Nova:</a:t>
            </a:r>
            <a:endParaRPr sz="1867" b="1">
              <a:solidFill>
                <a:srgbClr val="1D7E75"/>
              </a:solidFill>
              <a:latin typeface="Calibri"/>
              <a:ea typeface="Calibri"/>
              <a:cs typeface="Calibri"/>
              <a:sym typeface="Calibri"/>
            </a:endParaRPr>
          </a:p>
          <a:p>
            <a:pPr>
              <a:lnSpc>
                <a:spcPct val="90000"/>
              </a:lnSpc>
              <a:buClr>
                <a:schemeClr val="dk2"/>
              </a:buClr>
              <a:buSzPts val="1100"/>
            </a:pPr>
            <a:r>
              <a:rPr lang="en" sz="1467" u="sng">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https://eui.ped.state.nm.us/sites/stars/ProdNova/_layouts/15/ReportServer/RSViewerPage.aspx?rv:RelativeReportUrl=/sites/stars/ProdNova/PublicFolders/District%20and%20School%20Reports/Special%20Education/SPED%20-%20Teacher%20and%20SLP%20Caseload%20Report.rdl</a:t>
            </a:r>
            <a:endParaRPr sz="2267">
              <a:solidFill>
                <a:srgbClr val="3A3D4B"/>
              </a:solidFill>
              <a:latin typeface="Calibri"/>
              <a:ea typeface="Calibri"/>
              <a:cs typeface="Calibri"/>
              <a:sym typeface="Calibri"/>
            </a:endParaRPr>
          </a:p>
        </p:txBody>
      </p:sp>
      <p:pic>
        <p:nvPicPr>
          <p:cNvPr id="309" name="Google Shape;309;p42"/>
          <p:cNvPicPr preferRelativeResize="0"/>
          <p:nvPr/>
        </p:nvPicPr>
        <p:blipFill>
          <a:blip r:embed="rId4">
            <a:alphaModFix/>
          </a:blip>
          <a:stretch>
            <a:fillRect/>
          </a:stretch>
        </p:blipFill>
        <p:spPr>
          <a:xfrm>
            <a:off x="4023233" y="1985851"/>
            <a:ext cx="3937000" cy="229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130400" y="619267"/>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Teacher/SLP Caseload Report</a:t>
            </a:r>
          </a:p>
        </p:txBody>
      </p:sp>
      <p:sp>
        <p:nvSpPr>
          <p:cNvPr id="315" name="Google Shape;315;p43"/>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316" name="Google Shape;316;p43"/>
          <p:cNvSpPr txBox="1">
            <a:spLocks noGrp="1"/>
          </p:cNvSpPr>
          <p:nvPr>
            <p:ph type="body" idx="1"/>
          </p:nvPr>
        </p:nvSpPr>
        <p:spPr>
          <a:xfrm>
            <a:off x="190533" y="1529000"/>
            <a:ext cx="4087200" cy="4709600"/>
          </a:xfrm>
          <a:prstGeom prst="rect">
            <a:avLst/>
          </a:prstGeom>
          <a:noFill/>
          <a:ln>
            <a:noFill/>
          </a:ln>
        </p:spPr>
        <p:txBody>
          <a:bodyPr spcFirstLastPara="1" wrap="square" lIns="91433" tIns="45700" rIns="91433" bIns="45700" anchor="t" anchorCtr="0">
            <a:noAutofit/>
          </a:bodyPr>
          <a:lstStyle/>
          <a:p>
            <a:pPr marL="0" indent="0">
              <a:lnSpc>
                <a:spcPct val="100000"/>
              </a:lnSpc>
              <a:spcBef>
                <a:spcPts val="0"/>
              </a:spcBef>
              <a:buNone/>
            </a:pPr>
            <a:r>
              <a:rPr lang="en" u="sng">
                <a:solidFill>
                  <a:srgbClr val="1D7E75"/>
                </a:solidFill>
              </a:rPr>
              <a:t>T/SLP Validation Requirements:</a:t>
            </a:r>
            <a:endParaRPr sz="1733" u="sng">
              <a:solidFill>
                <a:srgbClr val="1D7E75"/>
              </a:solidFill>
            </a:endParaRPr>
          </a:p>
          <a:p>
            <a:pPr marL="457189" indent="-347125">
              <a:lnSpc>
                <a:spcPct val="115000"/>
              </a:lnSpc>
              <a:spcBef>
                <a:spcPts val="0"/>
              </a:spcBef>
              <a:buClr>
                <a:srgbClr val="434343"/>
              </a:buClr>
              <a:buSzPts val="1500"/>
            </a:pPr>
            <a:r>
              <a:rPr lang="en" sz="2000">
                <a:solidFill>
                  <a:srgbClr val="434343"/>
                </a:solidFill>
              </a:rPr>
              <a:t>Ensure the “Total SWD” number matches the Profile Child Counts.</a:t>
            </a:r>
            <a:endParaRPr sz="2000">
              <a:solidFill>
                <a:srgbClr val="434343"/>
              </a:solidFill>
            </a:endParaRPr>
          </a:p>
          <a:p>
            <a:pPr marL="914377" lvl="1" indent="-338658">
              <a:lnSpc>
                <a:spcPct val="115000"/>
              </a:lnSpc>
              <a:spcBef>
                <a:spcPts val="0"/>
              </a:spcBef>
              <a:buClr>
                <a:srgbClr val="434343"/>
              </a:buClr>
              <a:buSzPts val="1400"/>
            </a:pPr>
            <a:r>
              <a:rPr lang="en" sz="1867">
                <a:solidFill>
                  <a:srgbClr val="434343"/>
                </a:solidFill>
              </a:rPr>
              <a:t>If Child Counts do not match other reports, must find and correct the discrepancy to ensure all child counts in each report match.</a:t>
            </a:r>
            <a:endParaRPr sz="1867">
              <a:solidFill>
                <a:srgbClr val="434343"/>
              </a:solidFill>
            </a:endParaRPr>
          </a:p>
          <a:p>
            <a:pPr marL="457189" indent="-313259">
              <a:lnSpc>
                <a:spcPct val="115000"/>
              </a:lnSpc>
              <a:spcBef>
                <a:spcPts val="0"/>
              </a:spcBef>
              <a:buClr>
                <a:srgbClr val="434343"/>
              </a:buClr>
              <a:buSzPts val="1500"/>
            </a:pPr>
            <a:r>
              <a:rPr lang="en" sz="2000">
                <a:solidFill>
                  <a:srgbClr val="434343"/>
                </a:solidFill>
              </a:rPr>
              <a:t>If any of the highlighted cells are orange, a Caseload Waiver is required.</a:t>
            </a:r>
            <a:endParaRPr sz="2000">
              <a:solidFill>
                <a:srgbClr val="434343"/>
              </a:solidFill>
            </a:endParaRPr>
          </a:p>
          <a:p>
            <a:pPr marL="457189" indent="-313259">
              <a:lnSpc>
                <a:spcPct val="115000"/>
              </a:lnSpc>
              <a:spcBef>
                <a:spcPts val="0"/>
              </a:spcBef>
              <a:buClr>
                <a:srgbClr val="434343"/>
              </a:buClr>
              <a:buSzPts val="1500"/>
            </a:pPr>
            <a:r>
              <a:rPr lang="en" sz="2000">
                <a:solidFill>
                  <a:srgbClr val="434343"/>
                </a:solidFill>
              </a:rPr>
              <a:t>Correct any noted errors.</a:t>
            </a:r>
            <a:endParaRPr sz="2000">
              <a:solidFill>
                <a:srgbClr val="434343"/>
              </a:solidFill>
            </a:endParaRPr>
          </a:p>
          <a:p>
            <a:pPr marL="457189" indent="0">
              <a:lnSpc>
                <a:spcPct val="115000"/>
              </a:lnSpc>
              <a:spcBef>
                <a:spcPts val="0"/>
              </a:spcBef>
              <a:buNone/>
            </a:pPr>
            <a:endParaRPr sz="2000" i="1">
              <a:solidFill>
                <a:srgbClr val="434343"/>
              </a:solidFill>
            </a:endParaRPr>
          </a:p>
        </p:txBody>
      </p:sp>
      <p:sp>
        <p:nvSpPr>
          <p:cNvPr id="317" name="Google Shape;317;p43"/>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62</a:t>
            </a:fld>
            <a:endParaRPr/>
          </a:p>
        </p:txBody>
      </p:sp>
      <p:pic>
        <p:nvPicPr>
          <p:cNvPr id="318" name="Google Shape;318;p43"/>
          <p:cNvPicPr preferRelativeResize="0"/>
          <p:nvPr/>
        </p:nvPicPr>
        <p:blipFill>
          <a:blip r:embed="rId3">
            <a:alphaModFix/>
          </a:blip>
          <a:stretch>
            <a:fillRect/>
          </a:stretch>
        </p:blipFill>
        <p:spPr>
          <a:xfrm>
            <a:off x="4321034" y="1529001"/>
            <a:ext cx="7806165" cy="47097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1295400" y="392698"/>
            <a:ext cx="9601200" cy="10368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Caseload Manager Requirements</a:t>
            </a:r>
          </a:p>
        </p:txBody>
      </p:sp>
      <p:sp>
        <p:nvSpPr>
          <p:cNvPr id="324" name="Google Shape;324;p44"/>
          <p:cNvSpPr txBox="1">
            <a:spLocks noGrp="1"/>
          </p:cNvSpPr>
          <p:nvPr>
            <p:ph type="body" idx="1"/>
          </p:nvPr>
        </p:nvSpPr>
        <p:spPr>
          <a:xfrm>
            <a:off x="540233" y="1828800"/>
            <a:ext cx="10994000" cy="4343600"/>
          </a:xfrm>
          <a:prstGeom prst="rect">
            <a:avLst/>
          </a:prstGeom>
        </p:spPr>
        <p:txBody>
          <a:bodyPr spcFirstLastPara="1" wrap="square" lIns="91433" tIns="45700" rIns="91433" bIns="45700" anchor="t" anchorCtr="0">
            <a:normAutofit fontScale="77500" lnSpcReduction="20000"/>
          </a:bodyPr>
          <a:lstStyle/>
          <a:p>
            <a:pPr marL="0" indent="0">
              <a:lnSpc>
                <a:spcPct val="115000"/>
              </a:lnSpc>
              <a:spcBef>
                <a:spcPts val="1600"/>
              </a:spcBef>
              <a:buNone/>
            </a:pPr>
            <a:r>
              <a:rPr lang="en" sz="1847" b="1">
                <a:solidFill>
                  <a:srgbClr val="000000"/>
                </a:solidFill>
                <a:latin typeface="Arial"/>
                <a:ea typeface="Arial"/>
                <a:cs typeface="Arial"/>
                <a:sym typeface="Arial"/>
              </a:rPr>
              <a:t>Applicable Rule 6.29.1.9 NMAC</a:t>
            </a:r>
            <a:endParaRPr sz="1847" b="1">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H. Student/staff caseloads in special education.</a:t>
            </a:r>
            <a:endParaRPr sz="1533">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(1)  The student/staff caseload shall not exceed 35:1 for a special education teacher and 60:1 for a speech-language pathologist for special education services or speech-only services, in which </a:t>
            </a:r>
            <a:r>
              <a:rPr lang="en" sz="1533" b="1" i="1" u="sng">
                <a:solidFill>
                  <a:srgbClr val="000000"/>
                </a:solidFill>
                <a:highlight>
                  <a:srgbClr val="FFFF00"/>
                </a:highlight>
                <a:latin typeface="Arial"/>
                <a:ea typeface="Arial"/>
                <a:cs typeface="Arial"/>
                <a:sym typeface="Arial"/>
              </a:rPr>
              <a:t>properly licensed special education teachers </a:t>
            </a:r>
            <a:r>
              <a:rPr lang="en" sz="1533" b="1" i="1" u="sng">
                <a:solidFill>
                  <a:schemeClr val="accent6"/>
                </a:solidFill>
                <a:highlight>
                  <a:srgbClr val="FFFF00"/>
                </a:highlight>
                <a:latin typeface="Arial"/>
                <a:ea typeface="Arial"/>
                <a:cs typeface="Arial"/>
                <a:sym typeface="Arial"/>
              </a:rPr>
              <a:t>OR</a:t>
            </a:r>
            <a:r>
              <a:rPr lang="en" sz="1533" b="1" i="1" u="sng">
                <a:solidFill>
                  <a:srgbClr val="000000"/>
                </a:solidFill>
                <a:highlight>
                  <a:srgbClr val="FFFF00"/>
                </a:highlight>
                <a:latin typeface="Arial"/>
                <a:ea typeface="Arial"/>
                <a:cs typeface="Arial"/>
                <a:sym typeface="Arial"/>
              </a:rPr>
              <a:t> speech-language pathologists</a:t>
            </a:r>
            <a:r>
              <a:rPr lang="en" sz="1533">
                <a:solidFill>
                  <a:srgbClr val="000000"/>
                </a:solidFill>
                <a:latin typeface="Arial"/>
                <a:ea typeface="Arial"/>
                <a:cs typeface="Arial"/>
                <a:sym typeface="Arial"/>
              </a:rPr>
              <a:t> travel from class to class or school to school, providing services to students with disabilities whose individualized education programs (IEPs) require a minimal amount of special education.  (A minimal amount of special education services shall not exceed 10 per cent of the school day/week.)</a:t>
            </a:r>
            <a:endParaRPr sz="1533">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(2) The student/staff caseload shall not exceed 24:1 for a special education teacher and 35:1 for a speech-language pathologist for special education services or speech-only services </a:t>
            </a:r>
            <a:r>
              <a:rPr lang="en" sz="1533" b="1" i="1" u="sng">
                <a:solidFill>
                  <a:srgbClr val="000000"/>
                </a:solidFill>
                <a:highlight>
                  <a:srgbClr val="FFFF00"/>
                </a:highlight>
                <a:latin typeface="Arial"/>
                <a:ea typeface="Arial"/>
                <a:cs typeface="Arial"/>
                <a:sym typeface="Arial"/>
              </a:rPr>
              <a:t>which properly-licensed special education teachers </a:t>
            </a:r>
            <a:r>
              <a:rPr lang="en" sz="1533" b="1" i="1" u="sng">
                <a:solidFill>
                  <a:schemeClr val="accent6"/>
                </a:solidFill>
                <a:highlight>
                  <a:srgbClr val="FFFF00"/>
                </a:highlight>
                <a:latin typeface="Arial"/>
                <a:ea typeface="Arial"/>
                <a:cs typeface="Arial"/>
                <a:sym typeface="Arial"/>
              </a:rPr>
              <a:t>OR</a:t>
            </a:r>
            <a:r>
              <a:rPr lang="en" sz="1533" b="1" i="1" u="sng">
                <a:solidFill>
                  <a:srgbClr val="000000"/>
                </a:solidFill>
                <a:highlight>
                  <a:srgbClr val="FFFF00"/>
                </a:highlight>
                <a:latin typeface="Arial"/>
                <a:ea typeface="Arial"/>
                <a:cs typeface="Arial"/>
                <a:sym typeface="Arial"/>
              </a:rPr>
              <a:t> speech-language pathologists </a:t>
            </a:r>
            <a:r>
              <a:rPr lang="en" sz="1533">
                <a:solidFill>
                  <a:srgbClr val="000000"/>
                </a:solidFill>
                <a:latin typeface="Arial"/>
                <a:ea typeface="Arial"/>
                <a:cs typeface="Arial"/>
                <a:sym typeface="Arial"/>
              </a:rPr>
              <a:t>provide to students with disabilities whose IEPs require a moderate amount of special education. (A moderate amount of special education services shall be less than 50 per cent of the school day.)</a:t>
            </a:r>
            <a:endParaRPr sz="1533">
              <a:solidFill>
                <a:srgbClr val="000000"/>
              </a:solidFill>
              <a:latin typeface="Arial"/>
              <a:ea typeface="Arial"/>
              <a:cs typeface="Arial"/>
              <a:sym typeface="Arial"/>
            </a:endParaRPr>
          </a:p>
          <a:p>
            <a:pPr marL="0" indent="0">
              <a:lnSpc>
                <a:spcPct val="115000"/>
              </a:lnSpc>
              <a:spcBef>
                <a:spcPts val="2400"/>
              </a:spcBef>
              <a:buNone/>
            </a:pPr>
            <a:r>
              <a:rPr lang="en" sz="1533">
                <a:solidFill>
                  <a:srgbClr val="000000"/>
                </a:solidFill>
                <a:latin typeface="Arial"/>
                <a:ea typeface="Arial"/>
                <a:cs typeface="Arial"/>
                <a:sym typeface="Arial"/>
              </a:rPr>
              <a:t>(3) The student/staff caseload shall not exceed 15:1 for special education services in </a:t>
            </a:r>
            <a:r>
              <a:rPr lang="en" sz="1533" b="1" i="1" u="sng">
                <a:solidFill>
                  <a:srgbClr val="000000"/>
                </a:solidFill>
                <a:highlight>
                  <a:srgbClr val="FFFF00"/>
                </a:highlight>
                <a:latin typeface="Arial"/>
                <a:ea typeface="Arial"/>
                <a:cs typeface="Arial"/>
                <a:sym typeface="Arial"/>
              </a:rPr>
              <a:t>which properly licensed special education teachers provide services to students with disabilities</a:t>
            </a:r>
            <a:r>
              <a:rPr lang="en" sz="1533">
                <a:solidFill>
                  <a:srgbClr val="000000"/>
                </a:solidFill>
                <a:latin typeface="Arial"/>
                <a:ea typeface="Arial"/>
                <a:cs typeface="Arial"/>
                <a:sym typeface="Arial"/>
              </a:rPr>
              <a:t> whose IEPs require an extensive amount of special education for a portion of the school day as appropriate to implement the plan.  (An extensive amount of special education services shall be provided 50 per cent or more of the school day.)</a:t>
            </a:r>
            <a:endParaRPr sz="1533">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(4)  The student/staff caseload shall not exceed 8:1 for special education services in which a </a:t>
            </a:r>
            <a:r>
              <a:rPr lang="en" sz="1533" b="1" i="1" u="sng">
                <a:solidFill>
                  <a:srgbClr val="000000"/>
                </a:solidFill>
                <a:highlight>
                  <a:srgbClr val="FFFF00"/>
                </a:highlight>
                <a:latin typeface="Arial"/>
                <a:ea typeface="Arial"/>
                <a:cs typeface="Arial"/>
                <a:sym typeface="Arial"/>
              </a:rPr>
              <a:t>properly licensed professional</a:t>
            </a:r>
            <a:r>
              <a:rPr lang="en" sz="1533">
                <a:solidFill>
                  <a:srgbClr val="000000"/>
                </a:solidFill>
                <a:latin typeface="Arial"/>
                <a:ea typeface="Arial"/>
                <a:cs typeface="Arial"/>
                <a:sym typeface="Arial"/>
              </a:rPr>
              <a:t> provides services to students with disabilities whose IEPs require a maximum amount of special education.  (A maximum amount of special education services shall be provided in an amount approaching a full school day.)</a:t>
            </a:r>
            <a:endParaRPr sz="1533">
              <a:solidFill>
                <a:srgbClr val="000000"/>
              </a:solidFill>
              <a:latin typeface="Arial"/>
              <a:ea typeface="Arial"/>
              <a:cs typeface="Arial"/>
              <a:sym typeface="Arial"/>
            </a:endParaRPr>
          </a:p>
          <a:p>
            <a:pPr marL="0" indent="0">
              <a:lnSpc>
                <a:spcPct val="115000"/>
              </a:lnSpc>
              <a:spcBef>
                <a:spcPts val="1600"/>
              </a:spcBef>
              <a:buNone/>
            </a:pPr>
            <a:endParaRPr sz="1533">
              <a:solidFill>
                <a:srgbClr val="000000"/>
              </a:solidFill>
              <a:latin typeface="Arial"/>
              <a:ea typeface="Arial"/>
              <a:cs typeface="Arial"/>
              <a:sym typeface="Arial"/>
            </a:endParaRPr>
          </a:p>
          <a:p>
            <a:pPr marL="0" indent="0">
              <a:spcBef>
                <a:spcPts val="1867"/>
              </a:spcBef>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5"/>
          <p:cNvSpPr txBox="1">
            <a:spLocks noGrp="1"/>
          </p:cNvSpPr>
          <p:nvPr>
            <p:ph type="title"/>
          </p:nvPr>
        </p:nvSpPr>
        <p:spPr>
          <a:xfrm>
            <a:off x="1295400" y="408882"/>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Caseload Manager Requirements</a:t>
            </a:r>
            <a:endParaRPr b="1" dirty="0">
              <a:latin typeface="Arial Black" panose="020B0A04020102020204" pitchFamily="34" charset="0"/>
            </a:endParaRPr>
          </a:p>
        </p:txBody>
      </p:sp>
      <p:sp>
        <p:nvSpPr>
          <p:cNvPr id="330" name="Google Shape;330;p45"/>
          <p:cNvSpPr txBox="1">
            <a:spLocks noGrp="1"/>
          </p:cNvSpPr>
          <p:nvPr>
            <p:ph type="body" idx="1"/>
          </p:nvPr>
        </p:nvSpPr>
        <p:spPr>
          <a:xfrm>
            <a:off x="540233" y="1828800"/>
            <a:ext cx="10356400" cy="4343600"/>
          </a:xfrm>
          <a:prstGeom prst="rect">
            <a:avLst/>
          </a:prstGeom>
        </p:spPr>
        <p:txBody>
          <a:bodyPr spcFirstLastPara="1" wrap="square" lIns="91433" tIns="45700" rIns="91433" bIns="45700" anchor="t" anchorCtr="0">
            <a:normAutofit fontScale="77500" lnSpcReduction="20000"/>
          </a:bodyPr>
          <a:lstStyle/>
          <a:p>
            <a:pPr marL="0" indent="0">
              <a:lnSpc>
                <a:spcPct val="115000"/>
              </a:lnSpc>
              <a:spcBef>
                <a:spcPts val="1600"/>
              </a:spcBef>
              <a:buNone/>
            </a:pPr>
            <a:r>
              <a:rPr lang="en" sz="1639" b="1">
                <a:solidFill>
                  <a:srgbClr val="000000"/>
                </a:solidFill>
                <a:latin typeface="Arial"/>
                <a:ea typeface="Arial"/>
                <a:cs typeface="Arial"/>
                <a:sym typeface="Arial"/>
              </a:rPr>
              <a:t>Applicable Rule 6.29.1.9 NMAC</a:t>
            </a:r>
            <a:endParaRPr sz="1639" b="1">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H. Student/staff caseloads in special education continued</a:t>
            </a:r>
            <a:endParaRPr sz="1533">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(5) The student/adult caseload shall not exceed 4:1 for center-based special education services in which o</a:t>
            </a:r>
            <a:r>
              <a:rPr lang="en" sz="1533" b="1" i="1" u="sng">
                <a:solidFill>
                  <a:srgbClr val="000000"/>
                </a:solidFill>
                <a:highlight>
                  <a:srgbClr val="FFFF00"/>
                </a:highlight>
                <a:latin typeface="Arial"/>
                <a:ea typeface="Arial"/>
                <a:cs typeface="Arial"/>
                <a:sym typeface="Arial"/>
              </a:rPr>
              <a:t>ne of the adults in the program is a properly licensed professional</a:t>
            </a:r>
            <a:r>
              <a:rPr lang="en" sz="1533">
                <a:solidFill>
                  <a:srgbClr val="000000"/>
                </a:solidFill>
                <a:latin typeface="Arial"/>
                <a:ea typeface="Arial"/>
                <a:cs typeface="Arial"/>
                <a:sym typeface="Arial"/>
              </a:rPr>
              <a:t> providing three- and four-year old children with the amount of special education needed to implement each child's IEP.  This includes a child who will turn three at any time during the school year, and who is determined to be eligible for Part B services.  The child may be enrolled in a Part B preschool program at the beginning of the school year if the parent so chooses, whether or not the child has previously been receiving Part C services.</a:t>
            </a:r>
            <a:endParaRPr sz="1533">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(6)  The student/adult caseload shall not exceed 2:1 for center-based special education services in which three- and four-year old children have profound educational needs.  This includes children who will turn three at any time during the school year, and who are determined to be eligible. The child may be enrolled in a Part B preschool program at the beginning of the school year if the parent so chooses, whether or not the child has previously been receiving Part C services.</a:t>
            </a:r>
            <a:endParaRPr sz="1533">
              <a:solidFill>
                <a:srgbClr val="000000"/>
              </a:solidFill>
              <a:latin typeface="Arial"/>
              <a:ea typeface="Arial"/>
              <a:cs typeface="Arial"/>
              <a:sym typeface="Arial"/>
            </a:endParaRPr>
          </a:p>
          <a:p>
            <a:pPr marL="0" marR="287859" indent="0">
              <a:lnSpc>
                <a:spcPct val="115000"/>
              </a:lnSpc>
              <a:spcBef>
                <a:spcPts val="1600"/>
              </a:spcBef>
              <a:buNone/>
            </a:pPr>
            <a:r>
              <a:rPr lang="en" sz="1533">
                <a:solidFill>
                  <a:srgbClr val="000000"/>
                </a:solidFill>
                <a:latin typeface="Arial"/>
                <a:ea typeface="Arial"/>
                <a:cs typeface="Arial"/>
                <a:sym typeface="Arial"/>
              </a:rPr>
              <a:t>(7)  Adequate student/staff caseloads shall be provided to appropriately address needs identified in the IEPs.  Paraprofessionals and assistants who are appropriately trained and supervised in accordance with applicable department licensure rules or written department policy </a:t>
            </a:r>
            <a:r>
              <a:rPr lang="en" sz="1533" b="1" i="1" u="sng">
                <a:solidFill>
                  <a:srgbClr val="000000"/>
                </a:solidFill>
                <a:highlight>
                  <a:srgbClr val="FFFF00"/>
                </a:highlight>
                <a:latin typeface="Arial"/>
                <a:ea typeface="Arial"/>
                <a:cs typeface="Arial"/>
                <a:sym typeface="Arial"/>
              </a:rPr>
              <a:t>may be used to assist</a:t>
            </a:r>
            <a:r>
              <a:rPr lang="en" sz="1533">
                <a:solidFill>
                  <a:srgbClr val="000000"/>
                </a:solidFill>
                <a:latin typeface="Arial"/>
                <a:ea typeface="Arial"/>
                <a:cs typeface="Arial"/>
                <a:sym typeface="Arial"/>
              </a:rPr>
              <a:t> in the provision of special education and related services to students with disabilities under Part B of IDEA.</a:t>
            </a:r>
            <a:endParaRPr sz="1533">
              <a:solidFill>
                <a:srgbClr val="000000"/>
              </a:solidFill>
              <a:latin typeface="Arial"/>
              <a:ea typeface="Arial"/>
              <a:cs typeface="Arial"/>
              <a:sym typeface="Arial"/>
            </a:endParaRPr>
          </a:p>
          <a:p>
            <a:pPr marL="0" indent="0">
              <a:lnSpc>
                <a:spcPct val="115000"/>
              </a:lnSpc>
              <a:spcBef>
                <a:spcPts val="1600"/>
              </a:spcBef>
              <a:buNone/>
            </a:pPr>
            <a:r>
              <a:rPr lang="en" sz="1533">
                <a:solidFill>
                  <a:srgbClr val="000000"/>
                </a:solidFill>
                <a:latin typeface="Arial"/>
                <a:ea typeface="Arial"/>
                <a:cs typeface="Arial"/>
                <a:sym typeface="Arial"/>
              </a:rPr>
              <a:t>(8)  If the student/staff caseload ratio exceeds the standards provided above, a request for waiver shall be submitted to the department for review and approval by the secretary.</a:t>
            </a:r>
            <a:endParaRPr sz="1533">
              <a:solidFill>
                <a:srgbClr val="000000"/>
              </a:solidFill>
              <a:latin typeface="Arial"/>
              <a:ea typeface="Arial"/>
              <a:cs typeface="Arial"/>
              <a:sym typeface="Arial"/>
            </a:endParaRPr>
          </a:p>
          <a:p>
            <a:pPr marL="0" indent="0">
              <a:spcBef>
                <a:spcPts val="1867"/>
              </a:spcBef>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6"/>
          <p:cNvSpPr txBox="1">
            <a:spLocks noGrp="1"/>
          </p:cNvSpPr>
          <p:nvPr>
            <p:ph type="title"/>
          </p:nvPr>
        </p:nvSpPr>
        <p:spPr>
          <a:xfrm>
            <a:off x="358747" y="368422"/>
            <a:ext cx="11474506" cy="1036800"/>
          </a:xfrm>
          <a:prstGeom prst="rect">
            <a:avLst/>
          </a:prstGeom>
        </p:spPr>
        <p:txBody>
          <a:bodyPr spcFirstLastPara="1" wrap="square" lIns="91433" tIns="45700" rIns="91433" bIns="45700" anchor="b" anchorCtr="0">
            <a:normAutofit fontScale="90000"/>
          </a:bodyPr>
          <a:lstStyle/>
          <a:p>
            <a:pPr algn="ctr"/>
            <a:r>
              <a:rPr lang="en-US" b="1">
                <a:latin typeface="Arial Black" panose="020B0A04020102020204" pitchFamily="34" charset="0"/>
              </a:rPr>
              <a:t>Applicable Staff Codes for Case Managers</a:t>
            </a:r>
          </a:p>
        </p:txBody>
      </p:sp>
      <p:graphicFrame>
        <p:nvGraphicFramePr>
          <p:cNvPr id="336" name="Google Shape;336;p46"/>
          <p:cNvGraphicFramePr/>
          <p:nvPr/>
        </p:nvGraphicFramePr>
        <p:xfrm>
          <a:off x="1425801" y="1710167"/>
          <a:ext cx="9766300" cy="3023757"/>
        </p:xfrm>
        <a:graphic>
          <a:graphicData uri="http://schemas.openxmlformats.org/drawingml/2006/table">
            <a:tbl>
              <a:tblPr>
                <a:noFill/>
              </a:tblPr>
              <a:tblGrid>
                <a:gridCol w="2400300">
                  <a:extLst>
                    <a:ext uri="{9D8B030D-6E8A-4147-A177-3AD203B41FA5}">
                      <a16:colId xmlns:a16="http://schemas.microsoft.com/office/drawing/2014/main" val="20000"/>
                    </a:ext>
                  </a:extLst>
                </a:gridCol>
                <a:gridCol w="7366000">
                  <a:extLst>
                    <a:ext uri="{9D8B030D-6E8A-4147-A177-3AD203B41FA5}">
                      <a16:colId xmlns:a16="http://schemas.microsoft.com/office/drawing/2014/main" val="20001"/>
                    </a:ext>
                  </a:extLst>
                </a:gridCol>
              </a:tblGrid>
              <a:tr h="959741">
                <a:tc>
                  <a:txBody>
                    <a:bodyPr/>
                    <a:lstStyle/>
                    <a:p>
                      <a:pPr marL="0" lvl="0" indent="0" algn="l" rtl="0">
                        <a:lnSpc>
                          <a:spcPct val="115000"/>
                        </a:lnSpc>
                        <a:spcBef>
                          <a:spcPts val="200"/>
                        </a:spcBef>
                        <a:spcAft>
                          <a:spcPts val="200"/>
                        </a:spcAft>
                        <a:buNone/>
                      </a:pPr>
                      <a:r>
                        <a:rPr lang="en" sz="2100" b="1"/>
                        <a:t>Teachers’ Position Codes</a:t>
                      </a:r>
                      <a:endParaRPr sz="21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200"/>
                        </a:spcBef>
                        <a:spcAft>
                          <a:spcPts val="200"/>
                        </a:spcAft>
                        <a:buNone/>
                      </a:pPr>
                      <a:r>
                        <a:rPr lang="en" sz="2100" b="1"/>
                        <a:t>Description of Position</a:t>
                      </a:r>
                      <a:endParaRPr sz="21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691264">
                <a:tc>
                  <a:txBody>
                    <a:bodyPr/>
                    <a:lstStyle/>
                    <a:p>
                      <a:pPr marL="0" lvl="0" indent="0" algn="l" rtl="0">
                        <a:lnSpc>
                          <a:spcPct val="115000"/>
                        </a:lnSpc>
                        <a:spcBef>
                          <a:spcPts val="1200"/>
                        </a:spcBef>
                        <a:spcAft>
                          <a:spcPts val="0"/>
                        </a:spcAft>
                        <a:buNone/>
                      </a:pPr>
                      <a:r>
                        <a:rPr lang="en" sz="1300"/>
                        <a:t>95</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300"/>
                        <a:t>Special Education Speech Language Pathologist Acting as a Caseload Manager (6–21 year olds)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7584">
                <a:tc>
                  <a:txBody>
                    <a:bodyPr/>
                    <a:lstStyle/>
                    <a:p>
                      <a:pPr marL="0" lvl="0" indent="0" algn="l" rtl="0">
                        <a:lnSpc>
                          <a:spcPct val="115000"/>
                        </a:lnSpc>
                        <a:spcBef>
                          <a:spcPts val="1200"/>
                        </a:spcBef>
                        <a:spcAft>
                          <a:spcPts val="0"/>
                        </a:spcAft>
                        <a:buNone/>
                      </a:pPr>
                      <a:r>
                        <a:rPr lang="en" sz="1300"/>
                        <a:t>95S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1200"/>
                        </a:spcBef>
                        <a:spcAft>
                          <a:spcPts val="0"/>
                        </a:spcAft>
                        <a:buNone/>
                      </a:pPr>
                      <a:r>
                        <a:rPr lang="en" sz="1300"/>
                        <a:t>Special Education Speech Language Pathologist Acting as a Caseload Manager (3–5 year olds)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2"/>
                  </a:ext>
                </a:extLst>
              </a:tr>
              <a:tr h="457584">
                <a:tc>
                  <a:txBody>
                    <a:bodyPr/>
                    <a:lstStyle/>
                    <a:p>
                      <a:pPr marL="0" lvl="0" indent="0" algn="l" rtl="0">
                        <a:lnSpc>
                          <a:spcPct val="115000"/>
                        </a:lnSpc>
                        <a:spcBef>
                          <a:spcPts val="1200"/>
                        </a:spcBef>
                        <a:spcAft>
                          <a:spcPts val="0"/>
                        </a:spcAft>
                        <a:buNone/>
                      </a:pPr>
                      <a:r>
                        <a:rPr lang="en" sz="1300"/>
                        <a:t>96</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300"/>
                        <a:t>Special Education Preschool Teacher</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7584">
                <a:tc>
                  <a:txBody>
                    <a:bodyPr/>
                    <a:lstStyle/>
                    <a:p>
                      <a:pPr marL="0" lvl="0" indent="0" algn="l" rtl="0">
                        <a:lnSpc>
                          <a:spcPct val="115000"/>
                        </a:lnSpc>
                        <a:spcBef>
                          <a:spcPts val="1200"/>
                        </a:spcBef>
                        <a:spcAft>
                          <a:spcPts val="0"/>
                        </a:spcAft>
                        <a:buNone/>
                      </a:pPr>
                      <a:r>
                        <a:rPr lang="en" sz="1300"/>
                        <a:t>97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1200"/>
                        </a:spcBef>
                        <a:spcAft>
                          <a:spcPts val="0"/>
                        </a:spcAft>
                        <a:buNone/>
                      </a:pPr>
                      <a:r>
                        <a:rPr lang="en" sz="1300"/>
                        <a:t>General Special Education Teacher (K–12)</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7"/>
          <p:cNvSpPr txBox="1">
            <a:spLocks noGrp="1"/>
          </p:cNvSpPr>
          <p:nvPr>
            <p:ph type="title"/>
          </p:nvPr>
        </p:nvSpPr>
        <p:spPr>
          <a:xfrm>
            <a:off x="1295400" y="408882"/>
            <a:ext cx="9601200" cy="10368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Determining Caseload Maximums</a:t>
            </a:r>
          </a:p>
        </p:txBody>
      </p:sp>
      <p:graphicFrame>
        <p:nvGraphicFramePr>
          <p:cNvPr id="342" name="Google Shape;342;p47"/>
          <p:cNvGraphicFramePr/>
          <p:nvPr/>
        </p:nvGraphicFramePr>
        <p:xfrm>
          <a:off x="422685" y="1568034"/>
          <a:ext cx="11346633" cy="4140968"/>
        </p:xfrm>
        <a:graphic>
          <a:graphicData uri="http://schemas.openxmlformats.org/drawingml/2006/table">
            <a:tbl>
              <a:tblPr>
                <a:noFill/>
              </a:tblPr>
              <a:tblGrid>
                <a:gridCol w="1913900">
                  <a:extLst>
                    <a:ext uri="{9D8B030D-6E8A-4147-A177-3AD203B41FA5}">
                      <a16:colId xmlns:a16="http://schemas.microsoft.com/office/drawing/2014/main" val="20000"/>
                    </a:ext>
                  </a:extLst>
                </a:gridCol>
                <a:gridCol w="2146300">
                  <a:extLst>
                    <a:ext uri="{9D8B030D-6E8A-4147-A177-3AD203B41FA5}">
                      <a16:colId xmlns:a16="http://schemas.microsoft.com/office/drawing/2014/main" val="20001"/>
                    </a:ext>
                  </a:extLst>
                </a:gridCol>
                <a:gridCol w="1818200">
                  <a:extLst>
                    <a:ext uri="{9D8B030D-6E8A-4147-A177-3AD203B41FA5}">
                      <a16:colId xmlns:a16="http://schemas.microsoft.com/office/drawing/2014/main" val="20002"/>
                    </a:ext>
                  </a:extLst>
                </a:gridCol>
                <a:gridCol w="2993867">
                  <a:extLst>
                    <a:ext uri="{9D8B030D-6E8A-4147-A177-3AD203B41FA5}">
                      <a16:colId xmlns:a16="http://schemas.microsoft.com/office/drawing/2014/main" val="20003"/>
                    </a:ext>
                  </a:extLst>
                </a:gridCol>
                <a:gridCol w="1189333">
                  <a:extLst>
                    <a:ext uri="{9D8B030D-6E8A-4147-A177-3AD203B41FA5}">
                      <a16:colId xmlns:a16="http://schemas.microsoft.com/office/drawing/2014/main" val="20004"/>
                    </a:ext>
                  </a:extLst>
                </a:gridCol>
                <a:gridCol w="1285033">
                  <a:extLst>
                    <a:ext uri="{9D8B030D-6E8A-4147-A177-3AD203B41FA5}">
                      <a16:colId xmlns:a16="http://schemas.microsoft.com/office/drawing/2014/main" val="20005"/>
                    </a:ext>
                  </a:extLst>
                </a:gridCol>
              </a:tblGrid>
              <a:tr h="1006733">
                <a:tc>
                  <a:txBody>
                    <a:bodyPr/>
                    <a:lstStyle/>
                    <a:p>
                      <a:pPr marL="0" lvl="0" indent="0" algn="ctr" rtl="0">
                        <a:lnSpc>
                          <a:spcPct val="115000"/>
                        </a:lnSpc>
                        <a:spcBef>
                          <a:spcPts val="200"/>
                        </a:spcBef>
                        <a:spcAft>
                          <a:spcPts val="200"/>
                        </a:spcAft>
                        <a:buNone/>
                      </a:pPr>
                      <a:r>
                        <a:rPr lang="en" sz="1700" b="1"/>
                        <a:t>Level of Student</a:t>
                      </a:r>
                      <a:endParaRPr sz="17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200"/>
                        </a:spcBef>
                        <a:spcAft>
                          <a:spcPts val="200"/>
                        </a:spcAft>
                        <a:buNone/>
                      </a:pPr>
                      <a:r>
                        <a:rPr lang="en" sz="1700" b="1"/>
                        <a:t>Student Category</a:t>
                      </a:r>
                      <a:endParaRPr sz="17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200"/>
                        </a:spcBef>
                        <a:spcAft>
                          <a:spcPts val="200"/>
                        </a:spcAft>
                        <a:buNone/>
                      </a:pPr>
                      <a:r>
                        <a:rPr lang="en" sz="1700" b="1"/>
                        <a:t>Nova Category Level</a:t>
                      </a:r>
                      <a:endParaRPr sz="17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200"/>
                        </a:spcBef>
                        <a:spcAft>
                          <a:spcPts val="200"/>
                        </a:spcAft>
                        <a:buNone/>
                      </a:pPr>
                      <a:r>
                        <a:rPr lang="en" sz="1700" b="1"/>
                        <a:t>Amount of Special Education Services</a:t>
                      </a:r>
                      <a:endParaRPr sz="17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200"/>
                        </a:spcBef>
                        <a:spcAft>
                          <a:spcPts val="200"/>
                        </a:spcAft>
                        <a:buNone/>
                      </a:pPr>
                      <a:r>
                        <a:rPr lang="en" sz="1700" b="1"/>
                        <a:t>Teacher Category</a:t>
                      </a:r>
                      <a:endParaRPr sz="17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200"/>
                        </a:spcBef>
                        <a:spcAft>
                          <a:spcPts val="200"/>
                        </a:spcAft>
                        <a:buNone/>
                      </a:pPr>
                      <a:r>
                        <a:rPr lang="en" sz="1700" b="1"/>
                        <a:t>FTE</a:t>
                      </a:r>
                      <a:endParaRPr sz="1700" b="1"/>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90167">
                <a:tc>
                  <a:txBody>
                    <a:bodyPr/>
                    <a:lstStyle/>
                    <a:p>
                      <a:pPr marL="0" lvl="0" indent="0" algn="l" rtl="0">
                        <a:lnSpc>
                          <a:spcPct val="115000"/>
                        </a:lnSpc>
                        <a:spcBef>
                          <a:spcPts val="400"/>
                        </a:spcBef>
                        <a:spcAft>
                          <a:spcPts val="400"/>
                        </a:spcAft>
                        <a:buNone/>
                      </a:pPr>
                      <a:r>
                        <a:rPr lang="en" sz="1300"/>
                        <a:t>A or minimum level</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400"/>
                        </a:spcBef>
                        <a:spcAft>
                          <a:spcPts val="400"/>
                        </a:spcAft>
                        <a:buNone/>
                      </a:pPr>
                      <a:r>
                        <a:rPr lang="en" sz="1300"/>
                        <a:t>Student with Disabilities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1</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400"/>
                        </a:spcBef>
                        <a:spcAft>
                          <a:spcPts val="400"/>
                        </a:spcAft>
                        <a:buNone/>
                      </a:pPr>
                      <a:r>
                        <a:rPr lang="en" sz="1300"/>
                        <a:t>10% or less of the school day</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96 / 97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1/35 or .029</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1"/>
                  </a:ext>
                </a:extLst>
              </a:tr>
              <a:tr h="490167">
                <a:tc>
                  <a:txBody>
                    <a:bodyPr/>
                    <a:lstStyle/>
                    <a:p>
                      <a:pPr marL="0" lvl="0" indent="0" algn="l" rtl="0">
                        <a:lnSpc>
                          <a:spcPct val="115000"/>
                        </a:lnSpc>
                        <a:spcBef>
                          <a:spcPts val="400"/>
                        </a:spcBef>
                        <a:spcAft>
                          <a:spcPts val="400"/>
                        </a:spcAft>
                        <a:buNone/>
                      </a:pPr>
                      <a:r>
                        <a:rPr lang="en" sz="1300"/>
                        <a:t>A or minimum level</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400"/>
                        </a:spcBef>
                        <a:spcAft>
                          <a:spcPts val="400"/>
                        </a:spcAft>
                        <a:buNone/>
                      </a:pPr>
                      <a:r>
                        <a:rPr lang="en" sz="1300"/>
                        <a:t>“Speech-Only” Student</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1</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400"/>
                        </a:spcBef>
                        <a:spcAft>
                          <a:spcPts val="400"/>
                        </a:spcAft>
                        <a:buNone/>
                      </a:pPr>
                      <a:r>
                        <a:rPr lang="en" sz="1300"/>
                        <a:t>10% or less of the  school day</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95 / 95S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1/60 or .017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0167">
                <a:tc>
                  <a:txBody>
                    <a:bodyPr/>
                    <a:lstStyle/>
                    <a:p>
                      <a:pPr marL="0" lvl="0" indent="0" algn="l" rtl="0">
                        <a:lnSpc>
                          <a:spcPct val="115000"/>
                        </a:lnSpc>
                        <a:spcBef>
                          <a:spcPts val="400"/>
                        </a:spcBef>
                        <a:spcAft>
                          <a:spcPts val="400"/>
                        </a:spcAft>
                        <a:buNone/>
                      </a:pPr>
                      <a:r>
                        <a:rPr lang="en" sz="1300"/>
                        <a:t>B or moderate level</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400"/>
                        </a:spcBef>
                        <a:spcAft>
                          <a:spcPts val="400"/>
                        </a:spcAft>
                        <a:buNone/>
                      </a:pPr>
                      <a:r>
                        <a:rPr lang="en" sz="1300"/>
                        <a:t>Student with Disabilities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2</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400"/>
                        </a:spcBef>
                        <a:spcAft>
                          <a:spcPts val="400"/>
                        </a:spcAft>
                        <a:buNone/>
                      </a:pPr>
                      <a:r>
                        <a:rPr lang="en" sz="1300"/>
                        <a:t>11%–49% of the school day</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96 / 97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1/24 or .042</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3"/>
                  </a:ext>
                </a:extLst>
              </a:tr>
              <a:tr h="490167">
                <a:tc>
                  <a:txBody>
                    <a:bodyPr/>
                    <a:lstStyle/>
                    <a:p>
                      <a:pPr marL="0" lvl="0" indent="0" algn="l" rtl="0">
                        <a:lnSpc>
                          <a:spcPct val="115000"/>
                        </a:lnSpc>
                        <a:spcBef>
                          <a:spcPts val="400"/>
                        </a:spcBef>
                        <a:spcAft>
                          <a:spcPts val="400"/>
                        </a:spcAft>
                        <a:buNone/>
                      </a:pPr>
                      <a:r>
                        <a:rPr lang="en" sz="1300"/>
                        <a:t>B or moderate level</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400"/>
                        </a:spcBef>
                        <a:spcAft>
                          <a:spcPts val="400"/>
                        </a:spcAft>
                        <a:buNone/>
                      </a:pPr>
                      <a:r>
                        <a:rPr lang="en" sz="1300"/>
                        <a:t>“Speech-Only” Student</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2</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400"/>
                        </a:spcBef>
                        <a:spcAft>
                          <a:spcPts val="400"/>
                        </a:spcAft>
                        <a:buNone/>
                      </a:pPr>
                      <a:r>
                        <a:rPr lang="en" sz="1300"/>
                        <a:t>11%–49% of the school day</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95 / 95S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1/35 or .029</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90167">
                <a:tc>
                  <a:txBody>
                    <a:bodyPr/>
                    <a:lstStyle/>
                    <a:p>
                      <a:pPr marL="0" lvl="0" indent="0" algn="l" rtl="0">
                        <a:lnSpc>
                          <a:spcPct val="115000"/>
                        </a:lnSpc>
                        <a:spcBef>
                          <a:spcPts val="400"/>
                        </a:spcBef>
                        <a:spcAft>
                          <a:spcPts val="400"/>
                        </a:spcAft>
                        <a:buNone/>
                      </a:pPr>
                      <a:r>
                        <a:rPr lang="en" sz="1300"/>
                        <a:t>C or extensive level</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400"/>
                        </a:spcBef>
                        <a:spcAft>
                          <a:spcPts val="400"/>
                        </a:spcAft>
                        <a:buNone/>
                      </a:pPr>
                      <a:r>
                        <a:rPr lang="en" sz="1300"/>
                        <a:t>Student with Disabilities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3</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l" rtl="0">
                        <a:lnSpc>
                          <a:spcPct val="115000"/>
                        </a:lnSpc>
                        <a:spcBef>
                          <a:spcPts val="400"/>
                        </a:spcBef>
                        <a:spcAft>
                          <a:spcPts val="400"/>
                        </a:spcAft>
                        <a:buNone/>
                      </a:pPr>
                      <a:r>
                        <a:rPr lang="en" sz="1300"/>
                        <a:t>50% or more of the school day</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96 / 97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tc>
                  <a:txBody>
                    <a:bodyPr/>
                    <a:lstStyle/>
                    <a:p>
                      <a:pPr marL="0" lvl="0" indent="0" algn="ctr" rtl="0">
                        <a:lnSpc>
                          <a:spcPct val="115000"/>
                        </a:lnSpc>
                        <a:spcBef>
                          <a:spcPts val="400"/>
                        </a:spcBef>
                        <a:spcAft>
                          <a:spcPts val="400"/>
                        </a:spcAft>
                        <a:buNone/>
                      </a:pPr>
                      <a:r>
                        <a:rPr lang="en" sz="1300"/>
                        <a:t>1/15 or .067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E5F1"/>
                    </a:solidFill>
                  </a:tcPr>
                </a:tc>
                <a:extLst>
                  <a:ext uri="{0D108BD9-81ED-4DB2-BD59-A6C34878D82A}">
                    <a16:rowId xmlns:a16="http://schemas.microsoft.com/office/drawing/2014/main" val="10005"/>
                  </a:ext>
                </a:extLst>
              </a:tr>
              <a:tr h="683400">
                <a:tc>
                  <a:txBody>
                    <a:bodyPr/>
                    <a:lstStyle/>
                    <a:p>
                      <a:pPr marL="0" lvl="0" indent="0" algn="l" rtl="0">
                        <a:lnSpc>
                          <a:spcPct val="115000"/>
                        </a:lnSpc>
                        <a:spcBef>
                          <a:spcPts val="400"/>
                        </a:spcBef>
                        <a:spcAft>
                          <a:spcPts val="400"/>
                        </a:spcAft>
                        <a:buNone/>
                      </a:pPr>
                      <a:r>
                        <a:rPr lang="en" sz="1300"/>
                        <a:t>D or maximum level</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400"/>
                        </a:spcBef>
                        <a:spcAft>
                          <a:spcPts val="400"/>
                        </a:spcAft>
                        <a:buNone/>
                      </a:pPr>
                      <a:r>
                        <a:rPr lang="en" sz="1300"/>
                        <a:t>Student with Disabilities</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4</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400"/>
                        </a:spcBef>
                        <a:spcAft>
                          <a:spcPts val="400"/>
                        </a:spcAft>
                        <a:buNone/>
                      </a:pPr>
                      <a:r>
                        <a:rPr lang="en" sz="1300"/>
                        <a:t>Approaching 100% of the school day</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96 / 97</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400"/>
                        </a:spcBef>
                        <a:spcAft>
                          <a:spcPts val="400"/>
                        </a:spcAft>
                        <a:buNone/>
                      </a:pPr>
                      <a:r>
                        <a:rPr lang="en" sz="1300"/>
                        <a:t>1/8 or .125</a:t>
                      </a:r>
                      <a:endParaRPr sz="1300"/>
                    </a:p>
                  </a:txBody>
                  <a:tcPr marL="91433" marR="91433"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8"/>
          <p:cNvSpPr txBox="1">
            <a:spLocks noGrp="1"/>
          </p:cNvSpPr>
          <p:nvPr>
            <p:ph type="title"/>
          </p:nvPr>
        </p:nvSpPr>
        <p:spPr>
          <a:xfrm>
            <a:off x="130400" y="590967"/>
            <a:ext cx="11931200" cy="1036800"/>
          </a:xfrm>
          <a:prstGeom prst="rect">
            <a:avLst/>
          </a:prstGeom>
          <a:noFill/>
          <a:ln>
            <a:noFill/>
          </a:ln>
        </p:spPr>
        <p:txBody>
          <a:bodyPr spcFirstLastPara="1" wrap="square" lIns="91433" tIns="45700" rIns="91433" bIns="45700" anchor="ctr" anchorCtr="0">
            <a:noAutofit/>
          </a:bodyPr>
          <a:lstStyle/>
          <a:p>
            <a:pPr algn="ctr">
              <a:buSzPts val="4100"/>
            </a:pPr>
            <a:r>
              <a:rPr lang="en-US" b="1">
                <a:latin typeface="Arial Black" panose="020B0A04020102020204" pitchFamily="34" charset="0"/>
              </a:rPr>
              <a:t>Teacher/SLP Caseload Report</a:t>
            </a:r>
          </a:p>
        </p:txBody>
      </p:sp>
      <p:sp>
        <p:nvSpPr>
          <p:cNvPr id="348" name="Google Shape;348;p48"/>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349" name="Google Shape;349;p48"/>
          <p:cNvSpPr txBox="1">
            <a:spLocks noGrp="1"/>
          </p:cNvSpPr>
          <p:nvPr>
            <p:ph type="body" idx="1"/>
          </p:nvPr>
        </p:nvSpPr>
        <p:spPr>
          <a:xfrm>
            <a:off x="380100" y="1557433"/>
            <a:ext cx="4087200" cy="4709600"/>
          </a:xfrm>
          <a:prstGeom prst="rect">
            <a:avLst/>
          </a:prstGeom>
          <a:noFill/>
          <a:ln>
            <a:noFill/>
          </a:ln>
        </p:spPr>
        <p:txBody>
          <a:bodyPr spcFirstLastPara="1" wrap="square" lIns="91433" tIns="45700" rIns="91433" bIns="45700" anchor="t" anchorCtr="0">
            <a:noAutofit/>
          </a:bodyPr>
          <a:lstStyle/>
          <a:p>
            <a:pPr marL="0" indent="0">
              <a:lnSpc>
                <a:spcPct val="100000"/>
              </a:lnSpc>
              <a:spcBef>
                <a:spcPts val="0"/>
              </a:spcBef>
              <a:buNone/>
            </a:pPr>
            <a:r>
              <a:rPr lang="en" u="sng">
                <a:solidFill>
                  <a:srgbClr val="1D7E75"/>
                </a:solidFill>
              </a:rPr>
              <a:t>T/SLP Validation Requirements:</a:t>
            </a:r>
            <a:endParaRPr sz="1733" u="sng">
              <a:solidFill>
                <a:srgbClr val="1D7E75"/>
              </a:solidFill>
            </a:endParaRPr>
          </a:p>
          <a:p>
            <a:pPr marL="457189" indent="0">
              <a:lnSpc>
                <a:spcPct val="115000"/>
              </a:lnSpc>
              <a:spcBef>
                <a:spcPts val="0"/>
              </a:spcBef>
              <a:buNone/>
            </a:pPr>
            <a:endParaRPr sz="2000">
              <a:solidFill>
                <a:srgbClr val="434343"/>
              </a:solidFill>
            </a:endParaRPr>
          </a:p>
          <a:p>
            <a:pPr marL="457189" indent="-313259">
              <a:lnSpc>
                <a:spcPct val="115000"/>
              </a:lnSpc>
              <a:spcBef>
                <a:spcPts val="0"/>
              </a:spcBef>
              <a:buClr>
                <a:srgbClr val="434343"/>
              </a:buClr>
              <a:buSzPts val="1500"/>
            </a:pPr>
            <a:r>
              <a:rPr lang="en" sz="2000">
                <a:solidFill>
                  <a:srgbClr val="434343"/>
                </a:solidFill>
              </a:rPr>
              <a:t>Correct any noted errors.</a:t>
            </a:r>
            <a:endParaRPr sz="2000">
              <a:solidFill>
                <a:srgbClr val="434343"/>
              </a:solidFill>
            </a:endParaRPr>
          </a:p>
          <a:p>
            <a:pPr marL="914377" lvl="1" indent="-347125">
              <a:lnSpc>
                <a:spcPct val="115000"/>
              </a:lnSpc>
              <a:spcBef>
                <a:spcPts val="0"/>
              </a:spcBef>
              <a:buClr>
                <a:srgbClr val="434343"/>
              </a:buClr>
              <a:buSzPts val="1500"/>
            </a:pPr>
            <a:r>
              <a:rPr lang="en">
                <a:solidFill>
                  <a:srgbClr val="434343"/>
                </a:solidFill>
              </a:rPr>
              <a:t>Some exceptions may apply.</a:t>
            </a:r>
            <a:endParaRPr>
              <a:solidFill>
                <a:srgbClr val="434343"/>
              </a:solidFill>
            </a:endParaRPr>
          </a:p>
          <a:p>
            <a:pPr marL="457189" indent="0">
              <a:lnSpc>
                <a:spcPct val="115000"/>
              </a:lnSpc>
              <a:spcBef>
                <a:spcPts val="0"/>
              </a:spcBef>
              <a:buNone/>
            </a:pPr>
            <a:endParaRPr sz="2000" i="1">
              <a:solidFill>
                <a:srgbClr val="434343"/>
              </a:solidFill>
            </a:endParaRPr>
          </a:p>
        </p:txBody>
      </p:sp>
      <p:sp>
        <p:nvSpPr>
          <p:cNvPr id="350" name="Google Shape;350;p48"/>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67</a:t>
            </a:fld>
            <a:endParaRPr/>
          </a:p>
        </p:txBody>
      </p:sp>
      <p:pic>
        <p:nvPicPr>
          <p:cNvPr id="351" name="Google Shape;351;p48"/>
          <p:cNvPicPr preferRelativeResize="0"/>
          <p:nvPr/>
        </p:nvPicPr>
        <p:blipFill>
          <a:blip r:embed="rId3">
            <a:alphaModFix/>
          </a:blip>
          <a:stretch>
            <a:fillRect/>
          </a:stretch>
        </p:blipFill>
        <p:spPr>
          <a:xfrm>
            <a:off x="287367" y="3115434"/>
            <a:ext cx="11542764" cy="24279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title"/>
          </p:nvPr>
        </p:nvSpPr>
        <p:spPr>
          <a:xfrm>
            <a:off x="786394" y="392698"/>
            <a:ext cx="10619212" cy="1036800"/>
          </a:xfrm>
          <a:prstGeom prst="rect">
            <a:avLst/>
          </a:prstGeom>
        </p:spPr>
        <p:txBody>
          <a:bodyPr spcFirstLastPara="1" wrap="square" lIns="91433" tIns="45700" rIns="91433" bIns="45700" anchor="b" anchorCtr="0">
            <a:normAutofit fontScale="90000"/>
          </a:bodyPr>
          <a:lstStyle/>
          <a:p>
            <a:pPr algn="ctr"/>
            <a:r>
              <a:rPr lang="en" b="1" dirty="0">
                <a:latin typeface="Arial Black" panose="020B0A04020102020204" pitchFamily="34" charset="0"/>
              </a:rPr>
              <a:t>Exceptions to Correcting T/SLP Errors</a:t>
            </a:r>
            <a:endParaRPr b="1" dirty="0">
              <a:latin typeface="Arial Black" panose="020B0A04020102020204" pitchFamily="34" charset="0"/>
            </a:endParaRPr>
          </a:p>
        </p:txBody>
      </p:sp>
      <p:sp>
        <p:nvSpPr>
          <p:cNvPr id="357" name="Google Shape;357;p49"/>
          <p:cNvSpPr txBox="1">
            <a:spLocks noGrp="1"/>
          </p:cNvSpPr>
          <p:nvPr>
            <p:ph type="body" idx="1"/>
          </p:nvPr>
        </p:nvSpPr>
        <p:spPr>
          <a:xfrm>
            <a:off x="1014100" y="1828800"/>
            <a:ext cx="9882400" cy="4343600"/>
          </a:xfrm>
          <a:prstGeom prst="rect">
            <a:avLst/>
          </a:prstGeom>
        </p:spPr>
        <p:txBody>
          <a:bodyPr spcFirstLastPara="1" wrap="square" lIns="91433" tIns="45700" rIns="91433" bIns="45700" anchor="t" anchorCtr="0">
            <a:normAutofit/>
          </a:bodyPr>
          <a:lstStyle/>
          <a:p>
            <a:pPr marL="609585" indent="-423323">
              <a:spcBef>
                <a:spcPts val="1867"/>
              </a:spcBef>
              <a:buSzPts val="1400"/>
              <a:buChar char="●"/>
            </a:pPr>
            <a:r>
              <a:rPr lang="en"/>
              <a:t>No caseload manager is assigned due to lack of availability/teacher and/or SLP shortage.</a:t>
            </a:r>
            <a:endParaRPr/>
          </a:p>
          <a:p>
            <a:pPr marL="609585" indent="-423323">
              <a:spcBef>
                <a:spcPts val="0"/>
              </a:spcBef>
              <a:buSzPts val="1400"/>
              <a:buChar char="●"/>
            </a:pPr>
            <a:r>
              <a:rPr lang="en"/>
              <a:t>Caseload manager does not meet the qualifications to carry a caseload.</a:t>
            </a:r>
            <a:endParaRPr/>
          </a:p>
          <a:p>
            <a:pPr marL="1219170" lvl="1" indent="-423323">
              <a:spcBef>
                <a:spcPts val="0"/>
              </a:spcBef>
              <a:buSzPts val="1400"/>
              <a:buChar char="○"/>
            </a:pPr>
            <a:r>
              <a:rPr lang="en"/>
              <a:t>LEAs using these exceptions must:</a:t>
            </a:r>
            <a:endParaRPr/>
          </a:p>
          <a:p>
            <a:pPr marL="1828754" lvl="2" indent="-423323">
              <a:spcBef>
                <a:spcPts val="0"/>
              </a:spcBef>
              <a:buSzPts val="1400"/>
              <a:buChar char="■"/>
            </a:pPr>
            <a:r>
              <a:rPr lang="en"/>
              <a:t>Provide a justification for the errors in the DTS.</a:t>
            </a:r>
            <a:endParaRPr/>
          </a:p>
          <a:p>
            <a:pPr marL="1828754" lvl="2" indent="-423323">
              <a:spcBef>
                <a:spcPts val="0"/>
              </a:spcBef>
              <a:buSzPts val="1400"/>
              <a:buChar char="■"/>
            </a:pPr>
            <a:r>
              <a:rPr lang="en"/>
              <a:t>Submit a waiver request.</a:t>
            </a:r>
            <a:endParaRPr/>
          </a:p>
          <a:p>
            <a:pPr marL="1828754" lvl="2" indent="-423323">
              <a:spcBef>
                <a:spcPts val="0"/>
              </a:spcBef>
              <a:buSzPts val="1400"/>
              <a:buChar char="■"/>
            </a:pPr>
            <a:r>
              <a:rPr lang="en"/>
              <a:t>Be actively recruiting to fill positions.</a:t>
            </a:r>
            <a:endParaRPr/>
          </a:p>
          <a:p>
            <a:pPr marL="1828754" lvl="2" indent="-423323">
              <a:spcBef>
                <a:spcPts val="0"/>
              </a:spcBef>
              <a:buSzPts val="1400"/>
              <a:buChar char="■"/>
            </a:pPr>
            <a:r>
              <a:rPr lang="en"/>
              <a:t>Determine if any service time is owed to students.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title"/>
          </p:nvPr>
        </p:nvSpPr>
        <p:spPr>
          <a:xfrm>
            <a:off x="1295400" y="408882"/>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Twice Exceptional Students</a:t>
            </a:r>
            <a:endParaRPr b="1" dirty="0">
              <a:latin typeface="Arial Black" panose="020B0A04020102020204" pitchFamily="34" charset="0"/>
            </a:endParaRPr>
          </a:p>
        </p:txBody>
      </p:sp>
      <p:sp>
        <p:nvSpPr>
          <p:cNvPr id="363" name="Google Shape;363;p50"/>
          <p:cNvSpPr txBox="1">
            <a:spLocks noGrp="1"/>
          </p:cNvSpPr>
          <p:nvPr>
            <p:ph type="body" idx="1"/>
          </p:nvPr>
        </p:nvSpPr>
        <p:spPr>
          <a:xfrm>
            <a:off x="843500" y="1828800"/>
            <a:ext cx="10492000" cy="4343600"/>
          </a:xfrm>
          <a:prstGeom prst="rect">
            <a:avLst/>
          </a:prstGeom>
        </p:spPr>
        <p:txBody>
          <a:bodyPr spcFirstLastPara="1" wrap="square" lIns="91433" tIns="45700" rIns="91433" bIns="45700" anchor="t" anchorCtr="0">
            <a:noAutofit/>
          </a:bodyPr>
          <a:lstStyle/>
          <a:p>
            <a:pPr marL="609585" indent="-431789">
              <a:lnSpc>
                <a:spcPct val="115000"/>
              </a:lnSpc>
              <a:spcBef>
                <a:spcPts val="0"/>
              </a:spcBef>
              <a:buClr>
                <a:schemeClr val="accent2"/>
              </a:buClr>
              <a:buSzPts val="1500"/>
              <a:buFont typeface="Calibri"/>
              <a:buAutoNum type="arabicPeriod"/>
            </a:pPr>
            <a:r>
              <a:rPr lang="en" sz="2000">
                <a:solidFill>
                  <a:schemeClr val="dk2"/>
                </a:solidFill>
              </a:rPr>
              <a:t>The special education caseload for a twice exceptional student, must be assigned proportionally to the applicable special education codes (95, 95S, 96, 97).  This includes for Nova reporting purposes. </a:t>
            </a:r>
            <a:endParaRPr sz="2000">
              <a:solidFill>
                <a:schemeClr val="dk2"/>
              </a:solidFill>
            </a:endParaRPr>
          </a:p>
          <a:p>
            <a:pPr marL="609585" indent="-431789">
              <a:lnSpc>
                <a:spcPct val="115000"/>
              </a:lnSpc>
              <a:spcBef>
                <a:spcPts val="0"/>
              </a:spcBef>
              <a:buClr>
                <a:schemeClr val="accent2"/>
              </a:buClr>
              <a:buSzPts val="1500"/>
              <a:buFont typeface="Calibri"/>
              <a:buAutoNum type="arabicPeriod"/>
            </a:pPr>
            <a:r>
              <a:rPr lang="en" sz="2000">
                <a:solidFill>
                  <a:schemeClr val="dk2"/>
                </a:solidFill>
              </a:rPr>
              <a:t>Any 94s assigned as a primary provider in Nova must be REPLACED with a 96 or 97 caseload teacher as the Primary Provider for students receiving special education services. For students who are Speech Only, the Caseload Teacher/Primary Provider must be a 95 or 95s.</a:t>
            </a:r>
            <a:endParaRPr sz="2000">
              <a:solidFill>
                <a:schemeClr val="dk2"/>
              </a:solidFill>
            </a:endParaRPr>
          </a:p>
          <a:p>
            <a:pPr marL="609585" indent="-431789">
              <a:lnSpc>
                <a:spcPct val="115000"/>
              </a:lnSpc>
              <a:spcBef>
                <a:spcPts val="0"/>
              </a:spcBef>
              <a:buClr>
                <a:schemeClr val="accent2"/>
              </a:buClr>
              <a:buSzPts val="1500"/>
              <a:buFont typeface="Calibri"/>
              <a:buAutoNum type="arabicPeriod"/>
            </a:pPr>
            <a:r>
              <a:rPr lang="en" sz="2000">
                <a:solidFill>
                  <a:schemeClr val="dk2"/>
                </a:solidFill>
              </a:rPr>
              <a:t>Nova does not collect Gifted Caseload Teacher data. LEAs must send a gifted record to Nova, and a </a:t>
            </a:r>
            <a:r>
              <a:rPr lang="en" sz="2000" i="1" u="sng">
                <a:solidFill>
                  <a:schemeClr val="dk2"/>
                </a:solidFill>
              </a:rPr>
              <a:t>completely separate</a:t>
            </a:r>
            <a:r>
              <a:rPr lang="en" sz="2000">
                <a:solidFill>
                  <a:schemeClr val="dk2"/>
                </a:solidFill>
              </a:rPr>
              <a:t> special education record to Nova</a:t>
            </a:r>
            <a:endParaRPr sz="2933"/>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25AD7-3A37-405A-1952-C8052A383A0E}"/>
              </a:ext>
            </a:extLst>
          </p:cNvPr>
          <p:cNvSpPr>
            <a:spLocks noGrp="1"/>
          </p:cNvSpPr>
          <p:nvPr>
            <p:ph type="title"/>
          </p:nvPr>
        </p:nvSpPr>
        <p:spPr/>
        <p:txBody>
          <a:bodyPr>
            <a:normAutofit fontScale="90000"/>
          </a:bodyPr>
          <a:lstStyle/>
          <a:p>
            <a:r>
              <a:rPr lang="en-US" dirty="0"/>
              <a:t>Regional </a:t>
            </a:r>
            <a:r>
              <a:rPr lang="en-US"/>
              <a:t>Professional Development Tour Vendors </a:t>
            </a:r>
          </a:p>
        </p:txBody>
      </p:sp>
      <p:sp>
        <p:nvSpPr>
          <p:cNvPr id="4" name="Slide Number Placeholder 3">
            <a:extLst>
              <a:ext uri="{FF2B5EF4-FFF2-40B4-BE49-F238E27FC236}">
                <a16:creationId xmlns:a16="http://schemas.microsoft.com/office/drawing/2014/main" id="{DE95ED1D-E102-EC85-C962-FFA02A20FC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10" name="Picture 9">
            <a:extLst>
              <a:ext uri="{FF2B5EF4-FFF2-40B4-BE49-F238E27FC236}">
                <a16:creationId xmlns:a16="http://schemas.microsoft.com/office/drawing/2014/main" id="{1D0C24CD-6DD4-1859-404A-88EBC73D2D70}"/>
              </a:ext>
            </a:extLst>
          </p:cNvPr>
          <p:cNvPicPr>
            <a:picLocks noChangeAspect="1"/>
          </p:cNvPicPr>
          <p:nvPr/>
        </p:nvPicPr>
        <p:blipFill>
          <a:blip r:embed="rId2"/>
          <a:stretch>
            <a:fillRect/>
          </a:stretch>
        </p:blipFill>
        <p:spPr>
          <a:xfrm>
            <a:off x="26316" y="0"/>
            <a:ext cx="12139367" cy="6858000"/>
          </a:xfrm>
          <a:prstGeom prst="rect">
            <a:avLst/>
          </a:prstGeom>
        </p:spPr>
      </p:pic>
    </p:spTree>
    <p:extLst>
      <p:ext uri="{BB962C8B-B14F-4D97-AF65-F5344CB8AC3E}">
        <p14:creationId xmlns:p14="http://schemas.microsoft.com/office/powerpoint/2010/main" val="15008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95400" y="425066"/>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Q &amp; A</a:t>
            </a:r>
            <a:endParaRPr b="1" dirty="0">
              <a:latin typeface="Arial Black" panose="020B0A04020102020204" pitchFamily="34" charset="0"/>
            </a:endParaRPr>
          </a:p>
        </p:txBody>
      </p:sp>
      <p:sp>
        <p:nvSpPr>
          <p:cNvPr id="403" name="Google Shape;403;p55"/>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marL="0" indent="0">
              <a:lnSpc>
                <a:spcPct val="130000"/>
              </a:lnSpc>
              <a:spcBef>
                <a:spcPts val="0"/>
              </a:spcBef>
              <a:buNone/>
            </a:pPr>
            <a:r>
              <a:rPr lang="en" sz="2267">
                <a:solidFill>
                  <a:schemeClr val="dk2"/>
                </a:solidFill>
              </a:rPr>
              <a:t>Take a moment to enter your questions on the reports discussed so far.</a:t>
            </a:r>
            <a:endParaRPr sz="2267">
              <a:solidFill>
                <a:schemeClr val="dk2"/>
              </a:solidFill>
            </a:endParaRPr>
          </a:p>
          <a:p>
            <a:pPr marL="457189" indent="-330192">
              <a:lnSpc>
                <a:spcPct val="130000"/>
              </a:lnSpc>
              <a:spcBef>
                <a:spcPts val="0"/>
              </a:spcBef>
              <a:buClr>
                <a:srgbClr val="434343"/>
              </a:buClr>
              <a:buSzPts val="1700"/>
              <a:buFont typeface="Calibri"/>
              <a:buChar char="•"/>
            </a:pPr>
            <a:r>
              <a:rPr lang="en" sz="2267">
                <a:solidFill>
                  <a:schemeClr val="dk2"/>
                </a:solidFill>
              </a:rPr>
              <a:t>Use the </a:t>
            </a:r>
            <a:r>
              <a:rPr lang="en" sz="2267">
                <a:solidFill>
                  <a:schemeClr val="dk2"/>
                </a:solidFill>
                <a:highlight>
                  <a:srgbClr val="FFFF00"/>
                </a:highlight>
              </a:rPr>
              <a:t>QR code or</a:t>
            </a:r>
            <a:r>
              <a:rPr lang="en" sz="2267">
                <a:solidFill>
                  <a:schemeClr val="dk2"/>
                </a:solidFill>
              </a:rPr>
              <a:t> click </a:t>
            </a:r>
            <a:r>
              <a:rPr lang="en" sz="2267" u="sng">
                <a:solidFill>
                  <a:schemeClr val="accent3"/>
                </a:solidFill>
                <a:hlinkClick r:id="rId3">
                  <a:extLst>
                    <a:ext uri="{A12FA001-AC4F-418D-AE19-62706E023703}">
                      <ahyp:hlinkClr xmlns:ahyp="http://schemas.microsoft.com/office/drawing/2018/hyperlinkcolor" val="tx"/>
                    </a:ext>
                  </a:extLst>
                </a:hlinkClick>
              </a:rPr>
              <a:t>here</a:t>
            </a:r>
            <a:r>
              <a:rPr lang="en" sz="2267">
                <a:solidFill>
                  <a:schemeClr val="dk2"/>
                </a:solidFill>
              </a:rPr>
              <a:t>, to write down your questions. </a:t>
            </a:r>
            <a:endParaRPr/>
          </a:p>
        </p:txBody>
      </p:sp>
      <p:pic>
        <p:nvPicPr>
          <p:cNvPr id="404" name="Google Shape;404;p55"/>
          <p:cNvPicPr preferRelativeResize="0"/>
          <p:nvPr/>
        </p:nvPicPr>
        <p:blipFill>
          <a:blip r:embed="rId4">
            <a:alphaModFix/>
          </a:blip>
          <a:stretch>
            <a:fillRect/>
          </a:stretch>
        </p:blipFill>
        <p:spPr>
          <a:xfrm>
            <a:off x="4739900" y="3481033"/>
            <a:ext cx="2712200" cy="279490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1"/>
          <p:cNvSpPr txBox="1">
            <a:spLocks noGrp="1"/>
          </p:cNvSpPr>
          <p:nvPr>
            <p:ph type="title"/>
          </p:nvPr>
        </p:nvSpPr>
        <p:spPr>
          <a:xfrm>
            <a:off x="43157" y="408882"/>
            <a:ext cx="12105685" cy="1036800"/>
          </a:xfrm>
          <a:prstGeom prst="rect">
            <a:avLst/>
          </a:prstGeom>
        </p:spPr>
        <p:txBody>
          <a:bodyPr spcFirstLastPara="1" wrap="square" lIns="91433" tIns="45700" rIns="91433" bIns="45700" anchor="b" anchorCtr="0">
            <a:noAutofit/>
          </a:bodyPr>
          <a:lstStyle/>
          <a:p>
            <a:pPr algn="ctr">
              <a:buClr>
                <a:schemeClr val="dk2"/>
              </a:buClr>
              <a:buSzPts val="700"/>
            </a:pPr>
            <a:r>
              <a:rPr lang="en-US" b="1">
                <a:latin typeface="Arial Black" panose="020B0A04020102020204" pitchFamily="34" charset="0"/>
              </a:rPr>
              <a:t>Indicator 7 Report - Preschool Outcomes</a:t>
            </a:r>
            <a:endParaRPr lang="en-US">
              <a:latin typeface="Arial Black" panose="020B0A04020102020204" pitchFamily="34" charset="0"/>
            </a:endParaRPr>
          </a:p>
        </p:txBody>
      </p:sp>
      <p:sp>
        <p:nvSpPr>
          <p:cNvPr id="369" name="Google Shape;369;p51"/>
          <p:cNvSpPr txBox="1"/>
          <p:nvPr/>
        </p:nvSpPr>
        <p:spPr>
          <a:xfrm>
            <a:off x="1477109" y="4234369"/>
            <a:ext cx="9759600" cy="1358024"/>
          </a:xfrm>
          <a:prstGeom prst="rect">
            <a:avLst/>
          </a:prstGeom>
          <a:solidFill>
            <a:srgbClr val="D0E0E3"/>
          </a:solidFill>
          <a:ln>
            <a:noFill/>
          </a:ln>
        </p:spPr>
        <p:txBody>
          <a:bodyPr spcFirstLastPara="1" wrap="square" lIns="121900" tIns="121900" rIns="121900" bIns="121900" anchor="t" anchorCtr="0">
            <a:spAutoFit/>
          </a:bodyPr>
          <a:lstStyle/>
          <a:p>
            <a:pPr>
              <a:lnSpc>
                <a:spcPct val="90000"/>
              </a:lnSpc>
              <a:spcBef>
                <a:spcPts val="1867"/>
              </a:spcBef>
              <a:buClr>
                <a:schemeClr val="dk2"/>
              </a:buClr>
              <a:buSzPts val="1100"/>
            </a:pPr>
            <a:r>
              <a:rPr lang="en" sz="1867" b="1" dirty="0">
                <a:solidFill>
                  <a:srgbClr val="1D7E75"/>
                </a:solidFill>
                <a:latin typeface="Calibri"/>
                <a:ea typeface="Calibri"/>
                <a:cs typeface="Calibri"/>
                <a:sym typeface="Calibri"/>
              </a:rPr>
              <a:t>Link to Indicator 7 Report in Nova:</a:t>
            </a:r>
            <a:endParaRPr sz="1867" b="1" dirty="0">
              <a:solidFill>
                <a:srgbClr val="1D7E75"/>
              </a:solidFill>
              <a:latin typeface="Calibri"/>
              <a:ea typeface="Calibri"/>
              <a:cs typeface="Calibri"/>
              <a:sym typeface="Calibri"/>
            </a:endParaRPr>
          </a:p>
          <a:p>
            <a:pPr>
              <a:lnSpc>
                <a:spcPct val="90000"/>
              </a:lnSpc>
              <a:buClr>
                <a:schemeClr val="dk2"/>
              </a:buClr>
              <a:buSzPts val="1100"/>
            </a:pPr>
            <a:r>
              <a:rPr lang="en" sz="1467" u="sng" dirty="0">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https://eui.ped.state.nm.us/sites/stars/ProdNova/_layouts/15/ReportServer/RSViewerPage.aspx?rv:RelativeReportUrl=/sites/stars/ProdNova/PublicFolders/District%20and%20School%20Reports/Special%20Education/SPED%20-%20SPP%20Indicator%2007%20Preschool%20Outcomes%20Report.rdl</a:t>
            </a:r>
            <a:endParaRPr sz="1467" dirty="0">
              <a:solidFill>
                <a:srgbClr val="3A3D4B"/>
              </a:solidFill>
              <a:latin typeface="Calibri"/>
              <a:ea typeface="Calibri"/>
              <a:cs typeface="Calibri"/>
              <a:sym typeface="Calibri"/>
            </a:endParaRPr>
          </a:p>
        </p:txBody>
      </p:sp>
      <p:pic>
        <p:nvPicPr>
          <p:cNvPr id="370" name="Google Shape;370;p51"/>
          <p:cNvPicPr preferRelativeResize="0"/>
          <p:nvPr/>
        </p:nvPicPr>
        <p:blipFill>
          <a:blip r:embed="rId4">
            <a:alphaModFix/>
          </a:blip>
          <a:stretch>
            <a:fillRect/>
          </a:stretch>
        </p:blipFill>
        <p:spPr>
          <a:xfrm>
            <a:off x="5357625" y="1956701"/>
            <a:ext cx="1066800" cy="16129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132733" y="379018"/>
            <a:ext cx="11931200" cy="1036800"/>
          </a:xfrm>
          <a:prstGeom prst="rect">
            <a:avLst/>
          </a:prstGeom>
          <a:noFill/>
          <a:ln>
            <a:noFill/>
          </a:ln>
        </p:spPr>
        <p:txBody>
          <a:bodyPr spcFirstLastPara="1" wrap="square" lIns="91433" tIns="45700" rIns="91433" bIns="45700" anchor="ctr" anchorCtr="0">
            <a:noAutofit/>
          </a:bodyPr>
          <a:lstStyle/>
          <a:p>
            <a:pPr algn="ctr">
              <a:buClr>
                <a:srgbClr val="000000"/>
              </a:buClr>
              <a:buSzPts val="700"/>
            </a:pPr>
            <a:r>
              <a:rPr lang="en-US" b="1">
                <a:latin typeface="Arial Black" panose="020B0A04020102020204" pitchFamily="34" charset="0"/>
              </a:rPr>
              <a:t>Indicator 7 Report - Preschool Outcome Errors</a:t>
            </a:r>
          </a:p>
        </p:txBody>
      </p:sp>
      <p:sp>
        <p:nvSpPr>
          <p:cNvPr id="376" name="Google Shape;376;p52"/>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377" name="Google Shape;377;p52"/>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72</a:t>
            </a:fld>
            <a:endParaRPr/>
          </a:p>
        </p:txBody>
      </p:sp>
      <p:pic>
        <p:nvPicPr>
          <p:cNvPr id="378" name="Google Shape;378;p52"/>
          <p:cNvPicPr preferRelativeResize="0"/>
          <p:nvPr/>
        </p:nvPicPr>
        <p:blipFill rotWithShape="1">
          <a:blip r:embed="rId3">
            <a:alphaModFix/>
          </a:blip>
          <a:srcRect t="30094"/>
          <a:stretch/>
        </p:blipFill>
        <p:spPr>
          <a:xfrm>
            <a:off x="3898267" y="1539101"/>
            <a:ext cx="8814964" cy="4732668"/>
          </a:xfrm>
          <a:prstGeom prst="rect">
            <a:avLst/>
          </a:prstGeom>
          <a:noFill/>
          <a:ln>
            <a:noFill/>
          </a:ln>
        </p:spPr>
      </p:pic>
      <p:sp>
        <p:nvSpPr>
          <p:cNvPr id="379" name="Google Shape;379;p52"/>
          <p:cNvSpPr txBox="1"/>
          <p:nvPr/>
        </p:nvSpPr>
        <p:spPr>
          <a:xfrm>
            <a:off x="5349200" y="3530800"/>
            <a:ext cx="746800" cy="2702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endParaRPr sz="2400">
              <a:solidFill>
                <a:srgbClr val="3A3D4B"/>
              </a:solidFill>
              <a:latin typeface="Calibri"/>
              <a:ea typeface="Calibri"/>
              <a:cs typeface="Calibri"/>
              <a:sym typeface="Calibri"/>
            </a:endParaRPr>
          </a:p>
        </p:txBody>
      </p:sp>
      <p:sp>
        <p:nvSpPr>
          <p:cNvPr id="380" name="Google Shape;380;p52"/>
          <p:cNvSpPr txBox="1">
            <a:spLocks noGrp="1"/>
          </p:cNvSpPr>
          <p:nvPr>
            <p:ph type="body" idx="1"/>
          </p:nvPr>
        </p:nvSpPr>
        <p:spPr>
          <a:xfrm>
            <a:off x="132733" y="1539033"/>
            <a:ext cx="3658400" cy="4732800"/>
          </a:xfrm>
          <a:prstGeom prst="rect">
            <a:avLst/>
          </a:prstGeom>
          <a:noFill/>
          <a:ln>
            <a:noFill/>
          </a:ln>
        </p:spPr>
        <p:txBody>
          <a:bodyPr spcFirstLastPara="1" wrap="square" lIns="91433" tIns="45700" rIns="91433" bIns="45700" anchor="t" anchorCtr="0">
            <a:normAutofit/>
          </a:bodyPr>
          <a:lstStyle/>
          <a:p>
            <a:pPr marL="0" indent="0">
              <a:lnSpc>
                <a:spcPct val="100000"/>
              </a:lnSpc>
              <a:spcBef>
                <a:spcPts val="0"/>
              </a:spcBef>
              <a:buNone/>
            </a:pPr>
            <a:r>
              <a:rPr lang="en" u="sng">
                <a:solidFill>
                  <a:schemeClr val="accent6"/>
                </a:solidFill>
              </a:rPr>
              <a:t>I7 Validation Requirements:</a:t>
            </a:r>
            <a:endParaRPr sz="1467" u="sng">
              <a:solidFill>
                <a:schemeClr val="accent6"/>
              </a:solidFill>
              <a:highlight>
                <a:srgbClr val="EA9999"/>
              </a:highlight>
            </a:endParaRPr>
          </a:p>
          <a:p>
            <a:pPr marL="457189" indent="-330192">
              <a:lnSpc>
                <a:spcPct val="80000"/>
              </a:lnSpc>
              <a:spcBef>
                <a:spcPts val="0"/>
              </a:spcBef>
              <a:buClr>
                <a:srgbClr val="434343"/>
              </a:buClr>
              <a:buSzPts val="1300"/>
            </a:pPr>
            <a:r>
              <a:rPr lang="en" sz="1733">
                <a:solidFill>
                  <a:srgbClr val="434343"/>
                </a:solidFill>
                <a:highlight>
                  <a:srgbClr val="EA9999"/>
                </a:highlight>
              </a:rPr>
              <a:t>Ind. 7 has </a:t>
            </a:r>
            <a:r>
              <a:rPr lang="en" sz="1733" b="1">
                <a:solidFill>
                  <a:srgbClr val="434343"/>
                </a:solidFill>
                <a:highlight>
                  <a:srgbClr val="EA9999"/>
                </a:highlight>
              </a:rPr>
              <a:t>multiple pages.</a:t>
            </a:r>
            <a:endParaRPr sz="1733">
              <a:solidFill>
                <a:srgbClr val="434343"/>
              </a:solidFill>
              <a:highlight>
                <a:srgbClr val="EA9999"/>
              </a:highlight>
            </a:endParaRPr>
          </a:p>
          <a:p>
            <a:pPr marL="914377" lvl="1" indent="-330192">
              <a:lnSpc>
                <a:spcPct val="100000"/>
              </a:lnSpc>
              <a:spcBef>
                <a:spcPts val="0"/>
              </a:spcBef>
              <a:buClr>
                <a:srgbClr val="434343"/>
              </a:buClr>
              <a:buSzPts val="1300"/>
            </a:pPr>
            <a:r>
              <a:rPr lang="en" sz="1733">
                <a:solidFill>
                  <a:srgbClr val="434343"/>
                </a:solidFill>
              </a:rPr>
              <a:t>Errors are listed on the first page, others on the second page, and some are on both pages.</a:t>
            </a:r>
            <a:endParaRPr sz="1733">
              <a:solidFill>
                <a:srgbClr val="434343"/>
              </a:solidFill>
            </a:endParaRPr>
          </a:p>
          <a:p>
            <a:pPr marL="914377" indent="0">
              <a:lnSpc>
                <a:spcPct val="100000"/>
              </a:lnSpc>
              <a:spcBef>
                <a:spcPts val="0"/>
              </a:spcBef>
              <a:buNone/>
            </a:pPr>
            <a:endParaRPr sz="1733">
              <a:solidFill>
                <a:srgbClr val="434343"/>
              </a:solidFill>
            </a:endParaRPr>
          </a:p>
          <a:p>
            <a:pPr marL="457189" indent="-296326">
              <a:lnSpc>
                <a:spcPct val="100000"/>
              </a:lnSpc>
              <a:spcBef>
                <a:spcPts val="0"/>
              </a:spcBef>
              <a:buClr>
                <a:srgbClr val="434343"/>
              </a:buClr>
              <a:buSzPts val="1300"/>
            </a:pPr>
            <a:r>
              <a:rPr lang="en" sz="1733" b="1">
                <a:solidFill>
                  <a:srgbClr val="FF0000"/>
                </a:solidFill>
              </a:rPr>
              <a:t>Red</a:t>
            </a:r>
            <a:r>
              <a:rPr lang="en" sz="1733">
                <a:solidFill>
                  <a:srgbClr val="434343"/>
                </a:solidFill>
              </a:rPr>
              <a:t> comments are errors that must be fixed</a:t>
            </a:r>
            <a:endParaRPr sz="1733">
              <a:solidFill>
                <a:srgbClr val="434343"/>
              </a:solidFill>
            </a:endParaRPr>
          </a:p>
          <a:p>
            <a:pPr marL="457189" indent="0">
              <a:lnSpc>
                <a:spcPct val="100000"/>
              </a:lnSpc>
              <a:spcBef>
                <a:spcPts val="0"/>
              </a:spcBef>
              <a:buNone/>
            </a:pPr>
            <a:endParaRPr sz="1733">
              <a:solidFill>
                <a:srgbClr val="434343"/>
              </a:solidFill>
            </a:endParaRPr>
          </a:p>
          <a:p>
            <a:pPr marL="457189" indent="-296326">
              <a:lnSpc>
                <a:spcPct val="100000"/>
              </a:lnSpc>
              <a:spcBef>
                <a:spcPts val="0"/>
              </a:spcBef>
              <a:buClr>
                <a:srgbClr val="434343"/>
              </a:buClr>
              <a:buSzPts val="1300"/>
            </a:pPr>
            <a:r>
              <a:rPr lang="en" sz="1733" b="1">
                <a:solidFill>
                  <a:srgbClr val="F1C232"/>
                </a:solidFill>
              </a:rPr>
              <a:t>Yellow</a:t>
            </a:r>
            <a:r>
              <a:rPr lang="en" sz="1733">
                <a:solidFill>
                  <a:srgbClr val="434343"/>
                </a:solidFill>
              </a:rPr>
              <a:t> comments are warnings but are not required to be fixed.</a:t>
            </a:r>
            <a:endParaRPr sz="1733" u="sng">
              <a:solidFill>
                <a:schemeClr val="dk2"/>
              </a:solidFill>
            </a:endParaRPr>
          </a:p>
        </p:txBody>
      </p:sp>
      <p:sp>
        <p:nvSpPr>
          <p:cNvPr id="381" name="Google Shape;381;p52"/>
          <p:cNvSpPr txBox="1"/>
          <p:nvPr/>
        </p:nvSpPr>
        <p:spPr>
          <a:xfrm>
            <a:off x="10472633" y="1904067"/>
            <a:ext cx="1637600" cy="718400"/>
          </a:xfrm>
          <a:prstGeom prst="rect">
            <a:avLst/>
          </a:prstGeom>
          <a:solidFill>
            <a:schemeClr val="accent3"/>
          </a:solidFill>
          <a:ln>
            <a:noFill/>
          </a:ln>
        </p:spPr>
        <p:txBody>
          <a:bodyPr spcFirstLastPara="1" wrap="square" lIns="121900" tIns="121900" rIns="121900" bIns="121900" anchor="t" anchorCtr="0">
            <a:noAutofit/>
          </a:bodyPr>
          <a:lstStyle/>
          <a:p>
            <a:r>
              <a:rPr lang="en" sz="2000">
                <a:solidFill>
                  <a:srgbClr val="3A3D4B"/>
                </a:solidFill>
                <a:latin typeface="Calibri"/>
                <a:ea typeface="Calibri"/>
                <a:cs typeface="Calibri"/>
                <a:sym typeface="Calibri"/>
              </a:rPr>
              <a:t>Key for error explanation.</a:t>
            </a:r>
            <a:endParaRPr sz="2000">
              <a:solidFill>
                <a:srgbClr val="3A3D4B"/>
              </a:solidFill>
              <a:latin typeface="Calibri"/>
              <a:ea typeface="Calibri"/>
              <a:cs typeface="Calibri"/>
              <a:sym typeface="Calibri"/>
            </a:endParaRPr>
          </a:p>
        </p:txBody>
      </p:sp>
      <p:sp>
        <p:nvSpPr>
          <p:cNvPr id="382" name="Google Shape;382;p52"/>
          <p:cNvSpPr/>
          <p:nvPr/>
        </p:nvSpPr>
        <p:spPr>
          <a:xfrm>
            <a:off x="10014233" y="2069267"/>
            <a:ext cx="458400" cy="388000"/>
          </a:xfrm>
          <a:prstGeom prst="lef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383" name="Google Shape;383;p52"/>
          <p:cNvSpPr txBox="1"/>
          <p:nvPr/>
        </p:nvSpPr>
        <p:spPr>
          <a:xfrm>
            <a:off x="2374533" y="5386500"/>
            <a:ext cx="1637600" cy="718400"/>
          </a:xfrm>
          <a:prstGeom prst="rect">
            <a:avLst/>
          </a:prstGeom>
          <a:solidFill>
            <a:srgbClr val="F4CCCC"/>
          </a:solidFill>
          <a:ln>
            <a:noFill/>
          </a:ln>
        </p:spPr>
        <p:txBody>
          <a:bodyPr spcFirstLastPara="1" wrap="square" lIns="121900" tIns="121900" rIns="121900" bIns="121900" anchor="t" anchorCtr="0">
            <a:noAutofit/>
          </a:bodyPr>
          <a:lstStyle/>
          <a:p>
            <a:r>
              <a:rPr lang="en" sz="2000">
                <a:solidFill>
                  <a:srgbClr val="3A3D4B"/>
                </a:solidFill>
                <a:latin typeface="Calibri"/>
                <a:ea typeface="Calibri"/>
                <a:cs typeface="Calibri"/>
                <a:sym typeface="Calibri"/>
              </a:rPr>
              <a:t>Error section</a:t>
            </a:r>
            <a:endParaRPr sz="2000">
              <a:solidFill>
                <a:srgbClr val="3A3D4B"/>
              </a:solidFill>
              <a:latin typeface="Calibri"/>
              <a:ea typeface="Calibri"/>
              <a:cs typeface="Calibri"/>
              <a:sym typeface="Calibri"/>
            </a:endParaRPr>
          </a:p>
        </p:txBody>
      </p:sp>
      <p:sp>
        <p:nvSpPr>
          <p:cNvPr id="384" name="Google Shape;384;p52"/>
          <p:cNvSpPr/>
          <p:nvPr/>
        </p:nvSpPr>
        <p:spPr>
          <a:xfrm rot="-10797000">
            <a:off x="4012127" y="5484855"/>
            <a:ext cx="458400" cy="388400"/>
          </a:xfrm>
          <a:prstGeom prst="left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p:nvPr>
        </p:nvSpPr>
        <p:spPr>
          <a:xfrm>
            <a:off x="0" y="255133"/>
            <a:ext cx="12192000" cy="1036800"/>
          </a:xfrm>
          <a:prstGeom prst="rect">
            <a:avLst/>
          </a:prstGeom>
        </p:spPr>
        <p:txBody>
          <a:bodyPr spcFirstLastPara="1" wrap="square" lIns="91433" tIns="45700" rIns="91433" bIns="45700" anchor="b" anchorCtr="0">
            <a:noAutofit/>
          </a:bodyPr>
          <a:lstStyle/>
          <a:p>
            <a:pPr algn="ctr">
              <a:buClr>
                <a:schemeClr val="dk2"/>
              </a:buClr>
              <a:buSzPct val="25925"/>
            </a:pPr>
            <a:r>
              <a:rPr lang="en" b="1" dirty="0">
                <a:latin typeface="Arial Black" panose="020B0A04020102020204" pitchFamily="34" charset="0"/>
              </a:rPr>
              <a:t>Indicator 7 Report - Preschool Outcome Errors (Cont.)</a:t>
            </a:r>
            <a:endParaRPr b="1" dirty="0">
              <a:latin typeface="Arial Black" panose="020B0A04020102020204" pitchFamily="34" charset="0"/>
            </a:endParaRPr>
          </a:p>
        </p:txBody>
      </p:sp>
      <p:pic>
        <p:nvPicPr>
          <p:cNvPr id="390" name="Google Shape;390;p53"/>
          <p:cNvPicPr preferRelativeResize="0"/>
          <p:nvPr/>
        </p:nvPicPr>
        <p:blipFill>
          <a:blip r:embed="rId3">
            <a:alphaModFix/>
          </a:blip>
          <a:stretch>
            <a:fillRect/>
          </a:stretch>
        </p:blipFill>
        <p:spPr>
          <a:xfrm>
            <a:off x="156267" y="1513500"/>
            <a:ext cx="11756333" cy="5155067"/>
          </a:xfrm>
          <a:prstGeom prst="rect">
            <a:avLst/>
          </a:prstGeom>
          <a:noFill/>
          <a:ln>
            <a:noFill/>
          </a:ln>
        </p:spPr>
      </p:pic>
      <p:sp>
        <p:nvSpPr>
          <p:cNvPr id="391" name="Google Shape;391;p53"/>
          <p:cNvSpPr txBox="1"/>
          <p:nvPr/>
        </p:nvSpPr>
        <p:spPr>
          <a:xfrm>
            <a:off x="9757600" y="1557567"/>
            <a:ext cx="1637600" cy="718400"/>
          </a:xfrm>
          <a:prstGeom prst="rect">
            <a:avLst/>
          </a:prstGeom>
          <a:solidFill>
            <a:srgbClr val="F4CCCC"/>
          </a:solidFill>
          <a:ln>
            <a:noFill/>
          </a:ln>
        </p:spPr>
        <p:txBody>
          <a:bodyPr spcFirstLastPara="1" wrap="square" lIns="121900" tIns="121900" rIns="121900" bIns="121900" anchor="t" anchorCtr="0">
            <a:noAutofit/>
          </a:bodyPr>
          <a:lstStyle/>
          <a:p>
            <a:r>
              <a:rPr lang="en" sz="2000">
                <a:solidFill>
                  <a:srgbClr val="3A3D4B"/>
                </a:solidFill>
                <a:latin typeface="Calibri"/>
                <a:ea typeface="Calibri"/>
                <a:cs typeface="Calibri"/>
                <a:sym typeface="Calibri"/>
              </a:rPr>
              <a:t>Error section</a:t>
            </a:r>
            <a:endParaRPr sz="2000">
              <a:solidFill>
                <a:srgbClr val="3A3D4B"/>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title"/>
          </p:nvPr>
        </p:nvSpPr>
        <p:spPr>
          <a:xfrm>
            <a:off x="1295400" y="400790"/>
            <a:ext cx="9601200" cy="1036800"/>
          </a:xfrm>
          <a:prstGeom prst="rect">
            <a:avLst/>
          </a:prstGeom>
        </p:spPr>
        <p:txBody>
          <a:bodyPr spcFirstLastPara="1" wrap="square" lIns="91433" tIns="45700" rIns="91433" bIns="45700" anchor="b" anchorCtr="0">
            <a:normAutofit/>
          </a:bodyPr>
          <a:lstStyle/>
          <a:p>
            <a:pPr algn="ctr"/>
            <a:r>
              <a:rPr lang="en-US" b="1">
                <a:latin typeface="Arial Black" panose="020B0A04020102020204" pitchFamily="34" charset="0"/>
              </a:rPr>
              <a:t>Indicator 7 Requirements</a:t>
            </a:r>
          </a:p>
        </p:txBody>
      </p:sp>
      <p:sp>
        <p:nvSpPr>
          <p:cNvPr id="397" name="Google Shape;397;p54"/>
          <p:cNvSpPr txBox="1">
            <a:spLocks noGrp="1"/>
          </p:cNvSpPr>
          <p:nvPr>
            <p:ph type="body" idx="1"/>
          </p:nvPr>
        </p:nvSpPr>
        <p:spPr>
          <a:xfrm>
            <a:off x="720300" y="1828800"/>
            <a:ext cx="10908800" cy="4739200"/>
          </a:xfrm>
          <a:prstGeom prst="rect">
            <a:avLst/>
          </a:prstGeom>
        </p:spPr>
        <p:txBody>
          <a:bodyPr spcFirstLastPara="1" wrap="square" lIns="91433" tIns="45700" rIns="91433" bIns="45700" anchor="t" anchorCtr="0">
            <a:normAutofit/>
          </a:bodyPr>
          <a:lstStyle/>
          <a:p>
            <a:pPr marL="0" indent="0">
              <a:lnSpc>
                <a:spcPct val="100000"/>
              </a:lnSpc>
              <a:spcBef>
                <a:spcPts val="0"/>
              </a:spcBef>
              <a:buNone/>
            </a:pPr>
            <a:r>
              <a:rPr lang="en" sz="1733" b="1" u="sng">
                <a:solidFill>
                  <a:schemeClr val="dk2"/>
                </a:solidFill>
              </a:rPr>
              <a:t>Early Childhood Assessments</a:t>
            </a:r>
            <a:r>
              <a:rPr lang="en" sz="1733" b="1">
                <a:solidFill>
                  <a:schemeClr val="dk2"/>
                </a:solidFill>
              </a:rPr>
              <a:t> </a:t>
            </a:r>
            <a:endParaRPr sz="1600">
              <a:solidFill>
                <a:schemeClr val="dk2"/>
              </a:solidFill>
            </a:endParaRPr>
          </a:p>
          <a:p>
            <a:pPr marL="609585" indent="-406390">
              <a:lnSpc>
                <a:spcPct val="100000"/>
              </a:lnSpc>
              <a:spcBef>
                <a:spcPts val="0"/>
              </a:spcBef>
              <a:buClr>
                <a:schemeClr val="dk2"/>
              </a:buClr>
              <a:buSzPts val="1200"/>
              <a:buFont typeface="Calibri"/>
              <a:buChar char="•"/>
            </a:pPr>
            <a:r>
              <a:rPr lang="en" sz="1600">
                <a:solidFill>
                  <a:schemeClr val="dk2"/>
                </a:solidFill>
              </a:rPr>
              <a:t>Students who enroll in the program </a:t>
            </a:r>
            <a:r>
              <a:rPr lang="en" sz="1600" u="sng">
                <a:solidFill>
                  <a:schemeClr val="dk2"/>
                </a:solidFill>
              </a:rPr>
              <a:t>MORE than </a:t>
            </a:r>
            <a:r>
              <a:rPr lang="en" sz="1600" i="1" u="sng">
                <a:solidFill>
                  <a:schemeClr val="dk2"/>
                </a:solidFill>
              </a:rPr>
              <a:t>30 days from the end of the school year</a:t>
            </a:r>
            <a:r>
              <a:rPr lang="en" sz="1600">
                <a:solidFill>
                  <a:schemeClr val="dk2"/>
                </a:solidFill>
              </a:rPr>
              <a:t> require an EARLY CHILDHOOD “ENTRY” assessment in all three content areas: </a:t>
            </a:r>
            <a:endParaRPr sz="1600">
              <a:solidFill>
                <a:schemeClr val="dk2"/>
              </a:solidFill>
            </a:endParaRPr>
          </a:p>
          <a:p>
            <a:pPr marL="1219170" lvl="1" indent="-406390">
              <a:lnSpc>
                <a:spcPct val="100000"/>
              </a:lnSpc>
              <a:spcBef>
                <a:spcPts val="0"/>
              </a:spcBef>
              <a:buClr>
                <a:schemeClr val="dk2"/>
              </a:buClr>
              <a:buSzPts val="1200"/>
              <a:buFont typeface="Calibri"/>
              <a:buChar char="•"/>
            </a:pPr>
            <a:r>
              <a:rPr lang="en" sz="1600">
                <a:solidFill>
                  <a:schemeClr val="dk2"/>
                </a:solidFill>
              </a:rPr>
              <a:t>BEHAVIOR, </a:t>
            </a:r>
            <a:endParaRPr sz="1600">
              <a:solidFill>
                <a:schemeClr val="dk2"/>
              </a:solidFill>
            </a:endParaRPr>
          </a:p>
          <a:p>
            <a:pPr marL="1219170" lvl="1" indent="-406390">
              <a:lnSpc>
                <a:spcPct val="100000"/>
              </a:lnSpc>
              <a:spcBef>
                <a:spcPts val="0"/>
              </a:spcBef>
              <a:buClr>
                <a:schemeClr val="dk2"/>
              </a:buClr>
              <a:buSzPts val="1200"/>
              <a:buFont typeface="Calibri"/>
              <a:buChar char="•"/>
            </a:pPr>
            <a:r>
              <a:rPr lang="en" sz="1600">
                <a:solidFill>
                  <a:schemeClr val="dk2"/>
                </a:solidFill>
              </a:rPr>
              <a:t>SOCIAL EMOTIONAL and</a:t>
            </a:r>
            <a:endParaRPr sz="1600">
              <a:solidFill>
                <a:schemeClr val="dk2"/>
              </a:solidFill>
            </a:endParaRPr>
          </a:p>
          <a:p>
            <a:pPr marL="1219170" lvl="1" indent="-406390">
              <a:lnSpc>
                <a:spcPct val="100000"/>
              </a:lnSpc>
              <a:spcBef>
                <a:spcPts val="0"/>
              </a:spcBef>
              <a:buClr>
                <a:schemeClr val="dk2"/>
              </a:buClr>
              <a:buSzPts val="1200"/>
              <a:buFont typeface="Calibri"/>
              <a:buChar char="•"/>
            </a:pPr>
            <a:r>
              <a:rPr lang="en" sz="1600">
                <a:solidFill>
                  <a:schemeClr val="dk2"/>
                </a:solidFill>
              </a:rPr>
              <a:t> LANGUAGE ACQUISITION   </a:t>
            </a:r>
            <a:endParaRPr sz="1600">
              <a:solidFill>
                <a:schemeClr val="dk2"/>
              </a:solidFill>
            </a:endParaRPr>
          </a:p>
          <a:p>
            <a:pPr marL="0" indent="0">
              <a:lnSpc>
                <a:spcPct val="100000"/>
              </a:lnSpc>
              <a:spcBef>
                <a:spcPts val="0"/>
              </a:spcBef>
              <a:buNone/>
            </a:pPr>
            <a:r>
              <a:rPr lang="en" sz="1600">
                <a:solidFill>
                  <a:schemeClr val="dk2"/>
                </a:solidFill>
              </a:rPr>
              <a:t>             This includes students receiving Speech Only services. </a:t>
            </a:r>
            <a:endParaRPr sz="1600">
              <a:solidFill>
                <a:schemeClr val="dk2"/>
              </a:solidFill>
            </a:endParaRPr>
          </a:p>
          <a:p>
            <a:pPr marL="609585" indent="-406390">
              <a:lnSpc>
                <a:spcPct val="100000"/>
              </a:lnSpc>
              <a:spcBef>
                <a:spcPts val="0"/>
              </a:spcBef>
              <a:buClr>
                <a:schemeClr val="dk2"/>
              </a:buClr>
              <a:buSzPts val="1200"/>
              <a:buFont typeface="Calibri"/>
              <a:buChar char="•"/>
            </a:pPr>
            <a:r>
              <a:rPr lang="en" sz="1600">
                <a:solidFill>
                  <a:schemeClr val="dk2"/>
                </a:solidFill>
              </a:rPr>
              <a:t>Submit the ENTRY and EXIT EARLY CHILDHOOD assessment only ONCE in the school year in the first reporting period after the test is administered (40D, 80D, 120D or EOY).  </a:t>
            </a:r>
            <a:endParaRPr sz="1600">
              <a:solidFill>
                <a:schemeClr val="dk2"/>
              </a:solidFill>
            </a:endParaRPr>
          </a:p>
          <a:p>
            <a:pPr marL="609585" indent="-406390">
              <a:lnSpc>
                <a:spcPct val="100000"/>
              </a:lnSpc>
              <a:spcBef>
                <a:spcPts val="0"/>
              </a:spcBef>
              <a:buClr>
                <a:schemeClr val="dk2"/>
              </a:buClr>
              <a:buSzPts val="1200"/>
              <a:buFont typeface="Calibri"/>
              <a:buChar char="•"/>
            </a:pPr>
            <a:r>
              <a:rPr lang="en" sz="1600">
                <a:solidFill>
                  <a:schemeClr val="dk2"/>
                </a:solidFill>
              </a:rPr>
              <a:t>The ENTRY test for EARLY CHILDHOOD assessments must be administered </a:t>
            </a:r>
            <a:r>
              <a:rPr lang="en" sz="1600" i="1" u="sng">
                <a:solidFill>
                  <a:schemeClr val="dk2"/>
                </a:solidFill>
              </a:rPr>
              <a:t>within 30 DAYS of the child’s program start date</a:t>
            </a:r>
            <a:r>
              <a:rPr lang="en" sz="1600">
                <a:solidFill>
                  <a:schemeClr val="dk2"/>
                </a:solidFill>
              </a:rPr>
              <a:t> in the current school year.  </a:t>
            </a:r>
            <a:endParaRPr sz="1600">
              <a:solidFill>
                <a:schemeClr val="dk2"/>
              </a:solidFill>
            </a:endParaRPr>
          </a:p>
          <a:p>
            <a:pPr marL="609585" indent="-406390">
              <a:lnSpc>
                <a:spcPct val="100000"/>
              </a:lnSpc>
              <a:spcBef>
                <a:spcPts val="0"/>
              </a:spcBef>
              <a:buClr>
                <a:schemeClr val="dk2"/>
              </a:buClr>
              <a:buSzPts val="1200"/>
              <a:buFont typeface="Calibri"/>
              <a:buChar char="•"/>
            </a:pPr>
            <a:r>
              <a:rPr lang="en" sz="1600">
                <a:solidFill>
                  <a:schemeClr val="dk2"/>
                </a:solidFill>
              </a:rPr>
              <a:t>The EXIT test for EARLY CHILDHOOD assessments is administered </a:t>
            </a:r>
            <a:r>
              <a:rPr lang="en" sz="1600" i="1" u="sng">
                <a:solidFill>
                  <a:schemeClr val="dk2"/>
                </a:solidFill>
              </a:rPr>
              <a:t>at least six months</a:t>
            </a:r>
            <a:r>
              <a:rPr lang="en" sz="1600">
                <a:solidFill>
                  <a:schemeClr val="dk2"/>
                </a:solidFill>
              </a:rPr>
              <a:t> after the ENTRY test was administered.  An EXIT test is required if the student was enrolled in the program for at least six months.</a:t>
            </a:r>
            <a:endParaRPr sz="1600">
              <a:solidFill>
                <a:schemeClr val="dk2"/>
              </a:solidFill>
            </a:endParaRPr>
          </a:p>
          <a:p>
            <a:pPr marL="609585" indent="-406390">
              <a:lnSpc>
                <a:spcPct val="100000"/>
              </a:lnSpc>
              <a:spcBef>
                <a:spcPts val="0"/>
              </a:spcBef>
              <a:buClr>
                <a:schemeClr val="dk2"/>
              </a:buClr>
              <a:buSzPts val="1200"/>
            </a:pPr>
            <a:r>
              <a:rPr lang="en" sz="1600">
                <a:solidFill>
                  <a:schemeClr val="dk2"/>
                </a:solidFill>
              </a:rPr>
              <a:t>Standard Achieved Code is now used to collect the</a:t>
            </a:r>
            <a:r>
              <a:rPr lang="en" sz="1600" b="1">
                <a:solidFill>
                  <a:schemeClr val="dk2"/>
                </a:solidFill>
              </a:rPr>
              <a:t> PROGRESS ASSESSMENT VALUE </a:t>
            </a:r>
            <a:r>
              <a:rPr lang="en" sz="1600">
                <a:solidFill>
                  <a:schemeClr val="dk2"/>
                </a:solidFill>
              </a:rPr>
              <a:t>and is to be submitted into Nova for each of the Early Childhood EXIT Assessments.  </a:t>
            </a:r>
            <a:r>
              <a:rPr lang="en" sz="1600" b="1">
                <a:solidFill>
                  <a:schemeClr val="dk2"/>
                </a:solidFill>
              </a:rPr>
              <a:t>Discontinue</a:t>
            </a:r>
            <a:r>
              <a:rPr lang="en" sz="1600">
                <a:solidFill>
                  <a:schemeClr val="dk2"/>
                </a:solidFill>
              </a:rPr>
              <a:t> use of the Standard Achieved Code for the Early Childhood ENTRY assessments.</a:t>
            </a:r>
            <a:endParaRPr sz="1600">
              <a:solidFill>
                <a:schemeClr val="dk2"/>
              </a:solidFill>
            </a:endParaRPr>
          </a:p>
          <a:p>
            <a:pPr marL="609585" indent="-406390">
              <a:lnSpc>
                <a:spcPct val="100000"/>
              </a:lnSpc>
              <a:spcBef>
                <a:spcPts val="0"/>
              </a:spcBef>
              <a:buClr>
                <a:schemeClr val="dk2"/>
              </a:buClr>
              <a:buSzPts val="1200"/>
            </a:pPr>
            <a:r>
              <a:rPr lang="en" sz="1600">
                <a:solidFill>
                  <a:schemeClr val="dk2"/>
                </a:solidFill>
              </a:rPr>
              <a:t>When determining the student's </a:t>
            </a:r>
            <a:r>
              <a:rPr lang="en" sz="1600" b="1">
                <a:solidFill>
                  <a:schemeClr val="dk2"/>
                </a:solidFill>
              </a:rPr>
              <a:t>PROGRESS ASSESSMENT VALUE, utilize the Childhood Outcomes Summary Form (COSF).</a:t>
            </a:r>
            <a:endParaRPr sz="1600" b="1">
              <a:solidFill>
                <a:schemeClr val="dk2"/>
              </a:solidFill>
            </a:endParaRPr>
          </a:p>
          <a:p>
            <a:pPr marL="0" indent="0">
              <a:spcBef>
                <a:spcPts val="1867"/>
              </a:spcBef>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01">
          <a:extLst>
            <a:ext uri="{FF2B5EF4-FFF2-40B4-BE49-F238E27FC236}">
              <a16:creationId xmlns:a16="http://schemas.microsoft.com/office/drawing/2014/main" id="{F47EB88B-9E9F-A26F-F630-07A3FA3F3F55}"/>
            </a:ext>
          </a:extLst>
        </p:cNvPr>
        <p:cNvGrpSpPr/>
        <p:nvPr/>
      </p:nvGrpSpPr>
      <p:grpSpPr>
        <a:xfrm>
          <a:off x="0" y="0"/>
          <a:ext cx="0" cy="0"/>
          <a:chOff x="0" y="0"/>
          <a:chExt cx="0" cy="0"/>
        </a:xfrm>
      </p:grpSpPr>
      <p:sp>
        <p:nvSpPr>
          <p:cNvPr id="402" name="Google Shape;402;p55">
            <a:extLst>
              <a:ext uri="{FF2B5EF4-FFF2-40B4-BE49-F238E27FC236}">
                <a16:creationId xmlns:a16="http://schemas.microsoft.com/office/drawing/2014/main" id="{BBFFCB47-22A6-40AC-6BF8-B50B04100A2E}"/>
              </a:ext>
            </a:extLst>
          </p:cNvPr>
          <p:cNvSpPr txBox="1">
            <a:spLocks noGrp="1"/>
          </p:cNvSpPr>
          <p:nvPr>
            <p:ph type="title"/>
          </p:nvPr>
        </p:nvSpPr>
        <p:spPr>
          <a:xfrm>
            <a:off x="1295400" y="425066"/>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Q &amp; A</a:t>
            </a:r>
            <a:endParaRPr b="1" dirty="0">
              <a:latin typeface="Arial Black" panose="020B0A04020102020204" pitchFamily="34" charset="0"/>
            </a:endParaRPr>
          </a:p>
        </p:txBody>
      </p:sp>
      <p:sp>
        <p:nvSpPr>
          <p:cNvPr id="403" name="Google Shape;403;p55">
            <a:extLst>
              <a:ext uri="{FF2B5EF4-FFF2-40B4-BE49-F238E27FC236}">
                <a16:creationId xmlns:a16="http://schemas.microsoft.com/office/drawing/2014/main" id="{7CBE79DB-2426-7A9D-C1B5-7C46278E0DAE}"/>
              </a:ext>
            </a:extLst>
          </p:cNvPr>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marL="0" indent="0">
              <a:lnSpc>
                <a:spcPct val="130000"/>
              </a:lnSpc>
              <a:spcBef>
                <a:spcPts val="0"/>
              </a:spcBef>
              <a:buNone/>
            </a:pPr>
            <a:r>
              <a:rPr lang="en" sz="2267">
                <a:solidFill>
                  <a:schemeClr val="dk2"/>
                </a:solidFill>
              </a:rPr>
              <a:t>Take a moment to enter your questions on the reports discussed so far.</a:t>
            </a:r>
            <a:endParaRPr sz="2267">
              <a:solidFill>
                <a:schemeClr val="dk2"/>
              </a:solidFill>
            </a:endParaRPr>
          </a:p>
          <a:p>
            <a:pPr marL="457189" indent="-330192">
              <a:lnSpc>
                <a:spcPct val="130000"/>
              </a:lnSpc>
              <a:spcBef>
                <a:spcPts val="0"/>
              </a:spcBef>
              <a:buClr>
                <a:srgbClr val="434343"/>
              </a:buClr>
              <a:buSzPts val="1700"/>
              <a:buFont typeface="Calibri"/>
              <a:buChar char="•"/>
            </a:pPr>
            <a:r>
              <a:rPr lang="en" sz="2267">
                <a:solidFill>
                  <a:schemeClr val="dk2"/>
                </a:solidFill>
              </a:rPr>
              <a:t>Use the </a:t>
            </a:r>
            <a:r>
              <a:rPr lang="en" sz="2267">
                <a:solidFill>
                  <a:schemeClr val="dk2"/>
                </a:solidFill>
                <a:highlight>
                  <a:srgbClr val="FFFF00"/>
                </a:highlight>
              </a:rPr>
              <a:t>QR code or</a:t>
            </a:r>
            <a:r>
              <a:rPr lang="en" sz="2267">
                <a:solidFill>
                  <a:schemeClr val="dk2"/>
                </a:solidFill>
              </a:rPr>
              <a:t> click </a:t>
            </a:r>
            <a:r>
              <a:rPr lang="en" sz="2267" u="sng">
                <a:solidFill>
                  <a:schemeClr val="accent3"/>
                </a:solidFill>
                <a:hlinkClick r:id="rId3">
                  <a:extLst>
                    <a:ext uri="{A12FA001-AC4F-418D-AE19-62706E023703}">
                      <ahyp:hlinkClr xmlns:ahyp="http://schemas.microsoft.com/office/drawing/2018/hyperlinkcolor" val="tx"/>
                    </a:ext>
                  </a:extLst>
                </a:hlinkClick>
              </a:rPr>
              <a:t>here</a:t>
            </a:r>
            <a:r>
              <a:rPr lang="en" sz="2267">
                <a:solidFill>
                  <a:schemeClr val="dk2"/>
                </a:solidFill>
              </a:rPr>
              <a:t>, to write down your questions. </a:t>
            </a:r>
            <a:endParaRPr/>
          </a:p>
        </p:txBody>
      </p:sp>
      <p:pic>
        <p:nvPicPr>
          <p:cNvPr id="404" name="Google Shape;404;p55">
            <a:extLst>
              <a:ext uri="{FF2B5EF4-FFF2-40B4-BE49-F238E27FC236}">
                <a16:creationId xmlns:a16="http://schemas.microsoft.com/office/drawing/2014/main" id="{D0AEEF97-2DB8-5DF6-5A30-69BB0657D9BA}"/>
              </a:ext>
            </a:extLst>
          </p:cNvPr>
          <p:cNvPicPr preferRelativeResize="0"/>
          <p:nvPr/>
        </p:nvPicPr>
        <p:blipFill>
          <a:blip r:embed="rId4">
            <a:alphaModFix/>
          </a:blip>
          <a:stretch>
            <a:fillRect/>
          </a:stretch>
        </p:blipFill>
        <p:spPr>
          <a:xfrm>
            <a:off x="4739900" y="3481033"/>
            <a:ext cx="2712200" cy="2794904"/>
          </a:xfrm>
          <a:prstGeom prst="rect">
            <a:avLst/>
          </a:prstGeom>
          <a:noFill/>
          <a:ln>
            <a:noFill/>
          </a:ln>
        </p:spPr>
      </p:pic>
    </p:spTree>
    <p:extLst>
      <p:ext uri="{BB962C8B-B14F-4D97-AF65-F5344CB8AC3E}">
        <p14:creationId xmlns:p14="http://schemas.microsoft.com/office/powerpoint/2010/main" val="3165525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6"/>
          <p:cNvSpPr txBox="1">
            <a:spLocks noGrp="1"/>
          </p:cNvSpPr>
          <p:nvPr>
            <p:ph type="title"/>
          </p:nvPr>
        </p:nvSpPr>
        <p:spPr>
          <a:xfrm>
            <a:off x="0" y="327961"/>
            <a:ext cx="12192000" cy="1036800"/>
          </a:xfrm>
          <a:prstGeom prst="rect">
            <a:avLst/>
          </a:prstGeom>
        </p:spPr>
        <p:txBody>
          <a:bodyPr spcFirstLastPara="1" wrap="square" lIns="91433" tIns="45700" rIns="91433" bIns="45700" anchor="b" anchorCtr="0">
            <a:noAutofit/>
          </a:bodyPr>
          <a:lstStyle/>
          <a:p>
            <a:pPr algn="ctr">
              <a:buClr>
                <a:schemeClr val="dk2"/>
              </a:buClr>
              <a:buSzPts val="700"/>
            </a:pPr>
            <a:r>
              <a:rPr lang="en-US" b="1">
                <a:latin typeface="Arial Black" panose="020B0A04020102020204" pitchFamily="34" charset="0"/>
              </a:rPr>
              <a:t>Indicator 8 Report - Parent Involvement</a:t>
            </a:r>
            <a:endParaRPr lang="en-US">
              <a:latin typeface="Arial Black" panose="020B0A04020102020204" pitchFamily="34" charset="0"/>
            </a:endParaRPr>
          </a:p>
        </p:txBody>
      </p:sp>
      <p:sp>
        <p:nvSpPr>
          <p:cNvPr id="410" name="Google Shape;410;p56"/>
          <p:cNvSpPr txBox="1"/>
          <p:nvPr/>
        </p:nvSpPr>
        <p:spPr>
          <a:xfrm>
            <a:off x="1331600" y="4661315"/>
            <a:ext cx="9528800" cy="11680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buClr>
                <a:schemeClr val="dk2"/>
              </a:buClr>
              <a:buSzPts val="1100"/>
            </a:pPr>
            <a:r>
              <a:rPr lang="en" sz="1944" b="1" dirty="0">
                <a:solidFill>
                  <a:srgbClr val="1D7E75"/>
                </a:solidFill>
                <a:latin typeface="Calibri"/>
                <a:ea typeface="Calibri"/>
                <a:cs typeface="Calibri"/>
                <a:sym typeface="Calibri"/>
              </a:rPr>
              <a:t>Link to Indicator 8 Report in Nova:</a:t>
            </a:r>
            <a:endParaRPr sz="2477" b="1" dirty="0">
              <a:solidFill>
                <a:srgbClr val="1D7E75"/>
              </a:solidFill>
              <a:latin typeface="Calibri"/>
              <a:ea typeface="Calibri"/>
              <a:cs typeface="Calibri"/>
              <a:sym typeface="Calibri"/>
            </a:endParaRPr>
          </a:p>
          <a:p>
            <a:pPr>
              <a:lnSpc>
                <a:spcPct val="90000"/>
              </a:lnSpc>
              <a:buClr>
                <a:schemeClr val="dk2"/>
              </a:buClr>
              <a:buSzPts val="1100"/>
            </a:pPr>
            <a:r>
              <a:rPr lang="en" sz="1467" u="sng" dirty="0">
                <a:solidFill>
                  <a:schemeClr val="hlink"/>
                </a:solidFill>
                <a:latin typeface="Calibri"/>
                <a:ea typeface="Calibri"/>
                <a:cs typeface="Calibri"/>
                <a:sym typeface="Calibri"/>
                <a:hlinkClick r:id="rId3"/>
              </a:rPr>
              <a:t>https://eui.ped.state.nm.us/sites/stars/ProdNova/_layouts/15/ReportServer/RSViewerPage.aspx?rv:RelativeReportUrl=/sites/stars/ProdNova/PublicFolders/District%20and%20School%20Reports/Special%20Education/SPED%20-%20SPP%20Indicator%2008.rdl</a:t>
            </a:r>
            <a:endParaRPr sz="1467" dirty="0">
              <a:solidFill>
                <a:srgbClr val="3A3D4B"/>
              </a:solidFill>
              <a:latin typeface="Calibri"/>
              <a:ea typeface="Calibri"/>
              <a:cs typeface="Calibri"/>
              <a:sym typeface="Calibri"/>
            </a:endParaRPr>
          </a:p>
          <a:p>
            <a:pPr>
              <a:lnSpc>
                <a:spcPct val="90000"/>
              </a:lnSpc>
              <a:buClr>
                <a:schemeClr val="dk2"/>
              </a:buClr>
              <a:buSzPts val="1100"/>
            </a:pPr>
            <a:endParaRPr sz="2133" dirty="0">
              <a:solidFill>
                <a:srgbClr val="3A3D4B"/>
              </a:solidFill>
              <a:latin typeface="Calibri"/>
              <a:ea typeface="Calibri"/>
              <a:cs typeface="Calibri"/>
              <a:sym typeface="Calibri"/>
            </a:endParaRPr>
          </a:p>
        </p:txBody>
      </p:sp>
      <p:pic>
        <p:nvPicPr>
          <p:cNvPr id="411" name="Google Shape;411;p56"/>
          <p:cNvPicPr preferRelativeResize="0"/>
          <p:nvPr/>
        </p:nvPicPr>
        <p:blipFill>
          <a:blip r:embed="rId4">
            <a:alphaModFix/>
          </a:blip>
          <a:stretch>
            <a:fillRect/>
          </a:stretch>
        </p:blipFill>
        <p:spPr>
          <a:xfrm>
            <a:off x="5299384" y="2198988"/>
            <a:ext cx="1066800" cy="1701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7"/>
          <p:cNvSpPr txBox="1">
            <a:spLocks noGrp="1"/>
          </p:cNvSpPr>
          <p:nvPr>
            <p:ph type="title"/>
          </p:nvPr>
        </p:nvSpPr>
        <p:spPr>
          <a:xfrm>
            <a:off x="0" y="398231"/>
            <a:ext cx="12192000" cy="1036800"/>
          </a:xfrm>
          <a:prstGeom prst="rect">
            <a:avLst/>
          </a:prstGeom>
        </p:spPr>
        <p:txBody>
          <a:bodyPr spcFirstLastPara="1" wrap="square" lIns="91433" tIns="45700" rIns="91433" bIns="45700" anchor="b" anchorCtr="0">
            <a:normAutofit fontScale="90000"/>
          </a:bodyPr>
          <a:lstStyle/>
          <a:p>
            <a:pPr algn="ctr"/>
            <a:r>
              <a:rPr lang="en" b="1" dirty="0">
                <a:latin typeface="Arial Black" panose="020B0A04020102020204" pitchFamily="34" charset="0"/>
              </a:rPr>
              <a:t>Indicator 8 - Parent Involvement Information</a:t>
            </a:r>
            <a:endParaRPr b="1" dirty="0">
              <a:latin typeface="Arial Black" panose="020B0A04020102020204" pitchFamily="34" charset="0"/>
            </a:endParaRPr>
          </a:p>
        </p:txBody>
      </p:sp>
      <p:pic>
        <p:nvPicPr>
          <p:cNvPr id="417" name="Google Shape;417;p57"/>
          <p:cNvPicPr preferRelativeResize="0"/>
          <p:nvPr/>
        </p:nvPicPr>
        <p:blipFill>
          <a:blip r:embed="rId3">
            <a:alphaModFix/>
          </a:blip>
          <a:stretch>
            <a:fillRect/>
          </a:stretch>
        </p:blipFill>
        <p:spPr>
          <a:xfrm>
            <a:off x="4016300" y="1781200"/>
            <a:ext cx="7896701" cy="4494867"/>
          </a:xfrm>
          <a:prstGeom prst="rect">
            <a:avLst/>
          </a:prstGeom>
          <a:noFill/>
          <a:ln>
            <a:noFill/>
          </a:ln>
        </p:spPr>
      </p:pic>
      <p:sp>
        <p:nvSpPr>
          <p:cNvPr id="418" name="Google Shape;418;p57"/>
          <p:cNvSpPr txBox="1">
            <a:spLocks noGrp="1"/>
          </p:cNvSpPr>
          <p:nvPr>
            <p:ph type="body" idx="1"/>
          </p:nvPr>
        </p:nvSpPr>
        <p:spPr>
          <a:xfrm>
            <a:off x="218033" y="1662233"/>
            <a:ext cx="3658400" cy="4732800"/>
          </a:xfrm>
          <a:prstGeom prst="rect">
            <a:avLst/>
          </a:prstGeom>
          <a:noFill/>
          <a:ln>
            <a:noFill/>
          </a:ln>
        </p:spPr>
        <p:txBody>
          <a:bodyPr spcFirstLastPara="1" wrap="square" lIns="91433" tIns="45700" rIns="91433" bIns="45700" anchor="t" anchorCtr="0">
            <a:normAutofit/>
          </a:bodyPr>
          <a:lstStyle/>
          <a:p>
            <a:pPr marL="0" indent="0">
              <a:lnSpc>
                <a:spcPct val="100000"/>
              </a:lnSpc>
              <a:spcBef>
                <a:spcPts val="0"/>
              </a:spcBef>
              <a:buNone/>
            </a:pPr>
            <a:r>
              <a:rPr lang="en" u="sng">
                <a:solidFill>
                  <a:srgbClr val="048A81"/>
                </a:solidFill>
              </a:rPr>
              <a:t>I8 Validation Requirements:</a:t>
            </a:r>
            <a:endParaRPr sz="1467" u="sng">
              <a:solidFill>
                <a:srgbClr val="048A81"/>
              </a:solidFill>
              <a:highlight>
                <a:srgbClr val="EA9999"/>
              </a:highlight>
            </a:endParaRPr>
          </a:p>
          <a:p>
            <a:pPr marL="457189" indent="-296326">
              <a:lnSpc>
                <a:spcPct val="100000"/>
              </a:lnSpc>
              <a:spcBef>
                <a:spcPts val="0"/>
              </a:spcBef>
              <a:buClr>
                <a:srgbClr val="434343"/>
              </a:buClr>
              <a:buSzPts val="1300"/>
            </a:pPr>
            <a:r>
              <a:rPr lang="en" sz="1733">
                <a:solidFill>
                  <a:srgbClr val="434343"/>
                </a:solidFill>
              </a:rPr>
              <a:t>Ensure all data required for parents are reported.</a:t>
            </a:r>
            <a:endParaRPr sz="1733" u="sng">
              <a:solidFill>
                <a:schemeClr val="dk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8"/>
          <p:cNvSpPr txBox="1">
            <a:spLocks noGrp="1"/>
          </p:cNvSpPr>
          <p:nvPr>
            <p:ph type="title"/>
          </p:nvPr>
        </p:nvSpPr>
        <p:spPr>
          <a:xfrm>
            <a:off x="0" y="408045"/>
            <a:ext cx="12192000" cy="1036800"/>
          </a:xfrm>
          <a:prstGeom prst="rect">
            <a:avLst/>
          </a:prstGeom>
        </p:spPr>
        <p:txBody>
          <a:bodyPr spcFirstLastPara="1" wrap="square" lIns="91433" tIns="45700" rIns="91433" bIns="45700" anchor="b" anchorCtr="0">
            <a:noAutofit/>
          </a:bodyPr>
          <a:lstStyle/>
          <a:p>
            <a:pPr algn="ctr">
              <a:buClr>
                <a:schemeClr val="dk2"/>
              </a:buClr>
              <a:buSzPts val="700"/>
            </a:pPr>
            <a:r>
              <a:rPr lang="en-US" b="1">
                <a:latin typeface="Arial Black" panose="020B0A04020102020204" pitchFamily="34" charset="0"/>
              </a:rPr>
              <a:t>Indicator</a:t>
            </a:r>
            <a:r>
              <a:rPr lang="en-US" sz="3600" b="1">
                <a:latin typeface="Arial Black" panose="020B0A04020102020204" pitchFamily="34" charset="0"/>
              </a:rPr>
              <a:t> 11 Report - Evaluation Timelines</a:t>
            </a:r>
            <a:endParaRPr lang="en-US" sz="3600">
              <a:latin typeface="Arial Black" panose="020B0A04020102020204" pitchFamily="34" charset="0"/>
            </a:endParaRPr>
          </a:p>
        </p:txBody>
      </p:sp>
      <p:sp>
        <p:nvSpPr>
          <p:cNvPr id="424" name="Google Shape;424;p58"/>
          <p:cNvSpPr txBox="1"/>
          <p:nvPr/>
        </p:nvSpPr>
        <p:spPr>
          <a:xfrm>
            <a:off x="1281913" y="4508960"/>
            <a:ext cx="9906000" cy="11392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buClr>
                <a:schemeClr val="dk2"/>
              </a:buClr>
              <a:buSzPts val="1100"/>
            </a:pPr>
            <a:r>
              <a:rPr lang="en" sz="2077" b="1" dirty="0">
                <a:solidFill>
                  <a:srgbClr val="1D7E75"/>
                </a:solidFill>
                <a:latin typeface="Calibri"/>
                <a:ea typeface="Calibri"/>
                <a:cs typeface="Calibri"/>
                <a:sym typeface="Calibri"/>
              </a:rPr>
              <a:t>Link to Indicator 11 Report in Nova:</a:t>
            </a:r>
            <a:endParaRPr sz="2267" b="1" dirty="0">
              <a:solidFill>
                <a:srgbClr val="1D7E75"/>
              </a:solidFill>
              <a:latin typeface="Calibri"/>
              <a:ea typeface="Calibri"/>
              <a:cs typeface="Calibri"/>
              <a:sym typeface="Calibri"/>
            </a:endParaRPr>
          </a:p>
          <a:p>
            <a:pPr>
              <a:lnSpc>
                <a:spcPct val="90000"/>
              </a:lnSpc>
              <a:buClr>
                <a:schemeClr val="dk2"/>
              </a:buClr>
              <a:buSzPts val="1100"/>
            </a:pPr>
            <a:r>
              <a:rPr lang="en" sz="1396" u="sng" dirty="0">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SPP%20Indicator%2011%20Parental%20Consent%2060%20Day%20Timeline%20Report.rdl</a:t>
            </a:r>
            <a:endParaRPr sz="2133" dirty="0">
              <a:solidFill>
                <a:srgbClr val="3A3D4B"/>
              </a:solidFill>
              <a:latin typeface="Calibri"/>
              <a:ea typeface="Calibri"/>
              <a:cs typeface="Calibri"/>
              <a:sym typeface="Calibri"/>
            </a:endParaRPr>
          </a:p>
        </p:txBody>
      </p:sp>
      <p:pic>
        <p:nvPicPr>
          <p:cNvPr id="425" name="Google Shape;425;p58"/>
          <p:cNvPicPr preferRelativeResize="0"/>
          <p:nvPr/>
        </p:nvPicPr>
        <p:blipFill>
          <a:blip r:embed="rId4">
            <a:alphaModFix/>
          </a:blip>
          <a:stretch>
            <a:fillRect/>
          </a:stretch>
        </p:blipFill>
        <p:spPr>
          <a:xfrm>
            <a:off x="5207179" y="2104592"/>
            <a:ext cx="1130300" cy="16637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9"/>
          <p:cNvSpPr txBox="1">
            <a:spLocks noGrp="1"/>
          </p:cNvSpPr>
          <p:nvPr>
            <p:ph type="title"/>
          </p:nvPr>
        </p:nvSpPr>
        <p:spPr>
          <a:xfrm>
            <a:off x="132733" y="605017"/>
            <a:ext cx="11931200" cy="1036800"/>
          </a:xfrm>
          <a:prstGeom prst="rect">
            <a:avLst/>
          </a:prstGeom>
          <a:noFill/>
          <a:ln>
            <a:noFill/>
          </a:ln>
        </p:spPr>
        <p:txBody>
          <a:bodyPr spcFirstLastPara="1" wrap="square" lIns="91433" tIns="45700" rIns="91433" bIns="45700" anchor="ctr" anchorCtr="0">
            <a:noAutofit/>
          </a:bodyPr>
          <a:lstStyle/>
          <a:p>
            <a:pPr algn="ctr">
              <a:buClr>
                <a:srgbClr val="000000"/>
              </a:buClr>
              <a:buSzPts val="700"/>
            </a:pPr>
            <a:r>
              <a:rPr lang="en-US" b="1">
                <a:latin typeface="Arial Black" panose="020B0A04020102020204" pitchFamily="34" charset="0"/>
              </a:rPr>
              <a:t>Indicator 11 Report - Evaluation Timelines</a:t>
            </a:r>
          </a:p>
        </p:txBody>
      </p:sp>
      <p:sp>
        <p:nvSpPr>
          <p:cNvPr id="431" name="Google Shape;431;p59"/>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432" name="Google Shape;432;p59"/>
          <p:cNvSpPr txBox="1">
            <a:spLocks noGrp="1"/>
          </p:cNvSpPr>
          <p:nvPr>
            <p:ph type="body" idx="1"/>
          </p:nvPr>
        </p:nvSpPr>
        <p:spPr>
          <a:xfrm>
            <a:off x="132733" y="1601500"/>
            <a:ext cx="4367200" cy="5203200"/>
          </a:xfrm>
          <a:prstGeom prst="rect">
            <a:avLst/>
          </a:prstGeom>
          <a:noFill/>
          <a:ln>
            <a:noFill/>
          </a:ln>
        </p:spPr>
        <p:txBody>
          <a:bodyPr spcFirstLastPara="1" wrap="square" lIns="91433" tIns="45700" rIns="91433" bIns="45700" anchor="t" anchorCtr="0">
            <a:normAutofit/>
          </a:bodyPr>
          <a:lstStyle/>
          <a:p>
            <a:pPr marL="0" indent="0">
              <a:lnSpc>
                <a:spcPct val="150000"/>
              </a:lnSpc>
              <a:spcBef>
                <a:spcPts val="0"/>
              </a:spcBef>
              <a:buNone/>
            </a:pPr>
            <a:r>
              <a:rPr lang="en" sz="2667" u="sng">
                <a:solidFill>
                  <a:schemeClr val="accent6"/>
                </a:solidFill>
              </a:rPr>
              <a:t>I11 Validation Requirements:</a:t>
            </a:r>
            <a:endParaRPr sz="2000" u="sng">
              <a:solidFill>
                <a:schemeClr val="accent6"/>
              </a:solidFill>
            </a:endParaRPr>
          </a:p>
          <a:p>
            <a:pPr marL="457189" indent="-347125">
              <a:lnSpc>
                <a:spcPct val="100000"/>
              </a:lnSpc>
              <a:spcBef>
                <a:spcPts val="0"/>
              </a:spcBef>
              <a:buClr>
                <a:srgbClr val="434343"/>
              </a:buClr>
              <a:buSzPts val="1500"/>
            </a:pPr>
            <a:r>
              <a:rPr lang="en" sz="2000">
                <a:solidFill>
                  <a:srgbClr val="434343"/>
                </a:solidFill>
              </a:rPr>
              <a:t>Check for errors in error (red) section; the key will explain errors.</a:t>
            </a:r>
            <a:endParaRPr sz="2000">
              <a:solidFill>
                <a:srgbClr val="434343"/>
              </a:solidFill>
            </a:endParaRPr>
          </a:p>
          <a:p>
            <a:pPr marL="914377" lvl="1" indent="-347125">
              <a:lnSpc>
                <a:spcPct val="100000"/>
              </a:lnSpc>
              <a:spcBef>
                <a:spcPts val="0"/>
              </a:spcBef>
              <a:buClr>
                <a:srgbClr val="434343"/>
              </a:buClr>
              <a:buSzPts val="1500"/>
            </a:pPr>
            <a:r>
              <a:rPr lang="en">
                <a:solidFill>
                  <a:srgbClr val="434343"/>
                </a:solidFill>
              </a:rPr>
              <a:t>Correct errors</a:t>
            </a:r>
            <a:endParaRPr>
              <a:solidFill>
                <a:srgbClr val="434343"/>
              </a:solidFill>
            </a:endParaRPr>
          </a:p>
          <a:p>
            <a:pPr marL="457189" indent="0">
              <a:lnSpc>
                <a:spcPct val="100000"/>
              </a:lnSpc>
              <a:spcBef>
                <a:spcPts val="0"/>
              </a:spcBef>
              <a:buNone/>
            </a:pPr>
            <a:endParaRPr sz="1733">
              <a:solidFill>
                <a:srgbClr val="434343"/>
              </a:solidFill>
            </a:endParaRPr>
          </a:p>
          <a:p>
            <a:pPr marL="457189" indent="-330192">
              <a:lnSpc>
                <a:spcPct val="100000"/>
              </a:lnSpc>
              <a:spcBef>
                <a:spcPts val="0"/>
              </a:spcBef>
              <a:buClr>
                <a:srgbClr val="434343"/>
              </a:buClr>
              <a:buSzPts val="1300"/>
            </a:pPr>
            <a:r>
              <a:rPr lang="en" sz="2000">
                <a:solidFill>
                  <a:srgbClr val="434343"/>
                </a:solidFill>
              </a:rPr>
              <a:t>Ensure all records are complete, accurate and free of errors.</a:t>
            </a:r>
            <a:endParaRPr sz="4267" u="sng">
              <a:solidFill>
                <a:schemeClr val="dk2"/>
              </a:solidFill>
            </a:endParaRPr>
          </a:p>
        </p:txBody>
      </p:sp>
      <p:sp>
        <p:nvSpPr>
          <p:cNvPr id="433" name="Google Shape;433;p59"/>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79</a:t>
            </a:fld>
            <a:endParaRPr/>
          </a:p>
        </p:txBody>
      </p:sp>
      <p:pic>
        <p:nvPicPr>
          <p:cNvPr id="434" name="Google Shape;434;p59"/>
          <p:cNvPicPr preferRelativeResize="0"/>
          <p:nvPr/>
        </p:nvPicPr>
        <p:blipFill rotWithShape="1">
          <a:blip r:embed="rId3">
            <a:alphaModFix/>
          </a:blip>
          <a:srcRect t="11855" b="34472"/>
          <a:stretch/>
        </p:blipFill>
        <p:spPr>
          <a:xfrm>
            <a:off x="4395067" y="1922800"/>
            <a:ext cx="7668868" cy="4027499"/>
          </a:xfrm>
          <a:prstGeom prst="rect">
            <a:avLst/>
          </a:prstGeom>
          <a:noFill/>
          <a:ln>
            <a:noFill/>
          </a:ln>
        </p:spPr>
      </p:pic>
      <p:sp>
        <p:nvSpPr>
          <p:cNvPr id="435" name="Google Shape;435;p59"/>
          <p:cNvSpPr txBox="1"/>
          <p:nvPr/>
        </p:nvSpPr>
        <p:spPr>
          <a:xfrm>
            <a:off x="8858733" y="2366267"/>
            <a:ext cx="1371600" cy="677200"/>
          </a:xfrm>
          <a:prstGeom prst="rect">
            <a:avLst/>
          </a:prstGeom>
          <a:solidFill>
            <a:schemeClr val="accent3"/>
          </a:solidFill>
          <a:ln>
            <a:noFill/>
          </a:ln>
        </p:spPr>
        <p:txBody>
          <a:bodyPr spcFirstLastPara="1" wrap="square" lIns="121900" tIns="121900" rIns="121900" bIns="121900" anchor="t" anchorCtr="0">
            <a:noAutofit/>
          </a:bodyPr>
          <a:lstStyle/>
          <a:p>
            <a:r>
              <a:rPr lang="en" sz="1600">
                <a:solidFill>
                  <a:srgbClr val="3A3D4B"/>
                </a:solidFill>
                <a:latin typeface="Calibri"/>
                <a:ea typeface="Calibri"/>
                <a:cs typeface="Calibri"/>
                <a:sym typeface="Calibri"/>
              </a:rPr>
              <a:t>Key for error explanatio</a:t>
            </a:r>
            <a:r>
              <a:rPr lang="en" sz="1733">
                <a:solidFill>
                  <a:srgbClr val="3A3D4B"/>
                </a:solidFill>
                <a:latin typeface="Calibri"/>
                <a:ea typeface="Calibri"/>
                <a:cs typeface="Calibri"/>
                <a:sym typeface="Calibri"/>
              </a:rPr>
              <a:t>n.</a:t>
            </a:r>
            <a:endParaRPr sz="1733">
              <a:solidFill>
                <a:srgbClr val="3A3D4B"/>
              </a:solidFill>
              <a:latin typeface="Calibri"/>
              <a:ea typeface="Calibri"/>
              <a:cs typeface="Calibri"/>
              <a:sym typeface="Calibri"/>
            </a:endParaRPr>
          </a:p>
        </p:txBody>
      </p:sp>
      <p:sp>
        <p:nvSpPr>
          <p:cNvPr id="436" name="Google Shape;436;p59"/>
          <p:cNvSpPr/>
          <p:nvPr/>
        </p:nvSpPr>
        <p:spPr>
          <a:xfrm>
            <a:off x="8400333" y="2472167"/>
            <a:ext cx="458400" cy="388000"/>
          </a:xfrm>
          <a:prstGeom prst="lef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437" name="Google Shape;437;p59"/>
          <p:cNvSpPr txBox="1"/>
          <p:nvPr/>
        </p:nvSpPr>
        <p:spPr>
          <a:xfrm>
            <a:off x="2412467" y="4988433"/>
            <a:ext cx="1637600" cy="718400"/>
          </a:xfrm>
          <a:prstGeom prst="rect">
            <a:avLst/>
          </a:prstGeom>
          <a:solidFill>
            <a:srgbClr val="F4CCCC"/>
          </a:solidFill>
          <a:ln>
            <a:noFill/>
          </a:ln>
        </p:spPr>
        <p:txBody>
          <a:bodyPr spcFirstLastPara="1" wrap="square" lIns="121900" tIns="121900" rIns="121900" bIns="121900" anchor="t" anchorCtr="0">
            <a:noAutofit/>
          </a:bodyPr>
          <a:lstStyle/>
          <a:p>
            <a:r>
              <a:rPr lang="en" sz="2000">
                <a:solidFill>
                  <a:srgbClr val="3A3D4B"/>
                </a:solidFill>
                <a:latin typeface="Calibri"/>
                <a:ea typeface="Calibri"/>
                <a:cs typeface="Calibri"/>
                <a:sym typeface="Calibri"/>
              </a:rPr>
              <a:t>Error section</a:t>
            </a:r>
            <a:endParaRPr sz="2000">
              <a:solidFill>
                <a:srgbClr val="3A3D4B"/>
              </a:solidFill>
              <a:latin typeface="Calibri"/>
              <a:ea typeface="Calibri"/>
              <a:cs typeface="Calibri"/>
              <a:sym typeface="Calibri"/>
            </a:endParaRPr>
          </a:p>
        </p:txBody>
      </p:sp>
      <p:sp>
        <p:nvSpPr>
          <p:cNvPr id="438" name="Google Shape;438;p59"/>
          <p:cNvSpPr/>
          <p:nvPr/>
        </p:nvSpPr>
        <p:spPr>
          <a:xfrm rot="-10797000">
            <a:off x="4050060" y="5238455"/>
            <a:ext cx="458400" cy="388400"/>
          </a:xfrm>
          <a:prstGeom prst="left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8615E-9350-7105-77E4-6B018D392DF5}"/>
              </a:ext>
            </a:extLst>
          </p:cNvPr>
          <p:cNvSpPr>
            <a:spLocks noGrp="1"/>
          </p:cNvSpPr>
          <p:nvPr>
            <p:ph type="title"/>
          </p:nvPr>
        </p:nvSpPr>
        <p:spPr>
          <a:xfrm>
            <a:off x="1295400" y="396432"/>
            <a:ext cx="9601200" cy="1036850"/>
          </a:xfrm>
        </p:spPr>
        <p:txBody>
          <a:bodyPr/>
          <a:lstStyle/>
          <a:p>
            <a:pPr algn="ctr"/>
            <a:r>
              <a:rPr lang="en-US" b="1" dirty="0">
                <a:latin typeface="Arial Black" panose="020B0A04020102020204" pitchFamily="34" charset="0"/>
              </a:rPr>
              <a:t>2024 Parent University </a:t>
            </a:r>
          </a:p>
        </p:txBody>
      </p:sp>
      <p:sp>
        <p:nvSpPr>
          <p:cNvPr id="3" name="Text Placeholder 2">
            <a:extLst>
              <a:ext uri="{FF2B5EF4-FFF2-40B4-BE49-F238E27FC236}">
                <a16:creationId xmlns:a16="http://schemas.microsoft.com/office/drawing/2014/main" id="{9AC394B3-DD56-316F-EF43-E7EBABBBC0BB}"/>
              </a:ext>
            </a:extLst>
          </p:cNvPr>
          <p:cNvSpPr>
            <a:spLocks noGrp="1"/>
          </p:cNvSpPr>
          <p:nvPr>
            <p:ph type="body" idx="1"/>
          </p:nvPr>
        </p:nvSpPr>
        <p:spPr>
          <a:xfrm>
            <a:off x="-54353" y="1503081"/>
            <a:ext cx="5670550" cy="5218967"/>
          </a:xfrm>
        </p:spPr>
        <p:txBody>
          <a:bodyPr>
            <a:normAutofit lnSpcReduction="10000"/>
          </a:bodyPr>
          <a:lstStyle/>
          <a:p>
            <a:r>
              <a:rPr lang="en-US"/>
              <a:t>221 Families Members in Attendance </a:t>
            </a:r>
          </a:p>
          <a:p>
            <a:r>
              <a:rPr lang="en-US"/>
              <a:t>National &amp; Local Expert Presenters </a:t>
            </a:r>
          </a:p>
          <a:p>
            <a:r>
              <a:rPr lang="en-US"/>
              <a:t>Two-Large Group Panel Discussions</a:t>
            </a:r>
          </a:p>
          <a:p>
            <a:pPr lvl="1">
              <a:spcBef>
                <a:spcPts val="200"/>
              </a:spcBef>
              <a:spcAft>
                <a:spcPts val="200"/>
              </a:spcAft>
            </a:pPr>
            <a:r>
              <a:rPr lang="en-US" sz="1800">
                <a:solidFill>
                  <a:srgbClr val="000000"/>
                </a:solidFill>
                <a:latin typeface="Aptos"/>
              </a:rPr>
              <a:t>Partnering for Success: Building a Support Network Through Collaboration</a:t>
            </a:r>
          </a:p>
          <a:p>
            <a:pPr lvl="1">
              <a:spcBef>
                <a:spcPts val="200"/>
              </a:spcBef>
              <a:spcAft>
                <a:spcPts val="200"/>
              </a:spcAft>
            </a:pPr>
            <a:r>
              <a:rPr lang="en-US" sz="1800" b="0" i="0" u="none" strike="noStrike">
                <a:solidFill>
                  <a:srgbClr val="000000"/>
                </a:solidFill>
                <a:effectLst/>
                <a:latin typeface="Aptos"/>
              </a:rPr>
              <a:t>Opportunities for Advocacy: Effective Techniques for Parents and Students</a:t>
            </a:r>
            <a:endParaRPr lang="en-US" b="0">
              <a:effectLst/>
              <a:latin typeface="Aptos"/>
            </a:endParaRPr>
          </a:p>
          <a:p>
            <a:r>
              <a:rPr lang="en-US"/>
              <a:t>Eight Breakout Sessions covering a variety of topics </a:t>
            </a:r>
          </a:p>
          <a:p>
            <a:r>
              <a:rPr lang="en-US"/>
              <a:t>Free Childcare available for families </a:t>
            </a:r>
          </a:p>
          <a:p>
            <a:r>
              <a:rPr lang="en-US"/>
              <a:t>Lodging Assistance for families traveling 75 miles or more </a:t>
            </a:r>
            <a:br>
              <a:rPr lang="en-US"/>
            </a:br>
            <a:r>
              <a:rPr lang="en-US"/>
              <a:t> </a:t>
            </a:r>
          </a:p>
          <a:p>
            <a:endParaRPr lang="en-US"/>
          </a:p>
          <a:p>
            <a:pPr lvl="1"/>
            <a:endParaRPr lang="en-US"/>
          </a:p>
        </p:txBody>
      </p:sp>
      <p:sp>
        <p:nvSpPr>
          <p:cNvPr id="4" name="Slide Number Placeholder 3">
            <a:extLst>
              <a:ext uri="{FF2B5EF4-FFF2-40B4-BE49-F238E27FC236}">
                <a16:creationId xmlns:a16="http://schemas.microsoft.com/office/drawing/2014/main" id="{658ACC46-1474-99B5-34E7-993B7182A0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6" name="Picture 5">
            <a:extLst>
              <a:ext uri="{FF2B5EF4-FFF2-40B4-BE49-F238E27FC236}">
                <a16:creationId xmlns:a16="http://schemas.microsoft.com/office/drawing/2014/main" id="{22EEB877-9634-0FF0-9C0E-4791D54EF175}"/>
              </a:ext>
            </a:extLst>
          </p:cNvPr>
          <p:cNvPicPr>
            <a:picLocks noChangeAspect="1"/>
          </p:cNvPicPr>
          <p:nvPr/>
        </p:nvPicPr>
        <p:blipFill>
          <a:blip r:embed="rId2"/>
          <a:stretch>
            <a:fillRect/>
          </a:stretch>
        </p:blipFill>
        <p:spPr>
          <a:xfrm>
            <a:off x="8024532" y="1516629"/>
            <a:ext cx="3963083" cy="2572771"/>
          </a:xfrm>
          <a:prstGeom prst="rect">
            <a:avLst/>
          </a:prstGeom>
        </p:spPr>
      </p:pic>
      <p:pic>
        <p:nvPicPr>
          <p:cNvPr id="8" name="Picture 7">
            <a:extLst>
              <a:ext uri="{FF2B5EF4-FFF2-40B4-BE49-F238E27FC236}">
                <a16:creationId xmlns:a16="http://schemas.microsoft.com/office/drawing/2014/main" id="{44F49A8F-CBDD-E7A0-3BF1-BF9EDA444D7F}"/>
              </a:ext>
            </a:extLst>
          </p:cNvPr>
          <p:cNvPicPr>
            <a:picLocks noChangeAspect="1"/>
          </p:cNvPicPr>
          <p:nvPr/>
        </p:nvPicPr>
        <p:blipFill>
          <a:blip r:embed="rId3"/>
          <a:stretch>
            <a:fillRect/>
          </a:stretch>
        </p:blipFill>
        <p:spPr>
          <a:xfrm>
            <a:off x="8939281" y="4159199"/>
            <a:ext cx="3048334" cy="2490120"/>
          </a:xfrm>
          <a:prstGeom prst="rect">
            <a:avLst/>
          </a:prstGeom>
        </p:spPr>
      </p:pic>
      <p:pic>
        <p:nvPicPr>
          <p:cNvPr id="10" name="Picture 9">
            <a:extLst>
              <a:ext uri="{FF2B5EF4-FFF2-40B4-BE49-F238E27FC236}">
                <a16:creationId xmlns:a16="http://schemas.microsoft.com/office/drawing/2014/main" id="{1A9D9C6D-F2A7-D55C-8143-DA0D042084E7}"/>
              </a:ext>
            </a:extLst>
          </p:cNvPr>
          <p:cNvPicPr>
            <a:picLocks noChangeAspect="1"/>
          </p:cNvPicPr>
          <p:nvPr/>
        </p:nvPicPr>
        <p:blipFill>
          <a:blip r:embed="rId4"/>
          <a:stretch>
            <a:fillRect/>
          </a:stretch>
        </p:blipFill>
        <p:spPr>
          <a:xfrm>
            <a:off x="5564547" y="1516629"/>
            <a:ext cx="2265003" cy="3122600"/>
          </a:xfrm>
          <a:prstGeom prst="rect">
            <a:avLst/>
          </a:prstGeom>
        </p:spPr>
      </p:pic>
      <p:pic>
        <p:nvPicPr>
          <p:cNvPr id="12" name="Picture 11">
            <a:extLst>
              <a:ext uri="{FF2B5EF4-FFF2-40B4-BE49-F238E27FC236}">
                <a16:creationId xmlns:a16="http://schemas.microsoft.com/office/drawing/2014/main" id="{A4F1F738-4C44-9E10-E473-14415C730F07}"/>
              </a:ext>
            </a:extLst>
          </p:cNvPr>
          <p:cNvPicPr>
            <a:picLocks noChangeAspect="1"/>
          </p:cNvPicPr>
          <p:nvPr/>
        </p:nvPicPr>
        <p:blipFill>
          <a:blip r:embed="rId5"/>
          <a:srcRect t="10269" b="11498"/>
          <a:stretch/>
        </p:blipFill>
        <p:spPr>
          <a:xfrm>
            <a:off x="5791200" y="4749136"/>
            <a:ext cx="2973078" cy="1972912"/>
          </a:xfrm>
          <a:prstGeom prst="rect">
            <a:avLst/>
          </a:prstGeom>
        </p:spPr>
      </p:pic>
    </p:spTree>
    <p:extLst>
      <p:ext uri="{BB962C8B-B14F-4D97-AF65-F5344CB8AC3E}">
        <p14:creationId xmlns:p14="http://schemas.microsoft.com/office/powerpoint/2010/main" val="26942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0"/>
          <p:cNvSpPr txBox="1">
            <a:spLocks noGrp="1"/>
          </p:cNvSpPr>
          <p:nvPr>
            <p:ph type="title"/>
          </p:nvPr>
        </p:nvSpPr>
        <p:spPr>
          <a:xfrm>
            <a:off x="0" y="331067"/>
            <a:ext cx="12192000" cy="1036800"/>
          </a:xfrm>
          <a:prstGeom prst="rect">
            <a:avLst/>
          </a:prstGeom>
        </p:spPr>
        <p:txBody>
          <a:bodyPr spcFirstLastPara="1" wrap="square" lIns="91433" tIns="45700" rIns="91433" bIns="45700" anchor="b" anchorCtr="0">
            <a:noAutofit/>
          </a:bodyPr>
          <a:lstStyle/>
          <a:p>
            <a:pPr algn="ctr">
              <a:buClr>
                <a:schemeClr val="dk2"/>
              </a:buClr>
              <a:buSzPts val="700"/>
            </a:pPr>
            <a:r>
              <a:rPr lang="en" b="1" dirty="0">
                <a:latin typeface="Arial Black" panose="020B0A04020102020204" pitchFamily="34" charset="0"/>
              </a:rPr>
              <a:t>Indicator 11 Report - Evaluation Timelines</a:t>
            </a:r>
            <a:endParaRPr dirty="0">
              <a:latin typeface="Arial Black" panose="020B0A04020102020204" pitchFamily="34" charset="0"/>
            </a:endParaRPr>
          </a:p>
        </p:txBody>
      </p:sp>
      <p:pic>
        <p:nvPicPr>
          <p:cNvPr id="444" name="Google Shape;444;p60"/>
          <p:cNvPicPr preferRelativeResize="0"/>
          <p:nvPr/>
        </p:nvPicPr>
        <p:blipFill>
          <a:blip r:embed="rId3">
            <a:alphaModFix/>
          </a:blip>
          <a:stretch>
            <a:fillRect/>
          </a:stretch>
        </p:blipFill>
        <p:spPr>
          <a:xfrm>
            <a:off x="1825268" y="1828816"/>
            <a:ext cx="9164665" cy="4451233"/>
          </a:xfrm>
          <a:prstGeom prst="rect">
            <a:avLst/>
          </a:prstGeom>
          <a:noFill/>
          <a:ln>
            <a:noFill/>
          </a:ln>
        </p:spPr>
      </p:pic>
      <p:sp>
        <p:nvSpPr>
          <p:cNvPr id="445" name="Google Shape;445;p60"/>
          <p:cNvSpPr txBox="1"/>
          <p:nvPr/>
        </p:nvSpPr>
        <p:spPr>
          <a:xfrm>
            <a:off x="9158800" y="1980467"/>
            <a:ext cx="1545200" cy="746800"/>
          </a:xfrm>
          <a:prstGeom prst="rect">
            <a:avLst/>
          </a:prstGeom>
          <a:solidFill>
            <a:srgbClr val="D0E0E3"/>
          </a:solidFill>
          <a:ln>
            <a:noFill/>
          </a:ln>
        </p:spPr>
        <p:txBody>
          <a:bodyPr spcFirstLastPara="1" wrap="square" lIns="121900" tIns="121900" rIns="121900" bIns="121900" anchor="t" anchorCtr="0">
            <a:noAutofit/>
          </a:bodyPr>
          <a:lstStyle/>
          <a:p>
            <a:r>
              <a:rPr lang="en" sz="1867">
                <a:solidFill>
                  <a:srgbClr val="3A3D4B"/>
                </a:solidFill>
                <a:latin typeface="Calibri"/>
                <a:ea typeface="Calibri"/>
                <a:cs typeface="Calibri"/>
                <a:sym typeface="Calibri"/>
              </a:rPr>
              <a:t>Compliance data.</a:t>
            </a:r>
            <a:endParaRPr sz="1867">
              <a:solidFill>
                <a:srgbClr val="3A3D4B"/>
              </a:solidFill>
              <a:latin typeface="Calibri"/>
              <a:ea typeface="Calibri"/>
              <a:cs typeface="Calibri"/>
              <a:sym typeface="Calibri"/>
            </a:endParaRPr>
          </a:p>
        </p:txBody>
      </p:sp>
      <p:sp>
        <p:nvSpPr>
          <p:cNvPr id="446" name="Google Shape;446;p60"/>
          <p:cNvSpPr/>
          <p:nvPr/>
        </p:nvSpPr>
        <p:spPr>
          <a:xfrm>
            <a:off x="8700400" y="2405833"/>
            <a:ext cx="458400" cy="388000"/>
          </a:xfrm>
          <a:prstGeom prst="leftArrow">
            <a:avLst>
              <a:gd name="adj1" fmla="val 50000"/>
              <a:gd name="adj2" fmla="val 50000"/>
            </a:avLst>
          </a:prstGeom>
          <a:solidFill>
            <a:srgbClr val="DBE5F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447" name="Google Shape;447;p60"/>
          <p:cNvSpPr txBox="1"/>
          <p:nvPr/>
        </p:nvSpPr>
        <p:spPr>
          <a:xfrm>
            <a:off x="148600" y="5177333"/>
            <a:ext cx="1962800" cy="831200"/>
          </a:xfrm>
          <a:prstGeom prst="rect">
            <a:avLst/>
          </a:prstGeom>
          <a:solidFill>
            <a:srgbClr val="66D5CB"/>
          </a:solidFill>
          <a:ln>
            <a:noFill/>
          </a:ln>
        </p:spPr>
        <p:txBody>
          <a:bodyPr spcFirstLastPara="1" wrap="square" lIns="121900" tIns="121900" rIns="121900" bIns="121900" anchor="t" anchorCtr="0">
            <a:noAutofit/>
          </a:bodyPr>
          <a:lstStyle/>
          <a:p>
            <a:r>
              <a:rPr lang="en" sz="2400">
                <a:solidFill>
                  <a:srgbClr val="3A3D4B"/>
                </a:solidFill>
                <a:latin typeface="Calibri"/>
                <a:ea typeface="Calibri"/>
                <a:cs typeface="Calibri"/>
                <a:sym typeface="Calibri"/>
              </a:rPr>
              <a:t>Data Table</a:t>
            </a:r>
            <a:endParaRPr sz="2400">
              <a:solidFill>
                <a:srgbClr val="3A3D4B"/>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1"/>
          <p:cNvSpPr txBox="1">
            <a:spLocks noGrp="1"/>
          </p:cNvSpPr>
          <p:nvPr>
            <p:ph type="title"/>
          </p:nvPr>
        </p:nvSpPr>
        <p:spPr>
          <a:xfrm>
            <a:off x="0" y="383062"/>
            <a:ext cx="12192000" cy="1036800"/>
          </a:xfrm>
          <a:prstGeom prst="rect">
            <a:avLst/>
          </a:prstGeom>
        </p:spPr>
        <p:txBody>
          <a:bodyPr spcFirstLastPara="1" wrap="square" lIns="91433" tIns="45700" rIns="91433" bIns="45700" anchor="b" anchorCtr="0">
            <a:noAutofit/>
          </a:bodyPr>
          <a:lstStyle/>
          <a:p>
            <a:pPr algn="ctr">
              <a:buClr>
                <a:schemeClr val="dk2"/>
              </a:buClr>
              <a:buSzPts val="700"/>
            </a:pPr>
            <a:r>
              <a:rPr lang="en-US" b="1">
                <a:latin typeface="Arial Black" panose="020B0A04020102020204" pitchFamily="34" charset="0"/>
              </a:rPr>
              <a:t>Indicator 12 Report - Preschool Transition</a:t>
            </a:r>
            <a:endParaRPr lang="en-US">
              <a:latin typeface="Arial Black" panose="020B0A04020102020204" pitchFamily="34" charset="0"/>
            </a:endParaRPr>
          </a:p>
        </p:txBody>
      </p:sp>
      <p:sp>
        <p:nvSpPr>
          <p:cNvPr id="453" name="Google Shape;453;p61"/>
          <p:cNvSpPr txBox="1"/>
          <p:nvPr/>
        </p:nvSpPr>
        <p:spPr>
          <a:xfrm>
            <a:off x="1176976" y="4260538"/>
            <a:ext cx="9528800" cy="11776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buClr>
                <a:schemeClr val="dk2"/>
              </a:buClr>
              <a:buSzPts val="1100"/>
            </a:pPr>
            <a:r>
              <a:rPr lang="en" sz="1944" b="1">
                <a:solidFill>
                  <a:srgbClr val="1D7E75"/>
                </a:solidFill>
                <a:latin typeface="Calibri"/>
                <a:ea typeface="Calibri"/>
                <a:cs typeface="Calibri"/>
                <a:sym typeface="Calibri"/>
              </a:rPr>
              <a:t>Link to Indicator 12 Report in Nova:</a:t>
            </a:r>
            <a:endParaRPr sz="2477" b="1">
              <a:solidFill>
                <a:srgbClr val="1D7E75"/>
              </a:solidFill>
              <a:latin typeface="Calibri"/>
              <a:ea typeface="Calibri"/>
              <a:cs typeface="Calibri"/>
              <a:sym typeface="Calibri"/>
            </a:endParaRPr>
          </a:p>
          <a:p>
            <a:pPr>
              <a:lnSpc>
                <a:spcPct val="90000"/>
              </a:lnSpc>
              <a:buClr>
                <a:schemeClr val="dk2"/>
              </a:buClr>
              <a:buSzPts val="1100"/>
            </a:pPr>
            <a:r>
              <a:rPr lang="en" sz="1517" u="sng">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SPP%20Indicator%2012%20Early%20Childhood%20Part%20C%20to%20B%20Transition%20Summary%20Report.rdl</a:t>
            </a:r>
            <a:endParaRPr sz="2133">
              <a:solidFill>
                <a:srgbClr val="3A3D4B"/>
              </a:solidFill>
              <a:latin typeface="Calibri"/>
              <a:ea typeface="Calibri"/>
              <a:cs typeface="Calibri"/>
              <a:sym typeface="Calibri"/>
            </a:endParaRPr>
          </a:p>
        </p:txBody>
      </p:sp>
      <p:pic>
        <p:nvPicPr>
          <p:cNvPr id="454" name="Google Shape;454;p61"/>
          <p:cNvPicPr preferRelativeResize="0"/>
          <p:nvPr/>
        </p:nvPicPr>
        <p:blipFill>
          <a:blip r:embed="rId4">
            <a:alphaModFix/>
          </a:blip>
          <a:stretch>
            <a:fillRect/>
          </a:stretch>
        </p:blipFill>
        <p:spPr>
          <a:xfrm>
            <a:off x="5243892" y="1962722"/>
            <a:ext cx="1066800" cy="1651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2"/>
          <p:cNvSpPr txBox="1">
            <a:spLocks noGrp="1"/>
          </p:cNvSpPr>
          <p:nvPr>
            <p:ph type="title"/>
          </p:nvPr>
        </p:nvSpPr>
        <p:spPr>
          <a:xfrm>
            <a:off x="130400" y="601067"/>
            <a:ext cx="11931200" cy="1036800"/>
          </a:xfrm>
          <a:prstGeom prst="rect">
            <a:avLst/>
          </a:prstGeom>
          <a:noFill/>
          <a:ln>
            <a:noFill/>
          </a:ln>
        </p:spPr>
        <p:txBody>
          <a:bodyPr spcFirstLastPara="1" wrap="square" lIns="91433" tIns="45700" rIns="91433" bIns="45700" anchor="ctr" anchorCtr="0">
            <a:noAutofit/>
          </a:bodyPr>
          <a:lstStyle/>
          <a:p>
            <a:pPr algn="ctr">
              <a:buClr>
                <a:srgbClr val="000000"/>
              </a:buClr>
              <a:buSzPts val="700"/>
            </a:pPr>
            <a:r>
              <a:rPr lang="en-US" b="1">
                <a:latin typeface="Arial Black" panose="020B0A04020102020204" pitchFamily="34" charset="0"/>
              </a:rPr>
              <a:t>Indicator 12 Report - Preschool Transition</a:t>
            </a:r>
          </a:p>
        </p:txBody>
      </p:sp>
      <p:sp>
        <p:nvSpPr>
          <p:cNvPr id="460" name="Google Shape;460;p62"/>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461" name="Google Shape;461;p62"/>
          <p:cNvSpPr txBox="1">
            <a:spLocks noGrp="1"/>
          </p:cNvSpPr>
          <p:nvPr>
            <p:ph type="body" idx="1"/>
          </p:nvPr>
        </p:nvSpPr>
        <p:spPr>
          <a:xfrm>
            <a:off x="132733" y="1879467"/>
            <a:ext cx="4591600" cy="4314400"/>
          </a:xfrm>
          <a:prstGeom prst="rect">
            <a:avLst/>
          </a:prstGeom>
          <a:noFill/>
          <a:ln>
            <a:noFill/>
          </a:ln>
        </p:spPr>
        <p:txBody>
          <a:bodyPr spcFirstLastPara="1" wrap="square" lIns="91433" tIns="45700" rIns="91433" bIns="45700" anchor="t" anchorCtr="0">
            <a:normAutofit/>
          </a:bodyPr>
          <a:lstStyle/>
          <a:p>
            <a:pPr marL="0" indent="0">
              <a:lnSpc>
                <a:spcPct val="150000"/>
              </a:lnSpc>
              <a:spcBef>
                <a:spcPts val="0"/>
              </a:spcBef>
              <a:buNone/>
            </a:pPr>
            <a:r>
              <a:rPr lang="en" sz="2667" u="sng">
                <a:solidFill>
                  <a:schemeClr val="accent6"/>
                </a:solidFill>
              </a:rPr>
              <a:t>I12 Validation Requirements:</a:t>
            </a:r>
            <a:endParaRPr sz="2000" u="sng">
              <a:solidFill>
                <a:schemeClr val="accent6"/>
              </a:solidFill>
            </a:endParaRPr>
          </a:p>
          <a:p>
            <a:pPr marL="457189" indent="-347125">
              <a:lnSpc>
                <a:spcPct val="100000"/>
              </a:lnSpc>
              <a:spcBef>
                <a:spcPts val="0"/>
              </a:spcBef>
              <a:buClr>
                <a:srgbClr val="434343"/>
              </a:buClr>
              <a:buSzPts val="1500"/>
            </a:pPr>
            <a:r>
              <a:rPr lang="en" sz="2000">
                <a:solidFill>
                  <a:srgbClr val="434343"/>
                </a:solidFill>
              </a:rPr>
              <a:t>Check for errors in pink section; the key will explain errors.</a:t>
            </a:r>
            <a:endParaRPr sz="2000">
              <a:solidFill>
                <a:srgbClr val="434343"/>
              </a:solidFill>
            </a:endParaRPr>
          </a:p>
          <a:p>
            <a:pPr marL="457189" indent="0">
              <a:lnSpc>
                <a:spcPct val="100000"/>
              </a:lnSpc>
              <a:spcBef>
                <a:spcPts val="0"/>
              </a:spcBef>
              <a:buNone/>
            </a:pPr>
            <a:endParaRPr sz="1733">
              <a:solidFill>
                <a:srgbClr val="434343"/>
              </a:solidFill>
            </a:endParaRPr>
          </a:p>
          <a:p>
            <a:pPr marL="457189" indent="-296326">
              <a:lnSpc>
                <a:spcPct val="100000"/>
              </a:lnSpc>
              <a:spcBef>
                <a:spcPts val="0"/>
              </a:spcBef>
              <a:buClr>
                <a:srgbClr val="434343"/>
              </a:buClr>
              <a:buSzPts val="1300"/>
            </a:pPr>
            <a:r>
              <a:rPr lang="en" sz="2000">
                <a:solidFill>
                  <a:srgbClr val="434343"/>
                </a:solidFill>
              </a:rPr>
              <a:t>Data table at bottom; please ensure records are complete, accurate and free of errors.</a:t>
            </a:r>
            <a:endParaRPr sz="3600" u="sng">
              <a:solidFill>
                <a:schemeClr val="dk2"/>
              </a:solidFill>
            </a:endParaRPr>
          </a:p>
        </p:txBody>
      </p:sp>
      <p:sp>
        <p:nvSpPr>
          <p:cNvPr id="462" name="Google Shape;462;p62"/>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82</a:t>
            </a:fld>
            <a:endParaRPr/>
          </a:p>
        </p:txBody>
      </p:sp>
      <p:pic>
        <p:nvPicPr>
          <p:cNvPr id="463" name="Google Shape;463;p62"/>
          <p:cNvPicPr preferRelativeResize="0"/>
          <p:nvPr/>
        </p:nvPicPr>
        <p:blipFill rotWithShape="1">
          <a:blip r:embed="rId3">
            <a:alphaModFix/>
          </a:blip>
          <a:srcRect t="3872" r="38034" b="47595"/>
          <a:stretch/>
        </p:blipFill>
        <p:spPr>
          <a:xfrm>
            <a:off x="4770367" y="2082200"/>
            <a:ext cx="7293567" cy="3908933"/>
          </a:xfrm>
          <a:prstGeom prst="rect">
            <a:avLst/>
          </a:prstGeom>
          <a:noFill/>
          <a:ln>
            <a:noFill/>
          </a:ln>
        </p:spPr>
      </p:pic>
      <p:sp>
        <p:nvSpPr>
          <p:cNvPr id="464" name="Google Shape;464;p62"/>
          <p:cNvSpPr txBox="1"/>
          <p:nvPr/>
        </p:nvSpPr>
        <p:spPr>
          <a:xfrm>
            <a:off x="10472633" y="3069800"/>
            <a:ext cx="1637600" cy="718400"/>
          </a:xfrm>
          <a:prstGeom prst="rect">
            <a:avLst/>
          </a:prstGeom>
          <a:solidFill>
            <a:schemeClr val="accent3"/>
          </a:solidFill>
          <a:ln>
            <a:noFill/>
          </a:ln>
        </p:spPr>
        <p:txBody>
          <a:bodyPr spcFirstLastPara="1" wrap="square" lIns="121900" tIns="121900" rIns="121900" bIns="121900" anchor="t" anchorCtr="0">
            <a:noAutofit/>
          </a:bodyPr>
          <a:lstStyle/>
          <a:p>
            <a:r>
              <a:rPr lang="en" sz="2000">
                <a:solidFill>
                  <a:srgbClr val="3A3D4B"/>
                </a:solidFill>
                <a:latin typeface="Calibri"/>
                <a:ea typeface="Calibri"/>
                <a:cs typeface="Calibri"/>
                <a:sym typeface="Calibri"/>
              </a:rPr>
              <a:t>Key for error explanation.</a:t>
            </a:r>
            <a:endParaRPr sz="2000">
              <a:solidFill>
                <a:srgbClr val="3A3D4B"/>
              </a:solidFill>
              <a:latin typeface="Calibri"/>
              <a:ea typeface="Calibri"/>
              <a:cs typeface="Calibri"/>
              <a:sym typeface="Calibri"/>
            </a:endParaRPr>
          </a:p>
        </p:txBody>
      </p:sp>
      <p:sp>
        <p:nvSpPr>
          <p:cNvPr id="465" name="Google Shape;465;p62"/>
          <p:cNvSpPr/>
          <p:nvPr/>
        </p:nvSpPr>
        <p:spPr>
          <a:xfrm>
            <a:off x="10061600" y="3235000"/>
            <a:ext cx="458400" cy="388000"/>
          </a:xfrm>
          <a:prstGeom prst="lef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466" name="Google Shape;466;p62"/>
          <p:cNvSpPr txBox="1"/>
          <p:nvPr/>
        </p:nvSpPr>
        <p:spPr>
          <a:xfrm>
            <a:off x="2725233" y="5073733"/>
            <a:ext cx="1637600" cy="718400"/>
          </a:xfrm>
          <a:prstGeom prst="rect">
            <a:avLst/>
          </a:prstGeom>
          <a:solidFill>
            <a:srgbClr val="F4CCCC"/>
          </a:solidFill>
          <a:ln>
            <a:noFill/>
          </a:ln>
        </p:spPr>
        <p:txBody>
          <a:bodyPr spcFirstLastPara="1" wrap="square" lIns="121900" tIns="121900" rIns="121900" bIns="121900" anchor="t" anchorCtr="0">
            <a:noAutofit/>
          </a:bodyPr>
          <a:lstStyle/>
          <a:p>
            <a:r>
              <a:rPr lang="en" sz="2000">
                <a:solidFill>
                  <a:srgbClr val="3A3D4B"/>
                </a:solidFill>
                <a:latin typeface="Calibri"/>
                <a:ea typeface="Calibri"/>
                <a:cs typeface="Calibri"/>
                <a:sym typeface="Calibri"/>
              </a:rPr>
              <a:t>Error section</a:t>
            </a:r>
            <a:endParaRPr sz="2000">
              <a:solidFill>
                <a:srgbClr val="3A3D4B"/>
              </a:solidFill>
              <a:latin typeface="Calibri"/>
              <a:ea typeface="Calibri"/>
              <a:cs typeface="Calibri"/>
              <a:sym typeface="Calibri"/>
            </a:endParaRPr>
          </a:p>
        </p:txBody>
      </p:sp>
      <p:sp>
        <p:nvSpPr>
          <p:cNvPr id="467" name="Google Shape;467;p62"/>
          <p:cNvSpPr/>
          <p:nvPr/>
        </p:nvSpPr>
        <p:spPr>
          <a:xfrm rot="-10797000">
            <a:off x="4362693" y="5238455"/>
            <a:ext cx="458400" cy="388400"/>
          </a:xfrm>
          <a:prstGeom prst="left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3"/>
          <p:cNvSpPr txBox="1">
            <a:spLocks noGrp="1"/>
          </p:cNvSpPr>
          <p:nvPr>
            <p:ph type="title"/>
          </p:nvPr>
        </p:nvSpPr>
        <p:spPr>
          <a:xfrm>
            <a:off x="0" y="255133"/>
            <a:ext cx="12192000" cy="1036800"/>
          </a:xfrm>
          <a:prstGeom prst="rect">
            <a:avLst/>
          </a:prstGeom>
        </p:spPr>
        <p:txBody>
          <a:bodyPr spcFirstLastPara="1" wrap="square" lIns="91433" tIns="45700" rIns="91433" bIns="45700" anchor="b" anchorCtr="0">
            <a:noAutofit/>
          </a:bodyPr>
          <a:lstStyle/>
          <a:p>
            <a:pPr algn="ctr">
              <a:buClr>
                <a:schemeClr val="dk2"/>
              </a:buClr>
              <a:buSzPts val="700"/>
            </a:pPr>
            <a:r>
              <a:rPr lang="en" b="1" dirty="0">
                <a:latin typeface="Arial Black" panose="020B0A04020102020204" pitchFamily="34" charset="0"/>
              </a:rPr>
              <a:t>Indicator 12 Report - Preschool Transition (Cont.)</a:t>
            </a:r>
            <a:endParaRPr b="1" dirty="0">
              <a:latin typeface="Arial Black" panose="020B0A04020102020204" pitchFamily="34" charset="0"/>
            </a:endParaRPr>
          </a:p>
        </p:txBody>
      </p:sp>
      <p:sp>
        <p:nvSpPr>
          <p:cNvPr id="473" name="Google Shape;473;p63"/>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marL="0" indent="0">
              <a:spcBef>
                <a:spcPts val="1867"/>
              </a:spcBef>
              <a:buNone/>
            </a:pPr>
            <a:endParaRPr/>
          </a:p>
        </p:txBody>
      </p:sp>
      <p:pic>
        <p:nvPicPr>
          <p:cNvPr id="474" name="Google Shape;474;p63"/>
          <p:cNvPicPr preferRelativeResize="0"/>
          <p:nvPr/>
        </p:nvPicPr>
        <p:blipFill>
          <a:blip r:embed="rId3">
            <a:alphaModFix/>
          </a:blip>
          <a:stretch>
            <a:fillRect/>
          </a:stretch>
        </p:blipFill>
        <p:spPr>
          <a:xfrm>
            <a:off x="407167" y="1866734"/>
            <a:ext cx="10772900" cy="4608399"/>
          </a:xfrm>
          <a:prstGeom prst="rect">
            <a:avLst/>
          </a:prstGeom>
          <a:noFill/>
          <a:ln>
            <a:noFill/>
          </a:ln>
        </p:spPr>
      </p:pic>
      <p:sp>
        <p:nvSpPr>
          <p:cNvPr id="475" name="Google Shape;475;p63"/>
          <p:cNvSpPr txBox="1"/>
          <p:nvPr/>
        </p:nvSpPr>
        <p:spPr>
          <a:xfrm>
            <a:off x="10118667" y="2396267"/>
            <a:ext cx="1962800" cy="831200"/>
          </a:xfrm>
          <a:prstGeom prst="rect">
            <a:avLst/>
          </a:prstGeom>
          <a:solidFill>
            <a:srgbClr val="D0E0E3"/>
          </a:solidFill>
          <a:ln>
            <a:noFill/>
          </a:ln>
        </p:spPr>
        <p:txBody>
          <a:bodyPr spcFirstLastPara="1" wrap="square" lIns="121900" tIns="121900" rIns="121900" bIns="121900" anchor="t" anchorCtr="0">
            <a:noAutofit/>
          </a:bodyPr>
          <a:lstStyle/>
          <a:p>
            <a:r>
              <a:rPr lang="en" sz="2400">
                <a:solidFill>
                  <a:srgbClr val="3A3D4B"/>
                </a:solidFill>
                <a:latin typeface="Calibri"/>
                <a:ea typeface="Calibri"/>
                <a:cs typeface="Calibri"/>
                <a:sym typeface="Calibri"/>
              </a:rPr>
              <a:t>Compliance data</a:t>
            </a:r>
            <a:endParaRPr sz="2400">
              <a:solidFill>
                <a:srgbClr val="3A3D4B"/>
              </a:solidFill>
              <a:latin typeface="Calibri"/>
              <a:ea typeface="Calibri"/>
              <a:cs typeface="Calibri"/>
              <a:sym typeface="Calibri"/>
            </a:endParaRPr>
          </a:p>
        </p:txBody>
      </p:sp>
      <p:sp>
        <p:nvSpPr>
          <p:cNvPr id="476" name="Google Shape;476;p63"/>
          <p:cNvSpPr/>
          <p:nvPr/>
        </p:nvSpPr>
        <p:spPr>
          <a:xfrm>
            <a:off x="9660267" y="2889200"/>
            <a:ext cx="458400" cy="388000"/>
          </a:xfrm>
          <a:prstGeom prst="leftArrow">
            <a:avLst>
              <a:gd name="adj1" fmla="val 50000"/>
              <a:gd name="adj2" fmla="val 50000"/>
            </a:avLst>
          </a:prstGeom>
          <a:solidFill>
            <a:srgbClr val="DBE5F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Calibri"/>
              <a:ea typeface="Calibri"/>
              <a:cs typeface="Calibri"/>
              <a:sym typeface="Calibri"/>
            </a:endParaRPr>
          </a:p>
        </p:txBody>
      </p:sp>
      <p:sp>
        <p:nvSpPr>
          <p:cNvPr id="477" name="Google Shape;477;p63"/>
          <p:cNvSpPr txBox="1"/>
          <p:nvPr/>
        </p:nvSpPr>
        <p:spPr>
          <a:xfrm>
            <a:off x="1238533" y="5452200"/>
            <a:ext cx="1962800" cy="831200"/>
          </a:xfrm>
          <a:prstGeom prst="rect">
            <a:avLst/>
          </a:prstGeom>
          <a:solidFill>
            <a:srgbClr val="66D5CB"/>
          </a:solidFill>
          <a:ln>
            <a:noFill/>
          </a:ln>
        </p:spPr>
        <p:txBody>
          <a:bodyPr spcFirstLastPara="1" wrap="square" lIns="121900" tIns="121900" rIns="121900" bIns="121900" anchor="t" anchorCtr="0">
            <a:noAutofit/>
          </a:bodyPr>
          <a:lstStyle/>
          <a:p>
            <a:r>
              <a:rPr lang="en" sz="2400">
                <a:solidFill>
                  <a:srgbClr val="3A3D4B"/>
                </a:solidFill>
                <a:latin typeface="Calibri"/>
                <a:ea typeface="Calibri"/>
                <a:cs typeface="Calibri"/>
                <a:sym typeface="Calibri"/>
              </a:rPr>
              <a:t>Data Table</a:t>
            </a:r>
            <a:endParaRPr sz="2400">
              <a:solidFill>
                <a:srgbClr val="3A3D4B"/>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4"/>
          <p:cNvSpPr txBox="1">
            <a:spLocks noGrp="1"/>
          </p:cNvSpPr>
          <p:nvPr>
            <p:ph type="title"/>
          </p:nvPr>
        </p:nvSpPr>
        <p:spPr>
          <a:xfrm>
            <a:off x="0" y="358167"/>
            <a:ext cx="12192000" cy="1036800"/>
          </a:xfrm>
          <a:prstGeom prst="rect">
            <a:avLst/>
          </a:prstGeom>
        </p:spPr>
        <p:txBody>
          <a:bodyPr spcFirstLastPara="1" wrap="square" lIns="91433" tIns="45700" rIns="91433" bIns="45700" anchor="b" anchorCtr="0">
            <a:noAutofit/>
          </a:bodyPr>
          <a:lstStyle/>
          <a:p>
            <a:pPr algn="ctr">
              <a:buClr>
                <a:schemeClr val="dk2"/>
              </a:buClr>
              <a:buSzPct val="25925"/>
            </a:pPr>
            <a:r>
              <a:rPr lang="en" b="1" dirty="0">
                <a:latin typeface="Arial Black" panose="020B0A04020102020204" pitchFamily="34" charset="0"/>
              </a:rPr>
              <a:t>Student Infraction &amp; Response - Detail &amp; Exceptions</a:t>
            </a:r>
            <a:endParaRPr dirty="0">
              <a:latin typeface="Arial Black" panose="020B0A04020102020204" pitchFamily="34" charset="0"/>
            </a:endParaRPr>
          </a:p>
        </p:txBody>
      </p:sp>
      <p:sp>
        <p:nvSpPr>
          <p:cNvPr id="483" name="Google Shape;483;p64"/>
          <p:cNvSpPr txBox="1"/>
          <p:nvPr/>
        </p:nvSpPr>
        <p:spPr>
          <a:xfrm>
            <a:off x="1295400" y="4529401"/>
            <a:ext cx="9452000" cy="2162283"/>
          </a:xfrm>
          <a:prstGeom prst="rect">
            <a:avLst/>
          </a:prstGeom>
          <a:solidFill>
            <a:srgbClr val="D0E0E3"/>
          </a:solidFill>
          <a:ln>
            <a:noFill/>
          </a:ln>
        </p:spPr>
        <p:txBody>
          <a:bodyPr spcFirstLastPara="1" wrap="square" lIns="121900" tIns="121900" rIns="121900" bIns="121900" anchor="t" anchorCtr="0">
            <a:spAutoFit/>
          </a:bodyPr>
          <a:lstStyle/>
          <a:p>
            <a:pPr>
              <a:lnSpc>
                <a:spcPct val="90000"/>
              </a:lnSpc>
              <a:buClr>
                <a:schemeClr val="dk2"/>
              </a:buClr>
              <a:buSzPts val="1100"/>
            </a:pPr>
            <a:r>
              <a:rPr lang="en" sz="1677" b="1">
                <a:solidFill>
                  <a:srgbClr val="1D7E75"/>
                </a:solidFill>
                <a:latin typeface="Calibri"/>
                <a:ea typeface="Calibri"/>
                <a:cs typeface="Calibri"/>
                <a:sym typeface="Calibri"/>
              </a:rPr>
              <a:t>Link to Infraction Exception Report in Nova:</a:t>
            </a:r>
            <a:endParaRPr sz="1867" b="1">
              <a:solidFill>
                <a:srgbClr val="1D7E75"/>
              </a:solidFill>
              <a:latin typeface="Calibri"/>
              <a:ea typeface="Calibri"/>
              <a:cs typeface="Calibri"/>
              <a:sym typeface="Calibri"/>
            </a:endParaRPr>
          </a:p>
          <a:p>
            <a:pPr>
              <a:lnSpc>
                <a:spcPct val="90000"/>
              </a:lnSpc>
              <a:buClr>
                <a:schemeClr val="dk2"/>
              </a:buClr>
              <a:buSzPts val="1100"/>
            </a:pPr>
            <a:r>
              <a:rPr lang="en" sz="1467" u="sng">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https://eui.ped.state.nm.us/sites/stars/ProdNova/_layouts/15/ReportServer/RSViewerPage.aspx?rv:RelativeReportUrl=/sites/stars/ProdNova/PublicFolders/District%20and%20School%20Reports/Special%20Education/SPED%20-%20Student%20Infraction%20and%20Response%20Exceptions.rdl</a:t>
            </a:r>
            <a:endParaRPr sz="1467">
              <a:solidFill>
                <a:srgbClr val="1D7E75"/>
              </a:solidFill>
              <a:latin typeface="Calibri"/>
              <a:ea typeface="Calibri"/>
              <a:cs typeface="Calibri"/>
              <a:sym typeface="Calibri"/>
            </a:endParaRPr>
          </a:p>
          <a:p>
            <a:pPr>
              <a:lnSpc>
                <a:spcPct val="90000"/>
              </a:lnSpc>
              <a:buClr>
                <a:schemeClr val="dk2"/>
              </a:buClr>
              <a:buSzPts val="1100"/>
            </a:pPr>
            <a:endParaRPr sz="1677">
              <a:solidFill>
                <a:srgbClr val="3A3D4B"/>
              </a:solidFill>
              <a:latin typeface="Calibri"/>
              <a:ea typeface="Calibri"/>
              <a:cs typeface="Calibri"/>
              <a:sym typeface="Calibri"/>
            </a:endParaRPr>
          </a:p>
          <a:p>
            <a:pPr>
              <a:lnSpc>
                <a:spcPct val="90000"/>
              </a:lnSpc>
              <a:buClr>
                <a:schemeClr val="dk2"/>
              </a:buClr>
              <a:buSzPts val="1100"/>
            </a:pPr>
            <a:r>
              <a:rPr lang="en" sz="1677" b="1">
                <a:solidFill>
                  <a:srgbClr val="1D7E75"/>
                </a:solidFill>
                <a:latin typeface="Calibri"/>
                <a:ea typeface="Calibri"/>
                <a:cs typeface="Calibri"/>
                <a:sym typeface="Calibri"/>
              </a:rPr>
              <a:t>Link to Infraction Detail Report in Nova:</a:t>
            </a:r>
            <a:endParaRPr sz="1467" b="1">
              <a:solidFill>
                <a:srgbClr val="1D7E75"/>
              </a:solidFill>
              <a:latin typeface="Calibri"/>
              <a:ea typeface="Calibri"/>
              <a:cs typeface="Calibri"/>
              <a:sym typeface="Calibri"/>
            </a:endParaRPr>
          </a:p>
          <a:p>
            <a:pPr>
              <a:lnSpc>
                <a:spcPct val="90000"/>
              </a:lnSpc>
              <a:buClr>
                <a:schemeClr val="dk2"/>
              </a:buClr>
              <a:buSzPts val="1100"/>
            </a:pPr>
            <a:r>
              <a:rPr lang="en" sz="1467" u="sng">
                <a:solidFill>
                  <a:schemeClr val="accent3"/>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https://eui.ped.state.nm.us/sites/stars/ProdNova/_layouts/15/ReportServer/RSViewerPage.aspx?rv:RelativeReportUrl=/sites/stars/ProdNova/PublicFolders/District%20and%20School%20Reports/Special%20Education/SPED%20-%20Student%20Infraction%20and%20Response%20Detail.rdl</a:t>
            </a:r>
            <a:endParaRPr sz="1467">
              <a:solidFill>
                <a:srgbClr val="1D7E75"/>
              </a:solidFill>
              <a:latin typeface="Calibri"/>
              <a:ea typeface="Calibri"/>
              <a:cs typeface="Calibri"/>
              <a:sym typeface="Calibri"/>
            </a:endParaRPr>
          </a:p>
        </p:txBody>
      </p:sp>
      <p:pic>
        <p:nvPicPr>
          <p:cNvPr id="484" name="Google Shape;484;p64"/>
          <p:cNvPicPr preferRelativeResize="0"/>
          <p:nvPr/>
        </p:nvPicPr>
        <p:blipFill>
          <a:blip r:embed="rId5">
            <a:alphaModFix/>
          </a:blip>
          <a:stretch>
            <a:fillRect/>
          </a:stretch>
        </p:blipFill>
        <p:spPr>
          <a:xfrm>
            <a:off x="4714533" y="2092234"/>
            <a:ext cx="2108200" cy="17399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5"/>
          <p:cNvSpPr txBox="1">
            <a:spLocks noGrp="1"/>
          </p:cNvSpPr>
          <p:nvPr>
            <p:ph type="title"/>
          </p:nvPr>
        </p:nvSpPr>
        <p:spPr>
          <a:xfrm>
            <a:off x="130400" y="331533"/>
            <a:ext cx="11931200" cy="1036800"/>
          </a:xfrm>
          <a:prstGeom prst="rect">
            <a:avLst/>
          </a:prstGeom>
          <a:noFill/>
          <a:ln>
            <a:noFill/>
          </a:ln>
        </p:spPr>
        <p:txBody>
          <a:bodyPr spcFirstLastPara="1" wrap="square" lIns="91433" tIns="45700" rIns="91433" bIns="45700" anchor="ctr" anchorCtr="0">
            <a:noAutofit/>
          </a:bodyPr>
          <a:lstStyle/>
          <a:p>
            <a:pPr algn="ctr">
              <a:buClr>
                <a:schemeClr val="dk2"/>
              </a:buClr>
              <a:buSzPts val="700"/>
            </a:pPr>
            <a:r>
              <a:rPr lang="en-US" b="1">
                <a:latin typeface="Arial Black" panose="020B0A04020102020204" pitchFamily="34" charset="0"/>
              </a:rPr>
              <a:t>Student Infraction &amp; Response Detail Report</a:t>
            </a:r>
          </a:p>
        </p:txBody>
      </p:sp>
      <p:sp>
        <p:nvSpPr>
          <p:cNvPr id="490" name="Google Shape;490;p65"/>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491" name="Google Shape;491;p65"/>
          <p:cNvSpPr txBox="1">
            <a:spLocks noGrp="1"/>
          </p:cNvSpPr>
          <p:nvPr>
            <p:ph type="body" idx="1"/>
          </p:nvPr>
        </p:nvSpPr>
        <p:spPr>
          <a:xfrm>
            <a:off x="239967" y="1523267"/>
            <a:ext cx="5660400" cy="5003200"/>
          </a:xfrm>
          <a:prstGeom prst="rect">
            <a:avLst/>
          </a:prstGeom>
          <a:noFill/>
          <a:ln>
            <a:noFill/>
          </a:ln>
        </p:spPr>
        <p:txBody>
          <a:bodyPr spcFirstLastPara="1" wrap="square" lIns="91433" tIns="45700" rIns="91433" bIns="45700" anchor="t" anchorCtr="0">
            <a:normAutofit fontScale="92500" lnSpcReduction="20000"/>
          </a:bodyPr>
          <a:lstStyle/>
          <a:p>
            <a:pPr marL="0" indent="0">
              <a:lnSpc>
                <a:spcPct val="100000"/>
              </a:lnSpc>
              <a:spcBef>
                <a:spcPts val="0"/>
              </a:spcBef>
              <a:buNone/>
            </a:pPr>
            <a:r>
              <a:rPr lang="en" sz="2647" u="sng">
                <a:solidFill>
                  <a:srgbClr val="048A81"/>
                </a:solidFill>
              </a:rPr>
              <a:t>Infraction Detail Validation Requirements:</a:t>
            </a:r>
            <a:endParaRPr sz="2647" u="sng">
              <a:solidFill>
                <a:srgbClr val="048A81"/>
              </a:solidFill>
            </a:endParaRPr>
          </a:p>
          <a:p>
            <a:pPr marL="457189" indent="-310930">
              <a:lnSpc>
                <a:spcPct val="100000"/>
              </a:lnSpc>
              <a:spcBef>
                <a:spcPts val="0"/>
              </a:spcBef>
              <a:buClr>
                <a:srgbClr val="434343"/>
              </a:buClr>
              <a:buSzPct val="88838"/>
            </a:pPr>
            <a:r>
              <a:rPr lang="en" sz="2388">
                <a:solidFill>
                  <a:srgbClr val="434343"/>
                </a:solidFill>
              </a:rPr>
              <a:t>This report </a:t>
            </a:r>
            <a:r>
              <a:rPr lang="en" sz="2388" b="1" i="1" u="sng">
                <a:solidFill>
                  <a:srgbClr val="434343"/>
                </a:solidFill>
              </a:rPr>
              <a:t>must</a:t>
            </a:r>
            <a:r>
              <a:rPr lang="en" sz="2388">
                <a:solidFill>
                  <a:srgbClr val="434343"/>
                </a:solidFill>
              </a:rPr>
              <a:t> contain data.</a:t>
            </a:r>
            <a:endParaRPr sz="2388">
              <a:solidFill>
                <a:srgbClr val="434343"/>
              </a:solidFill>
            </a:endParaRPr>
          </a:p>
          <a:p>
            <a:pPr marL="457189" indent="0">
              <a:lnSpc>
                <a:spcPct val="100000"/>
              </a:lnSpc>
              <a:spcBef>
                <a:spcPts val="0"/>
              </a:spcBef>
              <a:buNone/>
            </a:pPr>
            <a:endParaRPr sz="2075">
              <a:solidFill>
                <a:srgbClr val="434343"/>
              </a:solidFill>
            </a:endParaRPr>
          </a:p>
          <a:p>
            <a:pPr marL="457189" indent="-326593">
              <a:lnSpc>
                <a:spcPct val="100000"/>
              </a:lnSpc>
              <a:spcBef>
                <a:spcPts val="0"/>
              </a:spcBef>
              <a:buClr>
                <a:srgbClr val="434343"/>
              </a:buClr>
              <a:buSzPct val="100000"/>
            </a:pPr>
            <a:r>
              <a:rPr lang="en" sz="2388">
                <a:solidFill>
                  <a:srgbClr val="434343"/>
                </a:solidFill>
              </a:rPr>
              <a:t>All infractions </a:t>
            </a:r>
            <a:r>
              <a:rPr lang="en" sz="2388">
                <a:solidFill>
                  <a:srgbClr val="434343"/>
                </a:solidFill>
                <a:highlight>
                  <a:srgbClr val="FFFF00"/>
                </a:highlight>
              </a:rPr>
              <a:t>must be reported</a:t>
            </a:r>
            <a:r>
              <a:rPr lang="en" sz="2388">
                <a:solidFill>
                  <a:srgbClr val="434343"/>
                </a:solidFill>
              </a:rPr>
              <a:t>:</a:t>
            </a:r>
            <a:endParaRPr sz="2388">
              <a:solidFill>
                <a:srgbClr val="434343"/>
              </a:solidFill>
            </a:endParaRPr>
          </a:p>
          <a:p>
            <a:pPr marL="914377" lvl="1" indent="-360459">
              <a:lnSpc>
                <a:spcPct val="100000"/>
              </a:lnSpc>
              <a:spcBef>
                <a:spcPts val="0"/>
              </a:spcBef>
              <a:buClr>
                <a:srgbClr val="434343"/>
              </a:buClr>
              <a:buSzPct val="100000"/>
            </a:pPr>
            <a:r>
              <a:rPr lang="en" sz="2388">
                <a:solidFill>
                  <a:srgbClr val="434343"/>
                </a:solidFill>
              </a:rPr>
              <a:t>no matter how minor or major the infraction is</a:t>
            </a:r>
            <a:endParaRPr sz="2388">
              <a:solidFill>
                <a:srgbClr val="434343"/>
              </a:solidFill>
            </a:endParaRPr>
          </a:p>
          <a:p>
            <a:pPr marL="914377" lvl="1" indent="-360459">
              <a:lnSpc>
                <a:spcPct val="100000"/>
              </a:lnSpc>
              <a:spcBef>
                <a:spcPts val="0"/>
              </a:spcBef>
              <a:buClr>
                <a:srgbClr val="434343"/>
              </a:buClr>
              <a:buSzPct val="100000"/>
            </a:pPr>
            <a:r>
              <a:rPr lang="en" sz="2388">
                <a:solidFill>
                  <a:srgbClr val="434343"/>
                </a:solidFill>
              </a:rPr>
              <a:t>those requiring a Manifestation Determination Meeting (MDR) and those that do not require an MDR </a:t>
            </a:r>
            <a:endParaRPr sz="2388">
              <a:solidFill>
                <a:srgbClr val="434343"/>
              </a:solidFill>
            </a:endParaRPr>
          </a:p>
          <a:p>
            <a:pPr marL="914377" lvl="1" indent="-360459">
              <a:lnSpc>
                <a:spcPct val="100000"/>
              </a:lnSpc>
              <a:spcBef>
                <a:spcPts val="0"/>
              </a:spcBef>
              <a:buClr>
                <a:srgbClr val="434343"/>
              </a:buClr>
              <a:buSzPct val="100000"/>
            </a:pPr>
            <a:r>
              <a:rPr lang="en" sz="2388">
                <a:solidFill>
                  <a:srgbClr val="434343"/>
                </a:solidFill>
              </a:rPr>
              <a:t>those where restorative justice is used.</a:t>
            </a:r>
            <a:endParaRPr sz="2388">
              <a:solidFill>
                <a:srgbClr val="434343"/>
              </a:solidFill>
            </a:endParaRPr>
          </a:p>
          <a:p>
            <a:pPr marL="914377" indent="0">
              <a:lnSpc>
                <a:spcPct val="100000"/>
              </a:lnSpc>
              <a:spcBef>
                <a:spcPts val="0"/>
              </a:spcBef>
              <a:buNone/>
            </a:pPr>
            <a:endParaRPr sz="2075">
              <a:solidFill>
                <a:srgbClr val="434343"/>
              </a:solidFill>
            </a:endParaRPr>
          </a:p>
          <a:p>
            <a:pPr marL="457189" indent="-326593">
              <a:lnSpc>
                <a:spcPct val="100000"/>
              </a:lnSpc>
              <a:spcBef>
                <a:spcPts val="0"/>
              </a:spcBef>
              <a:buClr>
                <a:srgbClr val="434343"/>
              </a:buClr>
              <a:buSzPct val="100000"/>
            </a:pPr>
            <a:r>
              <a:rPr lang="en" sz="2388">
                <a:solidFill>
                  <a:srgbClr val="434343"/>
                </a:solidFill>
              </a:rPr>
              <a:t>Informal removals must be reported, i.e. sending home to cool down, taking a break, etc.</a:t>
            </a:r>
            <a:endParaRPr sz="2388">
              <a:solidFill>
                <a:srgbClr val="434343"/>
              </a:solidFill>
            </a:endParaRPr>
          </a:p>
          <a:p>
            <a:pPr marL="457189" indent="0">
              <a:lnSpc>
                <a:spcPct val="100000"/>
              </a:lnSpc>
              <a:spcBef>
                <a:spcPts val="0"/>
              </a:spcBef>
              <a:buNone/>
            </a:pPr>
            <a:endParaRPr sz="2075">
              <a:solidFill>
                <a:srgbClr val="434343"/>
              </a:solidFill>
            </a:endParaRPr>
          </a:p>
          <a:p>
            <a:pPr marL="457189" indent="-326593">
              <a:lnSpc>
                <a:spcPct val="100000"/>
              </a:lnSpc>
              <a:spcBef>
                <a:spcPts val="0"/>
              </a:spcBef>
              <a:buClr>
                <a:srgbClr val="434343"/>
              </a:buClr>
              <a:buSzPct val="100000"/>
            </a:pPr>
            <a:r>
              <a:rPr lang="en" sz="2388">
                <a:solidFill>
                  <a:srgbClr val="434343"/>
                </a:solidFill>
              </a:rPr>
              <a:t>Failure to report data will result in a non-valid and non-reliable data finding.</a:t>
            </a:r>
            <a:endParaRPr sz="2388">
              <a:solidFill>
                <a:srgbClr val="434343"/>
              </a:solidFill>
            </a:endParaRPr>
          </a:p>
        </p:txBody>
      </p:sp>
      <p:sp>
        <p:nvSpPr>
          <p:cNvPr id="492" name="Google Shape;492;p65"/>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85</a:t>
            </a:fld>
            <a:endParaRPr/>
          </a:p>
        </p:txBody>
      </p:sp>
      <p:pic>
        <p:nvPicPr>
          <p:cNvPr id="493" name="Google Shape;493;p65"/>
          <p:cNvPicPr preferRelativeResize="0"/>
          <p:nvPr/>
        </p:nvPicPr>
        <p:blipFill>
          <a:blip r:embed="rId3">
            <a:alphaModFix/>
          </a:blip>
          <a:stretch>
            <a:fillRect/>
          </a:stretch>
        </p:blipFill>
        <p:spPr>
          <a:xfrm>
            <a:off x="5947752" y="1846034"/>
            <a:ext cx="5919033" cy="45289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6"/>
          <p:cNvSpPr txBox="1">
            <a:spLocks noGrp="1"/>
          </p:cNvSpPr>
          <p:nvPr>
            <p:ph type="title"/>
          </p:nvPr>
        </p:nvSpPr>
        <p:spPr>
          <a:xfrm>
            <a:off x="130400" y="279401"/>
            <a:ext cx="11931200" cy="1036800"/>
          </a:xfrm>
          <a:prstGeom prst="rect">
            <a:avLst/>
          </a:prstGeom>
          <a:noFill/>
          <a:ln>
            <a:noFill/>
          </a:ln>
        </p:spPr>
        <p:txBody>
          <a:bodyPr spcFirstLastPara="1" wrap="square" lIns="91433" tIns="45700" rIns="91433" bIns="45700" anchor="ctr" anchorCtr="0">
            <a:noAutofit/>
          </a:bodyPr>
          <a:lstStyle/>
          <a:p>
            <a:pPr algn="ctr">
              <a:buClr>
                <a:schemeClr val="dk2"/>
              </a:buClr>
              <a:buSzPts val="700"/>
            </a:pPr>
            <a:r>
              <a:rPr lang="en-US" b="1">
                <a:latin typeface="Arial Black" panose="020B0A04020102020204" pitchFamily="34" charset="0"/>
              </a:rPr>
              <a:t>Student Infraction &amp; Response Exception Report</a:t>
            </a:r>
          </a:p>
        </p:txBody>
      </p:sp>
      <p:sp>
        <p:nvSpPr>
          <p:cNvPr id="499" name="Google Shape;499;p66"/>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500" name="Google Shape;500;p66"/>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86</a:t>
            </a:fld>
            <a:endParaRPr/>
          </a:p>
        </p:txBody>
      </p:sp>
      <p:sp>
        <p:nvSpPr>
          <p:cNvPr id="501" name="Google Shape;501;p66"/>
          <p:cNvSpPr txBox="1">
            <a:spLocks noGrp="1"/>
          </p:cNvSpPr>
          <p:nvPr>
            <p:ph type="body" idx="1"/>
          </p:nvPr>
        </p:nvSpPr>
        <p:spPr>
          <a:xfrm>
            <a:off x="287367" y="1693867"/>
            <a:ext cx="5190400" cy="4448800"/>
          </a:xfrm>
          <a:prstGeom prst="rect">
            <a:avLst/>
          </a:prstGeom>
          <a:noFill/>
          <a:ln>
            <a:noFill/>
          </a:ln>
        </p:spPr>
        <p:txBody>
          <a:bodyPr spcFirstLastPara="1" wrap="square" lIns="91433" tIns="45700" rIns="91433" bIns="45700" anchor="t" anchorCtr="0">
            <a:normAutofit/>
          </a:bodyPr>
          <a:lstStyle/>
          <a:p>
            <a:pPr marL="0" indent="0">
              <a:lnSpc>
                <a:spcPct val="100000"/>
              </a:lnSpc>
              <a:spcBef>
                <a:spcPts val="0"/>
              </a:spcBef>
              <a:buNone/>
            </a:pPr>
            <a:r>
              <a:rPr lang="en" sz="2647" u="sng">
                <a:solidFill>
                  <a:schemeClr val="accent6"/>
                </a:solidFill>
              </a:rPr>
              <a:t>Infraction Exception Validation Requirements:</a:t>
            </a:r>
            <a:endParaRPr sz="3393">
              <a:solidFill>
                <a:schemeClr val="accent6"/>
              </a:solidFill>
            </a:endParaRPr>
          </a:p>
          <a:p>
            <a:pPr marL="457189" indent="-337972">
              <a:lnSpc>
                <a:spcPct val="100000"/>
              </a:lnSpc>
              <a:spcBef>
                <a:spcPts val="0"/>
              </a:spcBef>
              <a:buClr>
                <a:srgbClr val="434343"/>
              </a:buClr>
              <a:buSzPts val="1792"/>
            </a:pPr>
            <a:r>
              <a:rPr lang="en" sz="2388">
                <a:solidFill>
                  <a:srgbClr val="434343"/>
                </a:solidFill>
              </a:rPr>
              <a:t>All errors noted in this report must be corrected.</a:t>
            </a:r>
            <a:endParaRPr sz="2388">
              <a:solidFill>
                <a:srgbClr val="434343"/>
              </a:solidFill>
            </a:endParaRPr>
          </a:p>
          <a:p>
            <a:pPr marL="457189" indent="-337972">
              <a:lnSpc>
                <a:spcPct val="100000"/>
              </a:lnSpc>
              <a:spcBef>
                <a:spcPts val="0"/>
              </a:spcBef>
              <a:buClr>
                <a:srgbClr val="434343"/>
              </a:buClr>
              <a:buSzPts val="1792"/>
            </a:pPr>
            <a:r>
              <a:rPr lang="en" sz="2388">
                <a:solidFill>
                  <a:srgbClr val="434343"/>
                </a:solidFill>
              </a:rPr>
              <a:t>A blank report indicates:</a:t>
            </a:r>
            <a:endParaRPr sz="2388">
              <a:solidFill>
                <a:srgbClr val="434343"/>
              </a:solidFill>
            </a:endParaRPr>
          </a:p>
          <a:p>
            <a:pPr marL="914377" lvl="1" indent="-371837">
              <a:lnSpc>
                <a:spcPct val="100000"/>
              </a:lnSpc>
              <a:spcBef>
                <a:spcPts val="0"/>
              </a:spcBef>
              <a:buClr>
                <a:srgbClr val="434343"/>
              </a:buClr>
              <a:buSzPts val="1792"/>
            </a:pPr>
            <a:r>
              <a:rPr lang="en" sz="2388">
                <a:solidFill>
                  <a:srgbClr val="434343"/>
                </a:solidFill>
              </a:rPr>
              <a:t>there are no errors; or</a:t>
            </a:r>
            <a:endParaRPr sz="2388">
              <a:solidFill>
                <a:srgbClr val="434343"/>
              </a:solidFill>
            </a:endParaRPr>
          </a:p>
          <a:p>
            <a:pPr marL="914377" lvl="1" indent="-371837">
              <a:lnSpc>
                <a:spcPct val="100000"/>
              </a:lnSpc>
              <a:spcBef>
                <a:spcPts val="0"/>
              </a:spcBef>
              <a:buClr>
                <a:srgbClr val="434343"/>
              </a:buClr>
              <a:buSzPts val="1792"/>
            </a:pPr>
            <a:r>
              <a:rPr lang="en" sz="2388">
                <a:solidFill>
                  <a:srgbClr val="434343"/>
                </a:solidFill>
              </a:rPr>
              <a:t>no data has been reported.</a:t>
            </a:r>
            <a:endParaRPr sz="2388">
              <a:solidFill>
                <a:srgbClr val="434343"/>
              </a:solidFill>
            </a:endParaRPr>
          </a:p>
          <a:p>
            <a:pPr marL="457189" indent="-337972">
              <a:lnSpc>
                <a:spcPct val="100000"/>
              </a:lnSpc>
              <a:spcBef>
                <a:spcPts val="0"/>
              </a:spcBef>
              <a:buClr>
                <a:srgbClr val="434343"/>
              </a:buClr>
              <a:buSzPts val="1792"/>
            </a:pPr>
            <a:r>
              <a:rPr lang="en" sz="2388">
                <a:solidFill>
                  <a:srgbClr val="434343"/>
                </a:solidFill>
              </a:rPr>
              <a:t>Using a response type of “Other” will cause Error 8 on this report.</a:t>
            </a:r>
            <a:endParaRPr sz="2388">
              <a:solidFill>
                <a:srgbClr val="434343"/>
              </a:solidFill>
            </a:endParaRPr>
          </a:p>
          <a:p>
            <a:pPr marL="914377" lvl="1" indent="-371837">
              <a:lnSpc>
                <a:spcPct val="100000"/>
              </a:lnSpc>
              <a:spcBef>
                <a:spcPts val="0"/>
              </a:spcBef>
              <a:buClr>
                <a:srgbClr val="434343"/>
              </a:buClr>
              <a:buSzPts val="1792"/>
            </a:pPr>
            <a:r>
              <a:rPr lang="en" sz="2388">
                <a:solidFill>
                  <a:srgbClr val="434343"/>
                </a:solidFill>
              </a:rPr>
              <a:t>Error 8 must be corrected. </a:t>
            </a:r>
            <a:endParaRPr sz="2388">
              <a:solidFill>
                <a:srgbClr val="434343"/>
              </a:solidFill>
            </a:endParaRPr>
          </a:p>
        </p:txBody>
      </p:sp>
      <p:pic>
        <p:nvPicPr>
          <p:cNvPr id="502" name="Google Shape;502;p66"/>
          <p:cNvPicPr preferRelativeResize="0"/>
          <p:nvPr/>
        </p:nvPicPr>
        <p:blipFill>
          <a:blip r:embed="rId3">
            <a:alphaModFix/>
          </a:blip>
          <a:stretch>
            <a:fillRect/>
          </a:stretch>
        </p:blipFill>
        <p:spPr>
          <a:xfrm>
            <a:off x="5306567" y="1619901"/>
            <a:ext cx="6757367" cy="4669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7"/>
          <p:cNvSpPr txBox="1">
            <a:spLocks noGrp="1"/>
          </p:cNvSpPr>
          <p:nvPr>
            <p:ph type="title"/>
          </p:nvPr>
        </p:nvSpPr>
        <p:spPr>
          <a:xfrm>
            <a:off x="0" y="392698"/>
            <a:ext cx="12192000" cy="1036800"/>
          </a:xfrm>
          <a:prstGeom prst="rect">
            <a:avLst/>
          </a:prstGeom>
        </p:spPr>
        <p:txBody>
          <a:bodyPr spcFirstLastPara="1" wrap="square" lIns="91433" tIns="45700" rIns="91433" bIns="45700" anchor="b" anchorCtr="0">
            <a:noAutofit/>
          </a:bodyPr>
          <a:lstStyle/>
          <a:p>
            <a:pPr algn="ctr">
              <a:buClr>
                <a:schemeClr val="dk2"/>
              </a:buClr>
              <a:buSzPct val="25925"/>
            </a:pPr>
            <a:r>
              <a:rPr lang="en-US" b="1" dirty="0">
                <a:latin typeface="Arial Black" panose="020B0A04020102020204" pitchFamily="34" charset="0"/>
              </a:rPr>
              <a:t>Student Infraction &amp; Response - Restraint and Seclusion</a:t>
            </a:r>
            <a:endParaRPr lang="en-US" dirty="0">
              <a:latin typeface="Arial Black" panose="020B0A04020102020204" pitchFamily="34" charset="0"/>
            </a:endParaRPr>
          </a:p>
        </p:txBody>
      </p:sp>
      <p:sp>
        <p:nvSpPr>
          <p:cNvPr id="508" name="Google Shape;508;p67"/>
          <p:cNvSpPr txBox="1">
            <a:spLocks noGrp="1"/>
          </p:cNvSpPr>
          <p:nvPr>
            <p:ph type="body" idx="1"/>
          </p:nvPr>
        </p:nvSpPr>
        <p:spPr>
          <a:xfrm>
            <a:off x="461600" y="1366552"/>
            <a:ext cx="11268800" cy="4366400"/>
          </a:xfrm>
          <a:prstGeom prst="rect">
            <a:avLst/>
          </a:prstGeom>
        </p:spPr>
        <p:txBody>
          <a:bodyPr spcFirstLastPara="1" wrap="square" lIns="91433" tIns="45700" rIns="91433" bIns="45700" anchor="t" anchorCtr="0">
            <a:normAutofit fontScale="92500" lnSpcReduction="10000"/>
          </a:bodyPr>
          <a:lstStyle/>
          <a:p>
            <a:pPr marL="0" indent="0">
              <a:spcBef>
                <a:spcPts val="1867"/>
              </a:spcBef>
              <a:buNone/>
            </a:pPr>
            <a:r>
              <a:rPr lang="en" sz="3080" dirty="0"/>
              <a:t>All uses of restraint and seclusion, </a:t>
            </a:r>
            <a:r>
              <a:rPr lang="en" sz="3080" b="1" i="1" u="sng" dirty="0">
                <a:solidFill>
                  <a:srgbClr val="FF9900"/>
                </a:solidFill>
              </a:rPr>
              <a:t>even when use is not linked to an infraction, </a:t>
            </a:r>
            <a:r>
              <a:rPr lang="en" sz="3080" dirty="0"/>
              <a:t>must be reported. </a:t>
            </a:r>
            <a:endParaRPr sz="3080" dirty="0"/>
          </a:p>
          <a:p>
            <a:pPr marL="0" indent="0">
              <a:spcBef>
                <a:spcPts val="1867"/>
              </a:spcBef>
              <a:buNone/>
            </a:pPr>
            <a:r>
              <a:rPr lang="en" sz="2133" b="1" i="1" dirty="0">
                <a:solidFill>
                  <a:srgbClr val="1D7E75"/>
                </a:solidFill>
              </a:rPr>
              <a:t>NMAC 6.11.2.10(E)(6)</a:t>
            </a:r>
            <a:r>
              <a:rPr lang="en" sz="2133" i="1" dirty="0">
                <a:solidFill>
                  <a:srgbClr val="1D7E75"/>
                </a:solidFill>
              </a:rPr>
              <a:t>:</a:t>
            </a:r>
            <a:r>
              <a:rPr lang="en" sz="2133" i="1" dirty="0">
                <a:solidFill>
                  <a:schemeClr val="dk2"/>
                </a:solidFill>
              </a:rPr>
              <a:t> </a:t>
            </a:r>
            <a:endParaRPr sz="2133" i="1" dirty="0">
              <a:solidFill>
                <a:srgbClr val="1D7E75"/>
              </a:solidFill>
            </a:endParaRPr>
          </a:p>
          <a:p>
            <a:pPr marL="0" indent="0">
              <a:spcBef>
                <a:spcPts val="0"/>
              </a:spcBef>
              <a:buClr>
                <a:schemeClr val="dk2"/>
              </a:buClr>
              <a:buSzPct val="68750"/>
              <a:buNone/>
            </a:pPr>
            <a:r>
              <a:rPr lang="en" sz="2133" i="1" dirty="0">
                <a:solidFill>
                  <a:srgbClr val="1D7E75"/>
                </a:solidFill>
              </a:rPr>
              <a:t>(c) Schools shall report to the department, through the department's data collection and reporting system, the following information on a timeline and reporting frequency established by the department:</a:t>
            </a:r>
            <a:endParaRPr sz="2133" i="1" dirty="0">
              <a:solidFill>
                <a:srgbClr val="1D7E75"/>
              </a:solidFill>
            </a:endParaRPr>
          </a:p>
          <a:p>
            <a:pPr marL="0" indent="0">
              <a:spcBef>
                <a:spcPts val="0"/>
              </a:spcBef>
              <a:buClr>
                <a:schemeClr val="dk2"/>
              </a:buClr>
              <a:buSzPct val="68750"/>
              <a:buNone/>
            </a:pPr>
            <a:r>
              <a:rPr lang="en" sz="2133" i="1" dirty="0">
                <a:solidFill>
                  <a:srgbClr val="1D7E75"/>
                </a:solidFill>
              </a:rPr>
              <a:t>(i) all instances in which a restraint or seclusion technique is used;</a:t>
            </a:r>
            <a:endParaRPr sz="2133" i="1" dirty="0">
              <a:solidFill>
                <a:srgbClr val="1D7E75"/>
              </a:solidFill>
            </a:endParaRPr>
          </a:p>
          <a:p>
            <a:pPr marL="0" indent="0">
              <a:spcBef>
                <a:spcPts val="0"/>
              </a:spcBef>
              <a:buClr>
                <a:schemeClr val="dk2"/>
              </a:buClr>
              <a:buSzPct val="68750"/>
              <a:buNone/>
            </a:pPr>
            <a:r>
              <a:rPr lang="en" sz="2133" i="1" dirty="0">
                <a:solidFill>
                  <a:srgbClr val="1D7E75"/>
                </a:solidFill>
              </a:rPr>
              <a:t>(ii) all instances in which law enforcement is summoned instead of using a restraint or seclusion technique;</a:t>
            </a:r>
            <a:endParaRPr sz="2133" i="1" dirty="0">
              <a:solidFill>
                <a:srgbClr val="1D7E75"/>
              </a:solidFill>
            </a:endParaRPr>
          </a:p>
          <a:p>
            <a:pPr marL="0" indent="0">
              <a:spcBef>
                <a:spcPts val="0"/>
              </a:spcBef>
              <a:buClr>
                <a:schemeClr val="dk2"/>
              </a:buClr>
              <a:buSzPct val="68750"/>
              <a:buNone/>
            </a:pPr>
            <a:r>
              <a:rPr lang="en" sz="2133" i="1" dirty="0">
                <a:solidFill>
                  <a:srgbClr val="1D7E75"/>
                </a:solidFill>
              </a:rPr>
              <a:t>(iii) the names of the students and school personnel involved in an incident in which restraint or seclusion was used; and</a:t>
            </a:r>
            <a:endParaRPr sz="2133" i="1" dirty="0">
              <a:solidFill>
                <a:srgbClr val="1D7E75"/>
              </a:solidFill>
            </a:endParaRPr>
          </a:p>
          <a:p>
            <a:pPr marL="0" indent="0">
              <a:spcBef>
                <a:spcPts val="0"/>
              </a:spcBef>
              <a:buClr>
                <a:schemeClr val="dk2"/>
              </a:buClr>
              <a:buSzPct val="68750"/>
              <a:buNone/>
            </a:pPr>
            <a:r>
              <a:rPr lang="en" sz="2133" i="1" dirty="0">
                <a:solidFill>
                  <a:srgbClr val="1D7E75"/>
                </a:solidFill>
              </a:rPr>
              <a:t>(iv) if a student was restrained, the type of restraint, including mechanical restraint or physical restraint, that was used.</a:t>
            </a:r>
            <a:endParaRPr sz="2133" i="1" dirty="0">
              <a:solidFill>
                <a:srgbClr val="1D7E75"/>
              </a:solidFill>
            </a:endParaRPr>
          </a:p>
          <a:p>
            <a:pPr marL="0" indent="0">
              <a:spcBef>
                <a:spcPts val="0"/>
              </a:spcBef>
              <a:buClr>
                <a:schemeClr val="dk2"/>
              </a:buClr>
              <a:buSzPct val="68750"/>
              <a:buNone/>
            </a:pPr>
            <a:r>
              <a:rPr lang="en" sz="2133" i="1" dirty="0">
                <a:solidFill>
                  <a:srgbClr val="1D7E75"/>
                </a:solidFill>
              </a:rPr>
              <a:t>(d) If a school summons law enforcement instead of using a restraint or seclusion technique on a student, the school shall comply with the reporting, documentation, and review procedures established pursuant to this rule and Section 22-5-4.12 NMSA 1978.</a:t>
            </a:r>
            <a:endParaRPr sz="2133" i="1" dirty="0">
              <a:solidFill>
                <a:srgbClr val="1D7E75"/>
              </a:solidFill>
            </a:endParaRPr>
          </a:p>
          <a:p>
            <a:pPr marL="0" indent="0">
              <a:spcBef>
                <a:spcPts val="0"/>
              </a:spcBef>
              <a:buClr>
                <a:schemeClr val="dk2"/>
              </a:buClr>
              <a:buSzPct val="73333"/>
              <a:buNone/>
            </a:pPr>
            <a:endParaRPr sz="2000" dirty="0">
              <a:solidFill>
                <a:srgbClr val="1D7E75"/>
              </a:solidFill>
            </a:endParaRPr>
          </a:p>
          <a:p>
            <a:pPr marL="0" indent="0">
              <a:spcBef>
                <a:spcPts val="0"/>
              </a:spcBef>
              <a:buNone/>
            </a:pPr>
            <a:endParaRPr sz="2000" dirty="0">
              <a:solidFill>
                <a:srgbClr val="1D7E75"/>
              </a:solidFill>
            </a:endParaRPr>
          </a:p>
          <a:p>
            <a:pPr marL="0" indent="0">
              <a:spcBef>
                <a:spcPts val="1867"/>
              </a:spcBef>
              <a:buNone/>
            </a:pPr>
            <a:endParaRPr sz="2000" dirty="0">
              <a:solidFill>
                <a:srgbClr val="1D7E75"/>
              </a:solidFill>
            </a:endParaRPr>
          </a:p>
        </p:txBody>
      </p:sp>
      <p:sp>
        <p:nvSpPr>
          <p:cNvPr id="509" name="Google Shape;509;p67"/>
          <p:cNvSpPr txBox="1"/>
          <p:nvPr/>
        </p:nvSpPr>
        <p:spPr>
          <a:xfrm>
            <a:off x="594200" y="5728800"/>
            <a:ext cx="11003600" cy="1129200"/>
          </a:xfrm>
          <a:prstGeom prst="rect">
            <a:avLst/>
          </a:prstGeom>
          <a:solidFill>
            <a:srgbClr val="FCE5CD"/>
          </a:solidFill>
          <a:ln>
            <a:noFill/>
          </a:ln>
        </p:spPr>
        <p:txBody>
          <a:bodyPr spcFirstLastPara="1" wrap="square" lIns="121900" tIns="121900" rIns="121900" bIns="121900" anchor="t" anchorCtr="0">
            <a:noAutofit/>
          </a:bodyPr>
          <a:lstStyle/>
          <a:p>
            <a:r>
              <a:rPr lang="en" sz="1733" b="1">
                <a:solidFill>
                  <a:srgbClr val="3A3D4B"/>
                </a:solidFill>
                <a:latin typeface="Calibri"/>
                <a:ea typeface="Calibri"/>
                <a:cs typeface="Calibri"/>
                <a:sym typeface="Calibri"/>
              </a:rPr>
              <a:t>Note: </a:t>
            </a:r>
            <a:r>
              <a:rPr lang="en" sz="1733">
                <a:solidFill>
                  <a:srgbClr val="3A3D4B"/>
                </a:solidFill>
                <a:latin typeface="Calibri"/>
                <a:ea typeface="Calibri"/>
                <a:cs typeface="Calibri"/>
                <a:sym typeface="Calibri"/>
              </a:rPr>
              <a:t>A PED Memo was issued in 2021 regarding the requirement to report restraint &amp; seclusion events. The document can be viewed here: </a:t>
            </a:r>
            <a:r>
              <a:rPr lang="en" sz="1467" u="sng">
                <a:solidFill>
                  <a:schemeClr val="hlink"/>
                </a:solidFill>
                <a:hlinkClick r:id="rId3"/>
              </a:rPr>
              <a:t>https://webnew.ped.state.nm.us/wp-content/uploads/2021/09/Restraint_and_Seclusion_Memo_7_29_21.pdf</a:t>
            </a:r>
            <a:endParaRPr sz="1467" u="sng">
              <a:solidFill>
                <a:schemeClr val="hlink"/>
              </a:solidFill>
            </a:endParaRPr>
          </a:p>
          <a:p>
            <a:endParaRPr sz="2400">
              <a:solidFill>
                <a:srgbClr val="3A3D4B"/>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8"/>
          <p:cNvSpPr txBox="1">
            <a:spLocks noGrp="1"/>
          </p:cNvSpPr>
          <p:nvPr>
            <p:ph type="title"/>
          </p:nvPr>
        </p:nvSpPr>
        <p:spPr>
          <a:xfrm>
            <a:off x="1295400" y="379272"/>
            <a:ext cx="9601200" cy="1036800"/>
          </a:xfrm>
          <a:prstGeom prst="rect">
            <a:avLst/>
          </a:prstGeom>
        </p:spPr>
        <p:txBody>
          <a:bodyPr spcFirstLastPara="1" wrap="square" lIns="91433" tIns="45700" rIns="91433" bIns="45700" anchor="b" anchorCtr="0">
            <a:normAutofit/>
          </a:bodyPr>
          <a:lstStyle/>
          <a:p>
            <a:pPr algn="ctr">
              <a:buClr>
                <a:schemeClr val="dk2"/>
              </a:buClr>
              <a:buSzPts val="700"/>
            </a:pPr>
            <a:r>
              <a:rPr lang="en" b="1" dirty="0">
                <a:latin typeface="Arial Black" panose="020B0A04020102020204" pitchFamily="34" charset="0"/>
              </a:rPr>
              <a:t>Missing Exit Events Report</a:t>
            </a:r>
            <a:endParaRPr dirty="0">
              <a:latin typeface="Arial Black" panose="020B0A04020102020204" pitchFamily="34" charset="0"/>
            </a:endParaRPr>
          </a:p>
        </p:txBody>
      </p:sp>
      <p:sp>
        <p:nvSpPr>
          <p:cNvPr id="515" name="Google Shape;515;p68"/>
          <p:cNvSpPr txBox="1">
            <a:spLocks noGrp="1"/>
          </p:cNvSpPr>
          <p:nvPr>
            <p:ph type="body" idx="1"/>
          </p:nvPr>
        </p:nvSpPr>
        <p:spPr>
          <a:xfrm>
            <a:off x="1713100" y="1560600"/>
            <a:ext cx="10232800" cy="4343600"/>
          </a:xfrm>
          <a:prstGeom prst="rect">
            <a:avLst/>
          </a:prstGeom>
        </p:spPr>
        <p:txBody>
          <a:bodyPr spcFirstLastPara="1" wrap="square" lIns="91433" tIns="45700" rIns="91433" bIns="45700" anchor="t" anchorCtr="0">
            <a:normAutofit/>
          </a:bodyPr>
          <a:lstStyle/>
          <a:p>
            <a:pPr marL="0" indent="0">
              <a:spcBef>
                <a:spcPts val="1867"/>
              </a:spcBef>
              <a:buNone/>
            </a:pPr>
            <a:r>
              <a:rPr lang="en" b="1" u="sng" dirty="0">
                <a:solidFill>
                  <a:srgbClr val="1D7E75"/>
                </a:solidFill>
              </a:rPr>
              <a:t>Why is this data important?</a:t>
            </a:r>
            <a:endParaRPr b="1" u="sng" dirty="0">
              <a:solidFill>
                <a:srgbClr val="1D7E75"/>
              </a:solidFill>
            </a:endParaRPr>
          </a:p>
          <a:p>
            <a:pPr marL="609585" indent="-423323">
              <a:spcBef>
                <a:spcPts val="1867"/>
              </a:spcBef>
              <a:buSzPts val="1400"/>
              <a:buChar char="-"/>
            </a:pPr>
            <a:r>
              <a:rPr lang="en" dirty="0">
                <a:solidFill>
                  <a:srgbClr val="3A3D4B"/>
                </a:solidFill>
              </a:rPr>
              <a:t>The data in this report acts as a safeguard to ensure that students are not inadvertently removed from special education when a student moves between LEAs.  </a:t>
            </a:r>
            <a:endParaRPr dirty="0">
              <a:solidFill>
                <a:srgbClr val="3A3D4B"/>
              </a:solidFill>
            </a:endParaRPr>
          </a:p>
          <a:p>
            <a:pPr marL="609585" indent="-423323">
              <a:spcBef>
                <a:spcPts val="0"/>
              </a:spcBef>
              <a:buSzPts val="1400"/>
              <a:buChar char="-"/>
            </a:pPr>
            <a:r>
              <a:rPr lang="en" dirty="0">
                <a:solidFill>
                  <a:srgbClr val="3A3D4B"/>
                </a:solidFill>
              </a:rPr>
              <a:t>The report will show if a student was in special education at a prior LEA but not in special education at the current LEA.  </a:t>
            </a:r>
            <a:endParaRPr dirty="0">
              <a:solidFill>
                <a:srgbClr val="3A3D4B"/>
              </a:solidFill>
            </a:endParaRPr>
          </a:p>
          <a:p>
            <a:pPr marL="1219170" lvl="1" indent="-423323">
              <a:spcBef>
                <a:spcPts val="0"/>
              </a:spcBef>
              <a:buClr>
                <a:srgbClr val="3A3D4B"/>
              </a:buClr>
              <a:buSzPts val="1400"/>
              <a:buChar char="-"/>
            </a:pPr>
            <a:r>
              <a:rPr lang="en" dirty="0">
                <a:solidFill>
                  <a:srgbClr val="3A3D4B"/>
                </a:solidFill>
              </a:rPr>
              <a:t>LEAs must then determine:</a:t>
            </a:r>
            <a:endParaRPr dirty="0">
              <a:solidFill>
                <a:srgbClr val="3A3D4B"/>
              </a:solidFill>
            </a:endParaRPr>
          </a:p>
          <a:p>
            <a:pPr marL="1828754" lvl="2" indent="-423323">
              <a:spcBef>
                <a:spcPts val="0"/>
              </a:spcBef>
              <a:buClr>
                <a:srgbClr val="3A3D4B"/>
              </a:buClr>
              <a:buSzPts val="1400"/>
              <a:buChar char="-"/>
            </a:pPr>
            <a:r>
              <a:rPr lang="en" dirty="0">
                <a:solidFill>
                  <a:srgbClr val="3A3D4B"/>
                </a:solidFill>
              </a:rPr>
              <a:t>If the student’s IEP must be implemented and services provided; OR</a:t>
            </a:r>
            <a:endParaRPr dirty="0">
              <a:solidFill>
                <a:srgbClr val="3A3D4B"/>
              </a:solidFill>
            </a:endParaRPr>
          </a:p>
          <a:p>
            <a:pPr marL="1828754" lvl="2" indent="-423323">
              <a:spcBef>
                <a:spcPts val="0"/>
              </a:spcBef>
              <a:buClr>
                <a:srgbClr val="3A3D4B"/>
              </a:buClr>
              <a:buSzPts val="1400"/>
              <a:buChar char="-"/>
            </a:pPr>
            <a:r>
              <a:rPr lang="en" dirty="0">
                <a:solidFill>
                  <a:srgbClr val="3A3D4B"/>
                </a:solidFill>
              </a:rPr>
              <a:t>If the student should exited from special education </a:t>
            </a:r>
            <a:endParaRPr dirty="0">
              <a:solidFill>
                <a:srgbClr val="3A3D4B"/>
              </a:solidFill>
            </a:endParaRPr>
          </a:p>
          <a:p>
            <a:pPr marL="0" indent="0">
              <a:spcBef>
                <a:spcPts val="0"/>
              </a:spcBef>
              <a:buNone/>
            </a:pPr>
            <a:endParaRPr sz="2211" dirty="0"/>
          </a:p>
          <a:p>
            <a:pPr marL="0" indent="0">
              <a:spcBef>
                <a:spcPts val="0"/>
              </a:spcBef>
              <a:buNone/>
            </a:pPr>
            <a:endParaRPr sz="1600" dirty="0"/>
          </a:p>
          <a:p>
            <a:pPr marL="0" indent="0">
              <a:spcBef>
                <a:spcPts val="1867"/>
              </a:spcBef>
              <a:buNone/>
            </a:pPr>
            <a:endParaRPr dirty="0"/>
          </a:p>
        </p:txBody>
      </p:sp>
      <p:sp>
        <p:nvSpPr>
          <p:cNvPr id="516" name="Google Shape;516;p68"/>
          <p:cNvSpPr txBox="1"/>
          <p:nvPr/>
        </p:nvSpPr>
        <p:spPr>
          <a:xfrm>
            <a:off x="1295400" y="5331128"/>
            <a:ext cx="10232800" cy="11476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buClr>
                <a:schemeClr val="dk2"/>
              </a:buClr>
              <a:buSzPts val="1100"/>
            </a:pPr>
            <a:r>
              <a:rPr lang="en" sz="2211" b="1">
                <a:solidFill>
                  <a:srgbClr val="1D7E75"/>
                </a:solidFill>
                <a:latin typeface="Calibri"/>
                <a:ea typeface="Calibri"/>
                <a:cs typeface="Calibri"/>
                <a:sym typeface="Calibri"/>
              </a:rPr>
              <a:t>Link to Missing Exit Events Report in Nova:</a:t>
            </a:r>
            <a:endParaRPr sz="2400" b="1">
              <a:solidFill>
                <a:srgbClr val="1D7E75"/>
              </a:solidFill>
              <a:latin typeface="Calibri"/>
              <a:ea typeface="Calibri"/>
              <a:cs typeface="Calibri"/>
              <a:sym typeface="Calibri"/>
            </a:endParaRPr>
          </a:p>
          <a:p>
            <a:pPr>
              <a:lnSpc>
                <a:spcPct val="90000"/>
              </a:lnSpc>
              <a:buClr>
                <a:schemeClr val="dk2"/>
              </a:buClr>
              <a:buSzPts val="1100"/>
            </a:pPr>
            <a:r>
              <a:rPr lang="en" sz="1467" u="sng">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https://eui.ped.state.nm.us/sites/stars/ProdNova/_layouts/15/ReportServer/RSViewerPage.aspx?rv:RelativeReportUrl=/sites/stars/ProdNova/PublicFolders/District%20and%20School%20Reports/Special%20Education/SPED%20-%20Missing%20Special%20Education%20Exit%20Events.rdl</a:t>
            </a:r>
            <a:endParaRPr sz="2267">
              <a:solidFill>
                <a:srgbClr val="3A3D4B"/>
              </a:solidFill>
              <a:latin typeface="Calibri"/>
              <a:ea typeface="Calibri"/>
              <a:cs typeface="Calibri"/>
              <a:sym typeface="Calibri"/>
            </a:endParaRPr>
          </a:p>
        </p:txBody>
      </p:sp>
      <p:pic>
        <p:nvPicPr>
          <p:cNvPr id="517" name="Google Shape;517;p68"/>
          <p:cNvPicPr preferRelativeResize="0"/>
          <p:nvPr/>
        </p:nvPicPr>
        <p:blipFill>
          <a:blip r:embed="rId4">
            <a:alphaModFix/>
          </a:blip>
          <a:stretch>
            <a:fillRect/>
          </a:stretch>
        </p:blipFill>
        <p:spPr>
          <a:xfrm>
            <a:off x="354834" y="2610500"/>
            <a:ext cx="1462633" cy="22438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9"/>
          <p:cNvSpPr txBox="1">
            <a:spLocks noGrp="1"/>
          </p:cNvSpPr>
          <p:nvPr>
            <p:ph type="title"/>
          </p:nvPr>
        </p:nvSpPr>
        <p:spPr>
          <a:xfrm>
            <a:off x="130400" y="593199"/>
            <a:ext cx="11931200" cy="1036800"/>
          </a:xfrm>
          <a:prstGeom prst="rect">
            <a:avLst/>
          </a:prstGeom>
          <a:noFill/>
          <a:ln>
            <a:noFill/>
          </a:ln>
        </p:spPr>
        <p:txBody>
          <a:bodyPr spcFirstLastPara="1" wrap="square" lIns="91433" tIns="45700" rIns="91433" bIns="45700" anchor="ctr" anchorCtr="0">
            <a:noAutofit/>
          </a:bodyPr>
          <a:lstStyle/>
          <a:p>
            <a:pPr algn="ctr">
              <a:buClr>
                <a:srgbClr val="000000"/>
              </a:buClr>
              <a:buSzPts val="700"/>
            </a:pPr>
            <a:r>
              <a:rPr lang="en-US" b="1">
                <a:latin typeface="Arial Black" panose="020B0A04020102020204" pitchFamily="34" charset="0"/>
              </a:rPr>
              <a:t>Missing Exit Events Report</a:t>
            </a:r>
          </a:p>
        </p:txBody>
      </p:sp>
      <p:sp>
        <p:nvSpPr>
          <p:cNvPr id="523" name="Google Shape;523;p69"/>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524" name="Google Shape;524;p69"/>
          <p:cNvSpPr txBox="1">
            <a:spLocks noGrp="1"/>
          </p:cNvSpPr>
          <p:nvPr>
            <p:ph type="body" idx="1"/>
          </p:nvPr>
        </p:nvSpPr>
        <p:spPr>
          <a:xfrm>
            <a:off x="287351" y="1924333"/>
            <a:ext cx="5346800" cy="4314400"/>
          </a:xfrm>
          <a:prstGeom prst="rect">
            <a:avLst/>
          </a:prstGeom>
          <a:noFill/>
          <a:ln>
            <a:noFill/>
          </a:ln>
        </p:spPr>
        <p:txBody>
          <a:bodyPr spcFirstLastPara="1" wrap="square" lIns="91433" tIns="45700" rIns="91433" bIns="45700" anchor="t" anchorCtr="0">
            <a:normAutofit/>
          </a:bodyPr>
          <a:lstStyle/>
          <a:p>
            <a:pPr marL="0" indent="0">
              <a:lnSpc>
                <a:spcPct val="100000"/>
              </a:lnSpc>
              <a:spcBef>
                <a:spcPts val="0"/>
              </a:spcBef>
              <a:buNone/>
            </a:pPr>
            <a:r>
              <a:rPr lang="en" sz="2727" u="sng">
                <a:solidFill>
                  <a:srgbClr val="048A81"/>
                </a:solidFill>
              </a:rPr>
              <a:t>Exit Event Validation Requirements:</a:t>
            </a:r>
            <a:endParaRPr sz="2000" u="sng">
              <a:solidFill>
                <a:srgbClr val="048A81"/>
              </a:solidFill>
            </a:endParaRPr>
          </a:p>
          <a:p>
            <a:pPr marL="457189" indent="-389457">
              <a:lnSpc>
                <a:spcPct val="150000"/>
              </a:lnSpc>
              <a:spcBef>
                <a:spcPts val="0"/>
              </a:spcBef>
              <a:buClr>
                <a:srgbClr val="434343"/>
              </a:buClr>
              <a:buSzPts val="2000"/>
            </a:pPr>
            <a:r>
              <a:rPr lang="en" sz="2667">
                <a:solidFill>
                  <a:srgbClr val="434343"/>
                </a:solidFill>
              </a:rPr>
              <a:t>All errors must be cleared.</a:t>
            </a:r>
            <a:endParaRPr sz="2667">
              <a:solidFill>
                <a:srgbClr val="434343"/>
              </a:solidFill>
            </a:endParaRPr>
          </a:p>
          <a:p>
            <a:pPr marL="457189" indent="-389457">
              <a:lnSpc>
                <a:spcPct val="100000"/>
              </a:lnSpc>
              <a:spcBef>
                <a:spcPts val="0"/>
              </a:spcBef>
              <a:buClr>
                <a:srgbClr val="434343"/>
              </a:buClr>
              <a:buSzPts val="2000"/>
            </a:pPr>
            <a:r>
              <a:rPr lang="en" sz="2667">
                <a:solidFill>
                  <a:srgbClr val="434343"/>
                </a:solidFill>
              </a:rPr>
              <a:t>The report will display “blank” if there are no missing exit events.</a:t>
            </a:r>
            <a:endParaRPr sz="2667">
              <a:solidFill>
                <a:srgbClr val="434343"/>
              </a:solidFill>
            </a:endParaRPr>
          </a:p>
          <a:p>
            <a:pPr marL="914377" lvl="1" indent="-389457">
              <a:lnSpc>
                <a:spcPct val="100000"/>
              </a:lnSpc>
              <a:spcBef>
                <a:spcPts val="0"/>
              </a:spcBef>
              <a:buClr>
                <a:srgbClr val="434343"/>
              </a:buClr>
              <a:buSzPts val="2000"/>
            </a:pPr>
            <a:r>
              <a:rPr lang="en" sz="2667">
                <a:solidFill>
                  <a:srgbClr val="434343"/>
                </a:solidFill>
              </a:rPr>
              <a:t>This report only displays errors.</a:t>
            </a:r>
            <a:endParaRPr sz="2667">
              <a:solidFill>
                <a:srgbClr val="434343"/>
              </a:solidFill>
            </a:endParaRPr>
          </a:p>
        </p:txBody>
      </p:sp>
      <p:sp>
        <p:nvSpPr>
          <p:cNvPr id="525" name="Google Shape;525;p69"/>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89</a:t>
            </a:fld>
            <a:endParaRPr/>
          </a:p>
        </p:txBody>
      </p:sp>
      <p:pic>
        <p:nvPicPr>
          <p:cNvPr id="526" name="Google Shape;526;p69"/>
          <p:cNvPicPr preferRelativeResize="0"/>
          <p:nvPr/>
        </p:nvPicPr>
        <p:blipFill>
          <a:blip r:embed="rId3">
            <a:alphaModFix/>
          </a:blip>
          <a:stretch>
            <a:fillRect/>
          </a:stretch>
        </p:blipFill>
        <p:spPr>
          <a:xfrm>
            <a:off x="5695916" y="1811798"/>
            <a:ext cx="6368017" cy="4539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1C25-44C1-6AE0-4B06-C7CA45FA0CF3}"/>
              </a:ext>
            </a:extLst>
          </p:cNvPr>
          <p:cNvSpPr>
            <a:spLocks noGrp="1"/>
          </p:cNvSpPr>
          <p:nvPr>
            <p:ph type="title"/>
          </p:nvPr>
        </p:nvSpPr>
        <p:spPr>
          <a:xfrm>
            <a:off x="783828" y="401878"/>
            <a:ext cx="10624343" cy="1036850"/>
          </a:xfrm>
        </p:spPr>
        <p:txBody>
          <a:bodyPr>
            <a:normAutofit fontScale="90000"/>
          </a:bodyPr>
          <a:lstStyle/>
          <a:p>
            <a:pPr algn="ctr"/>
            <a:r>
              <a:rPr lang="en-US" sz="4400" b="1" dirty="0">
                <a:latin typeface="Arial Black" panose="020B0A04020102020204" pitchFamily="34" charset="0"/>
              </a:rPr>
              <a:t>2024 Parent University Testimonials</a:t>
            </a:r>
          </a:p>
        </p:txBody>
      </p:sp>
      <p:sp>
        <p:nvSpPr>
          <p:cNvPr id="4" name="Slide Number Placeholder 3">
            <a:extLst>
              <a:ext uri="{FF2B5EF4-FFF2-40B4-BE49-F238E27FC236}">
                <a16:creationId xmlns:a16="http://schemas.microsoft.com/office/drawing/2014/main" id="{B4CCCED3-E41E-DB65-F08E-F8D36AA8C94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z="1200" smtClean="0"/>
              <a:pPr marL="0" lvl="0" indent="0" algn="ctr" rtl="0">
                <a:spcBef>
                  <a:spcPts val="0"/>
                </a:spcBef>
                <a:spcAft>
                  <a:spcPts val="0"/>
                </a:spcAft>
                <a:buNone/>
              </a:pPr>
              <a:t>9</a:t>
            </a:fld>
            <a:endParaRPr lang="en-US" sz="1200"/>
          </a:p>
        </p:txBody>
      </p:sp>
      <p:sp>
        <p:nvSpPr>
          <p:cNvPr id="14" name="TextBox 13">
            <a:extLst>
              <a:ext uri="{FF2B5EF4-FFF2-40B4-BE49-F238E27FC236}">
                <a16:creationId xmlns:a16="http://schemas.microsoft.com/office/drawing/2014/main" id="{58ABB620-DCEB-04A6-A60C-BD1FA8926C09}"/>
              </a:ext>
            </a:extLst>
          </p:cNvPr>
          <p:cNvSpPr txBox="1"/>
          <p:nvPr/>
        </p:nvSpPr>
        <p:spPr>
          <a:xfrm>
            <a:off x="165100" y="1603674"/>
            <a:ext cx="4610100" cy="584775"/>
          </a:xfrm>
          <a:prstGeom prst="rect">
            <a:avLst/>
          </a:prstGeom>
          <a:noFill/>
          <a:ln>
            <a:solidFill>
              <a:schemeClr val="accent1"/>
            </a:solidFill>
          </a:ln>
        </p:spPr>
        <p:txBody>
          <a:bodyPr wrap="square">
            <a:spAutoFit/>
          </a:bodyPr>
          <a:lstStyle/>
          <a:p>
            <a:pPr algn="ctr"/>
            <a:r>
              <a:rPr lang="en-US" sz="1600"/>
              <a:t>“Yes, this helped to empower us advocate for our child.”</a:t>
            </a:r>
          </a:p>
        </p:txBody>
      </p:sp>
      <p:sp>
        <p:nvSpPr>
          <p:cNvPr id="16" name="TextBox 15">
            <a:extLst>
              <a:ext uri="{FF2B5EF4-FFF2-40B4-BE49-F238E27FC236}">
                <a16:creationId xmlns:a16="http://schemas.microsoft.com/office/drawing/2014/main" id="{6C8BBC6D-6D1A-4A85-403B-E8E7AB212EF8}"/>
              </a:ext>
            </a:extLst>
          </p:cNvPr>
          <p:cNvSpPr txBox="1"/>
          <p:nvPr/>
        </p:nvSpPr>
        <p:spPr>
          <a:xfrm>
            <a:off x="4893468" y="2458291"/>
            <a:ext cx="2774950" cy="2800767"/>
          </a:xfrm>
          <a:prstGeom prst="rect">
            <a:avLst/>
          </a:prstGeom>
          <a:noFill/>
          <a:ln>
            <a:solidFill>
              <a:schemeClr val="accent1"/>
            </a:solidFill>
          </a:ln>
        </p:spPr>
        <p:txBody>
          <a:bodyPr wrap="square">
            <a:spAutoFit/>
          </a:bodyPr>
          <a:lstStyle/>
          <a:p>
            <a:pPr algn="ctr"/>
            <a:r>
              <a:rPr lang="en-US" sz="1600"/>
              <a:t>“It was much appreciated to encourage us to network with other parents.; It was nice to hear that others are going through our struggles as well.; The gifts given to us for our children were also very considerate.; Choosing our breakout sessions based on our individual needs was very nice.”</a:t>
            </a:r>
          </a:p>
        </p:txBody>
      </p:sp>
      <p:sp>
        <p:nvSpPr>
          <p:cNvPr id="18" name="TextBox 17">
            <a:extLst>
              <a:ext uri="{FF2B5EF4-FFF2-40B4-BE49-F238E27FC236}">
                <a16:creationId xmlns:a16="http://schemas.microsoft.com/office/drawing/2014/main" id="{756D87F9-2566-6C32-5F26-F189EFC4E568}"/>
              </a:ext>
            </a:extLst>
          </p:cNvPr>
          <p:cNvSpPr txBox="1"/>
          <p:nvPr/>
        </p:nvSpPr>
        <p:spPr>
          <a:xfrm>
            <a:off x="8312150" y="1796571"/>
            <a:ext cx="3613150" cy="2062103"/>
          </a:xfrm>
          <a:prstGeom prst="rect">
            <a:avLst/>
          </a:prstGeom>
          <a:noFill/>
          <a:ln>
            <a:solidFill>
              <a:schemeClr val="accent1"/>
            </a:solidFill>
          </a:ln>
        </p:spPr>
        <p:txBody>
          <a:bodyPr wrap="square" lIns="91440" tIns="45720" rIns="91440" bIns="45720" anchor="t">
            <a:spAutoFit/>
          </a:bodyPr>
          <a:lstStyle/>
          <a:p>
            <a:pPr algn="ctr"/>
            <a:r>
              <a:rPr lang="en-US" sz="1600"/>
              <a:t>“ The extra perk such as a hotel room (I drive 5 hours from SE NM), I heard many parents mention daycare, the personal connections (i.e. Dr Cage greeting parents, staff meeting parents 1:1…. </a:t>
            </a:r>
          </a:p>
          <a:p>
            <a:pPr algn="ctr"/>
            <a:r>
              <a:rPr lang="en-US" sz="1600"/>
              <a:t>So, unlike most state led trainings! Kudos to you all! “</a:t>
            </a:r>
          </a:p>
        </p:txBody>
      </p:sp>
      <p:sp>
        <p:nvSpPr>
          <p:cNvPr id="20" name="TextBox 19">
            <a:extLst>
              <a:ext uri="{FF2B5EF4-FFF2-40B4-BE49-F238E27FC236}">
                <a16:creationId xmlns:a16="http://schemas.microsoft.com/office/drawing/2014/main" id="{644BD7E7-74D1-7FA5-568E-C0BF9A4B2981}"/>
              </a:ext>
            </a:extLst>
          </p:cNvPr>
          <p:cNvSpPr txBox="1"/>
          <p:nvPr/>
        </p:nvSpPr>
        <p:spPr>
          <a:xfrm>
            <a:off x="2757487" y="5959500"/>
            <a:ext cx="6965943" cy="830997"/>
          </a:xfrm>
          <a:prstGeom prst="rect">
            <a:avLst/>
          </a:prstGeom>
          <a:noFill/>
          <a:ln>
            <a:solidFill>
              <a:schemeClr val="accent1"/>
            </a:solidFill>
          </a:ln>
        </p:spPr>
        <p:txBody>
          <a:bodyPr wrap="square">
            <a:spAutoFit/>
          </a:bodyPr>
          <a:lstStyle/>
          <a:p>
            <a:pPr algn="ctr"/>
            <a:r>
              <a:rPr lang="en-US" sz="1600"/>
              <a:t>“ Yes!! The sessions left me feeling as if I’m now able to go into and IEP with knowledge not fear. How to stand my ground for my kids but not come across defensive”</a:t>
            </a:r>
          </a:p>
        </p:txBody>
      </p:sp>
      <p:sp>
        <p:nvSpPr>
          <p:cNvPr id="22" name="TextBox 21">
            <a:extLst>
              <a:ext uri="{FF2B5EF4-FFF2-40B4-BE49-F238E27FC236}">
                <a16:creationId xmlns:a16="http://schemas.microsoft.com/office/drawing/2014/main" id="{C10891AC-C198-8216-699A-3628534E35D8}"/>
              </a:ext>
            </a:extLst>
          </p:cNvPr>
          <p:cNvSpPr txBox="1"/>
          <p:nvPr/>
        </p:nvSpPr>
        <p:spPr>
          <a:xfrm>
            <a:off x="272256" y="4277495"/>
            <a:ext cx="2046287" cy="1815882"/>
          </a:xfrm>
          <a:prstGeom prst="rect">
            <a:avLst/>
          </a:prstGeom>
          <a:noFill/>
          <a:ln>
            <a:solidFill>
              <a:schemeClr val="accent1"/>
            </a:solidFill>
          </a:ln>
        </p:spPr>
        <p:txBody>
          <a:bodyPr wrap="square">
            <a:spAutoFit/>
          </a:bodyPr>
          <a:lstStyle/>
          <a:p>
            <a:pPr algn="ctr"/>
            <a:r>
              <a:rPr lang="en-US" sz="1600"/>
              <a:t>“ABSOLUTELY and I would bring so many parents with me. Please consider a Parent University in the Spring or Summer this year.” </a:t>
            </a:r>
          </a:p>
        </p:txBody>
      </p:sp>
      <p:sp>
        <p:nvSpPr>
          <p:cNvPr id="24" name="TextBox 23">
            <a:extLst>
              <a:ext uri="{FF2B5EF4-FFF2-40B4-BE49-F238E27FC236}">
                <a16:creationId xmlns:a16="http://schemas.microsoft.com/office/drawing/2014/main" id="{49BF956B-F639-0592-8812-48087444C32F}"/>
              </a:ext>
            </a:extLst>
          </p:cNvPr>
          <p:cNvSpPr txBox="1"/>
          <p:nvPr/>
        </p:nvSpPr>
        <p:spPr>
          <a:xfrm>
            <a:off x="198437" y="2399778"/>
            <a:ext cx="2559050" cy="1569660"/>
          </a:xfrm>
          <a:prstGeom prst="rect">
            <a:avLst/>
          </a:prstGeom>
          <a:noFill/>
          <a:ln>
            <a:solidFill>
              <a:schemeClr val="accent1"/>
            </a:solidFill>
          </a:ln>
        </p:spPr>
        <p:txBody>
          <a:bodyPr wrap="square">
            <a:spAutoFit/>
          </a:bodyPr>
          <a:lstStyle/>
          <a:p>
            <a:pPr algn="ctr"/>
            <a:r>
              <a:rPr lang="en-US" sz="1600" i="0" u="none" strike="noStrike">
                <a:solidFill>
                  <a:srgbClr val="000000"/>
                </a:solidFill>
                <a:effectLst/>
                <a:latin typeface="Calibri" panose="020F0502020204030204" pitchFamily="34" charset="0"/>
              </a:rPr>
              <a:t>“I enjoyed the family engagement, family support with their children, and the multiple modes of presentation provided to all individuals.</a:t>
            </a:r>
            <a:r>
              <a:rPr lang="en-US" sz="1600"/>
              <a:t> “</a:t>
            </a:r>
          </a:p>
        </p:txBody>
      </p:sp>
      <p:sp>
        <p:nvSpPr>
          <p:cNvPr id="26" name="TextBox 25">
            <a:extLst>
              <a:ext uri="{FF2B5EF4-FFF2-40B4-BE49-F238E27FC236}">
                <a16:creationId xmlns:a16="http://schemas.microsoft.com/office/drawing/2014/main" id="{49439254-F310-3EF1-C56C-1CC5F8BEBF21}"/>
              </a:ext>
            </a:extLst>
          </p:cNvPr>
          <p:cNvSpPr txBox="1"/>
          <p:nvPr/>
        </p:nvSpPr>
        <p:spPr>
          <a:xfrm>
            <a:off x="2922980" y="2468163"/>
            <a:ext cx="1714500" cy="1323439"/>
          </a:xfrm>
          <a:prstGeom prst="rect">
            <a:avLst/>
          </a:prstGeom>
          <a:noFill/>
          <a:ln>
            <a:solidFill>
              <a:schemeClr val="accent1"/>
            </a:solidFill>
          </a:ln>
        </p:spPr>
        <p:txBody>
          <a:bodyPr wrap="square">
            <a:spAutoFit/>
          </a:bodyPr>
          <a:lstStyle/>
          <a:p>
            <a:pPr algn="ctr"/>
            <a:r>
              <a:rPr lang="en-US" sz="1600" i="0" u="none" strike="noStrike">
                <a:solidFill>
                  <a:srgbClr val="000000"/>
                </a:solidFill>
                <a:effectLst/>
                <a:latin typeface="Calibri" panose="020F0502020204030204" pitchFamily="34" charset="0"/>
              </a:rPr>
              <a:t>“How they took time to talk to us individually and give us more information. “</a:t>
            </a:r>
            <a:endParaRPr lang="en-US" sz="1600"/>
          </a:p>
        </p:txBody>
      </p:sp>
      <p:sp>
        <p:nvSpPr>
          <p:cNvPr id="28" name="TextBox 27">
            <a:extLst>
              <a:ext uri="{FF2B5EF4-FFF2-40B4-BE49-F238E27FC236}">
                <a16:creationId xmlns:a16="http://schemas.microsoft.com/office/drawing/2014/main" id="{26D0A4E8-0BD3-42BA-8CB0-B7673C277007}"/>
              </a:ext>
            </a:extLst>
          </p:cNvPr>
          <p:cNvSpPr txBox="1"/>
          <p:nvPr/>
        </p:nvSpPr>
        <p:spPr>
          <a:xfrm>
            <a:off x="7924406" y="4100828"/>
            <a:ext cx="4069157" cy="1569660"/>
          </a:xfrm>
          <a:prstGeom prst="rect">
            <a:avLst/>
          </a:prstGeom>
          <a:noFill/>
          <a:ln>
            <a:solidFill>
              <a:schemeClr val="accent1"/>
            </a:solidFill>
          </a:ln>
        </p:spPr>
        <p:txBody>
          <a:bodyPr wrap="square" lIns="91440" tIns="45720" rIns="91440" bIns="45720" anchor="t">
            <a:spAutoFit/>
          </a:bodyPr>
          <a:lstStyle/>
          <a:p>
            <a:pPr algn="ctr"/>
            <a:r>
              <a:rPr lang="en-US" sz="1600"/>
              <a:t>“Absolutely no doubt! It was </a:t>
            </a:r>
            <a:r>
              <a:rPr lang="en-US" sz="1600" err="1"/>
              <a:t>sooooo</a:t>
            </a:r>
            <a:r>
              <a:rPr lang="en-US" sz="1600"/>
              <a:t> helpful and fun too. Felt at home finally! It was incredibly well organized and planned. I felt very valued because of the care and attention others put into this. It makes me hopeful. “</a:t>
            </a:r>
          </a:p>
        </p:txBody>
      </p:sp>
      <p:sp>
        <p:nvSpPr>
          <p:cNvPr id="30" name="TextBox 29">
            <a:extLst>
              <a:ext uri="{FF2B5EF4-FFF2-40B4-BE49-F238E27FC236}">
                <a16:creationId xmlns:a16="http://schemas.microsoft.com/office/drawing/2014/main" id="{65C16F9F-68B5-2F54-0A4C-5FBDBDA6E141}"/>
              </a:ext>
            </a:extLst>
          </p:cNvPr>
          <p:cNvSpPr txBox="1"/>
          <p:nvPr/>
        </p:nvSpPr>
        <p:spPr>
          <a:xfrm>
            <a:off x="5118100" y="1603673"/>
            <a:ext cx="2774950" cy="584775"/>
          </a:xfrm>
          <a:prstGeom prst="rect">
            <a:avLst/>
          </a:prstGeom>
          <a:noFill/>
          <a:ln>
            <a:solidFill>
              <a:schemeClr val="accent1"/>
            </a:solidFill>
          </a:ln>
        </p:spPr>
        <p:txBody>
          <a:bodyPr wrap="square">
            <a:spAutoFit/>
          </a:bodyPr>
          <a:lstStyle/>
          <a:p>
            <a:pPr algn="ctr"/>
            <a:r>
              <a:rPr lang="en-US" sz="1600" i="0" u="none" strike="noStrike">
                <a:solidFill>
                  <a:srgbClr val="000000"/>
                </a:solidFill>
                <a:effectLst/>
                <a:latin typeface="Calibri" panose="020F0502020204030204" pitchFamily="34" charset="0"/>
              </a:rPr>
              <a:t>“Encouraging parents to speak up”</a:t>
            </a:r>
            <a:r>
              <a:rPr lang="en-US" sz="1600"/>
              <a:t> </a:t>
            </a:r>
          </a:p>
        </p:txBody>
      </p:sp>
      <p:sp>
        <p:nvSpPr>
          <p:cNvPr id="32" name="TextBox 31">
            <a:extLst>
              <a:ext uri="{FF2B5EF4-FFF2-40B4-BE49-F238E27FC236}">
                <a16:creationId xmlns:a16="http://schemas.microsoft.com/office/drawing/2014/main" id="{A741772D-502A-2D28-2534-C6A0A5FFCFD8}"/>
              </a:ext>
            </a:extLst>
          </p:cNvPr>
          <p:cNvSpPr txBox="1"/>
          <p:nvPr/>
        </p:nvSpPr>
        <p:spPr>
          <a:xfrm>
            <a:off x="2680100" y="4180767"/>
            <a:ext cx="1987550" cy="1569660"/>
          </a:xfrm>
          <a:prstGeom prst="rect">
            <a:avLst/>
          </a:prstGeom>
          <a:noFill/>
          <a:ln>
            <a:solidFill>
              <a:schemeClr val="accent1"/>
            </a:solidFill>
          </a:ln>
        </p:spPr>
        <p:txBody>
          <a:bodyPr wrap="square">
            <a:spAutoFit/>
          </a:bodyPr>
          <a:lstStyle/>
          <a:p>
            <a:pPr algn="ctr"/>
            <a:r>
              <a:rPr lang="en-US" sz="1600"/>
              <a:t>“Would be honored to attend. As I explained to Dr Cassell, I came with a purpose and left with a passion! “</a:t>
            </a:r>
          </a:p>
        </p:txBody>
      </p:sp>
      <p:sp>
        <p:nvSpPr>
          <p:cNvPr id="34" name="TextBox 33">
            <a:extLst>
              <a:ext uri="{FF2B5EF4-FFF2-40B4-BE49-F238E27FC236}">
                <a16:creationId xmlns:a16="http://schemas.microsoft.com/office/drawing/2014/main" id="{6D11E976-140B-13FF-2134-80ADB8AEC552}"/>
              </a:ext>
            </a:extLst>
          </p:cNvPr>
          <p:cNvSpPr txBox="1"/>
          <p:nvPr/>
        </p:nvSpPr>
        <p:spPr>
          <a:xfrm>
            <a:off x="10039350" y="6144298"/>
            <a:ext cx="2108199" cy="523220"/>
          </a:xfrm>
          <a:prstGeom prst="rect">
            <a:avLst/>
          </a:prstGeom>
          <a:noFill/>
          <a:ln>
            <a:solidFill>
              <a:schemeClr val="accent1"/>
            </a:solidFill>
          </a:ln>
        </p:spPr>
        <p:txBody>
          <a:bodyPr wrap="square">
            <a:spAutoFit/>
          </a:bodyPr>
          <a:lstStyle/>
          <a:p>
            <a:pPr algn="ctr"/>
            <a:r>
              <a:rPr lang="en-US" sz="1400" b="0" i="0" u="none" strike="noStrike">
                <a:solidFill>
                  <a:srgbClr val="000000"/>
                </a:solidFill>
                <a:effectLst/>
                <a:latin typeface="Calibri" panose="020F0502020204030204" pitchFamily="34" charset="0"/>
              </a:rPr>
              <a:t>“That they catered </a:t>
            </a:r>
          </a:p>
          <a:p>
            <a:pPr algn="ctr"/>
            <a:r>
              <a:rPr lang="en-US" sz="1400" b="0" i="0" u="none" strike="noStrike">
                <a:solidFill>
                  <a:srgbClr val="000000"/>
                </a:solidFill>
                <a:effectLst/>
                <a:latin typeface="Calibri" panose="020F0502020204030204" pitchFamily="34" charset="0"/>
              </a:rPr>
              <a:t>to our needs”</a:t>
            </a:r>
            <a:r>
              <a:rPr lang="en-US"/>
              <a:t> </a:t>
            </a:r>
          </a:p>
        </p:txBody>
      </p:sp>
    </p:spTree>
    <p:extLst>
      <p:ext uri="{BB962C8B-B14F-4D97-AF65-F5344CB8AC3E}">
        <p14:creationId xmlns:p14="http://schemas.microsoft.com/office/powerpoint/2010/main" val="143224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0"/>
          <p:cNvSpPr txBox="1">
            <a:spLocks noGrp="1"/>
          </p:cNvSpPr>
          <p:nvPr>
            <p:ph type="title"/>
          </p:nvPr>
        </p:nvSpPr>
        <p:spPr>
          <a:xfrm>
            <a:off x="1295400" y="422067"/>
            <a:ext cx="9601200" cy="1036800"/>
          </a:xfrm>
          <a:prstGeom prst="rect">
            <a:avLst/>
          </a:prstGeom>
        </p:spPr>
        <p:txBody>
          <a:bodyPr spcFirstLastPara="1" wrap="square" lIns="91433" tIns="45700" rIns="91433" bIns="45700" anchor="b" anchorCtr="0">
            <a:normAutofit/>
          </a:bodyPr>
          <a:lstStyle/>
          <a:p>
            <a:pPr algn="ctr">
              <a:buClr>
                <a:schemeClr val="dk2"/>
              </a:buClr>
              <a:buSzPts val="700"/>
            </a:pPr>
            <a:r>
              <a:rPr lang="en-US" b="1">
                <a:latin typeface="Arial Black" panose="020B0A04020102020204" pitchFamily="34" charset="0"/>
              </a:rPr>
              <a:t>Child Count Location Report</a:t>
            </a:r>
            <a:endParaRPr lang="en-US">
              <a:latin typeface="Arial Black" panose="020B0A04020102020204" pitchFamily="34" charset="0"/>
            </a:endParaRPr>
          </a:p>
        </p:txBody>
      </p:sp>
      <p:sp>
        <p:nvSpPr>
          <p:cNvPr id="532" name="Google Shape;532;p70"/>
          <p:cNvSpPr txBox="1">
            <a:spLocks noGrp="1"/>
          </p:cNvSpPr>
          <p:nvPr>
            <p:ph type="body" idx="1"/>
          </p:nvPr>
        </p:nvSpPr>
        <p:spPr>
          <a:xfrm>
            <a:off x="1608967" y="1828800"/>
            <a:ext cx="9777600" cy="3298400"/>
          </a:xfrm>
          <a:prstGeom prst="rect">
            <a:avLst/>
          </a:prstGeom>
        </p:spPr>
        <p:txBody>
          <a:bodyPr spcFirstLastPara="1" wrap="square" lIns="91433" tIns="45700" rIns="91433" bIns="45700" anchor="t" anchorCtr="0">
            <a:normAutofit/>
          </a:bodyPr>
          <a:lstStyle/>
          <a:p>
            <a:pPr marL="0" indent="0">
              <a:spcBef>
                <a:spcPts val="1867"/>
              </a:spcBef>
              <a:buNone/>
            </a:pPr>
            <a:r>
              <a:rPr lang="en" b="1" u="sng">
                <a:solidFill>
                  <a:srgbClr val="1D7E75"/>
                </a:solidFill>
              </a:rPr>
              <a:t>Why is this important?</a:t>
            </a:r>
            <a:endParaRPr b="1" u="sng">
              <a:solidFill>
                <a:srgbClr val="1D7E75"/>
              </a:solidFill>
            </a:endParaRPr>
          </a:p>
          <a:p>
            <a:pPr marL="609585" indent="-423323">
              <a:spcBef>
                <a:spcPts val="1867"/>
              </a:spcBef>
              <a:buSzPts val="1400"/>
              <a:buChar char="-"/>
            </a:pPr>
            <a:r>
              <a:rPr lang="en">
                <a:solidFill>
                  <a:srgbClr val="3A3D4B"/>
                </a:solidFill>
              </a:rPr>
              <a:t>This report identifies students reported at off site locations and alerts the LEA to link these students to a school with a valid NCES code. </a:t>
            </a:r>
            <a:endParaRPr>
              <a:solidFill>
                <a:srgbClr val="3A3D4B"/>
              </a:solidFill>
            </a:endParaRPr>
          </a:p>
          <a:p>
            <a:pPr marL="609585" indent="-423323">
              <a:spcBef>
                <a:spcPts val="0"/>
              </a:spcBef>
              <a:buSzPts val="1400"/>
              <a:buChar char="-"/>
            </a:pPr>
            <a:r>
              <a:rPr lang="en">
                <a:solidFill>
                  <a:srgbClr val="3A3D4B"/>
                </a:solidFill>
              </a:rPr>
              <a:t>Any student not reported at a school with a valid NCES code cannot be reported in the Federal Child Count. </a:t>
            </a:r>
            <a:endParaRPr>
              <a:solidFill>
                <a:srgbClr val="3A3D4B"/>
              </a:solidFill>
            </a:endParaRPr>
          </a:p>
          <a:p>
            <a:pPr marL="1219170" lvl="1" indent="-423323">
              <a:spcBef>
                <a:spcPts val="0"/>
              </a:spcBef>
              <a:buClr>
                <a:srgbClr val="3A3D4B"/>
              </a:buClr>
              <a:buSzPts val="1400"/>
              <a:buChar char="-"/>
            </a:pPr>
            <a:r>
              <a:rPr lang="en">
                <a:solidFill>
                  <a:srgbClr val="3A3D4B"/>
                </a:solidFill>
              </a:rPr>
              <a:t>This will impact funding for the LEA.</a:t>
            </a:r>
            <a:endParaRPr>
              <a:solidFill>
                <a:srgbClr val="3A3D4B"/>
              </a:solidFill>
            </a:endParaRPr>
          </a:p>
          <a:p>
            <a:pPr marL="0" indent="0">
              <a:spcBef>
                <a:spcPts val="0"/>
              </a:spcBef>
              <a:buNone/>
            </a:pPr>
            <a:endParaRPr sz="2211"/>
          </a:p>
          <a:p>
            <a:pPr marL="0" indent="0">
              <a:spcBef>
                <a:spcPts val="0"/>
              </a:spcBef>
              <a:buNone/>
            </a:pPr>
            <a:endParaRPr sz="1600"/>
          </a:p>
          <a:p>
            <a:pPr marL="0" indent="0">
              <a:spcBef>
                <a:spcPts val="1867"/>
              </a:spcBef>
              <a:buNone/>
            </a:pPr>
            <a:endParaRPr/>
          </a:p>
        </p:txBody>
      </p:sp>
      <p:sp>
        <p:nvSpPr>
          <p:cNvPr id="533" name="Google Shape;533;p70"/>
          <p:cNvSpPr txBox="1"/>
          <p:nvPr/>
        </p:nvSpPr>
        <p:spPr>
          <a:xfrm>
            <a:off x="1295400" y="5221933"/>
            <a:ext cx="10232800" cy="1214000"/>
          </a:xfrm>
          <a:prstGeom prst="rect">
            <a:avLst/>
          </a:prstGeom>
          <a:solidFill>
            <a:srgbClr val="D0E0E3"/>
          </a:solidFill>
          <a:ln>
            <a:noFill/>
          </a:ln>
        </p:spPr>
        <p:txBody>
          <a:bodyPr spcFirstLastPara="1" wrap="square" lIns="121900" tIns="121900" rIns="121900" bIns="121900" anchor="t" anchorCtr="0">
            <a:noAutofit/>
          </a:bodyPr>
          <a:lstStyle/>
          <a:p>
            <a:pPr>
              <a:lnSpc>
                <a:spcPct val="90000"/>
              </a:lnSpc>
            </a:pPr>
            <a:r>
              <a:rPr lang="en" sz="2211" b="1">
                <a:solidFill>
                  <a:srgbClr val="1D7E75"/>
                </a:solidFill>
                <a:latin typeface="Calibri"/>
                <a:ea typeface="Calibri"/>
                <a:cs typeface="Calibri"/>
                <a:sym typeface="Calibri"/>
              </a:rPr>
              <a:t>Link to Child Count Location Report in Nova:</a:t>
            </a:r>
            <a:endParaRPr sz="2400" b="1">
              <a:solidFill>
                <a:srgbClr val="1D7E75"/>
              </a:solidFill>
              <a:latin typeface="Calibri"/>
              <a:ea typeface="Calibri"/>
              <a:cs typeface="Calibri"/>
              <a:sym typeface="Calibri"/>
            </a:endParaRPr>
          </a:p>
          <a:p>
            <a:pPr>
              <a:lnSpc>
                <a:spcPct val="90000"/>
              </a:lnSpc>
            </a:pPr>
            <a:r>
              <a:rPr lang="en" sz="1467" u="sng">
                <a:solidFill>
                  <a:schemeClr val="hlink"/>
                </a:solidFill>
                <a:latin typeface="Calibri"/>
                <a:ea typeface="Calibri"/>
                <a:cs typeface="Calibri"/>
                <a:sym typeface="Calibri"/>
                <a:hlinkClick r:id="rId3"/>
              </a:rPr>
              <a:t>https://eui.ped.state.nm.us/sites/stars/ProdNova/_layouts/15/ReportServer/RSViewerPage.aspx?rv:RelativeReportUrl=/sites/stars/ProdNova/PublicFolders/District%20and%20School%20Reports/Special%20Education/SPED%20-%20Child%20Count%20Location%20Errors.rdl</a:t>
            </a:r>
            <a:endParaRPr sz="1467">
              <a:solidFill>
                <a:srgbClr val="3A3D4B"/>
              </a:solidFill>
              <a:latin typeface="Calibri"/>
              <a:ea typeface="Calibri"/>
              <a:cs typeface="Calibri"/>
              <a:sym typeface="Calibri"/>
            </a:endParaRPr>
          </a:p>
          <a:p>
            <a:pPr>
              <a:lnSpc>
                <a:spcPct val="90000"/>
              </a:lnSpc>
            </a:pPr>
            <a:endParaRPr sz="2267">
              <a:solidFill>
                <a:srgbClr val="3A3D4B"/>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1"/>
          <p:cNvSpPr txBox="1">
            <a:spLocks noGrp="1"/>
          </p:cNvSpPr>
          <p:nvPr>
            <p:ph type="title"/>
          </p:nvPr>
        </p:nvSpPr>
        <p:spPr>
          <a:xfrm>
            <a:off x="130400" y="563733"/>
            <a:ext cx="11931200" cy="1036800"/>
          </a:xfrm>
          <a:prstGeom prst="rect">
            <a:avLst/>
          </a:prstGeom>
          <a:noFill/>
          <a:ln>
            <a:noFill/>
          </a:ln>
        </p:spPr>
        <p:txBody>
          <a:bodyPr spcFirstLastPara="1" wrap="square" lIns="91433" tIns="45700" rIns="91433" bIns="45700" anchor="ctr" anchorCtr="0">
            <a:noAutofit/>
          </a:bodyPr>
          <a:lstStyle/>
          <a:p>
            <a:pPr algn="ctr">
              <a:buClr>
                <a:schemeClr val="dk2"/>
              </a:buClr>
              <a:buSzPts val="700"/>
            </a:pPr>
            <a:r>
              <a:rPr lang="en-US" b="1">
                <a:latin typeface="Arial Black" panose="020B0A04020102020204" pitchFamily="34" charset="0"/>
              </a:rPr>
              <a:t>Child Count Location Report</a:t>
            </a:r>
          </a:p>
        </p:txBody>
      </p:sp>
      <p:sp>
        <p:nvSpPr>
          <p:cNvPr id="539" name="Google Shape;539;p71"/>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540" name="Google Shape;540;p71"/>
          <p:cNvSpPr txBox="1">
            <a:spLocks noGrp="1"/>
          </p:cNvSpPr>
          <p:nvPr>
            <p:ph type="body" idx="1"/>
          </p:nvPr>
        </p:nvSpPr>
        <p:spPr>
          <a:xfrm>
            <a:off x="287351" y="1924333"/>
            <a:ext cx="5346800" cy="4314400"/>
          </a:xfrm>
          <a:prstGeom prst="rect">
            <a:avLst/>
          </a:prstGeom>
          <a:noFill/>
          <a:ln>
            <a:noFill/>
          </a:ln>
        </p:spPr>
        <p:txBody>
          <a:bodyPr spcFirstLastPara="1" wrap="square" lIns="91433" tIns="45700" rIns="91433" bIns="45700" anchor="t" anchorCtr="0">
            <a:normAutofit/>
          </a:bodyPr>
          <a:lstStyle/>
          <a:p>
            <a:pPr marL="0" indent="0">
              <a:lnSpc>
                <a:spcPct val="100000"/>
              </a:lnSpc>
              <a:spcBef>
                <a:spcPts val="0"/>
              </a:spcBef>
              <a:buNone/>
            </a:pPr>
            <a:r>
              <a:rPr lang="en" sz="2860" u="sng">
                <a:solidFill>
                  <a:schemeClr val="accent6"/>
                </a:solidFill>
              </a:rPr>
              <a:t>Child Count Location Validation Requirements:</a:t>
            </a:r>
            <a:endParaRPr sz="2133" u="sng">
              <a:solidFill>
                <a:schemeClr val="accent6"/>
              </a:solidFill>
            </a:endParaRPr>
          </a:p>
          <a:p>
            <a:pPr marL="457189" indent="-389457">
              <a:lnSpc>
                <a:spcPct val="150000"/>
              </a:lnSpc>
              <a:spcBef>
                <a:spcPts val="0"/>
              </a:spcBef>
              <a:buClr>
                <a:srgbClr val="434343"/>
              </a:buClr>
              <a:buSzPts val="2000"/>
            </a:pPr>
            <a:r>
              <a:rPr lang="en" sz="2667">
                <a:solidFill>
                  <a:srgbClr val="434343"/>
                </a:solidFill>
              </a:rPr>
              <a:t>All errors must be cleared.</a:t>
            </a:r>
            <a:endParaRPr sz="2667">
              <a:solidFill>
                <a:srgbClr val="434343"/>
              </a:solidFill>
            </a:endParaRPr>
          </a:p>
          <a:p>
            <a:pPr marL="457189" indent="-389457">
              <a:lnSpc>
                <a:spcPct val="100000"/>
              </a:lnSpc>
              <a:spcBef>
                <a:spcPts val="0"/>
              </a:spcBef>
              <a:buClr>
                <a:srgbClr val="434343"/>
              </a:buClr>
              <a:buSzPts val="2000"/>
            </a:pPr>
            <a:r>
              <a:rPr lang="en" sz="2667">
                <a:solidFill>
                  <a:srgbClr val="434343"/>
                </a:solidFill>
              </a:rPr>
              <a:t>The report will display “blank” if there are no child count location errors.</a:t>
            </a:r>
            <a:endParaRPr sz="2667">
              <a:solidFill>
                <a:srgbClr val="434343"/>
              </a:solidFill>
            </a:endParaRPr>
          </a:p>
          <a:p>
            <a:pPr marL="914377" lvl="1" indent="-389457">
              <a:lnSpc>
                <a:spcPct val="100000"/>
              </a:lnSpc>
              <a:spcBef>
                <a:spcPts val="0"/>
              </a:spcBef>
              <a:buClr>
                <a:srgbClr val="434343"/>
              </a:buClr>
              <a:buSzPts val="2000"/>
            </a:pPr>
            <a:r>
              <a:rPr lang="en" sz="2667">
                <a:solidFill>
                  <a:srgbClr val="434343"/>
                </a:solidFill>
              </a:rPr>
              <a:t>This report only displays errors.</a:t>
            </a:r>
            <a:endParaRPr sz="2667">
              <a:solidFill>
                <a:srgbClr val="434343"/>
              </a:solidFill>
            </a:endParaRPr>
          </a:p>
        </p:txBody>
      </p:sp>
      <p:sp>
        <p:nvSpPr>
          <p:cNvPr id="541" name="Google Shape;541;p71"/>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91</a:t>
            </a:fld>
            <a:endParaRPr/>
          </a:p>
        </p:txBody>
      </p:sp>
      <p:pic>
        <p:nvPicPr>
          <p:cNvPr id="542" name="Google Shape;542;p71"/>
          <p:cNvPicPr preferRelativeResize="0"/>
          <p:nvPr/>
        </p:nvPicPr>
        <p:blipFill>
          <a:blip r:embed="rId3">
            <a:alphaModFix/>
          </a:blip>
          <a:stretch>
            <a:fillRect/>
          </a:stretch>
        </p:blipFill>
        <p:spPr>
          <a:xfrm>
            <a:off x="5792584" y="1838925"/>
            <a:ext cx="6151451" cy="4180931"/>
          </a:xfrm>
          <a:prstGeom prst="rect">
            <a:avLst/>
          </a:prstGeom>
          <a:noFill/>
          <a:ln>
            <a:noFill/>
          </a:ln>
        </p:spPr>
      </p:pic>
      <p:sp>
        <p:nvSpPr>
          <p:cNvPr id="543" name="Google Shape;543;p71"/>
          <p:cNvSpPr txBox="1"/>
          <p:nvPr/>
        </p:nvSpPr>
        <p:spPr>
          <a:xfrm>
            <a:off x="5792600" y="6019867"/>
            <a:ext cx="4618400" cy="274400"/>
          </a:xfrm>
          <a:prstGeom prst="rect">
            <a:avLst/>
          </a:prstGeom>
          <a:noFill/>
          <a:ln>
            <a:noFill/>
          </a:ln>
        </p:spPr>
        <p:txBody>
          <a:bodyPr spcFirstLastPara="1" wrap="square" lIns="121900" tIns="121900" rIns="121900" bIns="121900" anchor="t" anchorCtr="0">
            <a:noAutofit/>
          </a:bodyPr>
          <a:lstStyle/>
          <a:p>
            <a:r>
              <a:rPr lang="en" sz="1467">
                <a:solidFill>
                  <a:srgbClr val="3A3D4B"/>
                </a:solidFill>
                <a:latin typeface="Calibri"/>
                <a:ea typeface="Calibri"/>
                <a:cs typeface="Calibri"/>
                <a:sym typeface="Calibri"/>
              </a:rPr>
              <a:t>Example: Child Count Report from SY 22-23 STARS</a:t>
            </a:r>
            <a:endParaRPr sz="1467">
              <a:solidFill>
                <a:srgbClr val="3A3D4B"/>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2"/>
          <p:cNvSpPr txBox="1">
            <a:spLocks noGrp="1"/>
          </p:cNvSpPr>
          <p:nvPr>
            <p:ph type="title"/>
          </p:nvPr>
        </p:nvSpPr>
        <p:spPr>
          <a:xfrm>
            <a:off x="1295400" y="416974"/>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Q &amp; A</a:t>
            </a:r>
            <a:endParaRPr b="1" dirty="0">
              <a:latin typeface="Arial Black" panose="020B0A04020102020204" pitchFamily="34" charset="0"/>
            </a:endParaRPr>
          </a:p>
        </p:txBody>
      </p:sp>
      <p:sp>
        <p:nvSpPr>
          <p:cNvPr id="549" name="Google Shape;549;p72"/>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marL="0" indent="0">
              <a:lnSpc>
                <a:spcPct val="130000"/>
              </a:lnSpc>
              <a:spcBef>
                <a:spcPts val="0"/>
              </a:spcBef>
              <a:buNone/>
            </a:pPr>
            <a:r>
              <a:rPr lang="en" sz="2267">
                <a:solidFill>
                  <a:schemeClr val="dk2"/>
                </a:solidFill>
              </a:rPr>
              <a:t>Take a moment to enter your questions on the reports discussed so far.</a:t>
            </a:r>
            <a:endParaRPr sz="2267">
              <a:solidFill>
                <a:schemeClr val="dk2"/>
              </a:solidFill>
            </a:endParaRPr>
          </a:p>
          <a:p>
            <a:pPr marL="457189" indent="-330192">
              <a:lnSpc>
                <a:spcPct val="130000"/>
              </a:lnSpc>
              <a:spcBef>
                <a:spcPts val="0"/>
              </a:spcBef>
              <a:buClr>
                <a:srgbClr val="434343"/>
              </a:buClr>
              <a:buSzPts val="1700"/>
              <a:buFont typeface="Calibri"/>
              <a:buChar char="•"/>
            </a:pPr>
            <a:r>
              <a:rPr lang="en" sz="2267">
                <a:solidFill>
                  <a:schemeClr val="dk2"/>
                </a:solidFill>
              </a:rPr>
              <a:t>Use the </a:t>
            </a:r>
            <a:r>
              <a:rPr lang="en" sz="2267">
                <a:solidFill>
                  <a:schemeClr val="dk2"/>
                </a:solidFill>
                <a:highlight>
                  <a:srgbClr val="FFFF00"/>
                </a:highlight>
              </a:rPr>
              <a:t>QR code or</a:t>
            </a:r>
            <a:r>
              <a:rPr lang="en" sz="2267">
                <a:solidFill>
                  <a:schemeClr val="dk2"/>
                </a:solidFill>
              </a:rPr>
              <a:t> click </a:t>
            </a:r>
            <a:r>
              <a:rPr lang="en" sz="2267" u="sng">
                <a:solidFill>
                  <a:schemeClr val="accent3"/>
                </a:solidFill>
                <a:hlinkClick r:id="rId3">
                  <a:extLst>
                    <a:ext uri="{A12FA001-AC4F-418D-AE19-62706E023703}">
                      <ahyp:hlinkClr xmlns:ahyp="http://schemas.microsoft.com/office/drawing/2018/hyperlinkcolor" val="tx"/>
                    </a:ext>
                  </a:extLst>
                </a:hlinkClick>
              </a:rPr>
              <a:t>here</a:t>
            </a:r>
            <a:r>
              <a:rPr lang="en" sz="2267">
                <a:solidFill>
                  <a:schemeClr val="dk2"/>
                </a:solidFill>
              </a:rPr>
              <a:t>, to write down your questions. </a:t>
            </a:r>
            <a:endParaRPr/>
          </a:p>
        </p:txBody>
      </p:sp>
      <p:pic>
        <p:nvPicPr>
          <p:cNvPr id="550" name="Google Shape;550;p72"/>
          <p:cNvPicPr preferRelativeResize="0"/>
          <p:nvPr/>
        </p:nvPicPr>
        <p:blipFill>
          <a:blip r:embed="rId4">
            <a:alphaModFix/>
          </a:blip>
          <a:stretch>
            <a:fillRect/>
          </a:stretch>
        </p:blipFill>
        <p:spPr>
          <a:xfrm>
            <a:off x="4739900" y="3481033"/>
            <a:ext cx="2712200" cy="279490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3"/>
          <p:cNvSpPr txBox="1">
            <a:spLocks noGrp="1"/>
          </p:cNvSpPr>
          <p:nvPr>
            <p:ph type="title"/>
          </p:nvPr>
        </p:nvSpPr>
        <p:spPr>
          <a:xfrm>
            <a:off x="0" y="366425"/>
            <a:ext cx="12192000" cy="1036800"/>
          </a:xfrm>
          <a:prstGeom prst="rect">
            <a:avLst/>
          </a:prstGeom>
        </p:spPr>
        <p:txBody>
          <a:bodyPr spcFirstLastPara="1" wrap="square" lIns="91433" tIns="45700" rIns="91433" bIns="45700" anchor="b" anchorCtr="0">
            <a:noAutofit/>
          </a:bodyPr>
          <a:lstStyle/>
          <a:p>
            <a:pPr algn="ctr"/>
            <a:r>
              <a:rPr lang="en" b="1" dirty="0">
                <a:latin typeface="Arial Black" panose="020B0A04020102020204" pitchFamily="34" charset="0"/>
              </a:rPr>
              <a:t>Errors in Data - Corrections Overview</a:t>
            </a:r>
            <a:endParaRPr b="1" dirty="0">
              <a:latin typeface="Arial Black" panose="020B0A04020102020204" pitchFamily="34" charset="0"/>
            </a:endParaRPr>
          </a:p>
        </p:txBody>
      </p:sp>
      <p:sp>
        <p:nvSpPr>
          <p:cNvPr id="556" name="Google Shape;556;p73"/>
          <p:cNvSpPr/>
          <p:nvPr/>
        </p:nvSpPr>
        <p:spPr>
          <a:xfrm>
            <a:off x="4967416" y="1767667"/>
            <a:ext cx="2134400" cy="700400"/>
          </a:xfrm>
          <a:prstGeom prst="rect">
            <a:avLst/>
          </a:prstGeom>
          <a:solidFill>
            <a:srgbClr val="155B55"/>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Encountered an error on Nova report</a:t>
            </a:r>
            <a:endParaRPr sz="1333">
              <a:solidFill>
                <a:srgbClr val="FFFFFF"/>
              </a:solidFill>
              <a:latin typeface="Roboto"/>
              <a:ea typeface="Roboto"/>
              <a:cs typeface="Roboto"/>
              <a:sym typeface="Roboto"/>
            </a:endParaRPr>
          </a:p>
        </p:txBody>
      </p:sp>
      <p:sp>
        <p:nvSpPr>
          <p:cNvPr id="557" name="Google Shape;557;p73"/>
          <p:cNvSpPr/>
          <p:nvPr/>
        </p:nvSpPr>
        <p:spPr>
          <a:xfrm>
            <a:off x="4966600" y="2726000"/>
            <a:ext cx="2134400" cy="700400"/>
          </a:xfrm>
          <a:prstGeom prst="rect">
            <a:avLst/>
          </a:prstGeom>
          <a:solidFill>
            <a:srgbClr val="1B786F"/>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Identify problem</a:t>
            </a:r>
            <a:endParaRPr sz="933">
              <a:solidFill>
                <a:srgbClr val="FFFFFF"/>
              </a:solidFill>
              <a:latin typeface="Roboto"/>
              <a:ea typeface="Roboto"/>
              <a:cs typeface="Roboto"/>
              <a:sym typeface="Roboto"/>
            </a:endParaRPr>
          </a:p>
        </p:txBody>
      </p:sp>
      <p:sp>
        <p:nvSpPr>
          <p:cNvPr id="558" name="Google Shape;558;p73"/>
          <p:cNvSpPr/>
          <p:nvPr/>
        </p:nvSpPr>
        <p:spPr>
          <a:xfrm>
            <a:off x="4966985" y="6040400"/>
            <a:ext cx="2134400" cy="700400"/>
          </a:xfrm>
          <a:prstGeom prst="rect">
            <a:avLst/>
          </a:prstGeom>
          <a:solidFill>
            <a:srgbClr val="66D5CB"/>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Rerun your report to ensure Nova errors have corrected</a:t>
            </a:r>
            <a:endParaRPr sz="1867">
              <a:solidFill>
                <a:srgbClr val="FFFFFF"/>
              </a:solidFill>
            </a:endParaRPr>
          </a:p>
        </p:txBody>
      </p:sp>
      <p:sp>
        <p:nvSpPr>
          <p:cNvPr id="559" name="Google Shape;559;p73"/>
          <p:cNvSpPr/>
          <p:nvPr/>
        </p:nvSpPr>
        <p:spPr>
          <a:xfrm>
            <a:off x="7365536" y="3747433"/>
            <a:ext cx="2134400" cy="700400"/>
          </a:xfrm>
          <a:prstGeom prst="rect">
            <a:avLst/>
          </a:prstGeom>
          <a:solidFill>
            <a:srgbClr val="1F887E"/>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Nova errors are correct</a:t>
            </a:r>
            <a:endParaRPr sz="1333">
              <a:solidFill>
                <a:srgbClr val="FFFFFF"/>
              </a:solidFill>
              <a:latin typeface="Roboto"/>
              <a:ea typeface="Roboto"/>
              <a:cs typeface="Roboto"/>
              <a:sym typeface="Roboto"/>
            </a:endParaRPr>
          </a:p>
          <a:p>
            <a:pPr algn="ctr"/>
            <a:r>
              <a:rPr lang="en" sz="933">
                <a:solidFill>
                  <a:srgbClr val="FFFFFF"/>
                </a:solidFill>
                <a:latin typeface="Roboto"/>
                <a:ea typeface="Roboto"/>
                <a:cs typeface="Roboto"/>
                <a:sym typeface="Roboto"/>
              </a:rPr>
              <a:t>(Ex: Student was not tested or IEP was late)</a:t>
            </a:r>
            <a:endParaRPr sz="933">
              <a:solidFill>
                <a:srgbClr val="FFFFFF"/>
              </a:solidFill>
              <a:latin typeface="Roboto"/>
              <a:ea typeface="Roboto"/>
              <a:cs typeface="Roboto"/>
              <a:sym typeface="Roboto"/>
            </a:endParaRPr>
          </a:p>
        </p:txBody>
      </p:sp>
      <p:sp>
        <p:nvSpPr>
          <p:cNvPr id="560" name="Google Shape;560;p73"/>
          <p:cNvSpPr/>
          <p:nvPr/>
        </p:nvSpPr>
        <p:spPr>
          <a:xfrm>
            <a:off x="4966603" y="3747433"/>
            <a:ext cx="2134400" cy="700400"/>
          </a:xfrm>
          <a:prstGeom prst="rect">
            <a:avLst/>
          </a:prstGeom>
          <a:solidFill>
            <a:srgbClr val="1F887E"/>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SIS data is correct, but Nova errors remain</a:t>
            </a:r>
            <a:endParaRPr sz="1867">
              <a:solidFill>
                <a:srgbClr val="FFFFFF"/>
              </a:solidFill>
            </a:endParaRPr>
          </a:p>
        </p:txBody>
      </p:sp>
      <p:sp>
        <p:nvSpPr>
          <p:cNvPr id="561" name="Google Shape;561;p73"/>
          <p:cNvSpPr/>
          <p:nvPr/>
        </p:nvSpPr>
        <p:spPr>
          <a:xfrm>
            <a:off x="2692453" y="3747433"/>
            <a:ext cx="2134400" cy="700400"/>
          </a:xfrm>
          <a:prstGeom prst="rect">
            <a:avLst/>
          </a:prstGeom>
          <a:solidFill>
            <a:srgbClr val="1F887E"/>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Located problem   </a:t>
            </a:r>
            <a:endParaRPr sz="1867">
              <a:solidFill>
                <a:srgbClr val="FFFFFF"/>
              </a:solidFill>
            </a:endParaRPr>
          </a:p>
        </p:txBody>
      </p:sp>
      <p:cxnSp>
        <p:nvCxnSpPr>
          <p:cNvPr id="562" name="Google Shape;562;p73"/>
          <p:cNvCxnSpPr>
            <a:stCxn id="557" idx="0"/>
            <a:endCxn id="556" idx="2"/>
          </p:cNvCxnSpPr>
          <p:nvPr/>
        </p:nvCxnSpPr>
        <p:spPr>
          <a:xfrm rot="-5400000">
            <a:off x="5905200" y="2596600"/>
            <a:ext cx="258000" cy="800"/>
          </a:xfrm>
          <a:prstGeom prst="bentConnector3">
            <a:avLst>
              <a:gd name="adj1" fmla="val 49987"/>
            </a:avLst>
          </a:prstGeom>
          <a:noFill/>
          <a:ln w="9525" cap="flat" cmpd="sng">
            <a:solidFill>
              <a:srgbClr val="C2C2C2"/>
            </a:solidFill>
            <a:prstDash val="solid"/>
            <a:round/>
            <a:headEnd type="none" w="sm" len="sm"/>
            <a:tailEnd type="none" w="sm" len="sm"/>
          </a:ln>
        </p:spPr>
      </p:cxnSp>
      <p:cxnSp>
        <p:nvCxnSpPr>
          <p:cNvPr id="563" name="Google Shape;563;p73"/>
          <p:cNvCxnSpPr>
            <a:stCxn id="557" idx="2"/>
            <a:endCxn id="560" idx="0"/>
          </p:cNvCxnSpPr>
          <p:nvPr/>
        </p:nvCxnSpPr>
        <p:spPr>
          <a:xfrm rot="-5400000" flipH="1">
            <a:off x="5873600" y="3586600"/>
            <a:ext cx="321200" cy="800"/>
          </a:xfrm>
          <a:prstGeom prst="bentConnector3">
            <a:avLst>
              <a:gd name="adj1" fmla="val 49974"/>
            </a:avLst>
          </a:prstGeom>
          <a:noFill/>
          <a:ln w="9525" cap="flat" cmpd="sng">
            <a:solidFill>
              <a:srgbClr val="C2C2C2"/>
            </a:solidFill>
            <a:prstDash val="solid"/>
            <a:round/>
            <a:headEnd type="none" w="sm" len="sm"/>
            <a:tailEnd type="none" w="sm" len="sm"/>
          </a:ln>
        </p:spPr>
      </p:cxnSp>
      <p:cxnSp>
        <p:nvCxnSpPr>
          <p:cNvPr id="564" name="Google Shape;564;p73"/>
          <p:cNvCxnSpPr>
            <a:stCxn id="561" idx="0"/>
            <a:endCxn id="557" idx="2"/>
          </p:cNvCxnSpPr>
          <p:nvPr/>
        </p:nvCxnSpPr>
        <p:spPr>
          <a:xfrm rot="-5400000">
            <a:off x="4736053" y="2449833"/>
            <a:ext cx="321200" cy="2274000"/>
          </a:xfrm>
          <a:prstGeom prst="bentConnector3">
            <a:avLst>
              <a:gd name="adj1" fmla="val 49974"/>
            </a:avLst>
          </a:prstGeom>
          <a:noFill/>
          <a:ln w="9525" cap="flat" cmpd="sng">
            <a:solidFill>
              <a:srgbClr val="C2C2C2"/>
            </a:solidFill>
            <a:prstDash val="solid"/>
            <a:round/>
            <a:headEnd type="none" w="sm" len="sm"/>
            <a:tailEnd type="none" w="sm" len="sm"/>
          </a:ln>
        </p:spPr>
      </p:cxnSp>
      <p:cxnSp>
        <p:nvCxnSpPr>
          <p:cNvPr id="565" name="Google Shape;565;p73"/>
          <p:cNvCxnSpPr>
            <a:stCxn id="558" idx="0"/>
            <a:endCxn id="566" idx="2"/>
          </p:cNvCxnSpPr>
          <p:nvPr/>
        </p:nvCxnSpPr>
        <p:spPr>
          <a:xfrm rot="-5400000">
            <a:off x="5833185" y="5838600"/>
            <a:ext cx="402800" cy="800"/>
          </a:xfrm>
          <a:prstGeom prst="bentConnector3">
            <a:avLst>
              <a:gd name="adj1" fmla="val 50023"/>
            </a:avLst>
          </a:prstGeom>
          <a:noFill/>
          <a:ln w="9525" cap="flat" cmpd="sng">
            <a:solidFill>
              <a:srgbClr val="C2C2C2"/>
            </a:solidFill>
            <a:prstDash val="solid"/>
            <a:round/>
            <a:headEnd type="none" w="sm" len="sm"/>
            <a:tailEnd type="none" w="sm" len="sm"/>
          </a:ln>
        </p:spPr>
      </p:cxnSp>
      <p:cxnSp>
        <p:nvCxnSpPr>
          <p:cNvPr id="567" name="Google Shape;567;p73"/>
          <p:cNvCxnSpPr>
            <a:stCxn id="559" idx="0"/>
            <a:endCxn id="557" idx="2"/>
          </p:cNvCxnSpPr>
          <p:nvPr/>
        </p:nvCxnSpPr>
        <p:spPr>
          <a:xfrm rot="5400000" flipH="1">
            <a:off x="7072736" y="2387433"/>
            <a:ext cx="321200" cy="2398800"/>
          </a:xfrm>
          <a:prstGeom prst="bentConnector3">
            <a:avLst>
              <a:gd name="adj1" fmla="val 49974"/>
            </a:avLst>
          </a:prstGeom>
          <a:noFill/>
          <a:ln w="9525" cap="flat" cmpd="sng">
            <a:solidFill>
              <a:srgbClr val="C2C2C2"/>
            </a:solidFill>
            <a:prstDash val="solid"/>
            <a:round/>
            <a:headEnd type="none" w="sm" len="sm"/>
            <a:tailEnd type="none" w="sm" len="sm"/>
          </a:ln>
        </p:spPr>
      </p:cxnSp>
      <p:sp>
        <p:nvSpPr>
          <p:cNvPr id="568" name="Google Shape;568;p73"/>
          <p:cNvSpPr/>
          <p:nvPr/>
        </p:nvSpPr>
        <p:spPr>
          <a:xfrm>
            <a:off x="7365529" y="4900300"/>
            <a:ext cx="2134400" cy="700400"/>
          </a:xfrm>
          <a:prstGeom prst="rect">
            <a:avLst/>
          </a:prstGeom>
          <a:solidFill>
            <a:srgbClr val="76A5AF"/>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Reach out to your Data Reviewer for verification and next steps</a:t>
            </a:r>
            <a:endParaRPr sz="1333">
              <a:solidFill>
                <a:srgbClr val="FFFFFF"/>
              </a:solidFill>
              <a:latin typeface="Roboto"/>
              <a:ea typeface="Roboto"/>
              <a:cs typeface="Roboto"/>
              <a:sym typeface="Roboto"/>
            </a:endParaRPr>
          </a:p>
        </p:txBody>
      </p:sp>
      <p:sp>
        <p:nvSpPr>
          <p:cNvPr id="566" name="Google Shape;566;p73"/>
          <p:cNvSpPr/>
          <p:nvPr/>
        </p:nvSpPr>
        <p:spPr>
          <a:xfrm>
            <a:off x="4966585" y="4937017"/>
            <a:ext cx="2134400" cy="700400"/>
          </a:xfrm>
          <a:prstGeom prst="rect">
            <a:avLst/>
          </a:prstGeom>
          <a:solidFill>
            <a:srgbClr val="76A5AF"/>
          </a:solidFill>
          <a:ln>
            <a:noFill/>
          </a:ln>
        </p:spPr>
        <p:txBody>
          <a:bodyPr spcFirstLastPara="1" wrap="square" lIns="121900" tIns="121900" rIns="121900" bIns="121900" anchor="ctr" anchorCtr="0">
            <a:noAutofit/>
          </a:bodyPr>
          <a:lstStyle/>
          <a:p>
            <a:pPr algn="ctr"/>
            <a:r>
              <a:rPr lang="en" sz="1200">
                <a:solidFill>
                  <a:srgbClr val="FFFFFF"/>
                </a:solidFill>
                <a:latin typeface="Roboto"/>
                <a:ea typeface="Roboto"/>
                <a:cs typeface="Roboto"/>
                <a:sym typeface="Roboto"/>
              </a:rPr>
              <a:t>Submit a ticket with your SIS and Nova - work with both to correct the error</a:t>
            </a:r>
            <a:endParaRPr sz="1733">
              <a:solidFill>
                <a:srgbClr val="FFFFFF"/>
              </a:solidFill>
            </a:endParaRPr>
          </a:p>
        </p:txBody>
      </p:sp>
      <p:sp>
        <p:nvSpPr>
          <p:cNvPr id="569" name="Google Shape;569;p73"/>
          <p:cNvSpPr/>
          <p:nvPr/>
        </p:nvSpPr>
        <p:spPr>
          <a:xfrm>
            <a:off x="2692052" y="4937033"/>
            <a:ext cx="2134400" cy="700400"/>
          </a:xfrm>
          <a:prstGeom prst="rect">
            <a:avLst/>
          </a:prstGeom>
          <a:solidFill>
            <a:srgbClr val="76A5AF"/>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Correct problem and re- submit data</a:t>
            </a:r>
            <a:endParaRPr sz="1867">
              <a:solidFill>
                <a:srgbClr val="FFFFFF"/>
              </a:solidFill>
            </a:endParaRPr>
          </a:p>
        </p:txBody>
      </p:sp>
      <p:cxnSp>
        <p:nvCxnSpPr>
          <p:cNvPr id="570" name="Google Shape;570;p73"/>
          <p:cNvCxnSpPr>
            <a:stCxn id="569" idx="0"/>
            <a:endCxn id="561" idx="2"/>
          </p:cNvCxnSpPr>
          <p:nvPr/>
        </p:nvCxnSpPr>
        <p:spPr>
          <a:xfrm rot="-5400000">
            <a:off x="3515052" y="4692033"/>
            <a:ext cx="489200" cy="8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571" name="Google Shape;571;p73"/>
          <p:cNvCxnSpPr>
            <a:stCxn id="566" idx="0"/>
            <a:endCxn id="560" idx="2"/>
          </p:cNvCxnSpPr>
          <p:nvPr/>
        </p:nvCxnSpPr>
        <p:spPr>
          <a:xfrm rot="-5400000">
            <a:off x="5789585" y="4692017"/>
            <a:ext cx="489200" cy="800"/>
          </a:xfrm>
          <a:prstGeom prst="bentConnector3">
            <a:avLst>
              <a:gd name="adj1" fmla="val 49998"/>
            </a:avLst>
          </a:prstGeom>
          <a:noFill/>
          <a:ln w="9525" cap="flat" cmpd="sng">
            <a:solidFill>
              <a:srgbClr val="C2C2C2"/>
            </a:solidFill>
            <a:prstDash val="solid"/>
            <a:round/>
            <a:headEnd type="none" w="sm" len="sm"/>
            <a:tailEnd type="none" w="sm" len="sm"/>
          </a:ln>
        </p:spPr>
      </p:cxnSp>
      <p:cxnSp>
        <p:nvCxnSpPr>
          <p:cNvPr id="572" name="Google Shape;572;p73"/>
          <p:cNvCxnSpPr>
            <a:stCxn id="568" idx="0"/>
            <a:endCxn id="559" idx="2"/>
          </p:cNvCxnSpPr>
          <p:nvPr/>
        </p:nvCxnSpPr>
        <p:spPr>
          <a:xfrm rot="-5400000">
            <a:off x="8206929" y="4673700"/>
            <a:ext cx="452400" cy="800"/>
          </a:xfrm>
          <a:prstGeom prst="bentConnector3">
            <a:avLst>
              <a:gd name="adj1" fmla="val 50007"/>
            </a:avLst>
          </a:prstGeom>
          <a:noFill/>
          <a:ln w="9525" cap="flat" cmpd="sng">
            <a:solidFill>
              <a:srgbClr val="C2C2C2"/>
            </a:solidFill>
            <a:prstDash val="solid"/>
            <a:round/>
            <a:headEnd type="none" w="sm" len="sm"/>
            <a:tailEnd type="none" w="sm" len="sm"/>
          </a:ln>
        </p:spPr>
      </p:cxnSp>
      <p:sp>
        <p:nvSpPr>
          <p:cNvPr id="573" name="Google Shape;573;p73"/>
          <p:cNvSpPr/>
          <p:nvPr/>
        </p:nvSpPr>
        <p:spPr>
          <a:xfrm>
            <a:off x="2692452" y="6040400"/>
            <a:ext cx="2134400" cy="700400"/>
          </a:xfrm>
          <a:prstGeom prst="rect">
            <a:avLst/>
          </a:prstGeom>
          <a:solidFill>
            <a:srgbClr val="66D5CB"/>
          </a:solidFill>
          <a:ln>
            <a:noFill/>
          </a:ln>
        </p:spPr>
        <p:txBody>
          <a:bodyPr spcFirstLastPara="1" wrap="square" lIns="121900" tIns="121900" rIns="121900" bIns="121900" anchor="ctr" anchorCtr="0">
            <a:noAutofit/>
          </a:bodyPr>
          <a:lstStyle/>
          <a:p>
            <a:pPr algn="ctr"/>
            <a:r>
              <a:rPr lang="en" sz="1333">
                <a:solidFill>
                  <a:srgbClr val="FFFFFF"/>
                </a:solidFill>
                <a:latin typeface="Roboto"/>
                <a:ea typeface="Roboto"/>
                <a:cs typeface="Roboto"/>
                <a:sym typeface="Roboto"/>
              </a:rPr>
              <a:t>Rerun your report to ensure Nova errors have corrected</a:t>
            </a:r>
            <a:endParaRPr sz="1867">
              <a:solidFill>
                <a:srgbClr val="FFFFFF"/>
              </a:solidFill>
            </a:endParaRPr>
          </a:p>
        </p:txBody>
      </p:sp>
      <p:cxnSp>
        <p:nvCxnSpPr>
          <p:cNvPr id="574" name="Google Shape;574;p73"/>
          <p:cNvCxnSpPr/>
          <p:nvPr/>
        </p:nvCxnSpPr>
        <p:spPr>
          <a:xfrm rot="-5400000">
            <a:off x="3557852" y="5899633"/>
            <a:ext cx="402800" cy="800"/>
          </a:xfrm>
          <a:prstGeom prst="bentConnector3">
            <a:avLst>
              <a:gd name="adj1" fmla="val 50023"/>
            </a:avLst>
          </a:prstGeom>
          <a:noFill/>
          <a:ln w="9525" cap="flat" cmpd="sng">
            <a:solidFill>
              <a:srgbClr val="C2C2C2"/>
            </a:solidFill>
            <a:prstDash val="solid"/>
            <a:round/>
            <a:headEnd type="none" w="sm" len="sm"/>
            <a:tailEnd type="none" w="sm" len="sm"/>
          </a:ln>
        </p:spPr>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5"/>
          <p:cNvSpPr txBox="1">
            <a:spLocks noGrp="1"/>
          </p:cNvSpPr>
          <p:nvPr>
            <p:ph type="title"/>
          </p:nvPr>
        </p:nvSpPr>
        <p:spPr>
          <a:xfrm>
            <a:off x="130400" y="613859"/>
            <a:ext cx="11931200" cy="1036800"/>
          </a:xfrm>
          <a:prstGeom prst="rect">
            <a:avLst/>
          </a:prstGeom>
          <a:noFill/>
          <a:ln>
            <a:noFill/>
          </a:ln>
        </p:spPr>
        <p:txBody>
          <a:bodyPr spcFirstLastPara="1" wrap="square" lIns="91433" tIns="45700" rIns="91433" bIns="45700" anchor="ctr" anchorCtr="0">
            <a:noAutofit/>
          </a:bodyPr>
          <a:lstStyle/>
          <a:p>
            <a:pPr algn="ctr">
              <a:buClr>
                <a:srgbClr val="000000"/>
              </a:buClr>
              <a:buSzPts val="700"/>
            </a:pPr>
            <a:r>
              <a:rPr lang="en" b="1" dirty="0">
                <a:latin typeface="Arial Black" panose="020B0A04020102020204" pitchFamily="34" charset="0"/>
              </a:rPr>
              <a:t>Data Validation Form</a:t>
            </a:r>
            <a:endParaRPr b="1" dirty="0">
              <a:latin typeface="Arial Black" panose="020B0A04020102020204" pitchFamily="34" charset="0"/>
            </a:endParaRPr>
          </a:p>
        </p:txBody>
      </p:sp>
      <p:sp>
        <p:nvSpPr>
          <p:cNvPr id="590" name="Google Shape;590;p75"/>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591" name="Google Shape;591;p75"/>
          <p:cNvSpPr txBox="1">
            <a:spLocks noGrp="1"/>
          </p:cNvSpPr>
          <p:nvPr>
            <p:ph type="body" idx="1"/>
          </p:nvPr>
        </p:nvSpPr>
        <p:spPr>
          <a:xfrm>
            <a:off x="287351" y="1831800"/>
            <a:ext cx="5346800" cy="4314400"/>
          </a:xfrm>
          <a:prstGeom prst="rect">
            <a:avLst/>
          </a:prstGeom>
          <a:noFill/>
          <a:ln>
            <a:noFill/>
          </a:ln>
        </p:spPr>
        <p:txBody>
          <a:bodyPr spcFirstLastPara="1" wrap="square" lIns="91433" tIns="45700" rIns="91433" bIns="45700" anchor="t" anchorCtr="0">
            <a:normAutofit fontScale="70000" lnSpcReduction="20000"/>
          </a:bodyPr>
          <a:lstStyle/>
          <a:p>
            <a:pPr marL="0" indent="0">
              <a:spcBef>
                <a:spcPts val="0"/>
              </a:spcBef>
              <a:buClr>
                <a:schemeClr val="dk2"/>
              </a:buClr>
              <a:buSzPct val="32000"/>
              <a:buNone/>
            </a:pPr>
            <a:endParaRPr sz="3333" dirty="0">
              <a:solidFill>
                <a:srgbClr val="434343"/>
              </a:solidFill>
            </a:endParaRPr>
          </a:p>
          <a:p>
            <a:pPr marL="457189" indent="-292938">
              <a:lnSpc>
                <a:spcPct val="150000"/>
              </a:lnSpc>
              <a:spcBef>
                <a:spcPts val="0"/>
              </a:spcBef>
              <a:buClr>
                <a:srgbClr val="434343"/>
              </a:buClr>
              <a:buSzPct val="90000"/>
            </a:pPr>
            <a:r>
              <a:rPr lang="en" sz="2667" b="1" dirty="0">
                <a:solidFill>
                  <a:srgbClr val="434343"/>
                </a:solidFill>
              </a:rPr>
              <a:t>ALL </a:t>
            </a:r>
            <a:r>
              <a:rPr lang="en" sz="2667" dirty="0">
                <a:solidFill>
                  <a:srgbClr val="434343"/>
                </a:solidFill>
              </a:rPr>
              <a:t>lines must be initialed and must affirm that each report is accurate.</a:t>
            </a:r>
            <a:endParaRPr sz="2667" dirty="0">
              <a:solidFill>
                <a:srgbClr val="434343"/>
              </a:solidFill>
            </a:endParaRPr>
          </a:p>
          <a:p>
            <a:pPr marL="457189" indent="-304792">
              <a:lnSpc>
                <a:spcPct val="150000"/>
              </a:lnSpc>
              <a:spcBef>
                <a:spcPts val="0"/>
              </a:spcBef>
              <a:buClr>
                <a:srgbClr val="434343"/>
              </a:buClr>
              <a:buSzPct val="100000"/>
            </a:pPr>
            <a:r>
              <a:rPr lang="en" sz="2667" dirty="0">
                <a:solidFill>
                  <a:srgbClr val="434343"/>
                </a:solidFill>
              </a:rPr>
              <a:t>Must mark </a:t>
            </a:r>
            <a:r>
              <a:rPr lang="en" sz="2667" b="1" dirty="0">
                <a:solidFill>
                  <a:srgbClr val="434343"/>
                </a:solidFill>
              </a:rPr>
              <a:t>“No Data”</a:t>
            </a:r>
            <a:r>
              <a:rPr lang="en" sz="2667" dirty="0">
                <a:solidFill>
                  <a:srgbClr val="434343"/>
                </a:solidFill>
              </a:rPr>
              <a:t> on reports where have </a:t>
            </a:r>
            <a:r>
              <a:rPr lang="en" sz="2667" b="1" dirty="0">
                <a:solidFill>
                  <a:srgbClr val="434343"/>
                </a:solidFill>
              </a:rPr>
              <a:t>no data to report</a:t>
            </a:r>
            <a:r>
              <a:rPr lang="en" sz="2667" dirty="0">
                <a:solidFill>
                  <a:srgbClr val="434343"/>
                </a:solidFill>
              </a:rPr>
              <a:t>, not just reports that are blank.</a:t>
            </a:r>
            <a:endParaRPr sz="2667" dirty="0">
              <a:solidFill>
                <a:srgbClr val="434343"/>
              </a:solidFill>
            </a:endParaRPr>
          </a:p>
          <a:p>
            <a:pPr marL="457189" indent="-292938">
              <a:lnSpc>
                <a:spcPct val="150000"/>
              </a:lnSpc>
              <a:spcBef>
                <a:spcPts val="0"/>
              </a:spcBef>
              <a:buClr>
                <a:srgbClr val="434343"/>
              </a:buClr>
              <a:buSzPct val="90000"/>
            </a:pPr>
            <a:r>
              <a:rPr lang="en" sz="2667" dirty="0">
                <a:solidFill>
                  <a:srgbClr val="434343"/>
                </a:solidFill>
              </a:rPr>
              <a:t>Only sign off on the bottom of this report when all of data is accurate. </a:t>
            </a:r>
            <a:endParaRPr sz="2667" dirty="0">
              <a:solidFill>
                <a:srgbClr val="434343"/>
              </a:solidFill>
            </a:endParaRPr>
          </a:p>
          <a:p>
            <a:pPr marL="457189" indent="-292938">
              <a:lnSpc>
                <a:spcPct val="150000"/>
              </a:lnSpc>
              <a:spcBef>
                <a:spcPts val="0"/>
              </a:spcBef>
              <a:buClr>
                <a:srgbClr val="434343"/>
              </a:buClr>
              <a:buSzPct val="90000"/>
            </a:pPr>
            <a:r>
              <a:rPr lang="en" sz="2667" dirty="0">
                <a:solidFill>
                  <a:srgbClr val="434343"/>
                </a:solidFill>
              </a:rPr>
              <a:t>Upload form to the DTS when complete.</a:t>
            </a:r>
            <a:endParaRPr sz="2667" dirty="0">
              <a:solidFill>
                <a:srgbClr val="434343"/>
              </a:solidFill>
            </a:endParaRPr>
          </a:p>
          <a:p>
            <a:pPr marL="457189" indent="-304792">
              <a:lnSpc>
                <a:spcPct val="150000"/>
              </a:lnSpc>
              <a:spcBef>
                <a:spcPts val="0"/>
              </a:spcBef>
              <a:buClr>
                <a:srgbClr val="434343"/>
              </a:buClr>
              <a:buSzPct val="100000"/>
            </a:pPr>
            <a:r>
              <a:rPr lang="en" sz="2667" dirty="0">
                <a:solidFill>
                  <a:srgbClr val="434343"/>
                </a:solidFill>
              </a:rPr>
              <a:t>Please notify assigned reviewer when this is complete.</a:t>
            </a:r>
            <a:endParaRPr sz="2667" dirty="0">
              <a:solidFill>
                <a:srgbClr val="434343"/>
              </a:solidFill>
            </a:endParaRPr>
          </a:p>
        </p:txBody>
      </p:sp>
      <p:sp>
        <p:nvSpPr>
          <p:cNvPr id="592" name="Google Shape;592;p75"/>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94</a:t>
            </a:fld>
            <a:endParaRPr/>
          </a:p>
        </p:txBody>
      </p:sp>
      <p:pic>
        <p:nvPicPr>
          <p:cNvPr id="3" name="Picture 2" descr="Table&#10;&#10;Description automatically generated">
            <a:extLst>
              <a:ext uri="{FF2B5EF4-FFF2-40B4-BE49-F238E27FC236}">
                <a16:creationId xmlns:a16="http://schemas.microsoft.com/office/drawing/2014/main" id="{073081E1-6BFB-C85D-6612-453E4FB553DD}"/>
              </a:ext>
            </a:extLst>
          </p:cNvPr>
          <p:cNvPicPr>
            <a:picLocks noChangeAspect="1"/>
          </p:cNvPicPr>
          <p:nvPr/>
        </p:nvPicPr>
        <p:blipFill>
          <a:blip r:embed="rId3"/>
          <a:stretch>
            <a:fillRect/>
          </a:stretch>
        </p:blipFill>
        <p:spPr>
          <a:xfrm>
            <a:off x="6096000" y="1869343"/>
            <a:ext cx="5479199" cy="4082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4"/>
          <p:cNvSpPr txBox="1">
            <a:spLocks noGrp="1"/>
          </p:cNvSpPr>
          <p:nvPr>
            <p:ph type="title"/>
          </p:nvPr>
        </p:nvSpPr>
        <p:spPr>
          <a:xfrm>
            <a:off x="130400" y="544642"/>
            <a:ext cx="11931200" cy="1036800"/>
          </a:xfrm>
          <a:prstGeom prst="rect">
            <a:avLst/>
          </a:prstGeom>
          <a:noFill/>
          <a:ln>
            <a:noFill/>
          </a:ln>
        </p:spPr>
        <p:txBody>
          <a:bodyPr spcFirstLastPara="1" wrap="square" lIns="91433" tIns="45700" rIns="91433" bIns="45700" anchor="ctr" anchorCtr="0">
            <a:noAutofit/>
          </a:bodyPr>
          <a:lstStyle/>
          <a:p>
            <a:pPr algn="ctr">
              <a:buClr>
                <a:srgbClr val="000000"/>
              </a:buClr>
              <a:buSzPts val="700"/>
            </a:pPr>
            <a:r>
              <a:rPr lang="en" b="1" dirty="0">
                <a:latin typeface="Arial Black" panose="020B0A04020102020204" pitchFamily="34" charset="0"/>
              </a:rPr>
              <a:t>Document Transfer Station (DTS)</a:t>
            </a:r>
            <a:endParaRPr b="1" dirty="0">
              <a:latin typeface="Arial Black" panose="020B0A04020102020204" pitchFamily="34" charset="0"/>
            </a:endParaRPr>
          </a:p>
        </p:txBody>
      </p:sp>
      <p:sp>
        <p:nvSpPr>
          <p:cNvPr id="580" name="Google Shape;580;p74"/>
          <p:cNvSpPr txBox="1">
            <a:spLocks noGrp="1"/>
          </p:cNvSpPr>
          <p:nvPr>
            <p:ph type="ftr" idx="11"/>
          </p:nvPr>
        </p:nvSpPr>
        <p:spPr>
          <a:xfrm>
            <a:off x="287351" y="6374999"/>
            <a:ext cx="6243200" cy="274400"/>
          </a:xfrm>
          <a:prstGeom prst="rect">
            <a:avLst/>
          </a:prstGeom>
          <a:noFill/>
          <a:ln>
            <a:noFill/>
          </a:ln>
        </p:spPr>
        <p:txBody>
          <a:bodyPr spcFirstLastPara="1" wrap="square" lIns="91433" tIns="45700" rIns="91433" bIns="45700" anchor="ctr" anchorCtr="0">
            <a:noAutofit/>
          </a:bodyPr>
          <a:lstStyle/>
          <a:p>
            <a:pPr>
              <a:buSzPts val="1100"/>
            </a:pPr>
            <a:r>
              <a:rPr lang="en"/>
              <a:t>Investing for tomorrow, delivering today.</a:t>
            </a:r>
            <a:endParaRPr/>
          </a:p>
        </p:txBody>
      </p:sp>
      <p:sp>
        <p:nvSpPr>
          <p:cNvPr id="581" name="Google Shape;581;p74"/>
          <p:cNvSpPr txBox="1">
            <a:spLocks noGrp="1"/>
          </p:cNvSpPr>
          <p:nvPr>
            <p:ph type="body" idx="1"/>
          </p:nvPr>
        </p:nvSpPr>
        <p:spPr>
          <a:xfrm>
            <a:off x="287351" y="1924333"/>
            <a:ext cx="5346800" cy="4314400"/>
          </a:xfrm>
          <a:prstGeom prst="rect">
            <a:avLst/>
          </a:prstGeom>
          <a:noFill/>
          <a:ln>
            <a:noFill/>
          </a:ln>
        </p:spPr>
        <p:txBody>
          <a:bodyPr spcFirstLastPara="1" wrap="square" lIns="91433" tIns="45700" rIns="91433" bIns="45700" anchor="t" anchorCtr="0">
            <a:normAutofit fontScale="85000" lnSpcReduction="20000"/>
          </a:bodyPr>
          <a:lstStyle/>
          <a:p>
            <a:pPr marL="0" indent="0">
              <a:spcBef>
                <a:spcPts val="0"/>
              </a:spcBef>
              <a:buClr>
                <a:schemeClr val="dk2"/>
              </a:buClr>
              <a:buSzPct val="32000"/>
              <a:buNone/>
            </a:pPr>
            <a:endParaRPr sz="3333">
              <a:solidFill>
                <a:srgbClr val="434343"/>
              </a:solidFill>
            </a:endParaRPr>
          </a:p>
          <a:p>
            <a:pPr marL="457189" indent="-304368">
              <a:lnSpc>
                <a:spcPct val="150000"/>
              </a:lnSpc>
              <a:spcBef>
                <a:spcPts val="0"/>
              </a:spcBef>
              <a:buClr>
                <a:srgbClr val="434343"/>
              </a:buClr>
              <a:buSzPct val="90000"/>
            </a:pPr>
            <a:r>
              <a:rPr lang="en" sz="2667">
                <a:solidFill>
                  <a:srgbClr val="434343"/>
                </a:solidFill>
              </a:rPr>
              <a:t>Upload the Data Validation form and any necessary justifications to the respective 40/80/120/EOY folder for your LEA.</a:t>
            </a:r>
            <a:endParaRPr sz="2667">
              <a:solidFill>
                <a:srgbClr val="434343"/>
              </a:solidFill>
            </a:endParaRPr>
          </a:p>
          <a:p>
            <a:pPr marL="457189" indent="-317492">
              <a:lnSpc>
                <a:spcPct val="150000"/>
              </a:lnSpc>
              <a:spcBef>
                <a:spcPts val="0"/>
              </a:spcBef>
              <a:buClr>
                <a:srgbClr val="434343"/>
              </a:buClr>
              <a:buSzPct val="100000"/>
            </a:pPr>
            <a:r>
              <a:rPr lang="en" sz="2667">
                <a:solidFill>
                  <a:srgbClr val="434343"/>
                </a:solidFill>
              </a:rPr>
              <a:t>Data notes must also be provided here.</a:t>
            </a:r>
            <a:endParaRPr sz="2667">
              <a:solidFill>
                <a:srgbClr val="434343"/>
              </a:solidFill>
            </a:endParaRPr>
          </a:p>
          <a:p>
            <a:pPr marL="457189" indent="-304368">
              <a:lnSpc>
                <a:spcPct val="150000"/>
              </a:lnSpc>
              <a:spcBef>
                <a:spcPts val="0"/>
              </a:spcBef>
              <a:buClr>
                <a:srgbClr val="434343"/>
              </a:buClr>
              <a:buSzPct val="90000"/>
            </a:pPr>
            <a:r>
              <a:rPr lang="en" sz="2667">
                <a:solidFill>
                  <a:srgbClr val="434343"/>
                </a:solidFill>
              </a:rPr>
              <a:t>Contact Mahesh (</a:t>
            </a:r>
            <a:r>
              <a:rPr lang="en" sz="2667" u="sng">
                <a:solidFill>
                  <a:schemeClr val="hlink"/>
                </a:solidFill>
                <a:hlinkClick r:id="rId3"/>
              </a:rPr>
              <a:t>mahesh.reddy-erri@ped.nm.gov</a:t>
            </a:r>
            <a:r>
              <a:rPr lang="en" sz="2667">
                <a:solidFill>
                  <a:srgbClr val="434343"/>
                </a:solidFill>
              </a:rPr>
              <a:t>)if you do not see the DTS link on the homepage.</a:t>
            </a:r>
            <a:endParaRPr sz="4267" u="sng">
              <a:solidFill>
                <a:schemeClr val="dk2"/>
              </a:solidFill>
            </a:endParaRPr>
          </a:p>
        </p:txBody>
      </p:sp>
      <p:sp>
        <p:nvSpPr>
          <p:cNvPr id="582" name="Google Shape;582;p74"/>
          <p:cNvSpPr txBox="1">
            <a:spLocks noGrp="1"/>
          </p:cNvSpPr>
          <p:nvPr>
            <p:ph type="sldNum" idx="12"/>
          </p:nvPr>
        </p:nvSpPr>
        <p:spPr>
          <a:xfrm>
            <a:off x="9525000" y="6374999"/>
            <a:ext cx="1371600" cy="274400"/>
          </a:xfrm>
          <a:prstGeom prst="rect">
            <a:avLst/>
          </a:prstGeom>
          <a:noFill/>
          <a:ln>
            <a:noFill/>
          </a:ln>
        </p:spPr>
        <p:txBody>
          <a:bodyPr spcFirstLastPara="1" wrap="square" lIns="91433" tIns="45700" rIns="91433" bIns="45700" anchor="ctr" anchorCtr="0">
            <a:noAutofit/>
          </a:bodyPr>
          <a:lstStyle/>
          <a:p>
            <a:pPr>
              <a:buSzPts val="800"/>
            </a:pPr>
            <a:fld id="{00000000-1234-1234-1234-123412341234}" type="slidenum">
              <a:rPr lang="en"/>
              <a:pPr>
                <a:buSzPts val="800"/>
              </a:pPr>
              <a:t>95</a:t>
            </a:fld>
            <a:endParaRPr/>
          </a:p>
        </p:txBody>
      </p:sp>
      <p:pic>
        <p:nvPicPr>
          <p:cNvPr id="583" name="Google Shape;583;p74"/>
          <p:cNvPicPr preferRelativeResize="0"/>
          <p:nvPr/>
        </p:nvPicPr>
        <p:blipFill>
          <a:blip r:embed="rId4">
            <a:alphaModFix/>
          </a:blip>
          <a:stretch>
            <a:fillRect/>
          </a:stretch>
        </p:blipFill>
        <p:spPr>
          <a:xfrm>
            <a:off x="6040551" y="1520526"/>
            <a:ext cx="6151447" cy="2634015"/>
          </a:xfrm>
          <a:prstGeom prst="rect">
            <a:avLst/>
          </a:prstGeom>
          <a:noFill/>
          <a:ln>
            <a:noFill/>
          </a:ln>
        </p:spPr>
      </p:pic>
      <p:pic>
        <p:nvPicPr>
          <p:cNvPr id="584" name="Google Shape;584;p74"/>
          <p:cNvPicPr preferRelativeResize="0"/>
          <p:nvPr/>
        </p:nvPicPr>
        <p:blipFill rotWithShape="1">
          <a:blip r:embed="rId5">
            <a:alphaModFix/>
          </a:blip>
          <a:srcRect l="14702" t="18083" r="25964" b="22860"/>
          <a:stretch/>
        </p:blipFill>
        <p:spPr>
          <a:xfrm>
            <a:off x="6040567" y="4154534"/>
            <a:ext cx="4074132" cy="23317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6"/>
          <p:cNvSpPr txBox="1">
            <a:spLocks noGrp="1"/>
          </p:cNvSpPr>
          <p:nvPr>
            <p:ph type="title"/>
          </p:nvPr>
        </p:nvSpPr>
        <p:spPr>
          <a:xfrm>
            <a:off x="1295400" y="354967"/>
            <a:ext cx="9601200" cy="1036800"/>
          </a:xfrm>
          <a:prstGeom prst="rect">
            <a:avLst/>
          </a:prstGeom>
        </p:spPr>
        <p:txBody>
          <a:bodyPr spcFirstLastPara="1" wrap="square" lIns="91433" tIns="45700" rIns="91433" bIns="45700" anchor="b" anchorCtr="0">
            <a:normAutofit fontScale="90000"/>
          </a:bodyPr>
          <a:lstStyle/>
          <a:p>
            <a:pPr algn="ctr"/>
            <a:r>
              <a:rPr lang="en" b="1" dirty="0">
                <a:latin typeface="Arial Black" panose="020B0A04020102020204" pitchFamily="34" charset="0"/>
              </a:rPr>
              <a:t>Special Education Data Quality Tab</a:t>
            </a:r>
            <a:endParaRPr b="1" dirty="0">
              <a:latin typeface="Arial Black" panose="020B0A04020102020204" pitchFamily="34" charset="0"/>
            </a:endParaRPr>
          </a:p>
        </p:txBody>
      </p:sp>
      <p:sp>
        <p:nvSpPr>
          <p:cNvPr id="599" name="Google Shape;599;p76"/>
          <p:cNvSpPr txBox="1">
            <a:spLocks noGrp="1"/>
          </p:cNvSpPr>
          <p:nvPr>
            <p:ph type="body" idx="1"/>
          </p:nvPr>
        </p:nvSpPr>
        <p:spPr>
          <a:xfrm>
            <a:off x="7793267" y="4687767"/>
            <a:ext cx="3495200" cy="1714400"/>
          </a:xfrm>
          <a:prstGeom prst="rect">
            <a:avLst/>
          </a:prstGeom>
          <a:solidFill>
            <a:srgbClr val="F4CCCC"/>
          </a:solidFill>
          <a:effectLst>
            <a:outerShdw blurRad="57150" dist="19050" dir="5400000" algn="bl" rotWithShape="0">
              <a:srgbClr val="000000">
                <a:alpha val="77000"/>
              </a:srgbClr>
            </a:outerShdw>
          </a:effectLst>
        </p:spPr>
        <p:txBody>
          <a:bodyPr spcFirstLastPara="1" wrap="square" lIns="91433" tIns="45700" rIns="91433" bIns="45700" anchor="t" anchorCtr="0">
            <a:normAutofit/>
          </a:bodyPr>
          <a:lstStyle/>
          <a:p>
            <a:pPr marL="0" indent="0">
              <a:spcBef>
                <a:spcPts val="1867"/>
              </a:spcBef>
              <a:buNone/>
            </a:pPr>
            <a:r>
              <a:rPr lang="en"/>
              <a:t>Data filled with this color indicate “Errors” or data that needs correction. </a:t>
            </a:r>
            <a:endParaRPr/>
          </a:p>
        </p:txBody>
      </p:sp>
      <p:pic>
        <p:nvPicPr>
          <p:cNvPr id="600" name="Google Shape;600;p76"/>
          <p:cNvPicPr preferRelativeResize="0"/>
          <p:nvPr/>
        </p:nvPicPr>
        <p:blipFill>
          <a:blip r:embed="rId3">
            <a:alphaModFix/>
          </a:blip>
          <a:stretch>
            <a:fillRect/>
          </a:stretch>
        </p:blipFill>
        <p:spPr>
          <a:xfrm>
            <a:off x="558801" y="1548769"/>
            <a:ext cx="8779300" cy="2546900"/>
          </a:xfrm>
          <a:prstGeom prst="rect">
            <a:avLst/>
          </a:prstGeom>
          <a:noFill/>
          <a:ln>
            <a:noFill/>
          </a:ln>
          <a:effectLst>
            <a:outerShdw blurRad="57150" dist="19050" dir="5400000" algn="bl" rotWithShape="0">
              <a:srgbClr val="000000">
                <a:alpha val="45000"/>
              </a:srgbClr>
            </a:outerShdw>
          </a:effectLst>
        </p:spPr>
      </p:pic>
      <p:pic>
        <p:nvPicPr>
          <p:cNvPr id="601" name="Google Shape;601;p76"/>
          <p:cNvPicPr preferRelativeResize="0"/>
          <p:nvPr/>
        </p:nvPicPr>
        <p:blipFill>
          <a:blip r:embed="rId4">
            <a:alphaModFix/>
          </a:blip>
          <a:stretch>
            <a:fillRect/>
          </a:stretch>
        </p:blipFill>
        <p:spPr>
          <a:xfrm>
            <a:off x="558801" y="4271534"/>
            <a:ext cx="6555996" cy="2546900"/>
          </a:xfrm>
          <a:prstGeom prst="rect">
            <a:avLst/>
          </a:prstGeom>
          <a:noFill/>
          <a:ln>
            <a:noFill/>
          </a:ln>
          <a:effectLst>
            <a:outerShdw blurRad="57150" dist="19050" dir="5400000" algn="bl" rotWithShape="0">
              <a:srgbClr val="000000">
                <a:alpha val="71000"/>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7"/>
          <p:cNvSpPr txBox="1">
            <a:spLocks noGrp="1"/>
          </p:cNvSpPr>
          <p:nvPr>
            <p:ph type="title"/>
          </p:nvPr>
        </p:nvSpPr>
        <p:spPr>
          <a:xfrm>
            <a:off x="1295400" y="384606"/>
            <a:ext cx="9601200" cy="1036800"/>
          </a:xfrm>
          <a:prstGeom prst="rect">
            <a:avLst/>
          </a:prstGeom>
        </p:spPr>
        <p:txBody>
          <a:bodyPr spcFirstLastPara="1" wrap="square" lIns="91433" tIns="45700" rIns="91433" bIns="45700" anchor="b" anchorCtr="0">
            <a:normAutofit/>
          </a:bodyPr>
          <a:lstStyle/>
          <a:p>
            <a:pPr algn="ctr"/>
            <a:r>
              <a:rPr lang="en" b="1" dirty="0">
                <a:solidFill>
                  <a:schemeClr val="hlink"/>
                </a:solidFill>
                <a:latin typeface="Arial Black" panose="020B0A04020102020204" pitchFamily="34" charset="0"/>
                <a:hlinkClick r:id="rId3"/>
              </a:rPr>
              <a:t>Data Reviewers for LEAs</a:t>
            </a:r>
            <a:endParaRPr b="1" dirty="0">
              <a:latin typeface="Arial Black" panose="020B0A04020102020204" pitchFamily="34" charset="0"/>
            </a:endParaRPr>
          </a:p>
        </p:txBody>
      </p:sp>
      <p:pic>
        <p:nvPicPr>
          <p:cNvPr id="607" name="Google Shape;607;p77"/>
          <p:cNvPicPr preferRelativeResize="0"/>
          <p:nvPr/>
        </p:nvPicPr>
        <p:blipFill>
          <a:blip r:embed="rId4">
            <a:alphaModFix/>
          </a:blip>
          <a:stretch>
            <a:fillRect/>
          </a:stretch>
        </p:blipFill>
        <p:spPr>
          <a:xfrm>
            <a:off x="2130233" y="1523567"/>
            <a:ext cx="7847467" cy="515966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8"/>
          <p:cNvSpPr txBox="1">
            <a:spLocks noGrp="1"/>
          </p:cNvSpPr>
          <p:nvPr>
            <p:ph type="title"/>
          </p:nvPr>
        </p:nvSpPr>
        <p:spPr>
          <a:xfrm>
            <a:off x="1295400" y="408882"/>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Nova Office Hours</a:t>
            </a:r>
            <a:endParaRPr b="1" dirty="0">
              <a:latin typeface="Arial Black" panose="020B0A04020102020204" pitchFamily="34" charset="0"/>
            </a:endParaRPr>
          </a:p>
        </p:txBody>
      </p:sp>
      <p:sp>
        <p:nvSpPr>
          <p:cNvPr id="613" name="Google Shape;613;p78"/>
          <p:cNvSpPr txBox="1">
            <a:spLocks noGrp="1"/>
          </p:cNvSpPr>
          <p:nvPr>
            <p:ph type="body" idx="1"/>
          </p:nvPr>
        </p:nvSpPr>
        <p:spPr>
          <a:xfrm>
            <a:off x="1076867" y="1943300"/>
            <a:ext cx="9601200" cy="4343600"/>
          </a:xfrm>
          <a:prstGeom prst="rect">
            <a:avLst/>
          </a:prstGeom>
        </p:spPr>
        <p:txBody>
          <a:bodyPr spcFirstLastPara="1" wrap="square" lIns="91433" tIns="45700" rIns="91433" bIns="45700" anchor="t" anchorCtr="0">
            <a:normAutofit/>
          </a:bodyPr>
          <a:lstStyle/>
          <a:p>
            <a:pPr marL="0" indent="0">
              <a:buNone/>
            </a:pPr>
            <a:r>
              <a:rPr lang="en"/>
              <a:t>The Nova team has office hours weekly on </a:t>
            </a:r>
            <a:r>
              <a:rPr lang="en">
                <a:highlight>
                  <a:srgbClr val="FFFF00"/>
                </a:highlight>
              </a:rPr>
              <a:t>Tuesdays at 11:00 am</a:t>
            </a:r>
            <a:r>
              <a:rPr lang="en"/>
              <a:t>.</a:t>
            </a:r>
            <a:endParaRPr/>
          </a:p>
          <a:p>
            <a:pPr marL="0" indent="0">
              <a:buNone/>
            </a:pPr>
            <a:r>
              <a:rPr lang="en"/>
              <a:t>This is a good time to join and have up to date Nova information and to ask any questions you may have if you are having trouble with Nova. </a:t>
            </a:r>
            <a:endParaRPr/>
          </a:p>
          <a:p>
            <a:pPr marL="0" indent="0">
              <a:lnSpc>
                <a:spcPct val="115000"/>
              </a:lnSpc>
              <a:spcBef>
                <a:spcPts val="1600"/>
              </a:spcBef>
              <a:buClr>
                <a:schemeClr val="dk2"/>
              </a:buClr>
              <a:buSzPts val="1100"/>
              <a:buNone/>
            </a:pPr>
            <a:endParaRPr sz="1400">
              <a:solidFill>
                <a:srgbClr val="242424"/>
              </a:solidFill>
              <a:latin typeface="Arial"/>
              <a:ea typeface="Arial"/>
              <a:cs typeface="Arial"/>
              <a:sym typeface="Arial"/>
            </a:endParaRPr>
          </a:p>
          <a:p>
            <a:pPr marL="0" indent="0">
              <a:buNone/>
            </a:pPr>
            <a:endParaRPr/>
          </a:p>
        </p:txBody>
      </p:sp>
      <p:sp>
        <p:nvSpPr>
          <p:cNvPr id="614" name="Google Shape;614;p78"/>
          <p:cNvSpPr/>
          <p:nvPr/>
        </p:nvSpPr>
        <p:spPr>
          <a:xfrm>
            <a:off x="1166133" y="3643633"/>
            <a:ext cx="3091600" cy="2352000"/>
          </a:xfrm>
          <a:prstGeom prst="roundRect">
            <a:avLst>
              <a:gd name="adj" fmla="val 16667"/>
            </a:avLst>
          </a:prstGeom>
          <a:solidFill>
            <a:srgbClr val="66D5CB"/>
          </a:solidFill>
          <a:ln w="9525" cap="flat" cmpd="sng">
            <a:solidFill>
              <a:schemeClr val="dk2"/>
            </a:solidFill>
            <a:prstDash val="solid"/>
            <a:round/>
            <a:headEnd type="none" w="sm" len="sm"/>
            <a:tailEnd type="none" w="sm" len="sm"/>
          </a:ln>
          <a:effectLst>
            <a:outerShdw blurRad="57150" dist="19050" dir="5400000" algn="bl" rotWithShape="0">
              <a:schemeClr val="accent4">
                <a:alpha val="51000"/>
              </a:schemeClr>
            </a:outerShdw>
          </a:effectLst>
        </p:spPr>
        <p:txBody>
          <a:bodyPr spcFirstLastPara="1" wrap="square" lIns="121900" tIns="121900" rIns="121900" bIns="121900" anchor="ctr" anchorCtr="0">
            <a:noAutofit/>
          </a:bodyPr>
          <a:lstStyle/>
          <a:p>
            <a:pPr>
              <a:lnSpc>
                <a:spcPct val="115000"/>
              </a:lnSpc>
              <a:spcBef>
                <a:spcPts val="1600"/>
              </a:spcBef>
              <a:buClr>
                <a:schemeClr val="dk2"/>
              </a:buClr>
              <a:buSzPts val="1100"/>
            </a:pPr>
            <a:r>
              <a:rPr lang="en" sz="2400" b="1">
                <a:solidFill>
                  <a:srgbClr val="242424"/>
                </a:solidFill>
              </a:rPr>
              <a:t>Microsoft Teams</a:t>
            </a:r>
            <a:r>
              <a:rPr lang="en" sz="1467">
                <a:solidFill>
                  <a:srgbClr val="242424"/>
                </a:solidFill>
                <a:uFill>
                  <a:noFill/>
                </a:uFill>
                <a:hlinkClick r:id="rId3">
                  <a:extLst>
                    <a:ext uri="{A12FA001-AC4F-418D-AE19-62706E023703}">
                      <ahyp:hlinkClr xmlns:ahyp="http://schemas.microsoft.com/office/drawing/2018/hyperlinkcolor" val="tx"/>
                    </a:ext>
                  </a:extLst>
                </a:hlinkClick>
              </a:rPr>
              <a:t> </a:t>
            </a:r>
            <a:endParaRPr u="sng">
              <a:solidFill>
                <a:srgbClr val="5B5FC7"/>
              </a:solidFill>
            </a:endParaRPr>
          </a:p>
          <a:p>
            <a:pPr>
              <a:lnSpc>
                <a:spcPct val="115000"/>
              </a:lnSpc>
              <a:spcBef>
                <a:spcPts val="1600"/>
              </a:spcBef>
              <a:buClr>
                <a:schemeClr val="dk2"/>
              </a:buClr>
              <a:buSzPts val="1100"/>
            </a:pPr>
            <a:r>
              <a:rPr lang="en" sz="2000" b="1" u="sng">
                <a:solidFill>
                  <a:srgbClr val="5B5FC7"/>
                </a:solidFill>
                <a:hlinkClick r:id="rId4">
                  <a:extLst>
                    <a:ext uri="{A12FA001-AC4F-418D-AE19-62706E023703}">
                      <ahyp:hlinkClr xmlns:ahyp="http://schemas.microsoft.com/office/drawing/2018/hyperlinkcolor" val="tx"/>
                    </a:ext>
                  </a:extLst>
                </a:hlinkClick>
              </a:rPr>
              <a:t>Join the meeting now</a:t>
            </a:r>
            <a:endParaRPr sz="2000" b="1" u="sng">
              <a:solidFill>
                <a:srgbClr val="5B5FC7"/>
              </a:solidFill>
            </a:endParaRPr>
          </a:p>
          <a:p>
            <a:pPr>
              <a:lnSpc>
                <a:spcPct val="115000"/>
              </a:lnSpc>
              <a:spcBef>
                <a:spcPts val="1600"/>
              </a:spcBef>
              <a:buClr>
                <a:schemeClr val="dk2"/>
              </a:buClr>
              <a:buSzPts val="1100"/>
            </a:pPr>
            <a:r>
              <a:rPr lang="en">
                <a:solidFill>
                  <a:srgbClr val="616161"/>
                </a:solidFill>
              </a:rPr>
              <a:t>Meeting ID: </a:t>
            </a:r>
            <a:r>
              <a:rPr lang="en">
                <a:solidFill>
                  <a:srgbClr val="242424"/>
                </a:solidFill>
              </a:rPr>
              <a:t>248 580 542 464</a:t>
            </a:r>
            <a:endParaRPr>
              <a:solidFill>
                <a:srgbClr val="242424"/>
              </a:solidFill>
            </a:endParaRPr>
          </a:p>
          <a:p>
            <a:pPr>
              <a:lnSpc>
                <a:spcPct val="115000"/>
              </a:lnSpc>
              <a:spcBef>
                <a:spcPts val="1600"/>
              </a:spcBef>
              <a:spcAft>
                <a:spcPts val="1600"/>
              </a:spcAft>
              <a:buClr>
                <a:schemeClr val="dk2"/>
              </a:buClr>
              <a:buSzPts val="1100"/>
            </a:pPr>
            <a:r>
              <a:rPr lang="en">
                <a:solidFill>
                  <a:srgbClr val="616161"/>
                </a:solidFill>
              </a:rPr>
              <a:t>Passcode: </a:t>
            </a:r>
            <a:r>
              <a:rPr lang="en">
                <a:solidFill>
                  <a:srgbClr val="242424"/>
                </a:solidFill>
              </a:rPr>
              <a:t>2qjuXJ</a:t>
            </a:r>
            <a:endParaRPr sz="1867">
              <a:solidFill>
                <a:schemeClr val="dk2"/>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9"/>
          <p:cNvSpPr txBox="1">
            <a:spLocks noGrp="1"/>
          </p:cNvSpPr>
          <p:nvPr>
            <p:ph type="title"/>
          </p:nvPr>
        </p:nvSpPr>
        <p:spPr>
          <a:xfrm>
            <a:off x="1295400" y="392698"/>
            <a:ext cx="9601200" cy="1036800"/>
          </a:xfrm>
          <a:prstGeom prst="rect">
            <a:avLst/>
          </a:prstGeom>
        </p:spPr>
        <p:txBody>
          <a:bodyPr spcFirstLastPara="1" wrap="square" lIns="91433" tIns="45700" rIns="91433" bIns="45700" anchor="b" anchorCtr="0">
            <a:normAutofit/>
          </a:bodyPr>
          <a:lstStyle/>
          <a:p>
            <a:pPr algn="ctr"/>
            <a:r>
              <a:rPr lang="en" b="1" dirty="0">
                <a:latin typeface="Arial Black" panose="020B0A04020102020204" pitchFamily="34" charset="0"/>
              </a:rPr>
              <a:t>Data Team Contact information</a:t>
            </a:r>
            <a:endParaRPr b="1" dirty="0">
              <a:latin typeface="Arial Black" panose="020B0A04020102020204" pitchFamily="34" charset="0"/>
            </a:endParaRPr>
          </a:p>
        </p:txBody>
      </p:sp>
      <p:sp>
        <p:nvSpPr>
          <p:cNvPr id="620" name="Google Shape;620;p79"/>
          <p:cNvSpPr txBox="1">
            <a:spLocks noGrp="1"/>
          </p:cNvSpPr>
          <p:nvPr>
            <p:ph type="body" idx="1"/>
          </p:nvPr>
        </p:nvSpPr>
        <p:spPr>
          <a:xfrm>
            <a:off x="1295400" y="1828800"/>
            <a:ext cx="9601200" cy="4343600"/>
          </a:xfrm>
          <a:prstGeom prst="rect">
            <a:avLst/>
          </a:prstGeom>
        </p:spPr>
        <p:txBody>
          <a:bodyPr spcFirstLastPara="1" wrap="square" lIns="91433" tIns="45700" rIns="91433" bIns="45700" anchor="t" anchorCtr="0">
            <a:normAutofit/>
          </a:bodyPr>
          <a:lstStyle/>
          <a:p>
            <a:pPr indent="0">
              <a:lnSpc>
                <a:spcPct val="70000"/>
              </a:lnSpc>
              <a:spcBef>
                <a:spcPts val="0"/>
              </a:spcBef>
              <a:buNone/>
            </a:pPr>
            <a:endParaRPr sz="2000">
              <a:solidFill>
                <a:schemeClr val="dk1"/>
              </a:solidFill>
            </a:endParaRPr>
          </a:p>
          <a:p>
            <a:pPr indent="-431789">
              <a:lnSpc>
                <a:spcPct val="70000"/>
              </a:lnSpc>
              <a:spcBef>
                <a:spcPts val="0"/>
              </a:spcBef>
              <a:buClr>
                <a:schemeClr val="dk1"/>
              </a:buClr>
              <a:buSzPts val="1500"/>
              <a:buFont typeface="Calibri"/>
              <a:buChar char="•"/>
            </a:pPr>
            <a:r>
              <a:rPr lang="en" sz="2000">
                <a:solidFill>
                  <a:schemeClr val="dk1"/>
                </a:solidFill>
              </a:rPr>
              <a:t>Liz Schweiger, Data Analyst</a:t>
            </a:r>
            <a:endParaRPr sz="2000">
              <a:solidFill>
                <a:schemeClr val="dk1"/>
              </a:solidFill>
            </a:endParaRPr>
          </a:p>
          <a:p>
            <a:pPr marL="1219170" indent="0">
              <a:lnSpc>
                <a:spcPct val="70000"/>
              </a:lnSpc>
              <a:spcBef>
                <a:spcPts val="0"/>
              </a:spcBef>
              <a:buNone/>
            </a:pPr>
            <a:r>
              <a:rPr lang="en" sz="2267" u="sng">
                <a:solidFill>
                  <a:srgbClr val="1D7E75"/>
                </a:solidFill>
                <a:hlinkClick r:id="rId3">
                  <a:extLst>
                    <a:ext uri="{A12FA001-AC4F-418D-AE19-62706E023703}">
                      <ahyp:hlinkClr xmlns:ahyp="http://schemas.microsoft.com/office/drawing/2018/hyperlinkcolor" val="tx"/>
                    </a:ext>
                  </a:extLst>
                </a:hlinkClick>
              </a:rPr>
              <a:t>liz.schweiger@ped.nm.gov</a:t>
            </a:r>
            <a:endParaRPr sz="2267">
              <a:solidFill>
                <a:schemeClr val="dk1"/>
              </a:solidFill>
            </a:endParaRPr>
          </a:p>
          <a:p>
            <a:pPr marL="1219170" indent="0">
              <a:lnSpc>
                <a:spcPct val="70000"/>
              </a:lnSpc>
              <a:spcBef>
                <a:spcPts val="0"/>
              </a:spcBef>
              <a:buNone/>
            </a:pPr>
            <a:endParaRPr>
              <a:solidFill>
                <a:schemeClr val="dk1"/>
              </a:solidFill>
            </a:endParaRPr>
          </a:p>
          <a:p>
            <a:pPr indent="-431789">
              <a:lnSpc>
                <a:spcPct val="70000"/>
              </a:lnSpc>
              <a:spcBef>
                <a:spcPts val="0"/>
              </a:spcBef>
              <a:buClr>
                <a:schemeClr val="dk1"/>
              </a:buClr>
              <a:buSzPts val="1500"/>
              <a:buFont typeface="Calibri"/>
              <a:buChar char="•"/>
            </a:pPr>
            <a:r>
              <a:rPr lang="en" sz="2000">
                <a:solidFill>
                  <a:schemeClr val="dk1"/>
                </a:solidFill>
              </a:rPr>
              <a:t>Tammy Burkett, Data Analyst</a:t>
            </a:r>
            <a:endParaRPr sz="2000">
              <a:solidFill>
                <a:schemeClr val="dk1"/>
              </a:solidFill>
            </a:endParaRPr>
          </a:p>
          <a:p>
            <a:pPr marL="1219170" indent="0">
              <a:lnSpc>
                <a:spcPct val="70000"/>
              </a:lnSpc>
              <a:spcBef>
                <a:spcPts val="0"/>
              </a:spcBef>
              <a:buNone/>
            </a:pPr>
            <a:r>
              <a:rPr lang="en" sz="2267" u="sng">
                <a:solidFill>
                  <a:srgbClr val="1D7E75"/>
                </a:solidFill>
                <a:hlinkClick r:id="rId4">
                  <a:extLst>
                    <a:ext uri="{A12FA001-AC4F-418D-AE19-62706E023703}">
                      <ahyp:hlinkClr xmlns:ahyp="http://schemas.microsoft.com/office/drawing/2018/hyperlinkcolor" val="tx"/>
                    </a:ext>
                  </a:extLst>
                </a:hlinkClick>
              </a:rPr>
              <a:t>tamara.burkett@ped.nm.gov</a:t>
            </a:r>
            <a:endParaRPr sz="2267">
              <a:solidFill>
                <a:srgbClr val="1D7E75"/>
              </a:solidFill>
            </a:endParaRPr>
          </a:p>
          <a:p>
            <a:pPr marL="1219170" indent="0">
              <a:lnSpc>
                <a:spcPct val="70000"/>
              </a:lnSpc>
              <a:spcBef>
                <a:spcPts val="0"/>
              </a:spcBef>
              <a:buNone/>
            </a:pPr>
            <a:endParaRPr>
              <a:solidFill>
                <a:srgbClr val="1D7E75"/>
              </a:solidFill>
            </a:endParaRPr>
          </a:p>
          <a:p>
            <a:pPr indent="-431789">
              <a:lnSpc>
                <a:spcPct val="70000"/>
              </a:lnSpc>
              <a:spcBef>
                <a:spcPts val="0"/>
              </a:spcBef>
              <a:buClr>
                <a:schemeClr val="dk1"/>
              </a:buClr>
              <a:buSzPts val="1500"/>
              <a:buFont typeface="Calibri"/>
              <a:buChar char="•"/>
            </a:pPr>
            <a:r>
              <a:rPr lang="en" sz="2000">
                <a:solidFill>
                  <a:schemeClr val="dk1"/>
                </a:solidFill>
              </a:rPr>
              <a:t>Trudy Cordova, EA </a:t>
            </a:r>
            <a:endParaRPr sz="2000">
              <a:solidFill>
                <a:schemeClr val="dk1"/>
              </a:solidFill>
            </a:endParaRPr>
          </a:p>
          <a:p>
            <a:pPr marL="1219170" indent="0">
              <a:lnSpc>
                <a:spcPct val="70000"/>
              </a:lnSpc>
              <a:spcBef>
                <a:spcPts val="0"/>
              </a:spcBef>
              <a:buNone/>
            </a:pPr>
            <a:r>
              <a:rPr lang="en" sz="2267" u="sng">
                <a:solidFill>
                  <a:srgbClr val="1D7E75"/>
                </a:solidFill>
                <a:hlinkClick r:id="rId5">
                  <a:extLst>
                    <a:ext uri="{A12FA001-AC4F-418D-AE19-62706E023703}">
                      <ahyp:hlinkClr xmlns:ahyp="http://schemas.microsoft.com/office/drawing/2018/hyperlinkcolor" val="tx"/>
                    </a:ext>
                  </a:extLst>
                </a:hlinkClick>
              </a:rPr>
              <a:t>trudy.cordova@ped.nm.gov</a:t>
            </a:r>
            <a:endParaRPr sz="2000">
              <a:solidFill>
                <a:schemeClr val="dk1"/>
              </a:solidFill>
            </a:endParaRPr>
          </a:p>
          <a:p>
            <a:pPr marL="1219170" indent="0">
              <a:lnSpc>
                <a:spcPct val="70000"/>
              </a:lnSpc>
              <a:spcBef>
                <a:spcPts val="0"/>
              </a:spcBef>
              <a:buNone/>
            </a:pPr>
            <a:endParaRPr sz="2000">
              <a:solidFill>
                <a:schemeClr val="dk1"/>
              </a:solidFill>
            </a:endParaRPr>
          </a:p>
          <a:p>
            <a:pPr indent="-431789">
              <a:lnSpc>
                <a:spcPct val="70000"/>
              </a:lnSpc>
              <a:spcBef>
                <a:spcPts val="0"/>
              </a:spcBef>
              <a:buClr>
                <a:schemeClr val="dk1"/>
              </a:buClr>
              <a:buSzPts val="1500"/>
              <a:buFont typeface="Calibri"/>
              <a:buChar char="•"/>
            </a:pPr>
            <a:r>
              <a:rPr lang="en" sz="2000">
                <a:solidFill>
                  <a:schemeClr val="dk1"/>
                </a:solidFill>
              </a:rPr>
              <a:t>Charlene Marcotte, Deputy Director, Data &amp; Finance</a:t>
            </a:r>
            <a:endParaRPr sz="2000">
              <a:solidFill>
                <a:schemeClr val="dk1"/>
              </a:solidFill>
            </a:endParaRPr>
          </a:p>
          <a:p>
            <a:pPr marL="1219170" indent="0">
              <a:lnSpc>
                <a:spcPct val="70000"/>
              </a:lnSpc>
              <a:spcBef>
                <a:spcPts val="0"/>
              </a:spcBef>
              <a:buNone/>
            </a:pPr>
            <a:r>
              <a:rPr lang="en" sz="2000" u="sng">
                <a:solidFill>
                  <a:srgbClr val="1D7E75"/>
                </a:solidFill>
                <a:hlinkClick r:id="rId6">
                  <a:extLst>
                    <a:ext uri="{A12FA001-AC4F-418D-AE19-62706E023703}">
                      <ahyp:hlinkClr xmlns:ahyp="http://schemas.microsoft.com/office/drawing/2018/hyperlinkcolor" val="tx"/>
                    </a:ext>
                  </a:extLst>
                </a:hlinkClick>
              </a:rPr>
              <a:t>charlene.marcotte@ped.nm.gov</a:t>
            </a:r>
            <a:endParaRPr sz="1867">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Props1.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2.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3DB85C-8225-4FD6-8475-A2FB1EA2833A}">
  <ds:schemaRefs>
    <ds:schemaRef ds:uri="http://purl.org/dc/elements/1.1/"/>
    <ds:schemaRef ds:uri="http://purl.org/dc/terms/"/>
    <ds:schemaRef ds:uri="http://schemas.microsoft.com/office/2006/documentManagement/types"/>
    <ds:schemaRef ds:uri="b7e42180-9a4b-4c17-86a5-ad00b76983b0"/>
    <ds:schemaRef ds:uri="http://purl.org/dc/dcmitype/"/>
    <ds:schemaRef ds:uri="http://schemas.microsoft.com/office/2006/metadata/properties"/>
    <ds:schemaRef ds:uri="b87801ea-a269-4b2f-a2b7-6723e28563fe"/>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0</TotalTime>
  <Words>9396</Words>
  <Application>Microsoft Office PowerPoint</Application>
  <PresentationFormat>Widescreen</PresentationFormat>
  <Paragraphs>1026</Paragraphs>
  <Slides>101</Slides>
  <Notes>87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101</vt:i4>
      </vt:variant>
    </vt:vector>
  </HeadingPairs>
  <TitlesOfParts>
    <vt:vector size="111" baseType="lpstr">
      <vt:lpstr>Aptos</vt:lpstr>
      <vt:lpstr>Arial Rounded MT Bold</vt:lpstr>
      <vt:lpstr>Roboto</vt:lpstr>
      <vt:lpstr>Arial Black</vt:lpstr>
      <vt:lpstr>Times New Roman</vt:lpstr>
      <vt:lpstr>Georgia</vt:lpstr>
      <vt:lpstr>Book Antiqua</vt:lpstr>
      <vt:lpstr>Calibri</vt:lpstr>
      <vt:lpstr>Arial</vt:lpstr>
      <vt:lpstr>Sales Direction 16X9</vt:lpstr>
      <vt:lpstr>PowerPoint Presentation</vt:lpstr>
      <vt:lpstr>Office Hour Sessions</vt:lpstr>
      <vt:lpstr>Leadership/Duties of the Office</vt:lpstr>
      <vt:lpstr>Hiring Updates</vt:lpstr>
      <vt:lpstr>Regional Professional Development Tour </vt:lpstr>
      <vt:lpstr>Regional Professional Development Tour </vt:lpstr>
      <vt:lpstr>Regional Professional Development Tour Vendors </vt:lpstr>
      <vt:lpstr>2024 Parent University </vt:lpstr>
      <vt:lpstr>2024 Parent University Testimonials</vt:lpstr>
      <vt:lpstr>2025 Special Education Academy </vt:lpstr>
      <vt:lpstr>Data &amp; Finance</vt:lpstr>
      <vt:lpstr>Data &amp; Finance Calendar</vt:lpstr>
      <vt:lpstr>Data/Finance Team Contact List</vt:lpstr>
      <vt:lpstr>OSE Monthly Newsletter</vt:lpstr>
      <vt:lpstr>IDEA B Panel Meetings</vt:lpstr>
      <vt:lpstr>Special Education Ombud Flyers</vt:lpstr>
      <vt:lpstr>PowerPoint Presentation</vt:lpstr>
      <vt:lpstr>   Contact List </vt:lpstr>
      <vt:lpstr>Resources</vt:lpstr>
      <vt:lpstr>PowerPoint Presentation</vt:lpstr>
      <vt:lpstr>Puente para–Los niño’s high-cost Fund  </vt:lpstr>
      <vt:lpstr>What is a High-Cost Fund?</vt:lpstr>
      <vt:lpstr>Who is eligible for High-Cost Funds?</vt:lpstr>
      <vt:lpstr>Who is eligible for High-Cost Funds?</vt:lpstr>
      <vt:lpstr>What is required to apply?</vt:lpstr>
      <vt:lpstr>How does an LEA apply for funds?</vt:lpstr>
      <vt:lpstr>What are the Reporting Requirements?</vt:lpstr>
      <vt:lpstr>Are there any restrictions?</vt:lpstr>
      <vt:lpstr>Deadline Reminders</vt:lpstr>
      <vt:lpstr>Housekeeping</vt:lpstr>
      <vt:lpstr>OSE Fiscal: Request for Reimbursement FAQs</vt:lpstr>
      <vt:lpstr>Agenda</vt:lpstr>
      <vt:lpstr>Direct Costs - CFR 200.413</vt:lpstr>
      <vt:lpstr>Indirect Costs - CFR 200.414</vt:lpstr>
      <vt:lpstr>Job Class Updates</vt:lpstr>
      <vt:lpstr>Job Class Updates</vt:lpstr>
      <vt:lpstr>Job Class Updates</vt:lpstr>
      <vt:lpstr>Job Class Updates</vt:lpstr>
      <vt:lpstr>Administrative and Clerical Staff Direct Cost Determination Form</vt:lpstr>
      <vt:lpstr>Administrative and Clerical Staff Direct Cost Determination Form</vt:lpstr>
      <vt:lpstr>LEA Assignments - Kaylock Sellers</vt:lpstr>
      <vt:lpstr>LEA Assignments - Jessie Jiang</vt:lpstr>
      <vt:lpstr>New RfR Deadlines</vt:lpstr>
      <vt:lpstr>Contact Information</vt:lpstr>
      <vt:lpstr>Housekeeping</vt:lpstr>
      <vt:lpstr>Nova Reporting for Special Education 80 Day Training</vt:lpstr>
      <vt:lpstr>Housekeeping</vt:lpstr>
      <vt:lpstr>Q &amp; A</vt:lpstr>
      <vt:lpstr>Agenda</vt:lpstr>
      <vt:lpstr>Special Education Data Review </vt:lpstr>
      <vt:lpstr>Special Education Data Review </vt:lpstr>
      <vt:lpstr>Data Validation Timeline</vt:lpstr>
      <vt:lpstr>LEA Responsibilities</vt:lpstr>
      <vt:lpstr>Q &amp; A</vt:lpstr>
      <vt:lpstr>Profile Report </vt:lpstr>
      <vt:lpstr>Profile Report (cont.)</vt:lpstr>
      <vt:lpstr>Profile Report (cont.)</vt:lpstr>
      <vt:lpstr>Profile Report (cont.)</vt:lpstr>
      <vt:lpstr>Profile Report Errors</vt:lpstr>
      <vt:lpstr>Profile Report Errors, Cont.</vt:lpstr>
      <vt:lpstr>Teacher/SLP Caseload Report</vt:lpstr>
      <vt:lpstr>Teacher/SLP Caseload Report</vt:lpstr>
      <vt:lpstr>Caseload Manager Requirements</vt:lpstr>
      <vt:lpstr>Caseload Manager Requirements</vt:lpstr>
      <vt:lpstr>Applicable Staff Codes for Case Managers</vt:lpstr>
      <vt:lpstr>Determining Caseload Maximums</vt:lpstr>
      <vt:lpstr>Teacher/SLP Caseload Report</vt:lpstr>
      <vt:lpstr>Exceptions to Correcting T/SLP Errors</vt:lpstr>
      <vt:lpstr>Twice Exceptional Students</vt:lpstr>
      <vt:lpstr>Q &amp; A</vt:lpstr>
      <vt:lpstr>Indicator 7 Report - Preschool Outcomes</vt:lpstr>
      <vt:lpstr>Indicator 7 Report - Preschool Outcome Errors</vt:lpstr>
      <vt:lpstr>Indicator 7 Report - Preschool Outcome Errors (Cont.)</vt:lpstr>
      <vt:lpstr>Indicator 7 Requirements</vt:lpstr>
      <vt:lpstr>Q &amp; A</vt:lpstr>
      <vt:lpstr>Indicator 8 Report - Parent Involvement</vt:lpstr>
      <vt:lpstr>Indicator 8 - Parent Involvement Information</vt:lpstr>
      <vt:lpstr>Indicator 11 Report - Evaluation Timelines</vt:lpstr>
      <vt:lpstr>Indicator 11 Report - Evaluation Timelines</vt:lpstr>
      <vt:lpstr>Indicator 11 Report - Evaluation Timelines</vt:lpstr>
      <vt:lpstr>Indicator 12 Report - Preschool Transition</vt:lpstr>
      <vt:lpstr>Indicator 12 Report - Preschool Transition</vt:lpstr>
      <vt:lpstr>Indicator 12 Report - Preschool Transition (Cont.)</vt:lpstr>
      <vt:lpstr>Student Infraction &amp; Response - Detail &amp; Exceptions</vt:lpstr>
      <vt:lpstr>Student Infraction &amp; Response Detail Report</vt:lpstr>
      <vt:lpstr>Student Infraction &amp; Response Exception Report</vt:lpstr>
      <vt:lpstr>Student Infraction &amp; Response - Restraint and Seclusion</vt:lpstr>
      <vt:lpstr>Missing Exit Events Report</vt:lpstr>
      <vt:lpstr>Missing Exit Events Report</vt:lpstr>
      <vt:lpstr>Child Count Location Report</vt:lpstr>
      <vt:lpstr>Child Count Location Report</vt:lpstr>
      <vt:lpstr>Q &amp; A</vt:lpstr>
      <vt:lpstr>Errors in Data - Corrections Overview</vt:lpstr>
      <vt:lpstr>Data Validation Form</vt:lpstr>
      <vt:lpstr>Document Transfer Station (DTS)</vt:lpstr>
      <vt:lpstr>Special Education Data Quality Tab</vt:lpstr>
      <vt:lpstr>Data Reviewers for LEAs</vt:lpstr>
      <vt:lpstr>Nova Office Hours</vt:lpstr>
      <vt:lpstr>Data Team Contact information</vt:lpstr>
      <vt:lpstr>Questions and Communication</vt:lpstr>
      <vt:lpstr>Office of Special Education Office Hour Sessions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1</cp:revision>
  <dcterms:created xsi:type="dcterms:W3CDTF">2020-01-22T19:18:44Z</dcterms:created>
  <dcterms:modified xsi:type="dcterms:W3CDTF">2024-11-20T00:13:36Z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