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4"/>
  </p:sldMasterIdLst>
  <p:notesMasterIdLst>
    <p:notesMasterId r:id="rId13"/>
  </p:notesMasterIdLst>
  <p:sldIdLst>
    <p:sldId id="280" r:id="rId5"/>
    <p:sldId id="267" r:id="rId6"/>
    <p:sldId id="293" r:id="rId7"/>
    <p:sldId id="1172" r:id="rId8"/>
    <p:sldId id="1171" r:id="rId9"/>
    <p:sldId id="1170" r:id="rId10"/>
    <p:sldId id="1173" r:id="rId11"/>
    <p:sldId id="279" r:id="rId12"/>
  </p:sldIdLst>
  <p:sldSz cx="12192000" cy="6858000"/>
  <p:notesSz cx="6858000" cy="9144000"/>
  <p:embeddedFontLst>
    <p:embeddedFont>
      <p:font typeface="Book Antiqua" panose="02040602050305030304" pitchFamily="18"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ytQXw6scOPES0Z+I4ba5iK4hX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77654-D082-E9C1-5FCD-FE912A43BA72}" v="141" dt="2024-11-20T14:32:50.039"/>
    <p1510:client id="{638356E7-2DA8-7619-4B9C-CB2B5D45F852}" v="23" dt="2024-11-19T16:22:38.953"/>
    <p1510:client id="{87BE2421-76B2-E3FB-0487-DB0155238FF7}" v="25" dt="2024-11-19T14:58:16.075"/>
    <p1510:client id="{D5B1EB5E-322F-15DE-30E9-636401BA8190}" v="259" dt="2024-11-20T17:58:57.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a:t>Judy</a:t>
            </a: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be0ce96e7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solidFill>
                  <a:schemeClr val="dk2"/>
                </a:solidFill>
                <a:latin typeface="Calibri"/>
                <a:ea typeface="Calibri"/>
                <a:cs typeface="Calibri"/>
                <a:sym typeface="Calibri"/>
              </a:rPr>
              <a:t>Karla (DWS)</a:t>
            </a:r>
            <a:endParaRPr>
              <a:solidFill>
                <a:schemeClr val="dk2"/>
              </a:solidFill>
              <a:latin typeface="Calibri"/>
              <a:ea typeface="Calibri"/>
              <a:cs typeface="Calibri"/>
              <a:sym typeface="Calibri"/>
            </a:endParaRPr>
          </a:p>
        </p:txBody>
      </p:sp>
      <p:sp>
        <p:nvSpPr>
          <p:cNvPr id="120" name="Google Shape;120;g15be0ce96e7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768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Judy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13476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2d300e59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2d300e59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CoP #2 Topics for discussion-</a:t>
            </a:r>
            <a:endParaRPr/>
          </a:p>
        </p:txBody>
      </p:sp>
      <p:sp>
        <p:nvSpPr>
          <p:cNvPr id="113" name="Google Shape;113;g2b2d300e59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312402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15be0ce96e7_1_96"/>
          <p:cNvSpPr txBox="1">
            <a:spLocks noGrp="1"/>
          </p:cNvSpPr>
          <p:nvPr>
            <p:ph type="title"/>
          </p:nvPr>
        </p:nvSpPr>
        <p:spPr>
          <a:xfrm>
            <a:off x="415600" y="390467"/>
            <a:ext cx="11360700" cy="1068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5be0ce96e7_1_96"/>
          <p:cNvSpPr txBox="1">
            <a:spLocks noGrp="1"/>
          </p:cNvSpPr>
          <p:nvPr>
            <p:ph type="body" idx="1"/>
          </p:nvPr>
        </p:nvSpPr>
        <p:spPr>
          <a:xfrm>
            <a:off x="415600" y="1638233"/>
            <a:ext cx="11360700" cy="4453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a:lvl1pPr>
            <a:lvl2pPr marL="914400" lvl="1" indent="-355600" algn="l">
              <a:lnSpc>
                <a:spcPct val="90000"/>
              </a:lnSpc>
              <a:spcBef>
                <a:spcPts val="1000"/>
              </a:spcBef>
              <a:spcAft>
                <a:spcPts val="0"/>
              </a:spcAft>
              <a:buSzPts val="2000"/>
              <a:buChar char="•"/>
              <a:defRPr/>
            </a:lvl2pPr>
            <a:lvl3pPr marL="1371600" lvl="2" indent="-342900" algn="l">
              <a:lnSpc>
                <a:spcPct val="90000"/>
              </a:lnSpc>
              <a:spcBef>
                <a:spcPts val="800"/>
              </a:spcBef>
              <a:spcAft>
                <a:spcPts val="0"/>
              </a:spcAft>
              <a:buSzPts val="1800"/>
              <a:buChar char="✔"/>
              <a:defRPr/>
            </a:lvl3pPr>
            <a:lvl4pPr marL="1828800" lvl="3" indent="-330200" algn="l">
              <a:lnSpc>
                <a:spcPct val="90000"/>
              </a:lnSpc>
              <a:spcBef>
                <a:spcPts val="800"/>
              </a:spcBef>
              <a:spcAft>
                <a:spcPts val="0"/>
              </a:spcAft>
              <a:buSzPts val="16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97" name="Google Shape;97;g15be0ce96e7_1_9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891408-4D39-ECB7-5B99-3DFBCB468CCA}"/>
              </a:ext>
            </a:extLst>
          </p:cNvPr>
          <p:cNvSpPr>
            <a:spLocks noGrp="1"/>
          </p:cNvSpPr>
          <p:nvPr>
            <p:ph type="dt" sz="half" idx="10"/>
          </p:nvPr>
        </p:nvSpPr>
        <p:spPr/>
        <p:txBody>
          <a:bodyPr/>
          <a:lstStyle/>
          <a:p>
            <a:fld id="{0FC9347C-0DDB-4C2B-973D-739D6FB692D6}" type="datetimeFigureOut">
              <a:rPr lang="en-US" smtClean="0"/>
              <a:t>11/20/2024</a:t>
            </a:fld>
            <a:endParaRPr lang="en-US"/>
          </a:p>
        </p:txBody>
      </p:sp>
      <p:sp>
        <p:nvSpPr>
          <p:cNvPr id="3" name="Footer Placeholder 2">
            <a:extLst>
              <a:ext uri="{FF2B5EF4-FFF2-40B4-BE49-F238E27FC236}">
                <a16:creationId xmlns:a16="http://schemas.microsoft.com/office/drawing/2014/main" id="{02E934A8-A768-5AB0-AB99-E0F89D5B97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D9E500-8136-8A12-E905-A144A90951D4}"/>
              </a:ext>
            </a:extLst>
          </p:cNvPr>
          <p:cNvSpPr>
            <a:spLocks noGrp="1"/>
          </p:cNvSpPr>
          <p:nvPr>
            <p:ph type="sldNum" sz="quarter" idx="12"/>
          </p:nvPr>
        </p:nvSpPr>
        <p:spPr/>
        <p:txBody>
          <a:bodyPr/>
          <a:lstStyle/>
          <a:p>
            <a:fld id="{A8DF0E28-4999-4061-9716-27430C5E6859}" type="slidenum">
              <a:rPr lang="en-US" smtClean="0"/>
              <a:t>‹#›</a:t>
            </a:fld>
            <a:endParaRPr lang="en-US"/>
          </a:p>
        </p:txBody>
      </p:sp>
    </p:spTree>
    <p:extLst>
      <p:ext uri="{BB962C8B-B14F-4D97-AF65-F5344CB8AC3E}">
        <p14:creationId xmlns:p14="http://schemas.microsoft.com/office/powerpoint/2010/main" val="417789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
        <p:cNvGrpSpPr/>
        <p:nvPr/>
      </p:nvGrpSpPr>
      <p:grpSpPr>
        <a:xfrm>
          <a:off x="0" y="0"/>
          <a:ext cx="0" cy="0"/>
          <a:chOff x="0" y="0"/>
          <a:chExt cx="0" cy="0"/>
        </a:xfrm>
      </p:grpSpPr>
      <p:sp>
        <p:nvSpPr>
          <p:cNvPr id="40" name="Google Shape;40;p17"/>
          <p:cNvSpPr/>
          <p:nvPr/>
        </p:nvSpPr>
        <p:spPr>
          <a:xfrm>
            <a:off x="8429022" y="0"/>
            <a:ext cx="3762978"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1" name="Google Shape;41;p17"/>
          <p:cNvSpPr/>
          <p:nvPr/>
        </p:nvSpPr>
        <p:spPr>
          <a:xfrm>
            <a:off x="8145385"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2" name="Google Shape;42;p17"/>
          <p:cNvSpPr/>
          <p:nvPr/>
        </p:nvSpPr>
        <p:spPr>
          <a:xfrm>
            <a:off x="7807568"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3" name="Google Shape;43;p17"/>
          <p:cNvSpPr txBox="1">
            <a:spLocks noGrp="1"/>
          </p:cNvSpPr>
          <p:nvPr>
            <p:ph type="ctrTitle"/>
          </p:nvPr>
        </p:nvSpPr>
        <p:spPr>
          <a:xfrm>
            <a:off x="1295400" y="1873584"/>
            <a:ext cx="640080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ubTitle" idx="1"/>
          </p:nvPr>
        </p:nvSpPr>
        <p:spPr>
          <a:xfrm>
            <a:off x="1295400" y="4572000"/>
            <a:ext cx="640080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45" name="Google Shape;45;p1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295400" y="1828800"/>
            <a:ext cx="4572000"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7" name="Google Shape;57;p19"/>
          <p:cNvSpPr txBox="1">
            <a:spLocks noGrp="1"/>
          </p:cNvSpPr>
          <p:nvPr>
            <p:ph type="body" idx="2"/>
          </p:nvPr>
        </p:nvSpPr>
        <p:spPr>
          <a:xfrm>
            <a:off x="12954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8" name="Google Shape;58;p19"/>
          <p:cNvSpPr txBox="1">
            <a:spLocks noGrp="1"/>
          </p:cNvSpPr>
          <p:nvPr>
            <p:ph type="body" idx="3"/>
          </p:nvPr>
        </p:nvSpPr>
        <p:spPr>
          <a:xfrm>
            <a:off x="6324600" y="1828800"/>
            <a:ext cx="4572000"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9" name="Google Shape;59;p19"/>
          <p:cNvSpPr txBox="1">
            <a:spLocks noGrp="1"/>
          </p:cNvSpPr>
          <p:nvPr>
            <p:ph type="body" idx="4"/>
          </p:nvPr>
        </p:nvSpPr>
        <p:spPr>
          <a:xfrm>
            <a:off x="63246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0" name="Google Shape;60;p19"/>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59" r:id="rId11"/>
    <p:sldLayoutId id="214748366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Casey@NewSpaceNexus.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1061280"/>
            <a:ext cx="6919500" cy="2703000"/>
          </a:xfrm>
          <a:prstGeom prst="rect">
            <a:avLst/>
          </a:prstGeom>
          <a:noFill/>
          <a:ln>
            <a:noFill/>
          </a:ln>
        </p:spPr>
        <p:txBody>
          <a:bodyPr spcFirstLastPara="1" wrap="square" lIns="91425" tIns="45700" rIns="91425" bIns="45700" anchor="ctr" anchorCtr="0">
            <a:noAutofit/>
          </a:bodyPr>
          <a:lstStyle/>
          <a:p>
            <a:r>
              <a:rPr lang="en-US" sz="3500" b="1" dirty="0"/>
              <a:t>WBL Business/Industry Partners</a:t>
            </a:r>
            <a:br>
              <a:rPr lang="en-US" sz="3500" b="1" dirty="0"/>
            </a:br>
            <a:r>
              <a:rPr lang="en-US" sz="3500" b="1" dirty="0"/>
              <a:t>A Panel Discussion</a:t>
            </a:r>
            <a:endParaRPr lang="en-US" sz="3500" dirty="0">
              <a:solidFill>
                <a:srgbClr val="000000"/>
              </a:solidFill>
            </a:endParaRPr>
          </a:p>
          <a:p>
            <a:pPr marL="0" lvl="0" indent="0" algn="l">
              <a:lnSpc>
                <a:spcPct val="90000"/>
              </a:lnSpc>
              <a:spcBef>
                <a:spcPts val="0"/>
              </a:spcBef>
              <a:spcAft>
                <a:spcPts val="0"/>
              </a:spcAft>
              <a:buSzPts val="5400"/>
              <a:buFont typeface="Calibri"/>
              <a:buNone/>
            </a:pPr>
            <a:endParaRPr lang="en-US" sz="4400" b="1" dirty="0"/>
          </a:p>
        </p:txBody>
      </p:sp>
      <p:sp>
        <p:nvSpPr>
          <p:cNvPr id="104" name="Google Shape;104;p1"/>
          <p:cNvSpPr txBox="1">
            <a:spLocks noGrp="1"/>
          </p:cNvSpPr>
          <p:nvPr>
            <p:ph type="subTitle" idx="1"/>
          </p:nvPr>
        </p:nvSpPr>
        <p:spPr>
          <a:xfrm>
            <a:off x="233259" y="3501571"/>
            <a:ext cx="7397318" cy="1972274"/>
          </a:xfrm>
          <a:prstGeom prst="rect">
            <a:avLst/>
          </a:prstGeom>
          <a:noFill/>
          <a:ln>
            <a:noFill/>
          </a:ln>
        </p:spPr>
        <p:txBody>
          <a:bodyPr spcFirstLastPara="1" wrap="square" lIns="91425" tIns="45700" rIns="91425" bIns="45700" anchor="t" anchorCtr="0">
            <a:noAutofit/>
          </a:bodyPr>
          <a:lstStyle/>
          <a:p>
            <a:pPr marL="0" indent="0">
              <a:lnSpc>
                <a:spcPct val="70000"/>
              </a:lnSpc>
              <a:spcBef>
                <a:spcPts val="0"/>
              </a:spcBef>
            </a:pPr>
            <a:r>
              <a:rPr lang="en-US" sz="1600" dirty="0">
                <a:solidFill>
                  <a:schemeClr val="dk2"/>
                </a:solidFill>
              </a:rPr>
              <a:t>Scott </a:t>
            </a:r>
            <a:r>
              <a:rPr lang="en-US" sz="1600" dirty="0" err="1">
                <a:solidFill>
                  <a:schemeClr val="dk2"/>
                </a:solidFill>
              </a:rPr>
              <a:t>Groginsky</a:t>
            </a:r>
            <a:r>
              <a:rPr lang="en-US" sz="1600" dirty="0">
                <a:solidFill>
                  <a:schemeClr val="dk2"/>
                </a:solidFill>
              </a:rPr>
              <a:t>, Deputy Cabinet Secretary NMDWS</a:t>
            </a:r>
          </a:p>
          <a:p>
            <a:pPr marL="0" indent="0">
              <a:lnSpc>
                <a:spcPct val="70000"/>
              </a:lnSpc>
              <a:spcBef>
                <a:spcPts val="0"/>
              </a:spcBef>
            </a:pPr>
            <a:endParaRPr lang="en-US" sz="1600" dirty="0">
              <a:solidFill>
                <a:schemeClr val="dk2"/>
              </a:solidFill>
            </a:endParaRPr>
          </a:p>
          <a:p>
            <a:pPr marL="0" indent="0">
              <a:lnSpc>
                <a:spcPct val="70000"/>
              </a:lnSpc>
              <a:spcBef>
                <a:spcPts val="0"/>
              </a:spcBef>
            </a:pPr>
            <a:r>
              <a:rPr lang="en-US" sz="1600" dirty="0">
                <a:solidFill>
                  <a:schemeClr val="dk2"/>
                </a:solidFill>
              </a:rPr>
              <a:t>Judith Cruz, Education Administrator CCRB NMPED</a:t>
            </a:r>
          </a:p>
          <a:p>
            <a:pPr marL="0" indent="0">
              <a:lnSpc>
                <a:spcPct val="70000"/>
              </a:lnSpc>
              <a:spcBef>
                <a:spcPts val="0"/>
              </a:spcBef>
            </a:pPr>
            <a:endParaRPr lang="en-US" sz="1600" dirty="0">
              <a:solidFill>
                <a:schemeClr val="dk2"/>
              </a:solidFill>
            </a:endParaRPr>
          </a:p>
          <a:p>
            <a:pPr marL="0" indent="0">
              <a:lnSpc>
                <a:spcPct val="70000"/>
              </a:lnSpc>
              <a:spcBef>
                <a:spcPts val="0"/>
              </a:spcBef>
            </a:pPr>
            <a:r>
              <a:rPr lang="en-US" sz="1600" dirty="0">
                <a:solidFill>
                  <a:schemeClr val="dk2"/>
                </a:solidFill>
              </a:rPr>
              <a:t>Denise Ojeda, Education Administrator CCRB NMPED</a:t>
            </a:r>
          </a:p>
          <a:p>
            <a:pPr marL="0" indent="0">
              <a:lnSpc>
                <a:spcPct val="70000"/>
              </a:lnSpc>
              <a:spcBef>
                <a:spcPts val="0"/>
              </a:spcBef>
            </a:pPr>
            <a:endParaRPr lang="en-US" sz="1800" dirty="0">
              <a:solidFill>
                <a:schemeClr val="dk2"/>
              </a:solidFill>
            </a:endParaRPr>
          </a:p>
          <a:p>
            <a:pPr marL="0" indent="0">
              <a:lnSpc>
                <a:spcPct val="70000"/>
              </a:lnSpc>
              <a:spcBef>
                <a:spcPts val="600"/>
              </a:spcBef>
              <a:spcAft>
                <a:spcPts val="600"/>
              </a:spcAft>
            </a:pPr>
            <a:endParaRPr lang="en-US" sz="1800" dirty="0">
              <a:solidFill>
                <a:schemeClr val="dk2"/>
              </a:solidFill>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840032" y="120325"/>
            <a:ext cx="3821767" cy="4858733"/>
          </a:xfrm>
          <a:prstGeom prst="rect">
            <a:avLst/>
          </a:prstGeom>
          <a:noFill/>
          <a:ln>
            <a:noFill/>
          </a:ln>
        </p:spPr>
      </p:pic>
      <p:sp>
        <p:nvSpPr>
          <p:cNvPr id="106" name="Google Shape;106;p1"/>
          <p:cNvSpPr/>
          <p:nvPr/>
        </p:nvSpPr>
        <p:spPr>
          <a:xfrm>
            <a:off x="329184" y="6102322"/>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341949" y="5536667"/>
            <a:ext cx="4554600" cy="492600"/>
          </a:xfrm>
          <a:prstGeom prst="rect">
            <a:avLst/>
          </a:prstGeom>
          <a:noFill/>
          <a:ln>
            <a:noFill/>
          </a:ln>
        </p:spPr>
        <p:txBody>
          <a:bodyPr spcFirstLastPara="1" wrap="square" lIns="91425" tIns="91425" rIns="91425" bIns="91425" anchor="t" anchorCtr="0">
            <a:spAutoFit/>
          </a:bodyPr>
          <a:lstStyle/>
          <a:p>
            <a:pPr>
              <a:buSzPts val="2000"/>
            </a:pPr>
            <a:r>
              <a:rPr lang="en-US" sz="2000" i="1" dirty="0">
                <a:latin typeface="Calibri"/>
                <a:ea typeface="Calibri"/>
                <a:cs typeface="Calibri"/>
                <a:sym typeface="Calibri"/>
              </a:rPr>
              <a:t>November 19th </a:t>
            </a:r>
            <a:r>
              <a:rPr lang="en-US" sz="2000" b="0" i="1" u="none" strike="noStrike" cap="none" dirty="0">
                <a:solidFill>
                  <a:srgbClr val="000000"/>
                </a:solidFill>
                <a:latin typeface="Calibri"/>
                <a:ea typeface="Calibri"/>
                <a:cs typeface="Calibri"/>
                <a:sym typeface="Calibri"/>
              </a:rPr>
              <a:t> 2024  (3:00 </a:t>
            </a:r>
            <a:r>
              <a:rPr lang="en-US" sz="2000" i="1" dirty="0">
                <a:latin typeface="Calibri"/>
                <a:ea typeface="Calibri"/>
                <a:cs typeface="Calibri"/>
                <a:sym typeface="Calibri"/>
              </a:rPr>
              <a:t>p</a:t>
            </a:r>
            <a:r>
              <a:rPr lang="en-US" sz="2000" b="0" i="1" u="none" strike="noStrike" cap="none" dirty="0">
                <a:solidFill>
                  <a:srgbClr val="000000"/>
                </a:solidFill>
                <a:latin typeface="Calibri"/>
                <a:ea typeface="Calibri"/>
                <a:cs typeface="Calibri"/>
                <a:sym typeface="Calibri"/>
              </a:rPr>
              <a:t>m)</a:t>
            </a:r>
            <a:endParaRPr sz="2000" b="0" i="1" u="none" strike="noStrike" cap="none" dirty="0">
              <a:solidFill>
                <a:srgbClr val="000000"/>
              </a:solidFill>
              <a:latin typeface="Calibri"/>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
        <p:nvSpPr>
          <p:cNvPr id="109" name="Google Shape;109;p1"/>
          <p:cNvSpPr txBox="1"/>
          <p:nvPr/>
        </p:nvSpPr>
        <p:spPr>
          <a:xfrm>
            <a:off x="578075" y="120325"/>
            <a:ext cx="4487785"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Work-Based Learning Community of Practice</a:t>
            </a:r>
            <a:endParaRPr sz="1800" b="0" i="1" u="none" strike="noStrike" cap="none">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9678A97-5D34-DD51-2C49-E664632BB081}"/>
              </a:ext>
            </a:extLst>
          </p:cNvPr>
          <p:cNvPicPr>
            <a:picLocks noChangeAspect="1"/>
          </p:cNvPicPr>
          <p:nvPr/>
        </p:nvPicPr>
        <p:blipFill>
          <a:blip r:embed="rId4"/>
          <a:stretch>
            <a:fillRect/>
          </a:stretch>
        </p:blipFill>
        <p:spPr>
          <a:xfrm>
            <a:off x="7960225" y="4873752"/>
            <a:ext cx="3701574" cy="1818430"/>
          </a:xfrm>
          <a:prstGeom prst="rect">
            <a:avLst/>
          </a:prstGeom>
        </p:spPr>
      </p:pic>
    </p:spTree>
    <p:extLst>
      <p:ext uri="{BB962C8B-B14F-4D97-AF65-F5344CB8AC3E}">
        <p14:creationId xmlns:p14="http://schemas.microsoft.com/office/powerpoint/2010/main" val="224760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5be0ce96e7_1_100"/>
          <p:cNvSpPr txBox="1">
            <a:spLocks noGrp="1"/>
          </p:cNvSpPr>
          <p:nvPr>
            <p:ph type="title"/>
          </p:nvPr>
        </p:nvSpPr>
        <p:spPr>
          <a:xfrm>
            <a:off x="132734" y="255125"/>
            <a:ext cx="11931447" cy="1036800"/>
          </a:xfrm>
          <a:prstGeom prst="rect">
            <a:avLst/>
          </a:prstGeom>
          <a:noFill/>
          <a:ln>
            <a:noFill/>
          </a:ln>
        </p:spPr>
        <p:txBody>
          <a:bodyPr spcFirstLastPara="1" wrap="square" lIns="91425" tIns="45700" rIns="91425" bIns="45700" anchor="ctr" anchorCtr="0">
            <a:noAutofit/>
          </a:bodyPr>
          <a:lstStyle/>
          <a:p>
            <a:pPr algn="ctr">
              <a:buSzPts val="5400"/>
            </a:pPr>
            <a:r>
              <a:rPr lang="en-US" sz="3600" b="1" dirty="0"/>
              <a:t>Who We Are?  </a:t>
            </a:r>
            <a:endParaRPr sz="3600" b="1" dirty="0"/>
          </a:p>
        </p:txBody>
      </p:sp>
      <p:sp>
        <p:nvSpPr>
          <p:cNvPr id="123" name="Google Shape;123;g15be0ce96e7_1_10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24" name="Google Shape;124;g15be0ce96e7_1_100"/>
          <p:cNvSpPr txBox="1">
            <a:spLocks noGrp="1"/>
          </p:cNvSpPr>
          <p:nvPr>
            <p:ph type="body" idx="1"/>
          </p:nvPr>
        </p:nvSpPr>
        <p:spPr>
          <a:xfrm>
            <a:off x="6423408" y="1480527"/>
            <a:ext cx="5111693" cy="1276066"/>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800"/>
              </a:spcBef>
              <a:spcAft>
                <a:spcPts val="0"/>
              </a:spcAft>
              <a:buSzPts val="1800"/>
              <a:buNone/>
            </a:pPr>
            <a:r>
              <a:rPr lang="en-US" sz="2000" b="1">
                <a:solidFill>
                  <a:schemeClr val="dk2"/>
                </a:solidFill>
              </a:rPr>
              <a:t>New Mexico Department of Workforce Solutions Contacts </a:t>
            </a:r>
            <a:endParaRPr sz="2000" b="1">
              <a:solidFill>
                <a:schemeClr val="dk2"/>
              </a:solidFill>
            </a:endParaRPr>
          </a:p>
        </p:txBody>
      </p:sp>
      <p:sp>
        <p:nvSpPr>
          <p:cNvPr id="125" name="Google Shape;125;g15be0ce96e7_1_10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26" name="Google Shape;126;g15be0ce96e7_1_100"/>
          <p:cNvSpPr/>
          <p:nvPr/>
        </p:nvSpPr>
        <p:spPr>
          <a:xfrm>
            <a:off x="6229966" y="2302983"/>
            <a:ext cx="5509530" cy="4099328"/>
          </a:xfrm>
          <a:prstGeom prst="rect">
            <a:avLst/>
          </a:prstGeom>
          <a:solidFill>
            <a:schemeClr val="accent1"/>
          </a:solidFill>
          <a:ln w="25400" cap="flat" cmpd="sng">
            <a:solidFill>
              <a:srgbClr val="1586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p:txBody>
      </p:sp>
      <p:sp>
        <p:nvSpPr>
          <p:cNvPr id="14" name="TextBox 13">
            <a:extLst>
              <a:ext uri="{FF2B5EF4-FFF2-40B4-BE49-F238E27FC236}">
                <a16:creationId xmlns:a16="http://schemas.microsoft.com/office/drawing/2014/main" id="{417ECED0-A283-0683-D7AC-F5393C5038F0}"/>
              </a:ext>
            </a:extLst>
          </p:cNvPr>
          <p:cNvSpPr txBox="1"/>
          <p:nvPr/>
        </p:nvSpPr>
        <p:spPr>
          <a:xfrm>
            <a:off x="436174" y="1634389"/>
            <a:ext cx="6094476" cy="369332"/>
          </a:xfrm>
          <a:prstGeom prst="rect">
            <a:avLst/>
          </a:prstGeom>
          <a:noFill/>
        </p:spPr>
        <p:txBody>
          <a:bodyPr wrap="square">
            <a:spAutoFit/>
          </a:bodyPr>
          <a:lstStyle/>
          <a:p>
            <a:pPr marL="114300" lvl="0" indent="0" algn="l" rtl="0">
              <a:lnSpc>
                <a:spcPct val="90000"/>
              </a:lnSpc>
              <a:spcBef>
                <a:spcPts val="1800"/>
              </a:spcBef>
              <a:spcAft>
                <a:spcPts val="0"/>
              </a:spcAft>
              <a:buSzPts val="1800"/>
              <a:buNone/>
            </a:pPr>
            <a:r>
              <a:rPr lang="en-US" sz="2000" b="1">
                <a:solidFill>
                  <a:schemeClr val="dk2"/>
                </a:solidFill>
                <a:latin typeface="Calibri" panose="020F0502020204030204" pitchFamily="34" charset="0"/>
                <a:ea typeface="Calibri" panose="020F0502020204030204" pitchFamily="34" charset="0"/>
                <a:cs typeface="Calibri" panose="020F0502020204030204" pitchFamily="34" charset="0"/>
              </a:rPr>
              <a:t>College and Career Readiness Contacts</a:t>
            </a:r>
          </a:p>
        </p:txBody>
      </p:sp>
      <p:pic>
        <p:nvPicPr>
          <p:cNvPr id="4" name="Picture 3">
            <a:extLst>
              <a:ext uri="{FF2B5EF4-FFF2-40B4-BE49-F238E27FC236}">
                <a16:creationId xmlns:a16="http://schemas.microsoft.com/office/drawing/2014/main" id="{593E8F47-B1ED-7634-373D-89D13552D787}"/>
              </a:ext>
            </a:extLst>
          </p:cNvPr>
          <p:cNvPicPr>
            <a:picLocks noChangeAspect="1"/>
          </p:cNvPicPr>
          <p:nvPr/>
        </p:nvPicPr>
        <p:blipFill>
          <a:blip r:embed="rId3"/>
          <a:stretch>
            <a:fillRect/>
          </a:stretch>
        </p:blipFill>
        <p:spPr>
          <a:xfrm>
            <a:off x="6422238" y="3429892"/>
            <a:ext cx="1628015" cy="1628015"/>
          </a:xfrm>
          <a:prstGeom prst="rect">
            <a:avLst/>
          </a:prstGeom>
        </p:spPr>
      </p:pic>
      <p:sp>
        <p:nvSpPr>
          <p:cNvPr id="5" name="TextBox 4">
            <a:extLst>
              <a:ext uri="{FF2B5EF4-FFF2-40B4-BE49-F238E27FC236}">
                <a16:creationId xmlns:a16="http://schemas.microsoft.com/office/drawing/2014/main" id="{26F65A0D-33C5-EAC8-5E72-A3BB791620A8}"/>
              </a:ext>
            </a:extLst>
          </p:cNvPr>
          <p:cNvSpPr txBox="1"/>
          <p:nvPr/>
        </p:nvSpPr>
        <p:spPr>
          <a:xfrm>
            <a:off x="8439034" y="3874567"/>
            <a:ext cx="2587568" cy="738664"/>
          </a:xfrm>
          <a:prstGeom prst="rect">
            <a:avLst/>
          </a:prstGeom>
          <a:noFill/>
        </p:spPr>
        <p:txBody>
          <a:bodyPr wrap="none" rtlCol="0">
            <a:spAutoFit/>
          </a:bodyPr>
          <a:lstStyle/>
          <a:p>
            <a:r>
              <a:rPr lang="en-US"/>
              <a:t>Scott Groginsky </a:t>
            </a:r>
            <a:br>
              <a:rPr lang="en-US"/>
            </a:br>
            <a:r>
              <a:rPr lang="en-US"/>
              <a:t>Deputy Cabinet Secretary</a:t>
            </a:r>
            <a:br>
              <a:rPr lang="en-US"/>
            </a:br>
            <a:r>
              <a:rPr lang="en-US"/>
              <a:t>Scott.Groginsky@dws.nm.gov</a:t>
            </a:r>
          </a:p>
        </p:txBody>
      </p:sp>
      <p:pic>
        <p:nvPicPr>
          <p:cNvPr id="2" name="Picture 1">
            <a:extLst>
              <a:ext uri="{FF2B5EF4-FFF2-40B4-BE49-F238E27FC236}">
                <a16:creationId xmlns:a16="http://schemas.microsoft.com/office/drawing/2014/main" id="{5B325555-5B55-A121-6111-F0B47B7144C7}"/>
              </a:ext>
            </a:extLst>
          </p:cNvPr>
          <p:cNvPicPr>
            <a:picLocks noChangeAspect="1"/>
          </p:cNvPicPr>
          <p:nvPr/>
        </p:nvPicPr>
        <p:blipFill>
          <a:blip r:embed="rId4"/>
          <a:stretch>
            <a:fillRect/>
          </a:stretch>
        </p:blipFill>
        <p:spPr>
          <a:xfrm>
            <a:off x="291052" y="2306406"/>
            <a:ext cx="5830199" cy="4157035"/>
          </a:xfrm>
          <a:prstGeom prst="rect">
            <a:avLst/>
          </a:prstGeom>
        </p:spPr>
      </p:pic>
    </p:spTree>
    <p:extLst>
      <p:ext uri="{BB962C8B-B14F-4D97-AF65-F5344CB8AC3E}">
        <p14:creationId xmlns:p14="http://schemas.microsoft.com/office/powerpoint/2010/main" val="82472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1A25B4-38CA-D88C-D610-B59EAFF6FF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a:t>
            </a:fld>
            <a:endParaRPr lang="en-US"/>
          </a:p>
        </p:txBody>
      </p:sp>
      <p:pic>
        <p:nvPicPr>
          <p:cNvPr id="5" name="Picture 4">
            <a:extLst>
              <a:ext uri="{FF2B5EF4-FFF2-40B4-BE49-F238E27FC236}">
                <a16:creationId xmlns:a16="http://schemas.microsoft.com/office/drawing/2014/main" id="{C1986A23-1F7F-0965-D854-450794D7E004}"/>
              </a:ext>
            </a:extLst>
          </p:cNvPr>
          <p:cNvPicPr>
            <a:picLocks noChangeAspect="1"/>
          </p:cNvPicPr>
          <p:nvPr/>
        </p:nvPicPr>
        <p:blipFill>
          <a:blip r:embed="rId3"/>
          <a:stretch>
            <a:fillRect/>
          </a:stretch>
        </p:blipFill>
        <p:spPr>
          <a:xfrm>
            <a:off x="3712936" y="602531"/>
            <a:ext cx="4276272" cy="6041571"/>
          </a:xfrm>
          <a:prstGeom prst="rect">
            <a:avLst/>
          </a:prstGeom>
        </p:spPr>
      </p:pic>
    </p:spTree>
    <p:extLst>
      <p:ext uri="{BB962C8B-B14F-4D97-AF65-F5344CB8AC3E}">
        <p14:creationId xmlns:p14="http://schemas.microsoft.com/office/powerpoint/2010/main" val="894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DCD4-C163-6E00-C101-CB242D45A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AA1FA-2DD5-6B60-9574-6AF0A6D69027}"/>
              </a:ext>
            </a:extLst>
          </p:cNvPr>
          <p:cNvSpPr>
            <a:spLocks noGrp="1"/>
          </p:cNvSpPr>
          <p:nvPr>
            <p:ph type="title"/>
          </p:nvPr>
        </p:nvSpPr>
        <p:spPr/>
        <p:txBody>
          <a:bodyPr>
            <a:normAutofit/>
          </a:bodyPr>
          <a:lstStyle/>
          <a:p>
            <a:r>
              <a:rPr lang="en-US" b="1" dirty="0">
                <a:latin typeface="Aptos"/>
              </a:rPr>
              <a:t>Panelists</a:t>
            </a:r>
            <a:endParaRPr lang="en-US" dirty="0"/>
          </a:p>
        </p:txBody>
      </p:sp>
      <p:sp>
        <p:nvSpPr>
          <p:cNvPr id="3" name="Text Placeholder 2">
            <a:extLst>
              <a:ext uri="{FF2B5EF4-FFF2-40B4-BE49-F238E27FC236}">
                <a16:creationId xmlns:a16="http://schemas.microsoft.com/office/drawing/2014/main" id="{8C43582A-7549-AADE-BCF2-51DCE5D71382}"/>
              </a:ext>
            </a:extLst>
          </p:cNvPr>
          <p:cNvSpPr>
            <a:spLocks noGrp="1"/>
          </p:cNvSpPr>
          <p:nvPr>
            <p:ph type="body" idx="1"/>
          </p:nvPr>
        </p:nvSpPr>
        <p:spPr>
          <a:xfrm>
            <a:off x="4103010" y="1592497"/>
            <a:ext cx="7852234" cy="4913714"/>
          </a:xfrm>
        </p:spPr>
        <p:txBody>
          <a:bodyPr spcFirstLastPara="1" wrap="square" lIns="91425" tIns="45700" rIns="91425" bIns="45700" anchor="t" anchorCtr="0">
            <a:noAutofit/>
          </a:bodyPr>
          <a:lstStyle/>
          <a:p>
            <a:pPr marL="114300" indent="0">
              <a:buNone/>
            </a:pPr>
            <a:r>
              <a:rPr lang="en-US" sz="2000" b="1" u="sng" dirty="0">
                <a:latin typeface="Aptos Display"/>
              </a:rPr>
              <a:t>Associated General Contractors (AGC)</a:t>
            </a:r>
            <a:endParaRPr lang="en-US" sz="2000"/>
          </a:p>
          <a:p>
            <a:pPr marL="114300" indent="0">
              <a:buNone/>
            </a:pPr>
            <a:r>
              <a:rPr lang="en-US" sz="2000" b="1" dirty="0">
                <a:latin typeface="Aptos Display"/>
              </a:rPr>
              <a:t>Kelly Roepke-Orth</a:t>
            </a:r>
            <a:endParaRPr lang="en-US" dirty="0"/>
          </a:p>
          <a:p>
            <a:pPr>
              <a:buNone/>
            </a:pPr>
            <a:r>
              <a:rPr lang="en-US" sz="1400" b="1" dirty="0">
                <a:latin typeface="Aptos"/>
              </a:rPr>
              <a:t>About AGC-NM</a:t>
            </a:r>
            <a:endParaRPr lang="en-US" sz="1400" dirty="0">
              <a:latin typeface="Aptos"/>
            </a:endParaRPr>
          </a:p>
          <a:p>
            <a:r>
              <a:rPr lang="en-US" sz="1400" dirty="0">
                <a:latin typeface="Aptos"/>
              </a:rPr>
              <a:t> AGC New Mexico stands as the state's premier unified voice in the construction industry, steadfastly dedicated to enhancing the profession on a daily basis. </a:t>
            </a:r>
          </a:p>
          <a:p>
            <a:r>
              <a:rPr lang="en-US" sz="1400" dirty="0">
                <a:latin typeface="Aptos"/>
              </a:rPr>
              <a:t>Our mission is centered on collaboratively addressing challenges and crafting programs that enhance the construction profession, the communities it serves, and the financial success of individual businesses within the industry. In so doing, the ethical standards of Skill, Integrity, and Responsibility are promoted and followed.</a:t>
            </a:r>
            <a:endParaRPr lang="en-US" sz="1400">
              <a:latin typeface="Aptos"/>
            </a:endParaRPr>
          </a:p>
          <a:p>
            <a:pPr>
              <a:buNone/>
            </a:pPr>
            <a:r>
              <a:rPr lang="en-US" sz="1400" dirty="0">
                <a:latin typeface="Aptos"/>
                <a:cs typeface="Arial"/>
              </a:rPr>
              <a:t>      </a:t>
            </a:r>
            <a:r>
              <a:rPr lang="en-US" sz="1400" b="1" dirty="0">
                <a:latin typeface="Aptos"/>
                <a:cs typeface="Arial"/>
              </a:rPr>
              <a:t>Kelly Roepke-Orth</a:t>
            </a:r>
            <a:r>
              <a:rPr lang="en-US" sz="1400" dirty="0">
                <a:latin typeface="Aptos"/>
                <a:cs typeface="Arial"/>
              </a:rPr>
              <a:t> is the CEO of AGC New Mexico, bringing over 12 years of experience in association management. Having been with AGC NM for 17 years, Kelly rose through the ranks to assume the CEO role in March 2020. She is responsible for setting goals, overseeing daily operations, hiring and maintaining staff within budgetary constraints, and fostering relationships with AGC of America, industry representatives, and other organizations, both public and private, and sees that the position of AGC NM and its members are enhanced in accordance with the policies and objectives of the organization</a:t>
            </a:r>
            <a:endParaRPr lang="en-US" sz="1400" dirty="0">
              <a:latin typeface="Aptos"/>
            </a:endParaRPr>
          </a:p>
          <a:p>
            <a:pPr>
              <a:buNone/>
            </a:pPr>
            <a:r>
              <a:rPr lang="en-US" sz="1400" dirty="0">
                <a:latin typeface="Aptos"/>
                <a:cs typeface="Arial"/>
              </a:rPr>
              <a:t>      Kelly also serves on the State Workforce Development Board (SWDB) and chairs the SWDB's Education and Workforce Committee</a:t>
            </a:r>
            <a:endParaRPr lang="en-US" sz="1400" dirty="0" err="1">
              <a:latin typeface="Aptos"/>
            </a:endParaRPr>
          </a:p>
          <a:p>
            <a:pPr marL="114300" indent="0">
              <a:buNone/>
            </a:pPr>
            <a:endParaRPr lang="en-US" sz="2000" b="1" u="sng" dirty="0">
              <a:effectLst/>
              <a:latin typeface="Aptos Display"/>
              <a:ea typeface="Aptos" panose="020B0004020202020204" pitchFamily="34" charset="0"/>
            </a:endParaRPr>
          </a:p>
        </p:txBody>
      </p:sp>
      <p:sp>
        <p:nvSpPr>
          <p:cNvPr id="4" name="Slide Number Placeholder 3">
            <a:extLst>
              <a:ext uri="{FF2B5EF4-FFF2-40B4-BE49-F238E27FC236}">
                <a16:creationId xmlns:a16="http://schemas.microsoft.com/office/drawing/2014/main" id="{123ABC83-FE23-EB79-0ABC-372A367C96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a:t>
            </a:fld>
            <a:endParaRPr lang="en-US"/>
          </a:p>
        </p:txBody>
      </p:sp>
      <p:pic>
        <p:nvPicPr>
          <p:cNvPr id="5" name="Picture 4">
            <a:extLst>
              <a:ext uri="{FF2B5EF4-FFF2-40B4-BE49-F238E27FC236}">
                <a16:creationId xmlns:a16="http://schemas.microsoft.com/office/drawing/2014/main" id="{352F26D8-CAC6-2C44-6D78-E33F28BDA2E5}"/>
              </a:ext>
            </a:extLst>
          </p:cNvPr>
          <p:cNvPicPr>
            <a:picLocks noChangeAspect="1"/>
          </p:cNvPicPr>
          <p:nvPr/>
        </p:nvPicPr>
        <p:blipFill>
          <a:blip r:embed="rId2"/>
          <a:stretch>
            <a:fillRect/>
          </a:stretch>
        </p:blipFill>
        <p:spPr>
          <a:xfrm>
            <a:off x="471713" y="1662545"/>
            <a:ext cx="3432300" cy="4987638"/>
          </a:xfrm>
          <a:prstGeom prst="rect">
            <a:avLst/>
          </a:prstGeom>
        </p:spPr>
      </p:pic>
    </p:spTree>
    <p:extLst>
      <p:ext uri="{BB962C8B-B14F-4D97-AF65-F5344CB8AC3E}">
        <p14:creationId xmlns:p14="http://schemas.microsoft.com/office/powerpoint/2010/main" val="245190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6584-1083-4C82-6EE4-8D0E3A62C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CA0A3-A919-A1DE-46A0-560EC5D0DE41}"/>
              </a:ext>
            </a:extLst>
          </p:cNvPr>
          <p:cNvSpPr>
            <a:spLocks noGrp="1"/>
          </p:cNvSpPr>
          <p:nvPr>
            <p:ph type="title"/>
          </p:nvPr>
        </p:nvSpPr>
        <p:spPr/>
        <p:txBody>
          <a:bodyPr>
            <a:normAutofit/>
          </a:bodyPr>
          <a:lstStyle/>
          <a:p>
            <a:r>
              <a:rPr lang="en-US" b="1" dirty="0">
                <a:latin typeface="Aptos"/>
              </a:rPr>
              <a:t>Panelists</a:t>
            </a:r>
            <a:endParaRPr lang="en-US" dirty="0"/>
          </a:p>
        </p:txBody>
      </p:sp>
      <p:sp>
        <p:nvSpPr>
          <p:cNvPr id="3" name="Text Placeholder 2">
            <a:extLst>
              <a:ext uri="{FF2B5EF4-FFF2-40B4-BE49-F238E27FC236}">
                <a16:creationId xmlns:a16="http://schemas.microsoft.com/office/drawing/2014/main" id="{A7009366-B5AB-AF6D-F9E8-4175A6DDFB16}"/>
              </a:ext>
            </a:extLst>
          </p:cNvPr>
          <p:cNvSpPr>
            <a:spLocks noGrp="1"/>
          </p:cNvSpPr>
          <p:nvPr>
            <p:ph type="body" idx="1"/>
          </p:nvPr>
        </p:nvSpPr>
        <p:spPr>
          <a:xfrm>
            <a:off x="3387369" y="2102274"/>
            <a:ext cx="8582263" cy="4538576"/>
          </a:xfrm>
        </p:spPr>
        <p:txBody>
          <a:bodyPr spcFirstLastPara="1" wrap="square" lIns="91425" tIns="45700" rIns="91425" bIns="45700" anchor="t" anchorCtr="0">
            <a:noAutofit/>
          </a:bodyPr>
          <a:lstStyle/>
          <a:p>
            <a:pPr marL="114300" indent="0">
              <a:buNone/>
            </a:pPr>
            <a:r>
              <a:rPr lang="en-US" sz="2000" b="1" u="sng" dirty="0" err="1">
                <a:latin typeface="Aptos Display"/>
              </a:rPr>
              <a:t>NewSpace</a:t>
            </a:r>
            <a:r>
              <a:rPr lang="en-US" sz="2000" b="1" u="sng" dirty="0">
                <a:latin typeface="Aptos Display"/>
              </a:rPr>
              <a:t> Nexus</a:t>
            </a:r>
            <a:endParaRPr lang="en-US" sz="2000">
              <a:solidFill>
                <a:srgbClr val="595959"/>
              </a:solidFill>
              <a:latin typeface="Aptos Display"/>
            </a:endParaRPr>
          </a:p>
          <a:p>
            <a:pPr marL="114300" indent="0">
              <a:buNone/>
            </a:pPr>
            <a:r>
              <a:rPr lang="en-US" sz="2000" b="1" dirty="0">
                <a:latin typeface="Aptos Display"/>
              </a:rPr>
              <a:t>Casey Anglada </a:t>
            </a:r>
            <a:r>
              <a:rPr lang="en-US" sz="2000" b="1" err="1">
                <a:latin typeface="Aptos Display"/>
              </a:rPr>
              <a:t>DeRaad</a:t>
            </a:r>
            <a:r>
              <a:rPr lang="en-US" sz="2000" b="1" dirty="0">
                <a:solidFill>
                  <a:schemeClr val="bg2"/>
                </a:solidFill>
                <a:latin typeface="Aptos Display"/>
              </a:rPr>
              <a:t>  </a:t>
            </a:r>
            <a:r>
              <a:rPr lang="en-US" sz="2000" b="1" dirty="0">
                <a:solidFill>
                  <a:schemeClr val="bg2"/>
                </a:solidFill>
                <a:latin typeface="Aptos"/>
              </a:rPr>
              <a:t>    </a:t>
            </a:r>
            <a:endParaRPr lang="en-US" sz="2000" dirty="0">
              <a:solidFill>
                <a:schemeClr val="bg2"/>
              </a:solidFill>
            </a:endParaRPr>
          </a:p>
          <a:p>
            <a:r>
              <a:rPr lang="en-US" sz="1400" dirty="0">
                <a:solidFill>
                  <a:schemeClr val="bg2"/>
                </a:solidFill>
                <a:latin typeface="Aptos"/>
              </a:rPr>
              <a:t>CEO and Founder of </a:t>
            </a:r>
            <a:r>
              <a:rPr lang="en-US" sz="1400" err="1">
                <a:solidFill>
                  <a:schemeClr val="bg2"/>
                </a:solidFill>
                <a:latin typeface="Aptos"/>
              </a:rPr>
              <a:t>NewSpace</a:t>
            </a:r>
            <a:r>
              <a:rPr lang="en-US" sz="1400" dirty="0">
                <a:solidFill>
                  <a:schemeClr val="bg2"/>
                </a:solidFill>
                <a:latin typeface="Aptos"/>
              </a:rPr>
              <a:t> Nexus (rebranded from </a:t>
            </a:r>
            <a:r>
              <a:rPr lang="en-US" sz="1400" err="1">
                <a:solidFill>
                  <a:schemeClr val="bg2"/>
                </a:solidFill>
                <a:latin typeface="Aptos"/>
              </a:rPr>
              <a:t>NewSpace</a:t>
            </a:r>
            <a:r>
              <a:rPr lang="en-US" sz="1400" dirty="0">
                <a:solidFill>
                  <a:schemeClr val="bg2"/>
                </a:solidFill>
                <a:latin typeface="Aptos"/>
              </a:rPr>
              <a:t> New Mexico), a non-profit established to grow the commercial space industry from New Mexico for the nation with a mission to Unite &amp; Ignite Space by accelerating the pace of innovation, creating a bigger voice for the space industry stakeholders, and leveraging the significant R&amp;D investment from federal, state, and local organizations. </a:t>
            </a:r>
            <a:endParaRPr lang="en-US">
              <a:solidFill>
                <a:schemeClr val="bg2"/>
              </a:solidFill>
            </a:endParaRPr>
          </a:p>
          <a:p>
            <a:r>
              <a:rPr lang="en-US" sz="1400" dirty="0">
                <a:solidFill>
                  <a:schemeClr val="bg2"/>
                </a:solidFill>
                <a:latin typeface="Aptos"/>
              </a:rPr>
              <a:t>Casey was a 30-year executive of the Air Force Research Laboratory leading programs in space technology, strategic business development, investment leveraging, technology engagement, and workforce development for Air Force, NASA, and private industry. </a:t>
            </a:r>
            <a:endParaRPr lang="en-US">
              <a:solidFill>
                <a:schemeClr val="bg2"/>
              </a:solidFill>
            </a:endParaRPr>
          </a:p>
          <a:p>
            <a:r>
              <a:rPr lang="en-US" sz="1400" dirty="0">
                <a:solidFill>
                  <a:schemeClr val="bg2"/>
                </a:solidFill>
                <a:latin typeface="Aptos"/>
              </a:rPr>
              <a:t>Casey has promoted opportunities for space industries and STEM students for her entire career. Casey earned her master’s and bachelor’s degrees in electrical engineering from the University of New Mexico and is an Albuquerque Business First 2021 Women of Influence honoree. </a:t>
            </a:r>
            <a:endParaRPr lang="en-US">
              <a:solidFill>
                <a:schemeClr val="bg2"/>
              </a:solidFill>
            </a:endParaRPr>
          </a:p>
          <a:p>
            <a:pPr>
              <a:buNone/>
            </a:pPr>
            <a:r>
              <a:rPr lang="en-US" sz="1400" dirty="0">
                <a:solidFill>
                  <a:schemeClr val="bg2"/>
                </a:solidFill>
                <a:latin typeface="Aptos"/>
                <a:cs typeface="Arial"/>
              </a:rPr>
              <a:t> </a:t>
            </a:r>
            <a:r>
              <a:rPr lang="en-US" sz="1400" dirty="0">
                <a:solidFill>
                  <a:schemeClr val="bg2"/>
                </a:solidFill>
                <a:latin typeface="Aptos"/>
                <a:cs typeface="Arial"/>
                <a:hlinkClick r:id="rId2">
                  <a:extLst>
                    <a:ext uri="{A12FA001-AC4F-418D-AE19-62706E023703}">
                      <ahyp:hlinkClr xmlns:ahyp="http://schemas.microsoft.com/office/drawing/2018/hyperlinkcolor" val="tx"/>
                    </a:ext>
                  </a:extLst>
                </a:hlinkClick>
              </a:rPr>
              <a:t>Casey@NewSpaceNexus.org</a:t>
            </a:r>
            <a:r>
              <a:rPr lang="en-US" sz="1400" dirty="0">
                <a:solidFill>
                  <a:schemeClr val="bg2"/>
                </a:solidFill>
                <a:latin typeface="Aptos"/>
                <a:cs typeface="Arial"/>
              </a:rPr>
              <a:t>, 505-235-5141,  NewSpaceNexus.org</a:t>
            </a:r>
            <a:endParaRPr lang="en-US" sz="1400" dirty="0">
              <a:solidFill>
                <a:schemeClr val="bg2"/>
              </a:solidFill>
              <a:latin typeface="Aptos"/>
            </a:endParaRPr>
          </a:p>
          <a:p>
            <a:pPr marL="114300" indent="0">
              <a:buNone/>
            </a:pPr>
            <a:endParaRPr lang="en-US" sz="2000" b="1" u="sng" dirty="0">
              <a:effectLst/>
              <a:latin typeface="Aptos Display"/>
              <a:ea typeface="Aptos" panose="020B0004020202020204" pitchFamily="34" charset="0"/>
            </a:endParaRPr>
          </a:p>
        </p:txBody>
      </p:sp>
      <p:sp>
        <p:nvSpPr>
          <p:cNvPr id="4" name="Slide Number Placeholder 3">
            <a:extLst>
              <a:ext uri="{FF2B5EF4-FFF2-40B4-BE49-F238E27FC236}">
                <a16:creationId xmlns:a16="http://schemas.microsoft.com/office/drawing/2014/main" id="{4C66AF27-7244-F608-B2FE-293EF15938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5</a:t>
            </a:fld>
            <a:endParaRPr lang="en-US"/>
          </a:p>
        </p:txBody>
      </p:sp>
      <p:pic>
        <p:nvPicPr>
          <p:cNvPr id="7" name="Picture 6">
            <a:extLst>
              <a:ext uri="{FF2B5EF4-FFF2-40B4-BE49-F238E27FC236}">
                <a16:creationId xmlns:a16="http://schemas.microsoft.com/office/drawing/2014/main" id="{5AEAAE4F-95B2-D8DB-E2BB-C5C9B5D260D7}"/>
              </a:ext>
            </a:extLst>
          </p:cNvPr>
          <p:cNvPicPr>
            <a:picLocks noChangeAspect="1"/>
          </p:cNvPicPr>
          <p:nvPr/>
        </p:nvPicPr>
        <p:blipFill>
          <a:blip r:embed="rId3"/>
          <a:stretch>
            <a:fillRect/>
          </a:stretch>
        </p:blipFill>
        <p:spPr>
          <a:xfrm>
            <a:off x="396875" y="1719840"/>
            <a:ext cx="2519794" cy="4111047"/>
          </a:xfrm>
          <a:prstGeom prst="rect">
            <a:avLst/>
          </a:prstGeom>
        </p:spPr>
      </p:pic>
    </p:spTree>
    <p:extLst>
      <p:ext uri="{BB962C8B-B14F-4D97-AF65-F5344CB8AC3E}">
        <p14:creationId xmlns:p14="http://schemas.microsoft.com/office/powerpoint/2010/main" val="332673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D361-2132-C977-F868-DF2353B2F775}"/>
              </a:ext>
            </a:extLst>
          </p:cNvPr>
          <p:cNvSpPr>
            <a:spLocks noGrp="1"/>
          </p:cNvSpPr>
          <p:nvPr>
            <p:ph type="title"/>
          </p:nvPr>
        </p:nvSpPr>
        <p:spPr>
          <a:xfrm>
            <a:off x="602673" y="278225"/>
            <a:ext cx="9601200" cy="1036850"/>
          </a:xfrm>
        </p:spPr>
        <p:txBody>
          <a:bodyPr>
            <a:normAutofit/>
          </a:bodyPr>
          <a:lstStyle/>
          <a:p>
            <a:r>
              <a:rPr lang="en-US" b="1" dirty="0">
                <a:latin typeface="Aptos"/>
              </a:rPr>
              <a:t>Panelists</a:t>
            </a:r>
            <a:endParaRPr lang="en-US" dirty="0"/>
          </a:p>
        </p:txBody>
      </p:sp>
      <p:sp>
        <p:nvSpPr>
          <p:cNvPr id="3" name="Text Placeholder 2">
            <a:extLst>
              <a:ext uri="{FF2B5EF4-FFF2-40B4-BE49-F238E27FC236}">
                <a16:creationId xmlns:a16="http://schemas.microsoft.com/office/drawing/2014/main" id="{0C874D4D-E460-3808-277F-96F08CA75EF3}"/>
              </a:ext>
            </a:extLst>
          </p:cNvPr>
          <p:cNvSpPr>
            <a:spLocks noGrp="1"/>
          </p:cNvSpPr>
          <p:nvPr>
            <p:ph type="body" idx="1"/>
          </p:nvPr>
        </p:nvSpPr>
        <p:spPr>
          <a:xfrm>
            <a:off x="3756824" y="2310092"/>
            <a:ext cx="6686145" cy="3249038"/>
          </a:xfrm>
        </p:spPr>
        <p:txBody>
          <a:bodyPr>
            <a:normAutofit/>
          </a:bodyPr>
          <a:lstStyle/>
          <a:p>
            <a:pPr marL="114300" indent="0">
              <a:buNone/>
            </a:pPr>
            <a:r>
              <a:rPr lang="en-US" sz="2000" b="1" u="sng" dirty="0">
                <a:latin typeface="Aptos Display"/>
              </a:rPr>
              <a:t>Public Service Company of New Mexico (PNM)</a:t>
            </a:r>
          </a:p>
          <a:p>
            <a:pPr marL="114300" indent="0">
              <a:buNone/>
            </a:pPr>
            <a:r>
              <a:rPr lang="en-US" sz="2000" b="1" dirty="0">
                <a:latin typeface="Aptos Display"/>
              </a:rPr>
              <a:t>Becky Teague, Vice President Human Resources</a:t>
            </a:r>
            <a:endParaRPr lang="en-US" sz="2000" dirty="0"/>
          </a:p>
          <a:p>
            <a:pPr marL="342900" marR="0" lvl="0" indent="-342900">
              <a:lnSpc>
                <a:spcPct val="105000"/>
              </a:lnSpc>
              <a:buFont typeface="Symbol" panose="05050102010706020507" pitchFamily="18" charset="2"/>
              <a:buChar char=""/>
            </a:pPr>
            <a:r>
              <a:rPr lang="en-US" sz="1400" dirty="0">
                <a:effectLst/>
                <a:latin typeface="Aptos"/>
                <a:ea typeface="Times New Roman" panose="02020603050405020304" pitchFamily="18" charset="0"/>
                <a:cs typeface="Aptos" panose="020B0004020202020204" pitchFamily="34" charset="0"/>
              </a:rPr>
              <a:t>I oversee Human Resources and Safety for TXNM Energy, the parent company of both PNM and our Texas based utility Texas-New Mexico Power. I have been with the company over 36 years.</a:t>
            </a:r>
            <a:endParaRPr lang="en-US" sz="1400">
              <a:effectLst/>
              <a:latin typeface="Times New Roman"/>
              <a:ea typeface="Aptos" panose="020B0004020202020204" pitchFamily="34" charset="0"/>
              <a:cs typeface="Aptos" panose="020B0004020202020204" pitchFamily="34" charset="0"/>
            </a:endParaRPr>
          </a:p>
          <a:p>
            <a:pPr marL="342900" marR="0" lvl="0" indent="-342900">
              <a:lnSpc>
                <a:spcPct val="105000"/>
              </a:lnSpc>
              <a:buFont typeface="Symbol" panose="05050102010706020507" pitchFamily="18" charset="2"/>
              <a:buChar char=""/>
            </a:pPr>
            <a:r>
              <a:rPr lang="en-US" sz="1400" dirty="0">
                <a:effectLst/>
                <a:latin typeface="Aptos"/>
                <a:ea typeface="Times New Roman" panose="02020603050405020304" pitchFamily="18" charset="0"/>
                <a:cs typeface="Aptos" panose="020B0004020202020204" pitchFamily="34" charset="0"/>
              </a:rPr>
              <a:t>I am a graduate of University of New Mexico Anderson School of Management and have spent my entire career at PNM. I have over 25 years’ experience in Accounting, 5 years leading Customer Service and over 5 years leading Human Resources. </a:t>
            </a:r>
            <a:endParaRPr lang="en-US" sz="1400" dirty="0">
              <a:effectLst/>
              <a:latin typeface="Times New Roman"/>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E3AA7FD-6F38-1802-F23E-04C587E5D2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a:t>
            </a:fld>
            <a:endParaRPr lang="en-US"/>
          </a:p>
        </p:txBody>
      </p:sp>
      <p:pic>
        <p:nvPicPr>
          <p:cNvPr id="6" name="Picture 5">
            <a:extLst>
              <a:ext uri="{FF2B5EF4-FFF2-40B4-BE49-F238E27FC236}">
                <a16:creationId xmlns:a16="http://schemas.microsoft.com/office/drawing/2014/main" id="{38B8F7C0-4963-218F-DBC9-19B36384ACCE}"/>
              </a:ext>
            </a:extLst>
          </p:cNvPr>
          <p:cNvPicPr>
            <a:picLocks noChangeAspect="1"/>
          </p:cNvPicPr>
          <p:nvPr/>
        </p:nvPicPr>
        <p:blipFill>
          <a:blip r:embed="rId2"/>
          <a:stretch>
            <a:fillRect/>
          </a:stretch>
        </p:blipFill>
        <p:spPr>
          <a:xfrm>
            <a:off x="490253" y="2725416"/>
            <a:ext cx="2811476" cy="2563403"/>
          </a:xfrm>
          <a:prstGeom prst="rect">
            <a:avLst/>
          </a:prstGeom>
        </p:spPr>
      </p:pic>
    </p:spTree>
    <p:extLst>
      <p:ext uri="{BB962C8B-B14F-4D97-AF65-F5344CB8AC3E}">
        <p14:creationId xmlns:p14="http://schemas.microsoft.com/office/powerpoint/2010/main" val="66978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CBB67-BFEC-04EB-49B9-B597AD62A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1071B-76C4-7296-D942-4A6F5ACAF4D2}"/>
              </a:ext>
            </a:extLst>
          </p:cNvPr>
          <p:cNvSpPr>
            <a:spLocks noGrp="1"/>
          </p:cNvSpPr>
          <p:nvPr>
            <p:ph type="title"/>
          </p:nvPr>
        </p:nvSpPr>
        <p:spPr>
          <a:xfrm>
            <a:off x="417945" y="289770"/>
            <a:ext cx="9601200" cy="1036850"/>
          </a:xfrm>
        </p:spPr>
        <p:txBody>
          <a:bodyPr>
            <a:normAutofit/>
          </a:bodyPr>
          <a:lstStyle/>
          <a:p>
            <a:r>
              <a:rPr lang="en-US" b="1" dirty="0">
                <a:latin typeface="Aptos"/>
              </a:rPr>
              <a:t>Panelists</a:t>
            </a:r>
            <a:endParaRPr lang="en-US" dirty="0"/>
          </a:p>
        </p:txBody>
      </p:sp>
      <p:sp>
        <p:nvSpPr>
          <p:cNvPr id="3" name="Text Placeholder 2">
            <a:extLst>
              <a:ext uri="{FF2B5EF4-FFF2-40B4-BE49-F238E27FC236}">
                <a16:creationId xmlns:a16="http://schemas.microsoft.com/office/drawing/2014/main" id="{F0AA46A1-733E-4F01-E596-F806F473DE82}"/>
              </a:ext>
            </a:extLst>
          </p:cNvPr>
          <p:cNvSpPr>
            <a:spLocks noGrp="1"/>
          </p:cNvSpPr>
          <p:nvPr>
            <p:ph type="body" idx="1"/>
          </p:nvPr>
        </p:nvSpPr>
        <p:spPr>
          <a:xfrm>
            <a:off x="3618279" y="1778646"/>
            <a:ext cx="7933053" cy="4597191"/>
          </a:xfrm>
        </p:spPr>
        <p:txBody>
          <a:bodyPr spcFirstLastPara="1" wrap="square" lIns="91425" tIns="45700" rIns="91425" bIns="45700" anchor="t" anchorCtr="0">
            <a:noAutofit/>
          </a:bodyPr>
          <a:lstStyle/>
          <a:p>
            <a:pPr marL="114300" indent="0">
              <a:buNone/>
            </a:pPr>
            <a:r>
              <a:rPr lang="en-US" sz="2000" b="1" u="sng" dirty="0">
                <a:latin typeface="Aptos Display"/>
              </a:rPr>
              <a:t>Vida Mejor Capital</a:t>
            </a:r>
          </a:p>
          <a:p>
            <a:pPr marL="114300" indent="0">
              <a:buNone/>
            </a:pPr>
            <a:r>
              <a:rPr lang="en-US" sz="2000" b="1" dirty="0">
                <a:latin typeface="Aptos Display"/>
              </a:rPr>
              <a:t>Scott Lopez, Founder</a:t>
            </a:r>
            <a:endParaRPr lang="en-US" dirty="0"/>
          </a:p>
          <a:p>
            <a:r>
              <a:rPr lang="en-US" sz="1400" dirty="0">
                <a:latin typeface="Aptos"/>
              </a:rPr>
              <a:t> Drawing on more than 30 years of leadership experience in the military, financial services, life sciences and utilities infrastructure </a:t>
            </a:r>
            <a:r>
              <a:rPr lang="en-US" sz="1400" dirty="0">
                <a:effectLst/>
                <a:latin typeface="Aptos"/>
                <a:ea typeface="Times New Roman" panose="02020603050405020304" pitchFamily="18" charset="0"/>
              </a:rPr>
              <a:t>and </a:t>
            </a:r>
            <a:r>
              <a:rPr lang="en-US" sz="1400" dirty="0">
                <a:latin typeface="Aptos"/>
                <a:ea typeface="Times New Roman" panose="02020603050405020304" pitchFamily="18" charset="0"/>
              </a:rPr>
              <a:t>telecommunications industries, Scott has uncommon insight into investment banking, investor relations</a:t>
            </a:r>
            <a:r>
              <a:rPr lang="en-US" sz="1400" dirty="0">
                <a:effectLst/>
                <a:latin typeface="Aptos"/>
                <a:ea typeface="Times New Roman" panose="02020603050405020304" pitchFamily="18" charset="0"/>
              </a:rPr>
              <a:t>, </a:t>
            </a:r>
            <a:r>
              <a:rPr lang="en-US" sz="1400" dirty="0">
                <a:latin typeface="Aptos"/>
                <a:ea typeface="Times New Roman" panose="02020603050405020304" pitchFamily="18" charset="0"/>
              </a:rPr>
              <a:t>government affairs and </a:t>
            </a:r>
            <a:r>
              <a:rPr lang="en-US" sz="1400" dirty="0">
                <a:effectLst/>
                <a:latin typeface="Aptos"/>
                <a:ea typeface="Times New Roman" panose="02020603050405020304" pitchFamily="18" charset="0"/>
              </a:rPr>
              <a:t>the </a:t>
            </a:r>
            <a:r>
              <a:rPr lang="en-US" sz="1400" dirty="0">
                <a:latin typeface="Aptos"/>
                <a:ea typeface="Times New Roman" panose="02020603050405020304" pitchFamily="18" charset="0"/>
              </a:rPr>
              <a:t>public </a:t>
            </a:r>
            <a:r>
              <a:rPr lang="en-US" sz="1400" dirty="0">
                <a:effectLst/>
                <a:latin typeface="Aptos"/>
                <a:ea typeface="Times New Roman" panose="02020603050405020304" pitchFamily="18" charset="0"/>
              </a:rPr>
              <a:t>and </a:t>
            </a:r>
            <a:r>
              <a:rPr lang="en-US" sz="1400" dirty="0">
                <a:latin typeface="Aptos"/>
                <a:ea typeface="Times New Roman" panose="02020603050405020304" pitchFamily="18" charset="0"/>
              </a:rPr>
              <a:t>private markets</a:t>
            </a:r>
            <a:r>
              <a:rPr lang="en-US" sz="1400" dirty="0">
                <a:effectLst/>
                <a:latin typeface="Aptos"/>
                <a:ea typeface="Times New Roman" panose="02020603050405020304" pitchFamily="18" charset="0"/>
              </a:rPr>
              <a:t>.</a:t>
            </a:r>
            <a:r>
              <a:rPr lang="en-US" sz="1400" dirty="0">
                <a:latin typeface="Aptos"/>
                <a:ea typeface="Times New Roman" panose="02020603050405020304" pitchFamily="18" charset="0"/>
              </a:rPr>
              <a:t>  </a:t>
            </a:r>
            <a:endParaRPr lang="en-US" sz="1400">
              <a:latin typeface="Aptos"/>
              <a:ea typeface="Times New Roman" panose="02020603050405020304" pitchFamily="18" charset="0"/>
            </a:endParaRPr>
          </a:p>
          <a:p>
            <a:r>
              <a:rPr lang="en-US" sz="1400" b="1" dirty="0">
                <a:latin typeface="Aptos"/>
                <a:ea typeface="Times New Roman" panose="02020603050405020304" pitchFamily="18" charset="0"/>
              </a:rPr>
              <a:t>Scott Lopez </a:t>
            </a:r>
            <a:r>
              <a:rPr lang="en-US" sz="1400" dirty="0">
                <a:latin typeface="Aptos"/>
                <a:ea typeface="Times New Roman" panose="02020603050405020304" pitchFamily="18" charset="0"/>
              </a:rPr>
              <a:t>is </a:t>
            </a:r>
            <a:r>
              <a:rPr lang="en-US" sz="1400" dirty="0">
                <a:effectLst/>
                <a:latin typeface="Aptos"/>
                <a:ea typeface="Times New Roman" panose="02020603050405020304" pitchFamily="18" charset="0"/>
              </a:rPr>
              <a:t>a </a:t>
            </a:r>
            <a:r>
              <a:rPr lang="en-US" sz="1400" dirty="0">
                <a:latin typeface="Aptos"/>
                <a:ea typeface="Times New Roman" panose="02020603050405020304" pitchFamily="18" charset="0"/>
              </a:rPr>
              <a:t>passionate supporter </a:t>
            </a:r>
            <a:r>
              <a:rPr lang="en-US" sz="1400" dirty="0">
                <a:effectLst/>
                <a:latin typeface="Aptos"/>
                <a:ea typeface="Times New Roman" panose="02020603050405020304" pitchFamily="18" charset="0"/>
              </a:rPr>
              <a:t>of </a:t>
            </a:r>
            <a:r>
              <a:rPr lang="en-US" sz="1400" dirty="0">
                <a:latin typeface="Aptos"/>
                <a:ea typeface="Times New Roman" panose="02020603050405020304" pitchFamily="18" charset="0"/>
              </a:rPr>
              <a:t>his home state </a:t>
            </a:r>
            <a:r>
              <a:rPr lang="en-US" sz="1400" dirty="0">
                <a:effectLst/>
                <a:latin typeface="Aptos"/>
                <a:ea typeface="Times New Roman" panose="02020603050405020304" pitchFamily="18" charset="0"/>
              </a:rPr>
              <a:t>of New Mexico </a:t>
            </a:r>
            <a:r>
              <a:rPr lang="en-US" sz="1400" dirty="0">
                <a:latin typeface="Aptos"/>
                <a:ea typeface="Times New Roman" panose="02020603050405020304" pitchFamily="18" charset="0"/>
              </a:rPr>
              <a:t>and is engaged in Community, Infrastructure and Economic Development initiatives to help the state improve the prosperity and quality </a:t>
            </a:r>
            <a:r>
              <a:rPr lang="en-US" sz="1400" dirty="0">
                <a:effectLst/>
                <a:latin typeface="Aptos"/>
                <a:ea typeface="Times New Roman" panose="02020603050405020304" pitchFamily="18" charset="0"/>
              </a:rPr>
              <a:t>of </a:t>
            </a:r>
            <a:r>
              <a:rPr lang="en-US" sz="1400" dirty="0">
                <a:latin typeface="Aptos"/>
                <a:ea typeface="Times New Roman" panose="02020603050405020304" pitchFamily="18" charset="0"/>
              </a:rPr>
              <a:t>life for its citizens. </a:t>
            </a:r>
            <a:endParaRPr lang="en-US" sz="1400">
              <a:latin typeface="Aptos"/>
              <a:ea typeface="Times New Roman" panose="02020603050405020304" pitchFamily="18" charset="0"/>
            </a:endParaRPr>
          </a:p>
          <a:p>
            <a:r>
              <a:rPr lang="en-US" sz="1400" dirty="0">
                <a:latin typeface="Aptos"/>
                <a:ea typeface="Times New Roman" panose="02020603050405020304" pitchFamily="18" charset="0"/>
              </a:rPr>
              <a:t>Scott founded a community development nonprofit organization, Vida Mejor Capital, to provide advocacy, patient and friendly capital and technical assistance to underserved and underprivileged minority entrepreneurs </a:t>
            </a:r>
            <a:r>
              <a:rPr lang="en-US" sz="1400" dirty="0">
                <a:effectLst/>
                <a:latin typeface="Aptos"/>
                <a:ea typeface="Times New Roman" panose="02020603050405020304" pitchFamily="18" charset="0"/>
              </a:rPr>
              <a:t>and </a:t>
            </a:r>
            <a:r>
              <a:rPr lang="en-US" sz="1400" dirty="0">
                <a:latin typeface="Aptos"/>
                <a:ea typeface="Times New Roman" panose="02020603050405020304" pitchFamily="18" charset="0"/>
              </a:rPr>
              <a:t>communities</a:t>
            </a:r>
            <a:r>
              <a:rPr lang="en-US" sz="1400" dirty="0">
                <a:effectLst/>
                <a:latin typeface="Aptos"/>
                <a:ea typeface="Times New Roman" panose="02020603050405020304" pitchFamily="18" charset="0"/>
              </a:rPr>
              <a:t>. </a:t>
            </a:r>
            <a:r>
              <a:rPr lang="en-US" sz="1400" dirty="0">
                <a:latin typeface="Aptos"/>
                <a:ea typeface="Times New Roman" panose="02020603050405020304" pitchFamily="18" charset="0"/>
              </a:rPr>
              <a:t>Specifically, with a focus of Healthy Fresh Food financing that targets Food Insecurity, Food Deserts, Digital Equity initiatives and improving Energy, Power</a:t>
            </a:r>
            <a:r>
              <a:rPr lang="en-US" sz="1400" dirty="0">
                <a:effectLst/>
                <a:latin typeface="Aptos"/>
                <a:ea typeface="Times New Roman" panose="02020603050405020304" pitchFamily="18" charset="0"/>
              </a:rPr>
              <a:t>, </a:t>
            </a:r>
            <a:r>
              <a:rPr lang="en-US" sz="1400" dirty="0">
                <a:latin typeface="Aptos"/>
                <a:ea typeface="Times New Roman" panose="02020603050405020304" pitchFamily="18" charset="0"/>
              </a:rPr>
              <a:t>Broadband </a:t>
            </a:r>
            <a:r>
              <a:rPr lang="en-US" sz="1400" dirty="0">
                <a:effectLst/>
                <a:latin typeface="Aptos"/>
                <a:ea typeface="Times New Roman" panose="02020603050405020304" pitchFamily="18" charset="0"/>
              </a:rPr>
              <a:t>and </a:t>
            </a:r>
            <a:r>
              <a:rPr lang="en-US" sz="1400" dirty="0">
                <a:latin typeface="Aptos"/>
                <a:ea typeface="Times New Roman" panose="02020603050405020304" pitchFamily="18" charset="0"/>
              </a:rPr>
              <a:t>Drinking Water Infrastructure</a:t>
            </a:r>
            <a:r>
              <a:rPr lang="en-US" sz="1400" dirty="0">
                <a:effectLst/>
                <a:latin typeface="Aptos"/>
                <a:ea typeface="Times New Roman" panose="02020603050405020304" pitchFamily="18" charset="0"/>
              </a:rPr>
              <a:t>. </a:t>
            </a:r>
            <a:endParaRPr lang="en-US" sz="1400">
              <a:latin typeface="Aptos"/>
            </a:endParaRPr>
          </a:p>
          <a:p>
            <a:pPr marL="114300" marR="0" lvl="0" indent="0">
              <a:buNone/>
            </a:pPr>
            <a:endParaRPr lang="en-US" sz="2000" b="1" u="sng" dirty="0">
              <a:effectLst/>
              <a:latin typeface="Aptos Display"/>
              <a:ea typeface="Aptos" panose="020B0004020202020204" pitchFamily="34" charset="0"/>
            </a:endParaRPr>
          </a:p>
        </p:txBody>
      </p:sp>
      <p:sp>
        <p:nvSpPr>
          <p:cNvPr id="4" name="Slide Number Placeholder 3">
            <a:extLst>
              <a:ext uri="{FF2B5EF4-FFF2-40B4-BE49-F238E27FC236}">
                <a16:creationId xmlns:a16="http://schemas.microsoft.com/office/drawing/2014/main" id="{650717BE-7691-F72D-E5D3-775BD0017E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a:t>
            </a:fld>
            <a:endParaRPr lang="en-US"/>
          </a:p>
        </p:txBody>
      </p:sp>
      <p:pic>
        <p:nvPicPr>
          <p:cNvPr id="5" name="Picture 4">
            <a:extLst>
              <a:ext uri="{FF2B5EF4-FFF2-40B4-BE49-F238E27FC236}">
                <a16:creationId xmlns:a16="http://schemas.microsoft.com/office/drawing/2014/main" id="{E339FCD9-98B3-91DC-CF51-908EBFDB4357}"/>
              </a:ext>
            </a:extLst>
          </p:cNvPr>
          <p:cNvPicPr>
            <a:picLocks noChangeAspect="1"/>
          </p:cNvPicPr>
          <p:nvPr/>
        </p:nvPicPr>
        <p:blipFill>
          <a:blip r:embed="rId2"/>
          <a:stretch>
            <a:fillRect/>
          </a:stretch>
        </p:blipFill>
        <p:spPr>
          <a:xfrm>
            <a:off x="568325" y="1760538"/>
            <a:ext cx="2627168" cy="4745469"/>
          </a:xfrm>
          <a:prstGeom prst="rect">
            <a:avLst/>
          </a:prstGeom>
        </p:spPr>
      </p:pic>
    </p:spTree>
    <p:extLst>
      <p:ext uri="{BB962C8B-B14F-4D97-AF65-F5344CB8AC3E}">
        <p14:creationId xmlns:p14="http://schemas.microsoft.com/office/powerpoint/2010/main" val="347012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b2d300e590_1_0"/>
          <p:cNvSpPr txBox="1">
            <a:spLocks noGrp="1"/>
          </p:cNvSpPr>
          <p:nvPr>
            <p:ph type="ctrTitle"/>
          </p:nvPr>
        </p:nvSpPr>
        <p:spPr>
          <a:xfrm>
            <a:off x="1295401" y="2155827"/>
            <a:ext cx="5120700" cy="2560200"/>
          </a:xfrm>
          <a:prstGeom prst="rect">
            <a:avLst/>
          </a:prstGeom>
        </p:spPr>
        <p:txBody>
          <a:bodyPr spcFirstLastPara="1" wrap="square" lIns="91425" tIns="45700" rIns="91425" bIns="45700" anchor="b" anchorCtr="0">
            <a:normAutofit fontScale="90000"/>
          </a:bodyPr>
          <a:lstStyle/>
          <a:p>
            <a:r>
              <a:rPr lang="en-US"/>
              <a:t>Questions QR Code &amp; Next Steps</a:t>
            </a:r>
            <a:br>
              <a:rPr lang="en-US"/>
            </a:br>
            <a:br>
              <a:rPr lang="en-US"/>
            </a:br>
            <a:br>
              <a:rPr lang="en-US"/>
            </a:br>
            <a:br>
              <a:rPr lang="en-US"/>
            </a:br>
            <a:endParaRPr/>
          </a:p>
        </p:txBody>
      </p:sp>
      <p:sp>
        <p:nvSpPr>
          <p:cNvPr id="116" name="Google Shape;116;g2b2d300e590_1_0"/>
          <p:cNvSpPr txBox="1">
            <a:spLocks noGrp="1"/>
          </p:cNvSpPr>
          <p:nvPr>
            <p:ph type="subTitle" idx="1"/>
          </p:nvPr>
        </p:nvSpPr>
        <p:spPr>
          <a:xfrm>
            <a:off x="1295401" y="3977640"/>
            <a:ext cx="5120700" cy="1600200"/>
          </a:xfrm>
          <a:prstGeom prst="rect">
            <a:avLst/>
          </a:prstGeom>
        </p:spPr>
        <p:txBody>
          <a:bodyPr spcFirstLastPara="1" wrap="square" lIns="91425" tIns="45700" rIns="91425" bIns="45700" anchor="t" anchorCtr="0">
            <a:normAutofit/>
          </a:bodyPr>
          <a:lstStyle/>
          <a:p>
            <a:pPr marL="0" indent="0"/>
            <a:r>
              <a:rPr lang="en-US" sz="2000" dirty="0"/>
              <a:t>Next Meeting – December 18,  2024 (3:00 pm)</a:t>
            </a:r>
          </a:p>
          <a:p>
            <a:pPr marL="0" indent="0"/>
            <a:r>
              <a:rPr lang="en-US" sz="2000" dirty="0"/>
              <a:t>Agenda- Ground Zero: Building your Work-Based Learning Program</a:t>
            </a:r>
          </a:p>
        </p:txBody>
      </p:sp>
      <p:sp>
        <p:nvSpPr>
          <p:cNvPr id="117" name="Google Shape;117;g2b2d300e590_1_0"/>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a:t>
            </a:fld>
            <a:endParaRPr/>
          </a:p>
        </p:txBody>
      </p:sp>
      <p:pic>
        <p:nvPicPr>
          <p:cNvPr id="2" name="Picture 1">
            <a:extLst>
              <a:ext uri="{FF2B5EF4-FFF2-40B4-BE49-F238E27FC236}">
                <a16:creationId xmlns:a16="http://schemas.microsoft.com/office/drawing/2014/main" id="{90CCF171-357F-8441-A2AC-24F75C604DB2}"/>
              </a:ext>
            </a:extLst>
          </p:cNvPr>
          <p:cNvPicPr>
            <a:picLocks noChangeAspect="1"/>
          </p:cNvPicPr>
          <p:nvPr/>
        </p:nvPicPr>
        <p:blipFill>
          <a:blip r:embed="rId3"/>
          <a:stretch>
            <a:fillRect/>
          </a:stretch>
        </p:blipFill>
        <p:spPr>
          <a:xfrm>
            <a:off x="8323551" y="198726"/>
            <a:ext cx="3663662" cy="3620367"/>
          </a:xfrm>
          <a:prstGeom prst="rect">
            <a:avLst/>
          </a:prstGeom>
        </p:spPr>
      </p:pic>
    </p:spTree>
    <p:extLst>
      <p:ext uri="{BB962C8B-B14F-4D97-AF65-F5344CB8AC3E}">
        <p14:creationId xmlns:p14="http://schemas.microsoft.com/office/powerpoint/2010/main" val="1670824864"/>
      </p:ext>
    </p:extLst>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9F0DF8118C47468C52B93917ED5949" ma:contentTypeVersion="26" ma:contentTypeDescription="Create a new document." ma:contentTypeScope="" ma:versionID="6403b7e26d64396caaf59d879482d9ea">
  <xsd:schema xmlns:xsd="http://www.w3.org/2001/XMLSchema" xmlns:xs="http://www.w3.org/2001/XMLSchema" xmlns:p="http://schemas.microsoft.com/office/2006/metadata/properties" xmlns:ns2="efd9e27a-8631-4ef7-9803-37e652ec8027" xmlns:ns3="ca3f9ca7-0bf4-4ea7-a40e-e555fbcfef31" targetNamespace="http://schemas.microsoft.com/office/2006/metadata/properties" ma:root="true" ma:fieldsID="8b7d89ff4ef5a63279bad94f34068a10" ns2:_="" ns3:_="">
    <xsd:import namespace="efd9e27a-8631-4ef7-9803-37e652ec8027"/>
    <xsd:import namespace="ca3f9ca7-0bf4-4ea7-a40e-e555fbcfef31"/>
    <xsd:element name="properties">
      <xsd:complexType>
        <xsd:sequence>
          <xsd:element name="documentManagement">
            <xsd:complexType>
              <xsd:all>
                <xsd:element ref="ns2:SharedWithUsers" minOccurs="0"/>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9e27a-8631-4ef7-9803-37e652ec8027"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3f9ca7-0bf4-4ea7-a40e-e555fbcfef3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b3e1d3f-acdf-4dd1-a763-6542cc03831d}" ma:internalName="TaxCatchAll" ma:showField="CatchAllData" ma:web="ca3f9ca7-0bf4-4ea7-a40e-e555fbcfef31">
      <xsd:complexType>
        <xsd:complexContent>
          <xsd:extension base="dms:MultiChoiceLookup">
            <xsd:sequence>
              <xsd:element name="Value" type="dms:Lookup" maxOccurs="unbounded" minOccurs="0" nillable="true"/>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fd9e27a-8631-4ef7-9803-37e652ec8027">
      <UserInfo>
        <DisplayName/>
        <AccountId xsi:nil="true"/>
        <AccountType/>
      </UserInfo>
    </SharedWithUsers>
    <lcf76f155ced4ddcb4097134ff3c332f xmlns="efd9e27a-8631-4ef7-9803-37e652ec8027">
      <Terms xmlns="http://schemas.microsoft.com/office/infopath/2007/PartnerControls"/>
    </lcf76f155ced4ddcb4097134ff3c332f>
    <TaxCatchAll xmlns="ca3f9ca7-0bf4-4ea7-a40e-e555fbcfef31" xsi:nil="true"/>
  </documentManagement>
</p:properties>
</file>

<file path=customXml/itemProps1.xml><?xml version="1.0" encoding="utf-8"?>
<ds:datastoreItem xmlns:ds="http://schemas.openxmlformats.org/officeDocument/2006/customXml" ds:itemID="{5A89E9C1-B31F-4E8F-94AD-9A20954DF053}">
  <ds:schemaRefs>
    <ds:schemaRef ds:uri="http://schemas.microsoft.com/sharepoint/v3/contenttype/forms"/>
  </ds:schemaRefs>
</ds:datastoreItem>
</file>

<file path=customXml/itemProps2.xml><?xml version="1.0" encoding="utf-8"?>
<ds:datastoreItem xmlns:ds="http://schemas.openxmlformats.org/officeDocument/2006/customXml" ds:itemID="{07B12B72-588E-404D-B200-14ACD838C146}">
  <ds:schemaRefs>
    <ds:schemaRef ds:uri="ca3f9ca7-0bf4-4ea7-a40e-e555fbcfef31"/>
    <ds:schemaRef ds:uri="efd9e27a-8631-4ef7-9803-37e652ec8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21FE6A-21ED-4968-BE09-D028B6195792}">
  <ds:schemaRefs>
    <ds:schemaRef ds:uri="ca3f9ca7-0bf4-4ea7-a40e-e555fbcfef31"/>
    <ds:schemaRef ds:uri="efd9e27a-8631-4ef7-9803-37e652ec8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542</Words>
  <Application>Microsoft Office PowerPoint</Application>
  <PresentationFormat>Widescreen</PresentationFormat>
  <Paragraphs>54</Paragraphs>
  <Slides>8</Slides>
  <Notes>4</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Sales Direction 16X9</vt:lpstr>
      <vt:lpstr>WBL Business/Industry Partners A Panel Discussion </vt:lpstr>
      <vt:lpstr>Who We Are?  </vt:lpstr>
      <vt:lpstr>PowerPoint Presentation</vt:lpstr>
      <vt:lpstr>Panelists</vt:lpstr>
      <vt:lpstr>Panelists</vt:lpstr>
      <vt:lpstr>Panelists</vt:lpstr>
      <vt:lpstr>Panelists</vt:lpstr>
      <vt:lpstr>Questions QR Code &amp; 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Nancy Martira</dc:creator>
  <cp:lastModifiedBy>Cruz, Judith, PED</cp:lastModifiedBy>
  <cp:revision>205</cp:revision>
  <dcterms:created xsi:type="dcterms:W3CDTF">2020-01-22T19:18:44Z</dcterms:created>
  <dcterms:modified xsi:type="dcterms:W3CDTF">2024-11-20T23:19:01Z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0x010100839F0DF8118C47468C52B93917ED5949</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