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Book Antiqua" panose="02040602050305030304" pitchFamily="18" charset="0"/>
      <p:regular r:id="rId23"/>
      <p:bold r:id="rId24"/>
      <p:italic r:id="rId25"/>
      <p:boldItalic r:id="rId26"/>
    </p:embeddedFont>
    <p:embeddedFont>
      <p:font typeface="Noto Sans" panose="020B0502040504020204" pitchFamily="34" charset="0"/>
      <p:regular r:id="rId27"/>
      <p:bold r:id="rId28"/>
      <p:italic r:id="rId29"/>
      <p:boldItalic r:id="rId30"/>
    </p:embeddedFont>
    <p:embeddedFont>
      <p:font typeface="Poppins" panose="020B0502040204020203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jLRT4W0uzIHLDvkIgtYyoLAy3+E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 Bock" initials="" lastIdx="5" clrIdx="0"/>
  <p:cmAuthor id="1" name="Amy Dowden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F11FD6-07A6-441E-ABEF-E5CEFA20E173}">
  <a:tblStyle styleId="{D6F11FD6-07A6-441E-ABEF-E5CEFA20E17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0C0A3612-B014-4628-9DEE-464094494FA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" name="Google Shape;5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a4f0de3682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2a4f0de3682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Ken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235925edc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3235925edc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Ken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2354e0df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32354e0df3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Kirsi </a:t>
            </a:r>
            <a:endParaRPr/>
          </a:p>
        </p:txBody>
      </p:sp>
      <p:sp>
        <p:nvSpPr>
          <p:cNvPr id="161" name="Google Shape;161;g32354e0df3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1fc48f2507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31fc48f2507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Kirsi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a4f0de368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2a4f0de368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g2a4f0de368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a4ff6ce21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2a4ff6ce21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Kirsi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a4f0de3682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2a4f0de3682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a4f0de3682_1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g2a4f0de3682_1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1fc48f250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31fc48f250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g31fc48f2507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1e4b148f5c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g31e4b148f5c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a4ea92a748_7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g2a4ea92a748_7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g2a4ea92a748_7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2354e0df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g32354e0df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a4ea92a748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2a4ea92a748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Ken</a:t>
            </a:r>
            <a:endParaRPr/>
          </a:p>
        </p:txBody>
      </p:sp>
      <p:sp>
        <p:nvSpPr>
          <p:cNvPr id="84" name="Google Shape;84;g2a4ea92a748_1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a4ea92a748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g2a4ea92a748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Ken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1e424a2a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g31e424a2a9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Ken</a:t>
            </a:r>
            <a:endParaRPr/>
          </a:p>
        </p:txBody>
      </p:sp>
      <p:sp>
        <p:nvSpPr>
          <p:cNvPr id="99" name="Google Shape;99;g31e424a2a9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2354e0df3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32354e0df3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Ken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a4f0de368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2a4f0de368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a4ea92a748_6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2a4ea92a748_6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Ken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Picture">
  <p:cSld name="Title Slide with Pictur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"/>
          <p:cNvSpPr/>
          <p:nvPr/>
        </p:nvSpPr>
        <p:spPr>
          <a:xfrm>
            <a:off x="6540504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 extrusionOk="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rgbClr val="3A3D4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0" name="Google Shape;20;p8"/>
          <p:cNvSpPr/>
          <p:nvPr/>
        </p:nvSpPr>
        <p:spPr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 extrusionOk="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1" name="Google Shape;21;p8"/>
          <p:cNvSpPr/>
          <p:nvPr/>
        </p:nvSpPr>
        <p:spPr>
          <a:xfrm>
            <a:off x="5979587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 extrusionOk="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rgbClr val="048A8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2" name="Google Shape;22;p8"/>
          <p:cNvSpPr txBox="1"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D4B"/>
              </a:buClr>
              <a:buSzPts val="4000"/>
              <a:buFont typeface="Calibri"/>
              <a:buNone/>
              <a:defRPr sz="4000">
                <a:solidFill>
                  <a:srgbClr val="3A3D4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 descr="An empty placeholder to add an image. Click on the placeholder and select the image that you wish to add"/>
          <p:cNvSpPr>
            <a:spLocks noGrp="1"/>
          </p:cNvSpPr>
          <p:nvPr>
            <p:ph type="pic" idx="2"/>
          </p:nvPr>
        </p:nvSpPr>
        <p:spPr>
          <a:xfrm>
            <a:off x="6743703" y="0"/>
            <a:ext cx="5448297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8"/>
          <p:cNvSpPr txBox="1"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A3D4B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D4B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D4B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D4B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ook Antiqua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ook Antiqua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ook Antiqua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ook Antiqua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ook Antiqua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ook Antiqua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ook Antiqua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ook Antiqua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ook Antiqua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ef37484041_1_9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2ef37484041_1_9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00"/>
              <a:buChar char="•"/>
              <a:defRPr sz="1900"/>
            </a:lvl1pPr>
            <a:lvl2pPr marL="914400" lvl="1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✔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2" name="Google Shape;32;g2ef37484041_1_9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00"/>
              <a:buChar char="•"/>
              <a:defRPr sz="1900"/>
            </a:lvl1pPr>
            <a:lvl2pPr marL="914400" lvl="1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✔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3" name="Google Shape;33;g2ef37484041_1_9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ook Antiqua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ook Antiqua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ook Antiqua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ook Antiqua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ook Antiqua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ook Antiqua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ook Antiqua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ook Antiqua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ook Antiqua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1295400" y="2314843"/>
            <a:ext cx="9601200" cy="103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dt" idx="10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ef37484041_1_522"/>
          <p:cNvSpPr txBox="1">
            <a:spLocks noGrp="1"/>
          </p:cNvSpPr>
          <p:nvPr>
            <p:ph type="body" idx="1"/>
          </p:nvPr>
        </p:nvSpPr>
        <p:spPr>
          <a:xfrm>
            <a:off x="426000" y="5640767"/>
            <a:ext cx="79983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g2ef37484041_1_522"/>
          <p:cNvSpPr txBox="1">
            <a:spLocks noGrp="1"/>
          </p:cNvSpPr>
          <p:nvPr>
            <p:ph type="sldNum" idx="12"/>
          </p:nvPr>
        </p:nvSpPr>
        <p:spPr>
          <a:xfrm>
            <a:off x="11367233" y="627187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Box 2">
  <p:cSld name="TITLE_2_2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ef4bf5e6cb_0_249"/>
          <p:cNvSpPr txBox="1">
            <a:spLocks noGrp="1"/>
          </p:cNvSpPr>
          <p:nvPr>
            <p:ph type="ctrTitle"/>
          </p:nvPr>
        </p:nvSpPr>
        <p:spPr>
          <a:xfrm>
            <a:off x="682767" y="573033"/>
            <a:ext cx="108264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6F49"/>
              </a:buClr>
              <a:buSzPts val="5500"/>
              <a:buFont typeface="Noto Sans"/>
              <a:buNone/>
              <a:defRPr sz="5500" b="1">
                <a:solidFill>
                  <a:srgbClr val="156F49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g2ef4bf5e6cb_0_249"/>
          <p:cNvSpPr txBox="1">
            <a:spLocks noGrp="1"/>
          </p:cNvSpPr>
          <p:nvPr>
            <p:ph type="subTitle" idx="1"/>
          </p:nvPr>
        </p:nvSpPr>
        <p:spPr>
          <a:xfrm>
            <a:off x="731520" y="2438400"/>
            <a:ext cx="10887600" cy="3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30475" rIns="60975" bIns="304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Noto Sans"/>
              <a:buNone/>
              <a:defRPr sz="2400">
                <a:latin typeface="Noto Sans"/>
                <a:ea typeface="Noto Sans"/>
                <a:cs typeface="Noto Sans"/>
                <a:sym typeface="Noto Sans"/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1d4dfd217e_0_145"/>
          <p:cNvSpPr txBox="1">
            <a:spLocks noGrp="1"/>
          </p:cNvSpPr>
          <p:nvPr>
            <p:ph type="title"/>
          </p:nvPr>
        </p:nvSpPr>
        <p:spPr>
          <a:xfrm>
            <a:off x="1295400" y="255134"/>
            <a:ext cx="9601200" cy="10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g31d4dfd217e_0_145"/>
          <p:cNvSpPr txBox="1"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3A3D4B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Char char="✔"/>
              <a:defRPr/>
            </a:lvl3pPr>
            <a:lvl4pPr marL="1828800" lvl="3" indent="-3492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g31d4dfd217e_0_145"/>
          <p:cNvSpPr txBox="1">
            <a:spLocks noGrp="1"/>
          </p:cNvSpPr>
          <p:nvPr>
            <p:ph type="ftr" idx="11"/>
          </p:nvPr>
        </p:nvSpPr>
        <p:spPr>
          <a:xfrm>
            <a:off x="1295399" y="6374999"/>
            <a:ext cx="62433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g31d4dfd217e_0_145"/>
          <p:cNvSpPr txBox="1">
            <a:spLocks noGrp="1"/>
          </p:cNvSpPr>
          <p:nvPr>
            <p:ph type="dt" idx="10"/>
          </p:nvPr>
        </p:nvSpPr>
        <p:spPr>
          <a:xfrm>
            <a:off x="7791449" y="6374999"/>
            <a:ext cx="14808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31d4dfd217e_0_145"/>
          <p:cNvSpPr txBox="1">
            <a:spLocks noGrp="1"/>
          </p:cNvSpPr>
          <p:nvPr>
            <p:ph type="sldNum" idx="12"/>
          </p:nvPr>
        </p:nvSpPr>
        <p:spPr>
          <a:xfrm>
            <a:off x="9525000" y="6374999"/>
            <a:ext cx="1371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rgbClr val="3A3D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" name="Google Shape;11;p7"/>
          <p:cNvSpPr/>
          <p:nvPr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rgbClr val="FF91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2" name="Google Shape;12;p7"/>
          <p:cNvSpPr/>
          <p:nvPr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rgbClr val="048A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" name="Google Shape;13;p7"/>
          <p:cNvSpPr txBox="1"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A3D4B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14D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48A81"/>
              </a:buClr>
              <a:buSzPts val="1800"/>
              <a:buFont typeface="Noto Sans Symbols"/>
              <a:buChar char="✔"/>
              <a:defRPr sz="1800" b="0" i="0" u="none" strike="noStrike" cap="none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3D4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dt" idx="10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Unified.App@nmped.gov" TargetMode="External"/><Relationship Id="rId4" Type="http://schemas.openxmlformats.org/officeDocument/2006/relationships/hyperlink" Target="https://docs.google.com/spreadsheets/d/1t7JjFOq3CfWSCerGYl9fC2E0_lQSYoO-PGf3MbgFKXE/edit?gid=0#gid=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Unified.App@ped.nm.gov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hyperlink" Target="https://tinyurl.com/NMUAJan1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Unified.App@ped.nm.gov" TargetMode="External"/><Relationship Id="rId4" Type="http://schemas.openxmlformats.org/officeDocument/2006/relationships/hyperlink" Target="https://docs.google.com/spreadsheets/d/1t7JjFOq3CfWSCerGYl9fC2E0_lQSYoO-PGf3MbgFKXE/edit?gid=0#gid=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ebnew.ped.state.nm.us/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4283" b="4282"/>
          <a:stretch/>
        </p:blipFill>
        <p:spPr>
          <a:xfrm>
            <a:off x="7537845" y="939800"/>
            <a:ext cx="4487785" cy="564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"/>
          <p:cNvPicPr preferRelativeResize="0"/>
          <p:nvPr/>
        </p:nvPicPr>
        <p:blipFill rotWithShape="1">
          <a:blip r:embed="rId4">
            <a:alphaModFix/>
          </a:blip>
          <a:srcRect l="41085" t="29372" r="17606" b="61160"/>
          <a:stretch/>
        </p:blipFill>
        <p:spPr>
          <a:xfrm>
            <a:off x="163918" y="4433904"/>
            <a:ext cx="3993932" cy="51500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"/>
          <p:cNvSpPr txBox="1"/>
          <p:nvPr/>
        </p:nvSpPr>
        <p:spPr>
          <a:xfrm>
            <a:off x="163918" y="1873584"/>
            <a:ext cx="6249600" cy="25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Unified Application</a:t>
            </a:r>
            <a:endParaRPr sz="6000" b="1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Pre-Application </a:t>
            </a:r>
            <a:endParaRPr sz="5400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"/>
          <p:cNvSpPr txBox="1"/>
          <p:nvPr/>
        </p:nvSpPr>
        <p:spPr>
          <a:xfrm>
            <a:off x="282675" y="4953000"/>
            <a:ext cx="4584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January 14, 2024</a:t>
            </a:r>
            <a:endParaRPr sz="2400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g2a4f0de3682_2_16"/>
          <p:cNvPicPr preferRelativeResize="0"/>
          <p:nvPr/>
        </p:nvPicPr>
        <p:blipFill rotWithShape="1">
          <a:blip r:embed="rId3">
            <a:alphaModFix/>
          </a:blip>
          <a:srcRect r="28891"/>
          <a:stretch/>
        </p:blipFill>
        <p:spPr>
          <a:xfrm>
            <a:off x="298250" y="2632950"/>
            <a:ext cx="5340725" cy="321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2a4f0de3682_2_16"/>
          <p:cNvSpPr txBox="1">
            <a:spLocks noGrp="1"/>
          </p:cNvSpPr>
          <p:nvPr>
            <p:ph type="title"/>
          </p:nvPr>
        </p:nvSpPr>
        <p:spPr>
          <a:xfrm>
            <a:off x="298250" y="578492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None/>
            </a:pPr>
            <a:r>
              <a:rPr lang="en" sz="3600" b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1"/>
                  </a:ext>
                </a:extLst>
              </a:rPr>
              <a:t>GEPA Statement</a:t>
            </a:r>
            <a:endParaRPr sz="3600" b="1"/>
          </a:p>
        </p:txBody>
      </p:sp>
      <p:pic>
        <p:nvPicPr>
          <p:cNvPr id="142" name="Google Shape;142;g2a4f0de3682_2_16" descr="A picture containing calenda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1718" y="6251555"/>
            <a:ext cx="1371601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2a4f0de3682_2_16"/>
          <p:cNvSpPr txBox="1"/>
          <p:nvPr/>
        </p:nvSpPr>
        <p:spPr>
          <a:xfrm>
            <a:off x="1241125" y="2539075"/>
            <a:ext cx="10492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000" b="1" i="0" u="none" strike="noStrike" cap="none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2a4f0de3682_2_16"/>
          <p:cNvSpPr txBox="1"/>
          <p:nvPr/>
        </p:nvSpPr>
        <p:spPr>
          <a:xfrm>
            <a:off x="0" y="1560775"/>
            <a:ext cx="12192000" cy="8961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7472" marR="347472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1900" b="1">
                <a:solidFill>
                  <a:srgbClr val="FFFFFF"/>
                </a:solidFill>
                <a:highlight>
                  <a:srgbClr val="008080"/>
                </a:highlight>
                <a:latin typeface="Calibri"/>
                <a:ea typeface="Calibri"/>
                <a:cs typeface="Calibri"/>
                <a:sym typeface="Calibri"/>
              </a:rPr>
              <a:t>LEAs must upload a GEPA statement to access the Unified Application. A template for the GEPA statement is available on the </a:t>
            </a:r>
            <a:r>
              <a:rPr lang="en" sz="1900" b="1">
                <a:solidFill>
                  <a:srgbClr val="FFFFFF"/>
                </a:solidFill>
                <a:highlight>
                  <a:srgbClr val="008080"/>
                </a:highlight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2"/>
                  </a:ext>
                </a:extLst>
              </a:rPr>
              <a:t>Unified Application Support Page</a:t>
            </a:r>
            <a:r>
              <a:rPr lang="en" sz="1900" b="1">
                <a:solidFill>
                  <a:srgbClr val="FFFFFF"/>
                </a:solidFill>
                <a:highlight>
                  <a:srgbClr val="008080"/>
                </a:highlight>
                <a:latin typeface="Calibri"/>
                <a:ea typeface="Calibri"/>
                <a:cs typeface="Calibri"/>
                <a:sym typeface="Calibri"/>
              </a:rPr>
              <a:t> that districts can download, complete, and upload. </a:t>
            </a:r>
            <a:endParaRPr sz="1900" b="1" i="0" u="none" strike="noStrike" cap="none">
              <a:solidFill>
                <a:srgbClr val="FFFFFF"/>
              </a:solidFill>
              <a:highlight>
                <a:srgbClr val="00808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2a4f0de3682_2_16"/>
          <p:cNvSpPr/>
          <p:nvPr/>
        </p:nvSpPr>
        <p:spPr>
          <a:xfrm>
            <a:off x="3461975" y="2924950"/>
            <a:ext cx="192000" cy="1920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6" name="Google Shape;146;g2a4f0de3682_2_16"/>
          <p:cNvCxnSpPr>
            <a:stCxn id="145" idx="6"/>
            <a:endCxn id="147" idx="1"/>
          </p:cNvCxnSpPr>
          <p:nvPr/>
        </p:nvCxnSpPr>
        <p:spPr>
          <a:xfrm rot="10800000" flipH="1">
            <a:off x="3653975" y="2744350"/>
            <a:ext cx="2606700" cy="2766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7" name="Google Shape;147;g2a4f0de3682_2_16"/>
          <p:cNvSpPr txBox="1"/>
          <p:nvPr/>
        </p:nvSpPr>
        <p:spPr>
          <a:xfrm>
            <a:off x="6260700" y="2497975"/>
            <a:ext cx="5121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GEPA Statement</a:t>
            </a:r>
            <a:endParaRPr sz="20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2a4f0de3682_2_16"/>
          <p:cNvSpPr txBox="1"/>
          <p:nvPr/>
        </p:nvSpPr>
        <p:spPr>
          <a:xfrm>
            <a:off x="6343300" y="2864800"/>
            <a:ext cx="5451000" cy="3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Grant applicants for federally-assisted education awards must provide a statement that: </a:t>
            </a:r>
            <a:endParaRPr sz="1700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500"/>
              </a:spcBef>
              <a:spcAft>
                <a:spcPts val="0"/>
              </a:spcAft>
              <a:buClr>
                <a:srgbClr val="3A3D4B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Describes how the LEA will ensure equitable access to, and equitable participation in, grant-funded projects and activities; </a:t>
            </a:r>
            <a:endParaRPr sz="1700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Clr>
                <a:srgbClr val="3A3D4B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Identifies potential barriers to equitable access and participation; </a:t>
            </a:r>
            <a:endParaRPr sz="1700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Clr>
                <a:srgbClr val="3A3D4B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Identifies steps the LEA will take to address barriers to equitable access and participation; and</a:t>
            </a:r>
            <a:endParaRPr sz="1700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1000"/>
              </a:spcBef>
              <a:spcAft>
                <a:spcPts val="1000"/>
              </a:spcAft>
              <a:buClr>
                <a:srgbClr val="3A3D4B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Provides a timeline and targeted milestones for addressing identified barriers. </a:t>
            </a:r>
            <a:endParaRPr sz="1700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235925edc3_0_1"/>
          <p:cNvSpPr txBox="1">
            <a:spLocks noGrp="1"/>
          </p:cNvSpPr>
          <p:nvPr>
            <p:ph type="title"/>
          </p:nvPr>
        </p:nvSpPr>
        <p:spPr>
          <a:xfrm>
            <a:off x="298250" y="578492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None/>
            </a:pPr>
            <a:r>
              <a:rPr lang="en" sz="3600" b="1"/>
              <a:t>Planning for the Pre-Application Module</a:t>
            </a:r>
            <a:endParaRPr sz="3600" b="1"/>
          </a:p>
        </p:txBody>
      </p:sp>
      <p:sp>
        <p:nvSpPr>
          <p:cNvPr id="154" name="Google Shape;154;g3235925edc3_0_1"/>
          <p:cNvSpPr txBox="1"/>
          <p:nvPr/>
        </p:nvSpPr>
        <p:spPr>
          <a:xfrm>
            <a:off x="1241125" y="2393775"/>
            <a:ext cx="10492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000" b="1" i="0" u="none" strike="noStrike" cap="none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3235925edc3_0_1"/>
          <p:cNvSpPr txBox="1"/>
          <p:nvPr/>
        </p:nvSpPr>
        <p:spPr>
          <a:xfrm>
            <a:off x="298250" y="1768275"/>
            <a:ext cx="11234100" cy="26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100" b="1">
                <a:solidFill>
                  <a:srgbClr val="3A3D4B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Application Completion Step: LEA’s complete the GEPA Statement </a:t>
            </a:r>
            <a:endParaRPr sz="2100" b="1">
              <a:solidFill>
                <a:srgbClr val="3A3D4B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100" b="1">
              <a:solidFill>
                <a:srgbClr val="3A3D4B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100" b="1">
              <a:solidFill>
                <a:srgbClr val="3A3D4B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500" b="1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100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100" b="1">
              <a:solidFill>
                <a:srgbClr val="FF91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3235925edc3_0_1"/>
          <p:cNvSpPr txBox="1"/>
          <p:nvPr/>
        </p:nvSpPr>
        <p:spPr>
          <a:xfrm>
            <a:off x="554125" y="4564875"/>
            <a:ext cx="10492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000" b="1" i="0" u="none" strike="noStrike" cap="none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7" name="Google Shape;157;g3235925edc3_0_1"/>
          <p:cNvGraphicFramePr/>
          <p:nvPr/>
        </p:nvGraphicFramePr>
        <p:xfrm>
          <a:off x="362700" y="2311377"/>
          <a:ext cx="11466600" cy="3778125"/>
        </p:xfrm>
        <a:graphic>
          <a:graphicData uri="http://schemas.openxmlformats.org/drawingml/2006/table">
            <a:tbl>
              <a:tblPr>
                <a:noFill/>
                <a:tableStyleId>{D6F11FD6-07A6-441E-ABEF-E5CEFA20E173}</a:tableStyleId>
              </a:tblPr>
              <a:tblGrid>
                <a:gridCol w="3063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0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9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Pre-Application Completion</a:t>
                      </a:r>
                      <a:endParaRPr sz="1900" b="1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3D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9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1900" b="1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3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When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libri"/>
                        <a:buChar char="●"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3"/>
                            </a:ext>
                          </a:extLst>
                        </a:rPr>
                        <a:t>Starting </a:t>
                      </a: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4"/>
                            </a:ext>
                          </a:extLst>
                        </a:rPr>
                        <a:t>Friday, January 17th</a:t>
                      </a: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LEAs can access the assurances and GEPA statement from the UA support page.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libri"/>
                        <a:buChar char="●"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Starting February 17, Planning Leads will access the Pre-Application Module to complete assurances and upload the GEPA statement on behalf of the LEA.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Who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libri"/>
                        <a:buChar char="●"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 LEAs will be required to include a GEPA Statement and complete assurances for the </a:t>
                      </a: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5"/>
                            </a:ext>
                          </a:extLst>
                        </a:rPr>
                        <a:t>UA. </a:t>
                      </a: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1800" baseline="-25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endParaRPr sz="1800" baseline="-25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Additional Details 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libri"/>
                        <a:buChar char="●"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These Pre-Application tasks must be complete in order to access the UA when it launches.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libri"/>
                        <a:buChar char="●"/>
                      </a:pPr>
                      <a:r>
                        <a:rPr lang="en" sz="18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LEA Planning Leads can access the GEPA statement template on the Unified Application Support Page.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2354e0df39_0_0"/>
          <p:cNvSpPr txBox="1">
            <a:spLocks noGrp="1"/>
          </p:cNvSpPr>
          <p:nvPr>
            <p:ph type="ctrTitle"/>
          </p:nvPr>
        </p:nvSpPr>
        <p:spPr>
          <a:xfrm>
            <a:off x="553425" y="3429000"/>
            <a:ext cx="63468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000"/>
              <a:t>NOVA Data Validation    </a:t>
            </a:r>
            <a:endParaRPr sz="6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1fc48f2507_0_155"/>
          <p:cNvSpPr txBox="1">
            <a:spLocks noGrp="1"/>
          </p:cNvSpPr>
          <p:nvPr>
            <p:ph type="title"/>
          </p:nvPr>
        </p:nvSpPr>
        <p:spPr>
          <a:xfrm>
            <a:off x="298250" y="578492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None/>
            </a:pPr>
            <a:r>
              <a:rPr lang="en" sz="3600" b="1"/>
              <a:t>NOVA Data Validation</a:t>
            </a:r>
            <a:endParaRPr sz="3600" b="1"/>
          </a:p>
        </p:txBody>
      </p:sp>
      <p:pic>
        <p:nvPicPr>
          <p:cNvPr id="169" name="Google Shape;169;g31fc48f2507_0_155" descr="A picture containing calenda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1718" y="6251555"/>
            <a:ext cx="1371601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31fc48f2507_0_155"/>
          <p:cNvSpPr txBox="1"/>
          <p:nvPr/>
        </p:nvSpPr>
        <p:spPr>
          <a:xfrm>
            <a:off x="0" y="1560775"/>
            <a:ext cx="12192000" cy="8961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7472" marR="347472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" sz="2100" b="1">
                <a:solidFill>
                  <a:schemeClr val="lt1"/>
                </a:solidFill>
                <a:highlight>
                  <a:srgbClr val="008080"/>
                </a:highlight>
                <a:latin typeface="Calibri"/>
                <a:ea typeface="Calibri"/>
                <a:cs typeface="Calibri"/>
                <a:sym typeface="Calibri"/>
              </a:rPr>
              <a:t>Five data descriptors are used in various configurations for several purposes (e.g., Title I rank and </a:t>
            </a:r>
            <a:r>
              <a:rPr lang="en" sz="2100" b="1">
                <a:solidFill>
                  <a:schemeClr val="lt1"/>
                </a:solidFill>
                <a:highlight>
                  <a:srgbClr val="008080"/>
                </a:highlight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6"/>
                  </a:ext>
                </a:extLst>
              </a:rPr>
              <a:t>serve</a:t>
            </a:r>
            <a:r>
              <a:rPr lang="en" sz="2100" b="1">
                <a:solidFill>
                  <a:schemeClr val="lt1"/>
                </a:solidFill>
                <a:highlight>
                  <a:srgbClr val="008080"/>
                </a:highlight>
                <a:latin typeface="Calibri"/>
                <a:ea typeface="Calibri"/>
                <a:cs typeface="Calibri"/>
                <a:sym typeface="Calibri"/>
              </a:rPr>
              <a:t> and final allocations). LEAs should </a:t>
            </a:r>
            <a:r>
              <a:rPr lang="en" sz="2100" b="1">
                <a:solidFill>
                  <a:srgbClr val="FFFFFF"/>
                </a:solidFill>
                <a:highlight>
                  <a:srgbClr val="008080"/>
                </a:highlight>
                <a:latin typeface="Calibri"/>
                <a:ea typeface="Calibri"/>
                <a:cs typeface="Calibri"/>
                <a:sym typeface="Calibri"/>
              </a:rPr>
              <a:t>ensure all d</a:t>
            </a:r>
            <a:r>
              <a:rPr lang="en" sz="2100" b="1">
                <a:solidFill>
                  <a:srgbClr val="FFFFFF"/>
                </a:solidFill>
                <a:highlight>
                  <a:srgbClr val="008080"/>
                </a:highlight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7"/>
                  </a:ext>
                </a:extLst>
              </a:rPr>
              <a:t>ata is </a:t>
            </a:r>
            <a:r>
              <a:rPr lang="en" sz="2100" b="1">
                <a:solidFill>
                  <a:srgbClr val="FFFFFF"/>
                </a:solidFill>
                <a:highlight>
                  <a:srgbClr val="008080"/>
                </a:highlight>
                <a:latin typeface="Calibri"/>
                <a:ea typeface="Calibri"/>
                <a:cs typeface="Calibri"/>
                <a:sym typeface="Calibri"/>
              </a:rPr>
              <a:t>accurate and complete.</a:t>
            </a:r>
            <a:endParaRPr sz="2100" b="1" i="0" u="none" strike="noStrike" cap="none">
              <a:solidFill>
                <a:srgbClr val="FFFFFF"/>
              </a:solidFill>
              <a:highlight>
                <a:srgbClr val="00808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31fc48f2507_0_155"/>
          <p:cNvSpPr txBox="1"/>
          <p:nvPr/>
        </p:nvSpPr>
        <p:spPr>
          <a:xfrm>
            <a:off x="554125" y="2539075"/>
            <a:ext cx="10492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000" b="1" i="0" u="none" strike="noStrike" cap="none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31fc48f2507_0_155"/>
          <p:cNvSpPr txBox="1"/>
          <p:nvPr/>
        </p:nvSpPr>
        <p:spPr>
          <a:xfrm>
            <a:off x="415650" y="2470363"/>
            <a:ext cx="11360700" cy="26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3A3D4B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Key NOVA Data*</a:t>
            </a:r>
            <a:endParaRPr sz="2000" b="1">
              <a:solidFill>
                <a:srgbClr val="3A3D4B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A3D4B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1 = SNAP Direct Cert Eligibility, as identified in the Direct Certification report.</a:t>
            </a:r>
            <a:endParaRPr sz="1800">
              <a:solidFill>
                <a:srgbClr val="3A3D4B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A3D4B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2 = Other Direct Cert Eligibility, Homeless, Food Distribution Program on Indian Reservations (FDPIR), Foster, Migrant, and Head Start.</a:t>
            </a:r>
            <a:endParaRPr sz="1800">
              <a:solidFill>
                <a:srgbClr val="3A3D4B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A3D4B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3 = Extended Direct Cert Eligibility, a student who is part of the same household as a student directly matched for Human Services Department (HSD) benefits, but is not themselves matched for those benefits. A list of these students must be manually sent to the Student Success and Wellness Bureau to be updated and verified.</a:t>
            </a:r>
            <a:endParaRPr sz="1800">
              <a:solidFill>
                <a:srgbClr val="3A3D4B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A3D4B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4 = Medicaid - REDUCED Direct Cert Eligibility</a:t>
            </a:r>
            <a:endParaRPr sz="1800">
              <a:solidFill>
                <a:srgbClr val="3A3D4B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A3D4B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5 = Medicaid - FREE Direct Cert Eligibility</a:t>
            </a:r>
            <a:endParaRPr sz="1800">
              <a:solidFill>
                <a:srgbClr val="3A3D4B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 i="1">
              <a:solidFill>
                <a:srgbClr val="3A3D4B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31fc48f2507_0_155"/>
          <p:cNvSpPr txBox="1"/>
          <p:nvPr/>
        </p:nvSpPr>
        <p:spPr>
          <a:xfrm>
            <a:off x="298250" y="5865813"/>
            <a:ext cx="9571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800" i="1">
                <a:solidFill>
                  <a:srgbClr val="888888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*Title I rank and serve will use 80-day counts from SY 2024-2025. </a:t>
            </a:r>
            <a:endParaRPr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a4f0de3682_1_0"/>
          <p:cNvSpPr txBox="1">
            <a:spLocks noGrp="1"/>
          </p:cNvSpPr>
          <p:nvPr>
            <p:ph type="ctrTitle"/>
          </p:nvPr>
        </p:nvSpPr>
        <p:spPr>
          <a:xfrm>
            <a:off x="553425" y="3601575"/>
            <a:ext cx="63468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000"/>
              <a:t>Moving Forward</a:t>
            </a:r>
            <a:endParaRPr sz="6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a4ff6ce218_0_18"/>
          <p:cNvSpPr txBox="1">
            <a:spLocks noGrp="1"/>
          </p:cNvSpPr>
          <p:nvPr>
            <p:ph type="title"/>
          </p:nvPr>
        </p:nvSpPr>
        <p:spPr>
          <a:xfrm>
            <a:off x="298250" y="578492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None/>
            </a:pPr>
            <a:r>
              <a:rPr lang="en" sz="3600" b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8"/>
                  </a:ext>
                </a:extLst>
              </a:rPr>
              <a:t>Key Milestones</a:t>
            </a:r>
            <a:r>
              <a:rPr lang="en" sz="3600" b="1"/>
              <a:t> for the UA</a:t>
            </a:r>
            <a:endParaRPr sz="3600" b="1"/>
          </a:p>
        </p:txBody>
      </p:sp>
      <p:pic>
        <p:nvPicPr>
          <p:cNvPr id="185" name="Google Shape;185;g2a4ff6ce218_0_18" descr="A picture containing calenda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1718" y="6251555"/>
            <a:ext cx="1371601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2a4ff6ce218_0_18"/>
          <p:cNvSpPr txBox="1"/>
          <p:nvPr/>
        </p:nvSpPr>
        <p:spPr>
          <a:xfrm>
            <a:off x="554125" y="2539075"/>
            <a:ext cx="10492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000" b="1" i="0" u="none" strike="noStrike" cap="none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7" name="Google Shape;187;g2a4ff6ce218_0_18"/>
          <p:cNvGraphicFramePr/>
          <p:nvPr/>
        </p:nvGraphicFramePr>
        <p:xfrm>
          <a:off x="476250" y="2675640"/>
          <a:ext cx="10200950" cy="3127215"/>
        </p:xfrm>
        <a:graphic>
          <a:graphicData uri="http://schemas.openxmlformats.org/drawingml/2006/table">
            <a:tbl>
              <a:tblPr>
                <a:noFill/>
                <a:tableStyleId>{D6F11FD6-07A6-441E-ABEF-E5CEFA20E173}</a:tableStyleId>
              </a:tblPr>
              <a:tblGrid>
                <a:gridCol w="281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8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9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 </a:t>
                      </a:r>
                      <a:endParaRPr sz="1900" b="1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3D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9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UA Milestone</a:t>
                      </a:r>
                      <a:endParaRPr sz="1900" b="1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3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February 17th 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Pre-Application Module opens.</a:t>
                      </a:r>
                      <a:endParaRPr sz="1800" baseline="-25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7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March 3rd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Unified Application opens – all modules (except IDEA-specific submodules) available.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March 17th 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IDEA-specific submodules released.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6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April 16th 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UA submissions due.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8" name="Google Shape;188;g2a4ff6ce218_0_18"/>
          <p:cNvSpPr txBox="1"/>
          <p:nvPr/>
        </p:nvSpPr>
        <p:spPr>
          <a:xfrm>
            <a:off x="0" y="1560775"/>
            <a:ext cx="12192000" cy="8961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7472" marR="347472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100" b="1">
                <a:solidFill>
                  <a:srgbClr val="FFFFFF"/>
                </a:solidFill>
                <a:highlight>
                  <a:srgbClr val="008080"/>
                </a:highlight>
                <a:latin typeface="Calibri"/>
                <a:ea typeface="Calibri"/>
                <a:cs typeface="Calibri"/>
                <a:sym typeface="Calibri"/>
              </a:rPr>
              <a:t>The Unified Application will launch in three stages: the Pre-Application Module, ESEA, and IDEA. Unified Application submissions will be due April 16. </a:t>
            </a:r>
            <a:endParaRPr sz="2100" b="1" i="0" u="none" strike="noStrike" cap="none">
              <a:solidFill>
                <a:srgbClr val="FFFFFF"/>
              </a:solidFill>
              <a:highlight>
                <a:srgbClr val="00808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a4f0de3682_1_49"/>
          <p:cNvSpPr txBox="1">
            <a:spLocks noGrp="1"/>
          </p:cNvSpPr>
          <p:nvPr>
            <p:ph type="title"/>
          </p:nvPr>
        </p:nvSpPr>
        <p:spPr>
          <a:xfrm>
            <a:off x="298250" y="578492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None/>
            </a:pPr>
            <a:r>
              <a:rPr lang="en" sz="3600" b="1"/>
              <a:t>Weekly Federal Programs Team Calls Schedule </a:t>
            </a:r>
            <a:r>
              <a:rPr lang="en" sz="1900" b="1"/>
              <a:t>(1/2) </a:t>
            </a:r>
            <a:endParaRPr sz="1900" b="1"/>
          </a:p>
        </p:txBody>
      </p:sp>
      <p:graphicFrame>
        <p:nvGraphicFramePr>
          <p:cNvPr id="194" name="Google Shape;194;g2a4f0de3682_1_49"/>
          <p:cNvGraphicFramePr/>
          <p:nvPr/>
        </p:nvGraphicFramePr>
        <p:xfrm>
          <a:off x="415650" y="2595025"/>
          <a:ext cx="11360700" cy="4023356"/>
        </p:xfrm>
        <a:graphic>
          <a:graphicData uri="http://schemas.openxmlformats.org/drawingml/2006/table">
            <a:tbl>
              <a:tblPr>
                <a:noFill/>
                <a:tableStyleId>{0C0A3612-B014-4628-9DEE-464094494FAC}</a:tableStyleId>
              </a:tblPr>
              <a:tblGrid>
                <a:gridCol w="135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7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18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  <a:endParaRPr sz="11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Phase</a:t>
                      </a:r>
                      <a:endParaRPr sz="11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Audience</a:t>
                      </a:r>
                      <a:endParaRPr sz="11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*denotes mandatory</a:t>
                      </a:r>
                      <a:endParaRPr sz="10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1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strike="sngStrike"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9"/>
                            </a:ext>
                          </a:extLst>
                        </a:rPr>
                        <a:t>January </a:t>
                      </a:r>
                      <a:r>
                        <a:rPr lang="en" sz="1000" strike="sng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000" strike="sng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strike="sng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Pre-Application</a:t>
                      </a:r>
                      <a:endParaRPr sz="1000" strike="sng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strike="sng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Federal Programs Directors*</a:t>
                      </a:r>
                      <a:endParaRPr sz="1000" strike="sng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strike="sng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 LEA Roles</a:t>
                      </a:r>
                      <a:endParaRPr sz="1000" strike="sng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strike="sng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Overview of Unified Application Structure (including </a:t>
                      </a:r>
                      <a:r>
                        <a:rPr lang="en" sz="1000" strike="sngStrike"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0"/>
                            </a:ext>
                          </a:extLst>
                        </a:rPr>
                        <a:t>budget</a:t>
                      </a:r>
                      <a:r>
                        <a:rPr lang="en" sz="1000" strike="sng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 and pre-application modules (consolidated assurances, district contacts, </a:t>
                      </a:r>
                      <a:r>
                        <a:rPr lang="en" sz="1000" strike="sngStrike"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1"/>
                            </a:ext>
                          </a:extLst>
                        </a:rPr>
                        <a:t>etc</a:t>
                      </a:r>
                      <a:r>
                        <a:rPr lang="en" sz="1000" strike="sng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.)</a:t>
                      </a:r>
                      <a:endParaRPr sz="1000" strike="sng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strike="sng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January 14</a:t>
                      </a:r>
                      <a:endParaRPr sz="1000" strike="sng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strike="sng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Pre-Application</a:t>
                      </a:r>
                      <a:endParaRPr sz="1000" strike="sng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strike="sng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Federal Programs Directors*</a:t>
                      </a:r>
                      <a:endParaRPr sz="1000" strike="sng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strike="sng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 LEA Roles</a:t>
                      </a:r>
                      <a:endParaRPr sz="1000" strike="sng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strike="sngStrike"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2"/>
                            </a:ext>
                          </a:extLst>
                        </a:rPr>
                        <a:t>Overview of Pre-Application Activities (Assurances, , NOVA data validation, LEA Access, etc.).</a:t>
                      </a:r>
                      <a:endParaRPr sz="1000" strike="sng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3"/>
                            </a:ext>
                          </a:extLst>
                        </a:rPr>
                        <a:t>January 2</a:t>
                      </a: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Pre-Application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Federal Programs Directors*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 LEA Roles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4"/>
                            </a:ext>
                          </a:extLst>
                        </a:rPr>
                        <a:t>Comprehensive Needs Assessments</a:t>
                      </a: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Tribal Consultation, Homeless Needs Assessment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January 28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Pre-Application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Chief Academic Officers*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 LEA Roles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Priorities</a:t>
                      </a: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5"/>
                            </a:ext>
                          </a:extLst>
                        </a:rPr>
                        <a:t> module overview: Academics for All, Priority Student Groups</a:t>
                      </a: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Educator Workforce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February 4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Pre-Application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Private School Equitable Services Captains (Geographical LEAs only)*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 LEA Roles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ESSA Equitable Services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4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6"/>
                            </a:ext>
                          </a:extLst>
                        </a:rPr>
                        <a:t>February 11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Pre-Application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Geographical LEA Title I Directors*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 LEA Roles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 I-A: Reservations and Rank &amp; Serve 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February 17th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Pre-Application Module Opens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7"/>
                            </a:ext>
                          </a:extLst>
                        </a:rPr>
                        <a:t>February 1</a:t>
                      </a: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Pre-Application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Federal Programs Directors*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 LEA Roles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 IV &amp; Title III 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February 25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Pre-Application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Federal Programs Directors*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 LEA Roles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Expenditure Detail Module &amp; Guidance 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March 3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UA Opens (ESEA)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95" name="Google Shape;195;g2a4f0de3682_1_49"/>
          <p:cNvSpPr txBox="1"/>
          <p:nvPr/>
        </p:nvSpPr>
        <p:spPr>
          <a:xfrm>
            <a:off x="0" y="1560775"/>
            <a:ext cx="12192000" cy="8979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7472" marR="34747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9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Further training on the Unified Application components will take place until applications are due. </a:t>
            </a:r>
            <a:r>
              <a:rPr lang="en" sz="19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Planning</a:t>
            </a:r>
            <a:r>
              <a:rPr lang="en" sz="19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leads should ensure personnel attend sessions relevant to their LEAs; not all sessions will be applicable to all LEAs. </a:t>
            </a:r>
            <a:endParaRPr sz="1900" b="1" i="0" u="none" strike="noStrike" cap="none">
              <a:solidFill>
                <a:srgbClr val="FFFFFF"/>
              </a:solidFill>
              <a:highlight>
                <a:srgbClr val="00808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g2a4f0de3682_1_99" descr="A picture containing calenda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9243" y="6266430"/>
            <a:ext cx="1371601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2a4f0de3682_1_99"/>
          <p:cNvSpPr txBox="1">
            <a:spLocks noGrp="1"/>
          </p:cNvSpPr>
          <p:nvPr>
            <p:ph type="title"/>
          </p:nvPr>
        </p:nvSpPr>
        <p:spPr>
          <a:xfrm>
            <a:off x="298250" y="578492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None/>
            </a:pPr>
            <a:r>
              <a:rPr lang="en" sz="3600" b="1"/>
              <a:t>Planned Topics for Weekly Federal Programs Team Calls </a:t>
            </a:r>
            <a:r>
              <a:rPr lang="en" sz="1900" b="1"/>
              <a:t>(2/2) </a:t>
            </a:r>
            <a:endParaRPr sz="1900" b="1"/>
          </a:p>
        </p:txBody>
      </p:sp>
      <p:graphicFrame>
        <p:nvGraphicFramePr>
          <p:cNvPr id="202" name="Google Shape;202;g2a4f0de3682_1_99"/>
          <p:cNvGraphicFramePr/>
          <p:nvPr/>
        </p:nvGraphicFramePr>
        <p:xfrm>
          <a:off x="466700" y="2677438"/>
          <a:ext cx="11360700" cy="3277774"/>
        </p:xfrm>
        <a:graphic>
          <a:graphicData uri="http://schemas.openxmlformats.org/drawingml/2006/table">
            <a:tbl>
              <a:tblPr>
                <a:noFill/>
                <a:tableStyleId>{0C0A3612-B014-4628-9DEE-464094494FAC}</a:tableStyleId>
              </a:tblPr>
              <a:tblGrid>
                <a:gridCol w="135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7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18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51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  <a:endParaRPr sz="11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Phase</a:t>
                      </a:r>
                      <a:endParaRPr sz="11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Audience</a:t>
                      </a:r>
                      <a:endParaRPr sz="11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*denotes mandatory</a:t>
                      </a:r>
                      <a:endParaRPr sz="10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sz="11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Tentative &amp; Subject to Change </a:t>
                      </a:r>
                      <a:endParaRPr sz="1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1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March 4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Application Completion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Federal Programs Directors*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 LEA Roles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Launching and Transferability/AFUA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1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March 11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Application Completion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Federal Programs Directors*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 LEA Roles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IDEA Compliance &amp; Proportionate Share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0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March  17th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UA Opens (IDEA)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1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March 18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Application Completion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 LEA Roles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Submitting the Application &amp; Overview of approval process 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1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March 25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Application Completion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Federal Programs Directors*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 LEA Roles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Overview of finance processes that will stay the same and any differences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April 1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Application Completion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Chief Financial Officers/Business Managers*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 LEA Roles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Outstanding Questions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April 8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Application Completion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 LEA Roles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Outstanding Questions 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April 15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Application Completion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Federal Programs Directors*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 LEA Roles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Outstanding Questions </a:t>
                      </a:r>
                      <a:endParaRPr sz="100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April 16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UA Submissions Due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03" name="Google Shape;203;g2a4f0de3682_1_99"/>
          <p:cNvSpPr txBox="1"/>
          <p:nvPr/>
        </p:nvSpPr>
        <p:spPr>
          <a:xfrm>
            <a:off x="0" y="1560775"/>
            <a:ext cx="12192000" cy="8979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7472" marR="34747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9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Further training on the Unified Application components will take place until applications are due. </a:t>
            </a:r>
            <a:r>
              <a:rPr lang="en" sz="19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Planning</a:t>
            </a:r>
            <a:r>
              <a:rPr lang="en" sz="19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leads should ensure personnel attend sessions relevant to their LEAs; not all sessions will be applicable to all LEAs. </a:t>
            </a:r>
            <a:endParaRPr sz="1900" b="1" i="0" u="none" strike="noStrike" cap="none">
              <a:solidFill>
                <a:srgbClr val="FFFFFF"/>
              </a:solidFill>
              <a:highlight>
                <a:srgbClr val="00808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1fc48f2507_0_7"/>
          <p:cNvSpPr txBox="1">
            <a:spLocks noGrp="1"/>
          </p:cNvSpPr>
          <p:nvPr>
            <p:ph type="ctrTitle"/>
          </p:nvPr>
        </p:nvSpPr>
        <p:spPr>
          <a:xfrm>
            <a:off x="553425" y="3429000"/>
            <a:ext cx="63468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000"/>
              <a:t>Next Steps </a:t>
            </a:r>
            <a:endParaRPr sz="6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1e4b148f5c_3_2"/>
          <p:cNvSpPr txBox="1">
            <a:spLocks noGrp="1"/>
          </p:cNvSpPr>
          <p:nvPr>
            <p:ph type="title"/>
          </p:nvPr>
        </p:nvSpPr>
        <p:spPr>
          <a:xfrm>
            <a:off x="298250" y="578492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None/>
            </a:pPr>
            <a:r>
              <a:rPr lang="en" sz="3600" b="1"/>
              <a:t>Next Steps </a:t>
            </a:r>
            <a:endParaRPr sz="3600" b="1"/>
          </a:p>
        </p:txBody>
      </p:sp>
      <p:pic>
        <p:nvPicPr>
          <p:cNvPr id="215" name="Google Shape;215;g31e4b148f5c_3_2" descr="A picture containing calenda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1718" y="6251555"/>
            <a:ext cx="1371601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31e4b148f5c_3_2"/>
          <p:cNvSpPr txBox="1"/>
          <p:nvPr/>
        </p:nvSpPr>
        <p:spPr>
          <a:xfrm>
            <a:off x="554125" y="2539075"/>
            <a:ext cx="10492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000" b="1" i="0" u="none" strike="noStrike" cap="none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31e4b148f5c_3_2"/>
          <p:cNvSpPr txBox="1"/>
          <p:nvPr/>
        </p:nvSpPr>
        <p:spPr>
          <a:xfrm>
            <a:off x="501600" y="1929575"/>
            <a:ext cx="10544700" cy="32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57250" lvl="0" indent="-355600" algn="l" rtl="0">
              <a:spcBef>
                <a:spcPts val="0"/>
              </a:spcBef>
              <a:spcAft>
                <a:spcPts val="0"/>
              </a:spcAft>
              <a:buClr>
                <a:srgbClr val="3A3D4B"/>
              </a:buClr>
              <a:buSzPts val="2000"/>
              <a:buFont typeface="Calibri"/>
              <a:buAutoNum type="arabicPeriod"/>
            </a:pPr>
            <a:r>
              <a:rPr lang="en" sz="20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LEAs validate their NOVA 80-day data by </a:t>
            </a:r>
            <a:r>
              <a:rPr lang="en" sz="2000" b="1" i="1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January 17th.</a:t>
            </a:r>
            <a:r>
              <a:rPr lang="en" sz="20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lvl="0" indent="-355600" algn="l" rtl="0">
              <a:spcBef>
                <a:spcPts val="1000"/>
              </a:spcBef>
              <a:spcAft>
                <a:spcPts val="0"/>
              </a:spcAft>
              <a:buClr>
                <a:srgbClr val="3A3D4B"/>
              </a:buClr>
              <a:buSzPts val="2000"/>
              <a:buFont typeface="Calibri"/>
              <a:buAutoNum type="arabicPeriod"/>
            </a:pPr>
            <a:r>
              <a:rPr lang="en" sz="20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LEAs confirm (or communicate updates) to their </a:t>
            </a:r>
            <a:r>
              <a:rPr lang="en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Planning Lead </a:t>
            </a:r>
            <a:r>
              <a:rPr lang="en" sz="20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lang="en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Unified.App@nmped.gov</a:t>
            </a:r>
            <a:r>
              <a:rPr lang="en" sz="20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 by </a:t>
            </a:r>
            <a:r>
              <a:rPr lang="en" sz="2000" b="1" i="1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January 17th</a:t>
            </a:r>
            <a:r>
              <a:rPr lang="en" sz="20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000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lvl="0" indent="-355600" algn="l" rtl="0">
              <a:spcBef>
                <a:spcPts val="1000"/>
              </a:spcBef>
              <a:spcAft>
                <a:spcPts val="1000"/>
              </a:spcAft>
              <a:buClr>
                <a:srgbClr val="3A3D4B"/>
              </a:buClr>
              <a:buSzPts val="2000"/>
              <a:buFont typeface="Calibri"/>
              <a:buAutoNum type="arabicPeriod"/>
            </a:pPr>
            <a:r>
              <a:rPr lang="en" sz="20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LEAs complete the assurances and upload the GEPA statement in this module by </a:t>
            </a:r>
            <a:r>
              <a:rPr lang="en" sz="2000" b="1" i="1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March 3rd. </a:t>
            </a:r>
            <a:endParaRPr sz="2100" b="1">
              <a:solidFill>
                <a:srgbClr val="FF91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7777"/>
              <a:buFont typeface="Calibri"/>
              <a:buNone/>
            </a:pPr>
            <a:r>
              <a:rPr lang="en" b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Overview</a:t>
            </a:r>
            <a:r>
              <a:rPr lang="en" b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 </a:t>
            </a:r>
            <a:endParaRPr b="1"/>
          </a:p>
        </p:txBody>
      </p:sp>
      <p:sp>
        <p:nvSpPr>
          <p:cNvPr id="67" name="Google Shape;67;p2"/>
          <p:cNvSpPr txBox="1">
            <a:spLocks noGrp="1"/>
          </p:cNvSpPr>
          <p:nvPr>
            <p:ph type="body" idx="1"/>
          </p:nvPr>
        </p:nvSpPr>
        <p:spPr>
          <a:xfrm>
            <a:off x="517200" y="2061825"/>
            <a:ext cx="5680500" cy="40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6404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080"/>
              </a:buClr>
              <a:buSzPts val="2133"/>
              <a:buChar char="●"/>
            </a:pPr>
            <a:r>
              <a:rPr lang="en" sz="2133"/>
              <a:t>Learn the process and next steps to gain access to the UA. </a:t>
            </a:r>
            <a:endParaRPr sz="2133"/>
          </a:p>
          <a:p>
            <a:pPr marL="457200" lvl="0" indent="-36404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080"/>
              </a:buClr>
              <a:buSzPts val="2133"/>
              <a:buChar char="●"/>
            </a:pPr>
            <a:r>
              <a:rPr lang="en" sz="2133"/>
              <a:t>Discuss the</a:t>
            </a:r>
            <a:r>
              <a:rPr lang="en" sz="2133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 UA Pre-Application Module</a:t>
            </a:r>
            <a:r>
              <a:rPr lang="en" sz="2133"/>
              <a:t>, including key information for completing assurances and the General Education Provisions Act (GEPA) statement. </a:t>
            </a:r>
            <a:endParaRPr sz="2133"/>
          </a:p>
          <a:p>
            <a:pPr marL="457200" lvl="0" indent="-36404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080"/>
              </a:buClr>
              <a:buSzPts val="2133"/>
              <a:buChar char="●"/>
            </a:pPr>
            <a:r>
              <a:rPr lang="en" sz="2133"/>
              <a:t>Review next steps for NOVA data validation. </a:t>
            </a:r>
            <a:endParaRPr sz="2133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33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133"/>
          </a:p>
        </p:txBody>
      </p:sp>
      <p:sp>
        <p:nvSpPr>
          <p:cNvPr id="68" name="Google Shape;68;p2"/>
          <p:cNvSpPr txBox="1">
            <a:spLocks noGrp="1"/>
          </p:cNvSpPr>
          <p:nvPr>
            <p:ph type="body" idx="1"/>
          </p:nvPr>
        </p:nvSpPr>
        <p:spPr>
          <a:xfrm>
            <a:off x="6292325" y="2030775"/>
            <a:ext cx="5397300" cy="4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64045" algn="l" rtl="0">
              <a:spcBef>
                <a:spcPts val="1333"/>
              </a:spcBef>
              <a:spcAft>
                <a:spcPts val="0"/>
              </a:spcAft>
              <a:buClr>
                <a:srgbClr val="FF914D"/>
              </a:buClr>
              <a:buSzPts val="2133"/>
              <a:buAutoNum type="romanUcPeriod"/>
            </a:pPr>
            <a:r>
              <a:rPr lang="en" sz="2133"/>
              <a:t>Background &amp; Context</a:t>
            </a:r>
            <a:endParaRPr sz="2133"/>
          </a:p>
          <a:p>
            <a:pPr marL="457200" lvl="0" indent="-364045" algn="l" rtl="0">
              <a:spcBef>
                <a:spcPts val="1333"/>
              </a:spcBef>
              <a:spcAft>
                <a:spcPts val="0"/>
              </a:spcAft>
              <a:buClr>
                <a:srgbClr val="FF914D"/>
              </a:buClr>
              <a:buSzPts val="2133"/>
              <a:buAutoNum type="romanUcPeriod"/>
            </a:pPr>
            <a:r>
              <a:rPr lang="en" sz="2133"/>
              <a:t>LEA Access to the UA  </a:t>
            </a:r>
            <a:endParaRPr sz="2133"/>
          </a:p>
          <a:p>
            <a:pPr marL="457200" lvl="0" indent="-36404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14D"/>
              </a:buClr>
              <a:buSzPts val="2133"/>
              <a:buAutoNum type="romanUcPeriod"/>
            </a:pPr>
            <a:r>
              <a:rPr lang="en" sz="2133"/>
              <a:t>Pre-Application Module: Assurances and GEPA Statement </a:t>
            </a:r>
            <a:endParaRPr sz="2133"/>
          </a:p>
          <a:p>
            <a:pPr marL="457200" lvl="0" indent="-364045" algn="l" rtl="0">
              <a:spcBef>
                <a:spcPts val="1000"/>
              </a:spcBef>
              <a:spcAft>
                <a:spcPts val="0"/>
              </a:spcAft>
              <a:buClr>
                <a:srgbClr val="FF914D"/>
              </a:buClr>
              <a:buSzPts val="2133"/>
              <a:buAutoNum type="romanUcPeriod"/>
            </a:pPr>
            <a:r>
              <a:rPr lang="en" sz="2133"/>
              <a:t>Data Validation</a:t>
            </a:r>
            <a:endParaRPr sz="2133"/>
          </a:p>
          <a:p>
            <a:pPr marL="457200" lvl="0" indent="-364045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FF914D"/>
              </a:buClr>
              <a:buSzPts val="2133"/>
              <a:buAutoNum type="romanUcPeriod"/>
            </a:pPr>
            <a:r>
              <a:rPr lang="en" sz="2133"/>
              <a:t>Next Steps</a:t>
            </a:r>
            <a:endParaRPr sz="2133"/>
          </a:p>
          <a:p>
            <a:pPr marL="457200" lvl="0" indent="-364045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FF914D"/>
              </a:buClr>
              <a:buSzPts val="2133"/>
              <a:buAutoNum type="romanUcPeriod"/>
            </a:pPr>
            <a:r>
              <a:rPr lang="en" sz="2133"/>
              <a:t>Moving Forward</a:t>
            </a:r>
            <a:endParaRPr sz="2133"/>
          </a:p>
        </p:txBody>
      </p:sp>
      <p:sp>
        <p:nvSpPr>
          <p:cNvPr id="69" name="Google Shape;69;p2"/>
          <p:cNvSpPr txBox="1">
            <a:spLocks noGrp="1"/>
          </p:cNvSpPr>
          <p:nvPr>
            <p:ph type="title"/>
          </p:nvPr>
        </p:nvSpPr>
        <p:spPr>
          <a:xfrm>
            <a:off x="517200" y="1623751"/>
            <a:ext cx="56805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35678"/>
              <a:buFont typeface="Arial"/>
              <a:buNone/>
            </a:pPr>
            <a:r>
              <a:rPr lang="en" sz="2293" b="1">
                <a:solidFill>
                  <a:schemeClr val="dk2"/>
                </a:solidFill>
              </a:rPr>
              <a:t>IN THIS MEETING, LEAs WILL</a:t>
            </a:r>
            <a:endParaRPr sz="2293" b="1">
              <a:solidFill>
                <a:schemeClr val="dk2"/>
              </a:solidFill>
            </a:endParaRPr>
          </a:p>
        </p:txBody>
      </p:sp>
      <p:sp>
        <p:nvSpPr>
          <p:cNvPr id="70" name="Google Shape;70;p2"/>
          <p:cNvSpPr txBox="1">
            <a:spLocks noGrp="1"/>
          </p:cNvSpPr>
          <p:nvPr>
            <p:ph type="title"/>
          </p:nvPr>
        </p:nvSpPr>
        <p:spPr>
          <a:xfrm>
            <a:off x="6292333" y="1623701"/>
            <a:ext cx="56805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57558"/>
              <a:buFont typeface="Calibri"/>
              <a:buNone/>
            </a:pPr>
            <a:r>
              <a:rPr lang="en" sz="2293" b="1">
                <a:solidFill>
                  <a:schemeClr val="dk2"/>
                </a:solidFill>
              </a:rPr>
              <a:t>AGENDA</a:t>
            </a:r>
            <a:endParaRPr sz="2293" b="1">
              <a:solidFill>
                <a:schemeClr val="dk2"/>
              </a:solidFill>
            </a:endParaRPr>
          </a:p>
        </p:txBody>
      </p:sp>
      <p:pic>
        <p:nvPicPr>
          <p:cNvPr id="71" name="Google Shape;71;p2" descr="A picture containing calenda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1718" y="6251555"/>
            <a:ext cx="1371601" cy="521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a4ea92a748_7_1"/>
          <p:cNvSpPr txBox="1"/>
          <p:nvPr/>
        </p:nvSpPr>
        <p:spPr>
          <a:xfrm>
            <a:off x="416550" y="609925"/>
            <a:ext cx="8130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Exit Survey: Questions &amp; Feedback </a:t>
            </a:r>
            <a:endParaRPr sz="3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2a4ea92a748_7_1"/>
          <p:cNvSpPr txBox="1"/>
          <p:nvPr/>
        </p:nvSpPr>
        <p:spPr>
          <a:xfrm>
            <a:off x="6096000" y="2145150"/>
            <a:ext cx="5348100" cy="4228200"/>
          </a:xfrm>
          <a:prstGeom prst="rect">
            <a:avLst/>
          </a:prstGeom>
          <a:noFill/>
          <a:ln w="9525" cap="flat" cmpd="sng">
            <a:solidFill>
              <a:srgbClr val="FF5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Please send any questions </a:t>
            </a:r>
            <a:r>
              <a:rPr lang="en"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regarding the Unified Application</a:t>
            </a:r>
            <a:r>
              <a:rPr lang="en" sz="20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to: </a:t>
            </a:r>
            <a:endParaRPr sz="2000" b="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Unified.App@ped.nm.gov</a:t>
            </a:r>
            <a:r>
              <a:rPr lang="en" sz="2000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1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g2a4ea92a748_7_1"/>
          <p:cNvSpPr txBox="1"/>
          <p:nvPr/>
        </p:nvSpPr>
        <p:spPr>
          <a:xfrm>
            <a:off x="457400" y="2145150"/>
            <a:ext cx="5348100" cy="4228200"/>
          </a:xfrm>
          <a:prstGeom prst="rect">
            <a:avLst/>
          </a:prstGeom>
          <a:noFill/>
          <a:ln w="9525" cap="flat" cmpd="sng">
            <a:solidFill>
              <a:srgbClr val="FF5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8"/>
                  </a:ext>
                </a:extLst>
              </a:rPr>
              <a:t>Link to e</a:t>
            </a:r>
            <a:r>
              <a:rPr lang="en" sz="20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9"/>
                  </a:ext>
                </a:extLst>
              </a:rPr>
              <a:t>xit survey</a:t>
            </a:r>
            <a:endParaRPr sz="2000" b="0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Also available at </a:t>
            </a:r>
            <a:r>
              <a:rPr lang="en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https://tinyurl.com/NMUAJan14</a:t>
            </a:r>
            <a:endParaRPr sz="20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700" b="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 b="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 b="1" i="0" u="sng" strike="noStrike" cap="none">
                <a:solidFill>
                  <a:srgbClr val="FF52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1" i="0" u="sng" strike="noStrike" cap="none">
              <a:solidFill>
                <a:srgbClr val="FF52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g2a4ea92a748_7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2900" y="2746925"/>
            <a:ext cx="2449950" cy="244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2354e0df39_0_5"/>
          <p:cNvSpPr txBox="1">
            <a:spLocks noGrp="1"/>
          </p:cNvSpPr>
          <p:nvPr>
            <p:ph type="title"/>
          </p:nvPr>
        </p:nvSpPr>
        <p:spPr>
          <a:xfrm>
            <a:off x="298250" y="578492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None/>
            </a:pPr>
            <a:r>
              <a:rPr lang="en" sz="3600" b="1"/>
              <a:t>Background &amp; Context</a:t>
            </a:r>
            <a:endParaRPr sz="3600" b="1"/>
          </a:p>
        </p:txBody>
      </p:sp>
      <p:pic>
        <p:nvPicPr>
          <p:cNvPr id="77" name="Google Shape;77;g32354e0df39_0_5" descr="A picture containing calenda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1718" y="6251555"/>
            <a:ext cx="1371601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g32354e0df39_0_5"/>
          <p:cNvSpPr txBox="1"/>
          <p:nvPr/>
        </p:nvSpPr>
        <p:spPr>
          <a:xfrm>
            <a:off x="0" y="1560775"/>
            <a:ext cx="12192000" cy="8961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7472" marR="347472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100" b="1">
                <a:solidFill>
                  <a:srgbClr val="FFFFFF"/>
                </a:solidFill>
                <a:highlight>
                  <a:srgbClr val="008080"/>
                </a:highlight>
                <a:latin typeface="Calibri"/>
                <a:ea typeface="Calibri"/>
                <a:cs typeface="Calibri"/>
                <a:sym typeface="Calibri"/>
              </a:rPr>
              <a:t>Today’s UA training call will focus on the initial actions that Local Education Agencies (LEAs) will take to prepare for the UA launch on March 3rd. </a:t>
            </a:r>
            <a:endParaRPr sz="2100" b="1" i="0" u="none" strike="noStrike" cap="none">
              <a:solidFill>
                <a:srgbClr val="FFFFFF"/>
              </a:solidFill>
              <a:highlight>
                <a:srgbClr val="00808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g32354e0df39_0_5"/>
          <p:cNvSpPr txBox="1"/>
          <p:nvPr/>
        </p:nvSpPr>
        <p:spPr>
          <a:xfrm>
            <a:off x="554125" y="2539075"/>
            <a:ext cx="10492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000" b="1" i="0" u="none" strike="noStrike" cap="none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g32354e0df39_0_5"/>
          <p:cNvSpPr txBox="1"/>
          <p:nvPr/>
        </p:nvSpPr>
        <p:spPr>
          <a:xfrm>
            <a:off x="645125" y="2675650"/>
            <a:ext cx="10728900" cy="28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44474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There are key activities LEAs need to complete prior to accessing the Unified Application on March 3. Completing these activities will ensure LEAs:</a:t>
            </a:r>
            <a:endParaRPr sz="2100" b="1">
              <a:solidFill>
                <a:srgbClr val="444746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44474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>
              <a:solidFill>
                <a:srgbClr val="444746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61950" algn="l" rtl="0">
              <a:spcBef>
                <a:spcPts val="0"/>
              </a:spcBef>
              <a:spcAft>
                <a:spcPts val="0"/>
              </a:spcAft>
              <a:buClr>
                <a:srgbClr val="FF914D"/>
              </a:buClr>
              <a:buSzPts val="2100"/>
              <a:buFont typeface="Calibri"/>
              <a:buAutoNum type="arabicPeriod"/>
            </a:pPr>
            <a:r>
              <a:rPr lang="en" sz="2100">
                <a:solidFill>
                  <a:srgbClr val="444746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Have the right permissions to access the UA;</a:t>
            </a:r>
            <a:endParaRPr sz="2100">
              <a:solidFill>
                <a:srgbClr val="444746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61950" algn="l" rtl="0">
              <a:spcBef>
                <a:spcPts val="1000"/>
              </a:spcBef>
              <a:spcAft>
                <a:spcPts val="0"/>
              </a:spcAft>
              <a:buClr>
                <a:srgbClr val="FF914D"/>
              </a:buClr>
              <a:buSzPts val="2100"/>
              <a:buFont typeface="Calibri"/>
              <a:buAutoNum type="arabicPeriod"/>
            </a:pPr>
            <a:r>
              <a:rPr lang="en" sz="2100">
                <a:solidFill>
                  <a:srgbClr val="444746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Have agreed to all necessary grant assurances;</a:t>
            </a:r>
            <a:endParaRPr sz="2100">
              <a:solidFill>
                <a:srgbClr val="444746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61950" algn="l" rtl="0">
              <a:spcBef>
                <a:spcPts val="1000"/>
              </a:spcBef>
              <a:spcAft>
                <a:spcPts val="0"/>
              </a:spcAft>
              <a:buClr>
                <a:srgbClr val="FF914D"/>
              </a:buClr>
              <a:buSzPts val="2100"/>
              <a:buFont typeface="Calibri"/>
              <a:buAutoNum type="arabicPeriod"/>
            </a:pPr>
            <a:r>
              <a:rPr lang="en" sz="2100">
                <a:solidFill>
                  <a:srgbClr val="444746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Have uploaded a GEPA Statement; and</a:t>
            </a:r>
            <a:endParaRPr sz="2100">
              <a:solidFill>
                <a:srgbClr val="444746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61950" algn="l" rtl="0">
              <a:spcBef>
                <a:spcPts val="1000"/>
              </a:spcBef>
              <a:spcAft>
                <a:spcPts val="0"/>
              </a:spcAft>
              <a:buClr>
                <a:srgbClr val="FF914D"/>
              </a:buClr>
              <a:buSzPts val="2100"/>
              <a:buFont typeface="Calibri"/>
              <a:buAutoNum type="arabicPeriod"/>
            </a:pPr>
            <a:r>
              <a:rPr lang="en" sz="2100">
                <a:solidFill>
                  <a:srgbClr val="444746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Have accurate data uploaded to their UA. </a:t>
            </a:r>
            <a:endParaRPr sz="2100">
              <a:solidFill>
                <a:srgbClr val="444746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100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4ea92a748_1_6"/>
          <p:cNvSpPr txBox="1">
            <a:spLocks noGrp="1"/>
          </p:cNvSpPr>
          <p:nvPr>
            <p:ph type="ctrTitle"/>
          </p:nvPr>
        </p:nvSpPr>
        <p:spPr>
          <a:xfrm>
            <a:off x="553425" y="3429000"/>
            <a:ext cx="63468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000"/>
              <a:t>LEA Access to the UA   </a:t>
            </a:r>
            <a:endParaRPr sz="6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a4ea92a748_1_11"/>
          <p:cNvSpPr txBox="1">
            <a:spLocks noGrp="1"/>
          </p:cNvSpPr>
          <p:nvPr>
            <p:ph type="title"/>
          </p:nvPr>
        </p:nvSpPr>
        <p:spPr>
          <a:xfrm>
            <a:off x="298250" y="578492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None/>
            </a:pPr>
            <a:r>
              <a:rPr lang="en" sz="3600" b="1"/>
              <a:t>Process for LEA Access to the UA </a:t>
            </a:r>
            <a:endParaRPr sz="3600" b="1"/>
          </a:p>
        </p:txBody>
      </p:sp>
      <p:pic>
        <p:nvPicPr>
          <p:cNvPr id="92" name="Google Shape;92;g2a4ea92a748_1_11" descr="A picture containing calenda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1718" y="6251555"/>
            <a:ext cx="1371601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2a4ea92a748_1_11"/>
          <p:cNvSpPr txBox="1"/>
          <p:nvPr/>
        </p:nvSpPr>
        <p:spPr>
          <a:xfrm>
            <a:off x="0" y="1560775"/>
            <a:ext cx="12192000" cy="8961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7472" marR="347472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1900" b="1">
                <a:solidFill>
                  <a:srgbClr val="FFFFFF"/>
                </a:solidFill>
                <a:highlight>
                  <a:srgbClr val="008080"/>
                </a:highlight>
                <a:latin typeface="Calibri"/>
                <a:ea typeface="Calibri"/>
                <a:cs typeface="Calibri"/>
                <a:sym typeface="Calibri"/>
              </a:rPr>
              <a:t>LEAs will access the UA through the OBMS system. One designated LEA individual will have administrative access with the ability to grant editing access to other LEA personnel. </a:t>
            </a:r>
            <a:endParaRPr sz="1900" b="1" i="0" u="none" strike="noStrike" cap="none">
              <a:solidFill>
                <a:srgbClr val="FFFFFF"/>
              </a:solidFill>
              <a:highlight>
                <a:srgbClr val="00808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g2a4ea92a748_1_11"/>
          <p:cNvSpPr txBox="1"/>
          <p:nvPr/>
        </p:nvSpPr>
        <p:spPr>
          <a:xfrm>
            <a:off x="1241125" y="2539075"/>
            <a:ext cx="10492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000" b="1" i="0" u="none" strike="noStrike" cap="none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g2a4ea92a748_1_11"/>
          <p:cNvSpPr txBox="1"/>
          <p:nvPr/>
        </p:nvSpPr>
        <p:spPr>
          <a:xfrm>
            <a:off x="361550" y="2611650"/>
            <a:ext cx="11234100" cy="26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Clr>
                <a:srgbClr val="3A3D4B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rgbClr val="3A3D4B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The Planning Lead</a:t>
            </a:r>
            <a:r>
              <a:rPr lang="en" sz="2100">
                <a:solidFill>
                  <a:srgbClr val="3A3D4B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 </a:t>
            </a:r>
            <a:r>
              <a:rPr lang="en" sz="2100">
                <a:solidFill>
                  <a:srgbClr val="3A3D4B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will be given access to the OBMS system. The Planning Lead is the only individual who can submit the Unified Application on behalf of their LEA. </a:t>
            </a:r>
            <a:endParaRPr sz="2100">
              <a:solidFill>
                <a:srgbClr val="3A3D4B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Clr>
                <a:srgbClr val="3A3D4B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rgbClr val="3A3D4B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The Planning Lead will grant UA </a:t>
            </a:r>
            <a:r>
              <a:rPr lang="en" sz="2100">
                <a:solidFill>
                  <a:srgbClr val="3A3D4B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access</a:t>
            </a:r>
            <a:r>
              <a:rPr lang="en" sz="2100">
                <a:solidFill>
                  <a:srgbClr val="3A3D4B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to the appropriate LEA personnel involved in completing the UA. Other personnel will have editing access but cannot submit. </a:t>
            </a:r>
            <a:endParaRPr sz="2100">
              <a:solidFill>
                <a:srgbClr val="3A3D4B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Clr>
                <a:srgbClr val="3A3D4B"/>
              </a:buClr>
              <a:buSzPts val="2100"/>
              <a:buFont typeface="Calibri"/>
              <a:buChar char="●"/>
            </a:pPr>
            <a:r>
              <a:rPr lang="en" sz="21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Planning Leads will be granted access before the Pre-Application launches on February 17. They will also receive </a:t>
            </a:r>
            <a:r>
              <a:rPr lang="en" sz="21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information about granting additional access within their LEA. </a:t>
            </a:r>
            <a:endParaRPr sz="2100">
              <a:solidFill>
                <a:srgbClr val="3A3D4B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en" sz="2100" b="1" i="1">
                <a:solidFill>
                  <a:srgbClr val="3A3D4B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Next Step </a:t>
            </a:r>
            <a:endParaRPr sz="2100" i="1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" sz="21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  </a:ext>
                </a:extLst>
              </a:rPr>
              <a:t>EAs participating in the pilot should review the </a:t>
            </a:r>
            <a:r>
              <a:rPr lang="en" sz="2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current list</a:t>
            </a:r>
            <a:r>
              <a:rPr lang="en" sz="21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 of </a:t>
            </a:r>
            <a:r>
              <a:rPr lang="en" sz="2100" b="1" i="1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"/>
                  </a:ext>
                </a:extLst>
              </a:rPr>
              <a:t>P</a:t>
            </a:r>
            <a:r>
              <a:rPr lang="en" sz="2100" b="1" i="1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"/>
                  </a:ext>
                </a:extLst>
              </a:rPr>
              <a:t>lanning Leads (based on previous surveys) </a:t>
            </a:r>
            <a:r>
              <a:rPr lang="en" sz="21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2"/>
                  </a:ext>
                </a:extLst>
              </a:rPr>
              <a:t>and email </a:t>
            </a:r>
            <a:r>
              <a:rPr lang="en" sz="2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3"/>
                  </a:ext>
                </a:extLst>
              </a:rPr>
              <a:t>Unified.App@ped.nm.</a:t>
            </a:r>
            <a:r>
              <a:rPr lang="en" sz="2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gov</a:t>
            </a:r>
            <a:r>
              <a:rPr lang="en" sz="21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 to confirm or request a change by Friday, January 17.  </a:t>
            </a:r>
            <a:endParaRPr sz="2100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100" b="1">
              <a:solidFill>
                <a:srgbClr val="FF91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1e424a2a9d_0_0"/>
          <p:cNvSpPr txBox="1">
            <a:spLocks noGrp="1"/>
          </p:cNvSpPr>
          <p:nvPr>
            <p:ph type="ctrTitle"/>
          </p:nvPr>
        </p:nvSpPr>
        <p:spPr>
          <a:xfrm>
            <a:off x="553425" y="3601575"/>
            <a:ext cx="63468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000"/>
              <a:t>UA Pre-Application Module Overview  </a:t>
            </a:r>
            <a:endParaRPr sz="6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2354e0df39_0_15"/>
          <p:cNvSpPr txBox="1">
            <a:spLocks noGrp="1"/>
          </p:cNvSpPr>
          <p:nvPr>
            <p:ph type="title"/>
          </p:nvPr>
        </p:nvSpPr>
        <p:spPr>
          <a:xfrm>
            <a:off x="298250" y="578492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None/>
            </a:pPr>
            <a:r>
              <a:rPr lang="en" sz="3600" b="1"/>
              <a:t>The UA Pre-Application Module</a:t>
            </a:r>
            <a:endParaRPr sz="3600" b="1"/>
          </a:p>
        </p:txBody>
      </p:sp>
      <p:pic>
        <p:nvPicPr>
          <p:cNvPr id="107" name="Google Shape;107;g32354e0df39_0_15" descr="A picture containing calenda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1718" y="6251555"/>
            <a:ext cx="1371601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32354e0df39_0_15"/>
          <p:cNvSpPr txBox="1"/>
          <p:nvPr/>
        </p:nvSpPr>
        <p:spPr>
          <a:xfrm>
            <a:off x="0" y="1560775"/>
            <a:ext cx="12192000" cy="8961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7472" marR="347472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1900" b="1">
                <a:solidFill>
                  <a:schemeClr val="lt1"/>
                </a:solidFill>
                <a:highlight>
                  <a:srgbClr val="008080"/>
                </a:highlight>
                <a:latin typeface="Calibri"/>
                <a:ea typeface="Calibri"/>
                <a:cs typeface="Calibri"/>
                <a:sym typeface="Calibri"/>
              </a:rPr>
              <a:t>Prior to accessing the UA, LEAs must provide federally required assurances in the Pre-Application module. Additionally, the Pre-Application module requires an upload of the LEA’s General Education Provisions Act (GEPA) statement</a:t>
            </a:r>
            <a:r>
              <a:rPr lang="en" sz="1900" b="1">
                <a:solidFill>
                  <a:srgbClr val="FFFFFF"/>
                </a:solidFill>
                <a:highlight>
                  <a:srgbClr val="008080"/>
                </a:highlight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  </a:ext>
                </a:extLst>
              </a:rPr>
              <a:t>. </a:t>
            </a:r>
            <a:endParaRPr sz="1900" b="1" i="0" u="none" strike="noStrike" cap="none">
              <a:solidFill>
                <a:srgbClr val="FFFFFF"/>
              </a:solidFill>
              <a:highlight>
                <a:srgbClr val="00808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32354e0df39_0_15"/>
          <p:cNvSpPr txBox="1"/>
          <p:nvPr/>
        </p:nvSpPr>
        <p:spPr>
          <a:xfrm>
            <a:off x="1241125" y="2539075"/>
            <a:ext cx="10492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000" b="1" i="0" u="none" strike="noStrike" cap="none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32354e0df39_0_15"/>
          <p:cNvSpPr txBox="1"/>
          <p:nvPr/>
        </p:nvSpPr>
        <p:spPr>
          <a:xfrm>
            <a:off x="361550" y="2605550"/>
            <a:ext cx="11234100" cy="26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100" b="1">
                <a:solidFill>
                  <a:srgbClr val="3A3D4B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Overview of Assurances and GEPA Statement: </a:t>
            </a:r>
            <a:endParaRPr sz="2100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3A3D4B"/>
              </a:buClr>
              <a:buSzPts val="2000"/>
              <a:buFont typeface="Calibri"/>
              <a:buChar char="●"/>
            </a:pPr>
            <a:r>
              <a:rPr lang="en" sz="2100" b="1">
                <a:solidFill>
                  <a:srgbClr val="FF914D"/>
                </a:solidFill>
                <a:latin typeface="Calibri"/>
                <a:ea typeface="Calibri"/>
                <a:cs typeface="Calibri"/>
                <a:sym typeface="Calibri"/>
              </a:rPr>
              <a:t>Assurances </a:t>
            </a:r>
            <a:r>
              <a:rPr lang="en" sz="21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— The Every Student Succeeds Act (</a:t>
            </a:r>
            <a:r>
              <a:rPr lang="en" sz="20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ESEA) and Individuals with Disabilities Education Act (IDEA) require LEAs to confirm adherence to all applicable  regulations for administering funds and implementing programs. </a:t>
            </a:r>
            <a:endParaRPr sz="2000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3A3D4B"/>
              </a:buClr>
              <a:buSzPts val="2000"/>
              <a:buFont typeface="Calibri"/>
              <a:buChar char="●"/>
            </a:pPr>
            <a:r>
              <a:rPr lang="en" sz="2000" b="1">
                <a:solidFill>
                  <a:srgbClr val="FF914D"/>
                </a:solidFill>
                <a:latin typeface="Calibri"/>
                <a:ea typeface="Calibri"/>
                <a:cs typeface="Calibri"/>
                <a:sym typeface="Calibri"/>
              </a:rPr>
              <a:t>GEPA Statement </a:t>
            </a:r>
            <a:r>
              <a:rPr lang="en" sz="2000">
                <a:solidFill>
                  <a:srgbClr val="5E696C"/>
                </a:solidFill>
                <a:latin typeface="Calibri"/>
                <a:ea typeface="Calibri"/>
                <a:cs typeface="Calibri"/>
                <a:sym typeface="Calibri"/>
              </a:rPr>
              <a:t>—</a:t>
            </a:r>
            <a:r>
              <a:rPr lang="en" sz="2000" b="1">
                <a:solidFill>
                  <a:srgbClr val="FF91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0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Section 427 of the General Education Provisions Act requires all applicants for funds to provide a statement that describes the steps the applicant will take to ensure equitable access to, and participation in, federally-assisted programs. </a:t>
            </a:r>
            <a:endParaRPr sz="2000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Each LEA must agree to the assurances and provide a GEPA statement to submit their application.</a:t>
            </a:r>
            <a:endParaRPr sz="500" b="1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100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100" b="1">
              <a:solidFill>
                <a:srgbClr val="FF91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a4f0de3682_2_0"/>
          <p:cNvSpPr txBox="1">
            <a:spLocks noGrp="1"/>
          </p:cNvSpPr>
          <p:nvPr>
            <p:ph type="title"/>
          </p:nvPr>
        </p:nvSpPr>
        <p:spPr>
          <a:xfrm>
            <a:off x="298250" y="578492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None/>
            </a:pPr>
            <a:r>
              <a:rPr lang="en" sz="3600" b="1"/>
              <a:t>Consolidated Assurances</a:t>
            </a:r>
            <a:endParaRPr sz="3600" b="1"/>
          </a:p>
        </p:txBody>
      </p:sp>
      <p:pic>
        <p:nvPicPr>
          <p:cNvPr id="116" name="Google Shape;116;g2a4f0de3682_2_0" descr="A picture containing calenda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1718" y="6251555"/>
            <a:ext cx="1371601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2a4f0de3682_2_0"/>
          <p:cNvSpPr txBox="1"/>
          <p:nvPr/>
        </p:nvSpPr>
        <p:spPr>
          <a:xfrm>
            <a:off x="1241125" y="2539075"/>
            <a:ext cx="10492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000" b="1" i="0" u="none" strike="noStrike" cap="none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2a4f0de3682_2_0"/>
          <p:cNvSpPr txBox="1"/>
          <p:nvPr/>
        </p:nvSpPr>
        <p:spPr>
          <a:xfrm>
            <a:off x="0" y="1560775"/>
            <a:ext cx="12192000" cy="8961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7472" marR="347472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1900" b="1">
                <a:solidFill>
                  <a:srgbClr val="FFFFFF"/>
                </a:solidFill>
                <a:highlight>
                  <a:srgbClr val="008080"/>
                </a:highlight>
                <a:latin typeface="Calibri"/>
                <a:ea typeface="Calibri"/>
                <a:cs typeface="Calibri"/>
                <a:sym typeface="Calibri"/>
              </a:rPr>
              <a:t>LEAs will complete assurances for ESEA and IDEA separately. </a:t>
            </a:r>
            <a:r>
              <a:rPr lang="en" sz="1900" b="1">
                <a:solidFill>
                  <a:srgbClr val="FFFFFF"/>
                </a:solidFill>
                <a:highlight>
                  <a:srgbClr val="008080"/>
                </a:highlight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6"/>
                  </a:ext>
                </a:extLst>
              </a:rPr>
              <a:t>LEAs can download the assurances prior to launch from the Unified Application Support</a:t>
            </a:r>
            <a:r>
              <a:rPr lang="en" sz="1900" b="1">
                <a:solidFill>
                  <a:srgbClr val="FFFFFF"/>
                </a:solidFill>
                <a:highlight>
                  <a:srgbClr val="008080"/>
                </a:highlight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7"/>
                  </a:ext>
                </a:extLst>
              </a:rPr>
              <a:t> P</a:t>
            </a:r>
            <a:r>
              <a:rPr lang="en" sz="1900" b="1">
                <a:solidFill>
                  <a:srgbClr val="FFFFFF"/>
                </a:solidFill>
                <a:highlight>
                  <a:srgbClr val="008080"/>
                </a:highlight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8"/>
                  </a:ext>
                </a:extLst>
              </a:rPr>
              <a:t>age</a:t>
            </a:r>
            <a:r>
              <a:rPr lang="en" sz="1900" b="1">
                <a:solidFill>
                  <a:srgbClr val="FFFFFF"/>
                </a:solidFill>
                <a:highlight>
                  <a:srgbClr val="008080"/>
                </a:highlight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9"/>
                  </a:ext>
                </a:extLst>
              </a:rPr>
              <a:t>.</a:t>
            </a:r>
            <a:r>
              <a:rPr lang="en" sz="1900" b="1">
                <a:solidFill>
                  <a:srgbClr val="FFFFFF"/>
                </a:solidFill>
                <a:highlight>
                  <a:srgbClr val="008080"/>
                </a:highlight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rPr>
              <a:t> </a:t>
            </a:r>
            <a:endParaRPr sz="1900" b="1" i="0" u="none" strike="noStrike" cap="none">
              <a:solidFill>
                <a:srgbClr val="FFFFFF"/>
              </a:solidFill>
              <a:highlight>
                <a:srgbClr val="00808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g2a4f0de3682_2_0"/>
          <p:cNvPicPr preferRelativeResize="0"/>
          <p:nvPr/>
        </p:nvPicPr>
        <p:blipFill rotWithShape="1">
          <a:blip r:embed="rId4">
            <a:alphaModFix/>
          </a:blip>
          <a:srcRect l="27010" t="16146" r="4383" b="7295"/>
          <a:stretch/>
        </p:blipFill>
        <p:spPr>
          <a:xfrm>
            <a:off x="431925" y="2539075"/>
            <a:ext cx="4061550" cy="3314401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0" name="Google Shape;120;g2a4f0de3682_2_0"/>
          <p:cNvSpPr/>
          <p:nvPr/>
        </p:nvSpPr>
        <p:spPr>
          <a:xfrm>
            <a:off x="2498625" y="3333000"/>
            <a:ext cx="192000" cy="1920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1" name="Google Shape;121;g2a4f0de3682_2_0"/>
          <p:cNvCxnSpPr>
            <a:stCxn id="120" idx="6"/>
            <a:endCxn id="122" idx="1"/>
          </p:cNvCxnSpPr>
          <p:nvPr/>
        </p:nvCxnSpPr>
        <p:spPr>
          <a:xfrm rot="10800000" flipH="1">
            <a:off x="2690625" y="2857200"/>
            <a:ext cx="2820900" cy="5718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2" name="Google Shape;122;g2a4f0de3682_2_0"/>
          <p:cNvSpPr txBox="1"/>
          <p:nvPr/>
        </p:nvSpPr>
        <p:spPr>
          <a:xfrm>
            <a:off x="5511650" y="2456875"/>
            <a:ext cx="64794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Assurances will be uploaded on the UA Support page this week and Key Consolidated Assurances include:</a:t>
            </a:r>
            <a:endParaRPr sz="20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2a4f0de3682_2_0"/>
          <p:cNvSpPr txBox="1"/>
          <p:nvPr/>
        </p:nvSpPr>
        <p:spPr>
          <a:xfrm>
            <a:off x="5581650" y="3173125"/>
            <a:ext cx="5451000" cy="2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3A3D4B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Stakeholder engagement administration and compliance</a:t>
            </a:r>
            <a:endParaRPr sz="1700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3A3D4B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Fiscal management</a:t>
            </a:r>
            <a:endParaRPr sz="1700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3A3D4B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Reporting and documentation</a:t>
            </a:r>
            <a:endParaRPr sz="1700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3A3D4B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Personnel requirements</a:t>
            </a:r>
            <a:endParaRPr sz="1700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3A3D4B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Special populations services</a:t>
            </a:r>
            <a:endParaRPr sz="1700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3A3D4B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Parent and family engagement</a:t>
            </a:r>
            <a:endParaRPr sz="1700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3A3D4B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Private school services</a:t>
            </a:r>
            <a:endParaRPr sz="1700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3A3D4B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Assessment and evaluation</a:t>
            </a:r>
            <a:endParaRPr sz="1700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3A3D4B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Justice system-involved youth</a:t>
            </a:r>
            <a:endParaRPr sz="1700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2a4f0de3682_2_0"/>
          <p:cNvSpPr txBox="1"/>
          <p:nvPr/>
        </p:nvSpPr>
        <p:spPr>
          <a:xfrm>
            <a:off x="5764075" y="6251550"/>
            <a:ext cx="3954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2a4f0de3682_2_0"/>
          <p:cNvSpPr txBox="1"/>
          <p:nvPr/>
        </p:nvSpPr>
        <p:spPr>
          <a:xfrm>
            <a:off x="298250" y="7196600"/>
            <a:ext cx="10063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Assurances for IDEA Part B 611 and 619 are currently under legal review and will be uploaded to the UA support page once finalized.</a:t>
            </a:r>
            <a:r>
              <a:rPr lang="en" sz="2000" b="1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1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a4ea92a748_6_8"/>
          <p:cNvSpPr txBox="1">
            <a:spLocks noGrp="1"/>
          </p:cNvSpPr>
          <p:nvPr>
            <p:ph type="title"/>
          </p:nvPr>
        </p:nvSpPr>
        <p:spPr>
          <a:xfrm>
            <a:off x="298250" y="578492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None/>
            </a:pPr>
            <a:r>
              <a:rPr lang="en" sz="3600" b="1"/>
              <a:t>Unified Application Website</a:t>
            </a:r>
            <a:endParaRPr sz="3600" b="1"/>
          </a:p>
        </p:txBody>
      </p:sp>
      <p:pic>
        <p:nvPicPr>
          <p:cNvPr id="131" name="Google Shape;131;g2a4ea92a748_6_8" descr="A picture containing calenda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1718" y="6251555"/>
            <a:ext cx="1371601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a4ea92a748_6_8"/>
          <p:cNvSpPr txBox="1"/>
          <p:nvPr/>
        </p:nvSpPr>
        <p:spPr>
          <a:xfrm>
            <a:off x="0" y="1560775"/>
            <a:ext cx="12192000" cy="8961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7472" marR="347472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900" b="1" i="0" u="none" strike="noStrike" cap="none">
              <a:solidFill>
                <a:srgbClr val="FFFFFF"/>
              </a:solidFill>
              <a:highlight>
                <a:srgbClr val="00808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2a4ea92a748_6_8"/>
          <p:cNvSpPr txBox="1"/>
          <p:nvPr/>
        </p:nvSpPr>
        <p:spPr>
          <a:xfrm>
            <a:off x="1241125" y="2539075"/>
            <a:ext cx="10492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000" b="1" i="0" u="none" strike="noStrike" cap="none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g2a4ea92a748_6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250" y="2609375"/>
            <a:ext cx="4386268" cy="352152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2a4ea92a748_6_8"/>
          <p:cNvSpPr txBox="1"/>
          <p:nvPr/>
        </p:nvSpPr>
        <p:spPr>
          <a:xfrm>
            <a:off x="6042075" y="2620875"/>
            <a:ext cx="5070000" cy="3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Steps to access:</a:t>
            </a:r>
            <a:endParaRPr sz="2400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A3D4B"/>
              </a:buClr>
              <a:buSzPts val="2400"/>
              <a:buFont typeface="Calibri"/>
              <a:buAutoNum type="arabicPeriod"/>
            </a:pPr>
            <a:r>
              <a:rPr lang="en" sz="24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Go to </a:t>
            </a:r>
            <a:r>
              <a:rPr lang="en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https://webnew.ped.state.nm.us/</a:t>
            </a:r>
            <a:endParaRPr sz="2400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A3D4B"/>
              </a:buClr>
              <a:buSzPts val="2400"/>
              <a:buFont typeface="Calibri"/>
              <a:buAutoNum type="arabicPeriod"/>
            </a:pPr>
            <a:r>
              <a:rPr lang="en" sz="24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Click “Offices and Programs” in the top green menu</a:t>
            </a:r>
            <a:endParaRPr sz="2400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A3D4B"/>
              </a:buClr>
              <a:buSzPts val="2400"/>
              <a:buFont typeface="Calibri"/>
              <a:buAutoNum type="arabicPeriod"/>
            </a:pPr>
            <a:r>
              <a:rPr lang="en" sz="2400">
                <a:solidFill>
                  <a:srgbClr val="3A3D4B"/>
                </a:solidFill>
                <a:latin typeface="Calibri"/>
                <a:ea typeface="Calibri"/>
                <a:cs typeface="Calibri"/>
                <a:sym typeface="Calibri"/>
              </a:rPr>
              <a:t>Click “Unified Application” </a:t>
            </a:r>
            <a:endParaRPr sz="2400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A3D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les Direction 16X9">
  <a:themeElements>
    <a:clrScheme name="SalesDirection">
      <a:dk1>
        <a:srgbClr val="595959"/>
      </a:dk1>
      <a:lt1>
        <a:srgbClr val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1618</Words>
  <Application>Microsoft Office PowerPoint</Application>
  <PresentationFormat>Widescreen</PresentationFormat>
  <Paragraphs>236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Poppins</vt:lpstr>
      <vt:lpstr>Calibri</vt:lpstr>
      <vt:lpstr>Noto Sans</vt:lpstr>
      <vt:lpstr>Book Antiqua</vt:lpstr>
      <vt:lpstr>Sales Direction 16X9</vt:lpstr>
      <vt:lpstr>PowerPoint Presentation</vt:lpstr>
      <vt:lpstr>Overview </vt:lpstr>
      <vt:lpstr>Background &amp; Context</vt:lpstr>
      <vt:lpstr>LEA Access to the UA   </vt:lpstr>
      <vt:lpstr>Process for LEA Access to the UA </vt:lpstr>
      <vt:lpstr>UA Pre-Application Module Overview  </vt:lpstr>
      <vt:lpstr>The UA Pre-Application Module</vt:lpstr>
      <vt:lpstr>Consolidated Assurances</vt:lpstr>
      <vt:lpstr>Unified Application Website</vt:lpstr>
      <vt:lpstr>GEPA Statement</vt:lpstr>
      <vt:lpstr>Planning for the Pre-Application Module</vt:lpstr>
      <vt:lpstr>NOVA Data Validation    </vt:lpstr>
      <vt:lpstr>NOVA Data Validation</vt:lpstr>
      <vt:lpstr>Moving Forward</vt:lpstr>
      <vt:lpstr>Key Milestones for the UA</vt:lpstr>
      <vt:lpstr>Weekly Federal Programs Team Calls Schedule (1/2) </vt:lpstr>
      <vt:lpstr>Planned Topics for Weekly Federal Programs Team Calls (2/2) </vt:lpstr>
      <vt:lpstr>Next Steps </vt:lpstr>
      <vt:lpstr>Next Steps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Stowe, Kenneth, PED</dc:creator>
  <cp:lastModifiedBy>Hughart, Elizabeth, PED</cp:lastModifiedBy>
  <cp:revision>1</cp:revision>
  <dcterms:created xsi:type="dcterms:W3CDTF">2024-05-21T15:20:40Z</dcterms:created>
  <dcterms:modified xsi:type="dcterms:W3CDTF">2025-01-24T22:21:16Z</dcterms:modified>
</cp:coreProperties>
</file>