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50"/>
  </p:notesMasterIdLst>
  <p:sldIdLst>
    <p:sldId id="379" r:id="rId5"/>
    <p:sldId id="256" r:id="rId6"/>
    <p:sldId id="259" r:id="rId7"/>
    <p:sldId id="261" r:id="rId8"/>
    <p:sldId id="342" r:id="rId9"/>
    <p:sldId id="340" r:id="rId10"/>
    <p:sldId id="439" r:id="rId11"/>
    <p:sldId id="459" r:id="rId12"/>
    <p:sldId id="452" r:id="rId13"/>
    <p:sldId id="449" r:id="rId14"/>
    <p:sldId id="453" r:id="rId15"/>
    <p:sldId id="454" r:id="rId16"/>
    <p:sldId id="455" r:id="rId17"/>
    <p:sldId id="456" r:id="rId18"/>
    <p:sldId id="460" r:id="rId19"/>
    <p:sldId id="414" r:id="rId20"/>
    <p:sldId id="258" r:id="rId21"/>
    <p:sldId id="418" r:id="rId22"/>
    <p:sldId id="419" r:id="rId23"/>
    <p:sldId id="264" r:id="rId24"/>
    <p:sldId id="265" r:id="rId25"/>
    <p:sldId id="263" r:id="rId26"/>
    <p:sldId id="266" r:id="rId27"/>
    <p:sldId id="458" r:id="rId28"/>
    <p:sldId id="323" r:id="rId29"/>
    <p:sldId id="445" r:id="rId30"/>
    <p:sldId id="327" r:id="rId31"/>
    <p:sldId id="336" r:id="rId32"/>
    <p:sldId id="457" r:id="rId33"/>
    <p:sldId id="335" r:id="rId34"/>
    <p:sldId id="268" r:id="rId35"/>
    <p:sldId id="320" r:id="rId36"/>
    <p:sldId id="444" r:id="rId37"/>
    <p:sldId id="451" r:id="rId38"/>
    <p:sldId id="383" r:id="rId39"/>
    <p:sldId id="430" r:id="rId40"/>
    <p:sldId id="317" r:id="rId41"/>
    <p:sldId id="318" r:id="rId42"/>
    <p:sldId id="322" r:id="rId43"/>
    <p:sldId id="433" r:id="rId44"/>
    <p:sldId id="434" r:id="rId45"/>
    <p:sldId id="435" r:id="rId46"/>
    <p:sldId id="448" r:id="rId47"/>
    <p:sldId id="319" r:id="rId48"/>
    <p:sldId id="272" r:id="rId49"/>
  </p:sldIdLst>
  <p:sldSz cx="12192000" cy="6858000"/>
  <p:notesSz cx="6858000" cy="9144000"/>
  <p:embeddedFontLst>
    <p:embeddedFont>
      <p:font typeface="Aptos Black" panose="020B0004020202020204" pitchFamily="34" charset="0"/>
      <p:bold r:id="rId51"/>
      <p:boldItalic r:id="rId52"/>
    </p:embeddedFont>
    <p:embeddedFont>
      <p:font typeface="Arial Black" panose="020B0A04020102020204" pitchFamily="34" charset="0"/>
      <p:bold r:id="rId53"/>
    </p:embeddedFont>
    <p:embeddedFont>
      <p:font typeface="Arial Narrow" panose="020B0606020202030204" pitchFamily="34" charset="0"/>
      <p:regular r:id="rId54"/>
      <p:bold r:id="rId55"/>
      <p:italic r:id="rId56"/>
      <p:boldItalic r:id="rId57"/>
    </p:embeddedFont>
    <p:embeddedFont>
      <p:font typeface="Book Antiqua" panose="02040602050305030304" pitchFamily="18" charset="0"/>
      <p:regular r:id="rId58"/>
      <p:bold r:id="rId59"/>
      <p:italic r:id="rId60"/>
      <p:boldItalic r:id="rId61"/>
    </p:embeddedFont>
    <p:embeddedFont>
      <p:font typeface="Georgia" panose="02040502050405020303" pitchFamily="18"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22" roundtripDataSignature="AMtx7mhi0nZQMnOgN1Jf3O89FnT9gZGFC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4CBD"/>
    <a:srgbClr val="C9F0FF"/>
    <a:srgbClr val="1FA2D8"/>
    <a:srgbClr val="A5D4E6"/>
    <a:srgbClr val="BECAD6"/>
    <a:srgbClr val="A3B1C6"/>
    <a:srgbClr val="7087A9"/>
    <a:srgbClr val="FFFFFF"/>
    <a:srgbClr val="C8D0DE"/>
    <a:srgbClr val="728AA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4" d="100"/>
          <a:sy n="114" d="100"/>
        </p:scale>
        <p:origin x="12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123"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12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124"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122"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notesMaster" Target="notesMasters/notesMaster1.xml"/><Relationship Id="rId55" Type="http://schemas.openxmlformats.org/officeDocument/2006/relationships/font" Target="fonts/font5.fntdata"/><Relationship Id="rId125" Type="http://schemas.openxmlformats.org/officeDocument/2006/relationships/theme" Target="theme/theme1.xml"/></Relationships>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 Id="rId4" Type="http://schemas.openxmlformats.org/officeDocument/2006/relationships/image" Target="../media/image9.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B27C024-9B44-42E5-8D75-F3F467D4F877}" type="doc">
      <dgm:prSet loTypeId="urn:microsoft.com/office/officeart/2008/layout/PictureStrips" loCatId="picture" qsTypeId="urn:microsoft.com/office/officeart/2005/8/quickstyle/simple1" qsCatId="simple" csTypeId="urn:microsoft.com/office/officeart/2005/8/colors/accent1_2" csCatId="accent1" phldr="1"/>
      <dgm:spPr/>
      <dgm:t>
        <a:bodyPr/>
        <a:lstStyle/>
        <a:p>
          <a:endParaRPr lang="en-US"/>
        </a:p>
      </dgm:t>
    </dgm:pt>
    <dgm:pt modelId="{A1F44F0B-5F1C-4CE8-A7F9-8E4173533C3B}">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a:solidFill>
              <a:schemeClr val="bg2"/>
            </a:solidFill>
            <a:latin typeface="Arial Black" panose="020B0A04020102020204" pitchFamily="34" charset="0"/>
          </a:endParaRPr>
        </a:p>
      </dgm:t>
    </dgm:pt>
    <dgm:pt modelId="{04063993-3FAC-4FEE-91D2-B5C38267C783}" type="parTrans" cxnId="{EA44D11F-74A6-4356-8EE5-7F4E5B93CCEC}">
      <dgm:prSet/>
      <dgm:spPr/>
      <dgm:t>
        <a:bodyPr/>
        <a:lstStyle/>
        <a:p>
          <a:endParaRPr lang="en-US"/>
        </a:p>
      </dgm:t>
    </dgm:pt>
    <dgm:pt modelId="{F827AB94-DA6F-43D6-AC41-4C7FEECC6601}" type="sibTrans" cxnId="{EA44D11F-74A6-4356-8EE5-7F4E5B93CCEC}">
      <dgm:prSet/>
      <dgm:spPr/>
      <dgm:t>
        <a:bodyPr/>
        <a:lstStyle/>
        <a:p>
          <a:endParaRPr lang="en-US"/>
        </a:p>
      </dgm:t>
    </dgm:pt>
    <dgm:pt modelId="{5CFB1511-2ADB-4E40-A331-5E5F8C4358A9}">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gm:t>
    </dgm:pt>
    <dgm:pt modelId="{D513408A-685D-4D17-9B53-69FCAFF1DC5F}" type="parTrans" cxnId="{F69B0388-D666-46CB-A036-3A55A065AC01}">
      <dgm:prSet/>
      <dgm:spPr/>
      <dgm:t>
        <a:bodyPr/>
        <a:lstStyle/>
        <a:p>
          <a:endParaRPr lang="en-US"/>
        </a:p>
      </dgm:t>
    </dgm:pt>
    <dgm:pt modelId="{459C36CE-1472-4C76-A34F-38AC352717B1}" type="sibTrans" cxnId="{F69B0388-D666-46CB-A036-3A55A065AC01}">
      <dgm:prSet/>
      <dgm:spPr/>
      <dgm:t>
        <a:bodyPr/>
        <a:lstStyle/>
        <a:p>
          <a:endParaRPr lang="en-US"/>
        </a:p>
      </dgm:t>
    </dgm:pt>
    <dgm:pt modelId="{6E6BAB05-7C64-4242-A367-D5F961699994}">
      <dgm:prSet custT="1"/>
      <dgm:spPr/>
      <dgm:t>
        <a:bodyPr/>
        <a:lstStyle/>
        <a:p>
          <a:r>
            <a:rPr lang="en-US" sz="8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gm:t>
    </dgm:pt>
    <dgm:pt modelId="{0C7EA2C1-6E6D-4CF3-ADD6-C86031DBECA3}" type="parTrans" cxnId="{B5DE0B59-94BB-46C1-8449-FF0E158CAF29}">
      <dgm:prSet/>
      <dgm:spPr/>
      <dgm:t>
        <a:bodyPr/>
        <a:lstStyle/>
        <a:p>
          <a:endParaRPr lang="en-US"/>
        </a:p>
      </dgm:t>
    </dgm:pt>
    <dgm:pt modelId="{7F29D541-2897-4B03-957B-591549C651A4}" type="sibTrans" cxnId="{B5DE0B59-94BB-46C1-8449-FF0E158CAF29}">
      <dgm:prSet/>
      <dgm:spPr/>
      <dgm:t>
        <a:bodyPr/>
        <a:lstStyle/>
        <a:p>
          <a:endParaRPr lang="en-US"/>
        </a:p>
      </dgm:t>
    </dgm:pt>
    <dgm:pt modelId="{B181C6BC-3FF2-4CCA-BF4A-50F01B4D61A5}">
      <dgm:prSet custT="1"/>
      <dgm:spPr/>
      <dgm:t>
        <a:bodyPr/>
        <a:lstStyle/>
        <a:p>
          <a:r>
            <a:rPr lang="en-US" sz="7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gm:t>
    </dgm:pt>
    <dgm:pt modelId="{E14EA664-6852-429C-8C06-CDDC855EE8A7}" type="parTrans" cxnId="{B906C1BB-9AAC-4C15-963B-82B189094C40}">
      <dgm:prSet/>
      <dgm:spPr/>
      <dgm:t>
        <a:bodyPr/>
        <a:lstStyle/>
        <a:p>
          <a:endParaRPr lang="en-US"/>
        </a:p>
      </dgm:t>
    </dgm:pt>
    <dgm:pt modelId="{59DB0ED6-76BE-4A89-8C1A-0C10F9F023A3}" type="sibTrans" cxnId="{B906C1BB-9AAC-4C15-963B-82B189094C40}">
      <dgm:prSet/>
      <dgm:spPr/>
      <dgm:t>
        <a:bodyPr/>
        <a:lstStyle/>
        <a:p>
          <a:endParaRPr lang="en-US"/>
        </a:p>
      </dgm:t>
    </dgm:pt>
    <dgm:pt modelId="{D11F5151-35D2-4012-B14B-2DE813270235}">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gm:t>
    </dgm:pt>
    <dgm:pt modelId="{908D1B31-676F-49B3-AB77-8FBD904FFC3E}" type="parTrans" cxnId="{CD768B2E-9B72-4C12-9412-7EA51A599685}">
      <dgm:prSet/>
      <dgm:spPr/>
      <dgm:t>
        <a:bodyPr/>
        <a:lstStyle/>
        <a:p>
          <a:endParaRPr lang="en-US"/>
        </a:p>
      </dgm:t>
    </dgm:pt>
    <dgm:pt modelId="{F92524C1-AB96-4D9A-B190-FA51C08E1F18}" type="sibTrans" cxnId="{CD768B2E-9B72-4C12-9412-7EA51A599685}">
      <dgm:prSet/>
      <dgm:spPr/>
      <dgm:t>
        <a:bodyPr/>
        <a:lstStyle/>
        <a:p>
          <a:endParaRPr lang="en-US"/>
        </a:p>
      </dgm:t>
    </dgm:pt>
    <dgm:pt modelId="{4A6A673F-A9DC-4AFD-8FA6-DBE3AA387AA2}">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a:solidFill>
              <a:schemeClr val="bg2"/>
            </a:solidFill>
            <a:latin typeface="Arial Black" panose="020B0A04020102020204" pitchFamily="34" charset="0"/>
          </a:endParaRPr>
        </a:p>
      </dgm:t>
    </dgm:pt>
    <dgm:pt modelId="{CFF49437-930B-4079-B330-A5B70B3E8140}" type="parTrans" cxnId="{B4AD4D44-5A67-457D-A9BB-EA63C3232E3E}">
      <dgm:prSet/>
      <dgm:spPr/>
      <dgm:t>
        <a:bodyPr/>
        <a:lstStyle/>
        <a:p>
          <a:endParaRPr lang="en-US"/>
        </a:p>
      </dgm:t>
    </dgm:pt>
    <dgm:pt modelId="{59996D29-4DA0-41DA-8575-7F35B2A4A6FD}" type="sibTrans" cxnId="{B4AD4D44-5A67-457D-A9BB-EA63C3232E3E}">
      <dgm:prSet/>
      <dgm:spPr/>
      <dgm:t>
        <a:bodyPr/>
        <a:lstStyle/>
        <a:p>
          <a:endParaRPr lang="en-US"/>
        </a:p>
      </dgm:t>
    </dgm:pt>
    <dgm:pt modelId="{69B7A8A8-D5F4-4008-AFA5-2F2B2E5AD42A}">
      <dgm:prSet phldrT="[Tex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a:solidFill>
              <a:schemeClr val="bg2"/>
            </a:solidFill>
            <a:latin typeface="Arial Black" panose="020B0A04020102020204" pitchFamily="34" charset="0"/>
          </a:endParaRPr>
        </a:p>
      </dgm:t>
    </dgm:pt>
    <dgm:pt modelId="{5C83FFF6-13D1-4F50-B3AD-2440A565CF9D}" type="parTrans" cxnId="{BA0FC1F4-275E-4D19-90C7-267B1A29F9E0}">
      <dgm:prSet/>
      <dgm:spPr/>
      <dgm:t>
        <a:bodyPr/>
        <a:lstStyle/>
        <a:p>
          <a:endParaRPr lang="en-US"/>
        </a:p>
      </dgm:t>
    </dgm:pt>
    <dgm:pt modelId="{01D1ABBB-3CEA-48C0-A7BF-439C0A809590}" type="sibTrans" cxnId="{BA0FC1F4-275E-4D19-90C7-267B1A29F9E0}">
      <dgm:prSet/>
      <dgm:spPr/>
      <dgm:t>
        <a:bodyPr/>
        <a:lstStyle/>
        <a:p>
          <a:endParaRPr lang="en-US"/>
        </a:p>
      </dgm:t>
    </dgm:pt>
    <dgm:pt modelId="{2B80BB65-000D-43AF-A4AD-EB629CD8673F}">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gm:t>
    </dgm:pt>
    <dgm:pt modelId="{81F48669-A204-4223-B540-8C0F85AC95EC}" type="parTrans" cxnId="{564FADCF-73DF-4396-B807-E4FB42583691}">
      <dgm:prSet/>
      <dgm:spPr/>
      <dgm:t>
        <a:bodyPr/>
        <a:lstStyle/>
        <a:p>
          <a:endParaRPr lang="en-US"/>
        </a:p>
      </dgm:t>
    </dgm:pt>
    <dgm:pt modelId="{A143AEE6-1FEC-4B95-8EDD-C9B96802A75E}" type="sibTrans" cxnId="{564FADCF-73DF-4396-B807-E4FB42583691}">
      <dgm:prSet/>
      <dgm:spPr/>
      <dgm:t>
        <a:bodyPr/>
        <a:lstStyle/>
        <a:p>
          <a:endParaRPr lang="en-US"/>
        </a:p>
      </dgm:t>
    </dgm:pt>
    <dgm:pt modelId="{DC5DCEB0-DA4F-45C5-8E17-F04ED87E6577}">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a:solidFill>
              <a:schemeClr val="bg2"/>
            </a:solidFill>
            <a:latin typeface="Arial Black" panose="020B0A04020102020204" pitchFamily="34" charset="0"/>
          </a:endParaRPr>
        </a:p>
      </dgm:t>
    </dgm:pt>
    <dgm:pt modelId="{1B7166E5-2F27-4621-800B-4AA70FB333FF}" type="parTrans" cxnId="{CD818707-ACEA-46D1-A1B4-2410037815C5}">
      <dgm:prSet/>
      <dgm:spPr/>
      <dgm:t>
        <a:bodyPr/>
        <a:lstStyle/>
        <a:p>
          <a:endParaRPr lang="en-US"/>
        </a:p>
      </dgm:t>
    </dgm:pt>
    <dgm:pt modelId="{4044431F-B76E-4084-A996-497F8A900391}" type="sibTrans" cxnId="{CD818707-ACEA-46D1-A1B4-2410037815C5}">
      <dgm:prSet/>
      <dgm:spPr/>
      <dgm:t>
        <a:bodyPr/>
        <a:lstStyle/>
        <a:p>
          <a:endParaRPr lang="en-US"/>
        </a:p>
      </dgm:t>
    </dgm:pt>
    <dgm:pt modelId="{B9D725E2-DD71-4A2C-97D4-806AB637468D}">
      <dgm:prSet custT="1"/>
      <dgm:spPr/>
      <dgm:t>
        <a:bodyPr/>
        <a:lstStyle/>
        <a:p>
          <a:r>
            <a:rPr lang="en-US" sz="900" b="1">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gm:t>
    </dgm:pt>
    <dgm:pt modelId="{385A67FF-F0C6-4309-8D66-7F93F3462DFF}" type="parTrans" cxnId="{7E3BC6B8-6EFE-43B0-B49A-214DE75AFB1F}">
      <dgm:prSet/>
      <dgm:spPr/>
      <dgm:t>
        <a:bodyPr/>
        <a:lstStyle/>
        <a:p>
          <a:endParaRPr lang="en-US"/>
        </a:p>
      </dgm:t>
    </dgm:pt>
    <dgm:pt modelId="{5335FAE6-E3D8-4965-88C2-C0846CAABEF0}" type="sibTrans" cxnId="{7E3BC6B8-6EFE-43B0-B49A-214DE75AFB1F}">
      <dgm:prSet/>
      <dgm:spPr/>
      <dgm:t>
        <a:bodyPr/>
        <a:lstStyle/>
        <a:p>
          <a:endParaRPr lang="en-US"/>
        </a:p>
      </dgm:t>
    </dgm:pt>
    <dgm:pt modelId="{16FCC325-1D63-42E8-98F5-9A464A3D9056}" type="pres">
      <dgm:prSet presAssocID="{5B27C024-9B44-42E5-8D75-F3F467D4F877}" presName="Name0" presStyleCnt="0">
        <dgm:presLayoutVars>
          <dgm:dir/>
          <dgm:resizeHandles val="exact"/>
        </dgm:presLayoutVars>
      </dgm:prSet>
      <dgm:spPr/>
    </dgm:pt>
    <dgm:pt modelId="{78DD5430-9FBA-4D01-9EF1-DF59538EF30A}" type="pres">
      <dgm:prSet presAssocID="{A1F44F0B-5F1C-4CE8-A7F9-8E4173533C3B}" presName="composite" presStyleCnt="0"/>
      <dgm:spPr/>
    </dgm:pt>
    <dgm:pt modelId="{D9771A81-FFA0-45B4-AF94-0E1A98E984AF}" type="pres">
      <dgm:prSet presAssocID="{A1F44F0B-5F1C-4CE8-A7F9-8E4173533C3B}" presName="rect1" presStyleLbl="trAlignAcc1" presStyleIdx="0" presStyleCnt="10">
        <dgm:presLayoutVars>
          <dgm:bulletEnabled val="1"/>
        </dgm:presLayoutVars>
      </dgm:prSet>
      <dgm:spPr/>
    </dgm:pt>
    <dgm:pt modelId="{6339B3DD-6671-41DC-A877-74CD45F01505}" type="pres">
      <dgm:prSet presAssocID="{A1F44F0B-5F1C-4CE8-A7F9-8E4173533C3B}" presName="rect2" presStyleLbl="fgImgPlace1" presStyleIdx="0"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0CAE926F-643D-4A94-B166-F1CCACF01D1C}" type="pres">
      <dgm:prSet presAssocID="{F827AB94-DA6F-43D6-AC41-4C7FEECC6601}" presName="sibTrans" presStyleCnt="0"/>
      <dgm:spPr/>
    </dgm:pt>
    <dgm:pt modelId="{5789B22D-7C30-4EF2-A9E5-A777ECB1E054}" type="pres">
      <dgm:prSet presAssocID="{5CFB1511-2ADB-4E40-A331-5E5F8C4358A9}" presName="composite" presStyleCnt="0"/>
      <dgm:spPr/>
    </dgm:pt>
    <dgm:pt modelId="{11F1AA8C-639D-4E8F-AAF2-265F6AE5646F}" type="pres">
      <dgm:prSet presAssocID="{5CFB1511-2ADB-4E40-A331-5E5F8C4358A9}" presName="rect1" presStyleLbl="trAlignAcc1" presStyleIdx="1" presStyleCnt="10">
        <dgm:presLayoutVars>
          <dgm:bulletEnabled val="1"/>
        </dgm:presLayoutVars>
      </dgm:prSet>
      <dgm:spPr/>
    </dgm:pt>
    <dgm:pt modelId="{5AF0B6BF-C910-4C10-B8E5-0189F7F0FB78}" type="pres">
      <dgm:prSet presAssocID="{5CFB1511-2ADB-4E40-A331-5E5F8C4358A9}" presName="rect2" presStyleLbl="fgImgPlace1" presStyleIdx="1"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D1891F2F-3735-4BB5-8088-72D3B0AB8B53}" type="pres">
      <dgm:prSet presAssocID="{459C36CE-1472-4C76-A34F-38AC352717B1}" presName="sibTrans" presStyleCnt="0"/>
      <dgm:spPr/>
    </dgm:pt>
    <dgm:pt modelId="{BAB5F357-7795-4CF6-8F78-D7530EF4872B}" type="pres">
      <dgm:prSet presAssocID="{6E6BAB05-7C64-4242-A367-D5F961699994}" presName="composite" presStyleCnt="0"/>
      <dgm:spPr/>
    </dgm:pt>
    <dgm:pt modelId="{4B11CF4F-38E4-4D3C-B39A-7EE8C18EFF32}" type="pres">
      <dgm:prSet presAssocID="{6E6BAB05-7C64-4242-A367-D5F961699994}" presName="rect1" presStyleLbl="trAlignAcc1" presStyleIdx="2" presStyleCnt="10">
        <dgm:presLayoutVars>
          <dgm:bulletEnabled val="1"/>
        </dgm:presLayoutVars>
      </dgm:prSet>
      <dgm:spPr/>
    </dgm:pt>
    <dgm:pt modelId="{B64C2B63-2D18-4326-BFC4-9C6F7E2040C1}" type="pres">
      <dgm:prSet presAssocID="{6E6BAB05-7C64-4242-A367-D5F961699994}" presName="rect2" presStyleLbl="fgImgPlace1" presStyleIdx="2"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A351C9A8-A70D-4233-B0E9-85C9E931EBC7}" type="pres">
      <dgm:prSet presAssocID="{7F29D541-2897-4B03-957B-591549C651A4}" presName="sibTrans" presStyleCnt="0"/>
      <dgm:spPr/>
    </dgm:pt>
    <dgm:pt modelId="{24BCA1B0-5331-4A4C-B5A4-0E6DD1263529}" type="pres">
      <dgm:prSet presAssocID="{B181C6BC-3FF2-4CCA-BF4A-50F01B4D61A5}" presName="composite" presStyleCnt="0"/>
      <dgm:spPr/>
    </dgm:pt>
    <dgm:pt modelId="{35C61938-4537-4895-A5A1-57C95B2E1270}" type="pres">
      <dgm:prSet presAssocID="{B181C6BC-3FF2-4CCA-BF4A-50F01B4D61A5}" presName="rect1" presStyleLbl="trAlignAcc1" presStyleIdx="3" presStyleCnt="10">
        <dgm:presLayoutVars>
          <dgm:bulletEnabled val="1"/>
        </dgm:presLayoutVars>
      </dgm:prSet>
      <dgm:spPr/>
    </dgm:pt>
    <dgm:pt modelId="{5581CEFC-C7CA-4E89-AAD9-879FA912D0E7}" type="pres">
      <dgm:prSet presAssocID="{B181C6BC-3FF2-4CCA-BF4A-50F01B4D61A5}" presName="rect2" presStyleLbl="fgImgPlace1" presStyleIdx="3"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37FA3FD3-DEA6-45FA-BB15-5F16D3569CCC}" type="pres">
      <dgm:prSet presAssocID="{59DB0ED6-76BE-4A89-8C1A-0C10F9F023A3}" presName="sibTrans" presStyleCnt="0"/>
      <dgm:spPr/>
    </dgm:pt>
    <dgm:pt modelId="{FD2857A4-9A6D-4070-8686-671F3DBB7F5F}" type="pres">
      <dgm:prSet presAssocID="{D11F5151-35D2-4012-B14B-2DE813270235}" presName="composite" presStyleCnt="0"/>
      <dgm:spPr/>
    </dgm:pt>
    <dgm:pt modelId="{3D429B63-A696-46CB-B115-13A15CCF6827}" type="pres">
      <dgm:prSet presAssocID="{D11F5151-35D2-4012-B14B-2DE813270235}" presName="rect1" presStyleLbl="trAlignAcc1" presStyleIdx="4" presStyleCnt="10">
        <dgm:presLayoutVars>
          <dgm:bulletEnabled val="1"/>
        </dgm:presLayoutVars>
      </dgm:prSet>
      <dgm:spPr/>
    </dgm:pt>
    <dgm:pt modelId="{B5F5BB00-7670-432C-8B5F-D4CB8B7C7691}" type="pres">
      <dgm:prSet presAssocID="{D11F5151-35D2-4012-B14B-2DE813270235}" presName="rect2" presStyleLbl="fgImgPlace1" presStyleIdx="4"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965F62DD-BE2A-431A-AA1C-69035C7A84CD}" type="pres">
      <dgm:prSet presAssocID="{F92524C1-AB96-4D9A-B190-FA51C08E1F18}" presName="sibTrans" presStyleCnt="0"/>
      <dgm:spPr/>
    </dgm:pt>
    <dgm:pt modelId="{B80EC346-AFD4-4983-BA7B-196EE5C094DF}" type="pres">
      <dgm:prSet presAssocID="{4A6A673F-A9DC-4AFD-8FA6-DBE3AA387AA2}" presName="composite" presStyleCnt="0"/>
      <dgm:spPr/>
    </dgm:pt>
    <dgm:pt modelId="{6B89616D-4B32-4A90-B902-088FE6ED00F7}" type="pres">
      <dgm:prSet presAssocID="{4A6A673F-A9DC-4AFD-8FA6-DBE3AA387AA2}" presName="rect1" presStyleLbl="trAlignAcc1" presStyleIdx="5" presStyleCnt="10">
        <dgm:presLayoutVars>
          <dgm:bulletEnabled val="1"/>
        </dgm:presLayoutVars>
      </dgm:prSet>
      <dgm:spPr/>
    </dgm:pt>
    <dgm:pt modelId="{710B8157-4E9C-43C2-B7A5-83BD8E6F4CB5}" type="pres">
      <dgm:prSet presAssocID="{4A6A673F-A9DC-4AFD-8FA6-DBE3AA387AA2}" presName="rect2" presStyleLbl="fgImgPlace1" presStyleIdx="5"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BF897F3E-45F4-48D5-8202-7CC5B9C08C12}" type="pres">
      <dgm:prSet presAssocID="{59996D29-4DA0-41DA-8575-7F35B2A4A6FD}" presName="sibTrans" presStyleCnt="0"/>
      <dgm:spPr/>
    </dgm:pt>
    <dgm:pt modelId="{013F36A6-319D-4BE6-9BCF-60B52BD0D56A}" type="pres">
      <dgm:prSet presAssocID="{69B7A8A8-D5F4-4008-AFA5-2F2B2E5AD42A}" presName="composite" presStyleCnt="0"/>
      <dgm:spPr/>
    </dgm:pt>
    <dgm:pt modelId="{0A36A97B-E0A0-481B-96E2-D8AB2F6772C8}" type="pres">
      <dgm:prSet presAssocID="{69B7A8A8-D5F4-4008-AFA5-2F2B2E5AD42A}" presName="rect1" presStyleLbl="trAlignAcc1" presStyleIdx="6" presStyleCnt="10">
        <dgm:presLayoutVars>
          <dgm:bulletEnabled val="1"/>
        </dgm:presLayoutVars>
      </dgm:prSet>
      <dgm:spPr/>
    </dgm:pt>
    <dgm:pt modelId="{EA90F528-39A6-47EE-9356-4A1555050725}" type="pres">
      <dgm:prSet presAssocID="{69B7A8A8-D5F4-4008-AFA5-2F2B2E5AD42A}" presName="rect2" presStyleLbl="fgImgPlace1" presStyleIdx="6"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861DEAE6-EC4B-48EB-AB72-9C2FE649B1D1}" type="pres">
      <dgm:prSet presAssocID="{01D1ABBB-3CEA-48C0-A7BF-439C0A809590}" presName="sibTrans" presStyleCnt="0"/>
      <dgm:spPr/>
    </dgm:pt>
    <dgm:pt modelId="{294C68EC-6A54-4DA2-A37E-A6CF5FAAF27F}" type="pres">
      <dgm:prSet presAssocID="{2B80BB65-000D-43AF-A4AD-EB629CD8673F}" presName="composite" presStyleCnt="0"/>
      <dgm:spPr/>
    </dgm:pt>
    <dgm:pt modelId="{C3F84F40-3AB2-4818-8FA2-D11EB56BAED3}" type="pres">
      <dgm:prSet presAssocID="{2B80BB65-000D-43AF-A4AD-EB629CD8673F}" presName="rect1" presStyleLbl="trAlignAcc1" presStyleIdx="7" presStyleCnt="10">
        <dgm:presLayoutVars>
          <dgm:bulletEnabled val="1"/>
        </dgm:presLayoutVars>
      </dgm:prSet>
      <dgm:spPr/>
    </dgm:pt>
    <dgm:pt modelId="{D21B83AE-4833-41AC-A7D4-FCB3AB11310B}" type="pres">
      <dgm:prSet presAssocID="{2B80BB65-000D-43AF-A4AD-EB629CD8673F}" presName="rect2" presStyleLbl="fgImgPlace1" presStyleIdx="7"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F2DA351A-0D5E-4E4B-8D1D-CDB661066C8F}" type="pres">
      <dgm:prSet presAssocID="{A143AEE6-1FEC-4B95-8EDD-C9B96802A75E}" presName="sibTrans" presStyleCnt="0"/>
      <dgm:spPr/>
    </dgm:pt>
    <dgm:pt modelId="{DBF647F9-BA0C-4AE3-8833-2C0CEB4136C7}" type="pres">
      <dgm:prSet presAssocID="{DC5DCEB0-DA4F-45C5-8E17-F04ED87E6577}" presName="composite" presStyleCnt="0"/>
      <dgm:spPr/>
    </dgm:pt>
    <dgm:pt modelId="{1987DE13-7F7C-4A64-B9A6-FCEC58EF35E9}" type="pres">
      <dgm:prSet presAssocID="{DC5DCEB0-DA4F-45C5-8E17-F04ED87E6577}" presName="rect1" presStyleLbl="trAlignAcc1" presStyleIdx="8" presStyleCnt="10">
        <dgm:presLayoutVars>
          <dgm:bulletEnabled val="1"/>
        </dgm:presLayoutVars>
      </dgm:prSet>
      <dgm:spPr/>
    </dgm:pt>
    <dgm:pt modelId="{044B7755-1BD6-4A8D-8E79-60E3F68457F3}" type="pres">
      <dgm:prSet presAssocID="{DC5DCEB0-DA4F-45C5-8E17-F04ED87E6577}" presName="rect2" presStyleLbl="fgImgPlace1" presStyleIdx="8"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 modelId="{4483BAD2-31E9-47C0-8B4F-B6F55992EBCD}" type="pres">
      <dgm:prSet presAssocID="{4044431F-B76E-4084-A996-497F8A900391}" presName="sibTrans" presStyleCnt="0"/>
      <dgm:spPr/>
    </dgm:pt>
    <dgm:pt modelId="{19B96AC0-E2EA-4386-A8CE-E683B1FD1AE0}" type="pres">
      <dgm:prSet presAssocID="{B9D725E2-DD71-4A2C-97D4-806AB637468D}" presName="composite" presStyleCnt="0"/>
      <dgm:spPr/>
    </dgm:pt>
    <dgm:pt modelId="{6F1C0E9F-7E29-4CAC-8454-9A7B17931861}" type="pres">
      <dgm:prSet presAssocID="{B9D725E2-DD71-4A2C-97D4-806AB637468D}" presName="rect1" presStyleLbl="trAlignAcc1" presStyleIdx="9" presStyleCnt="10">
        <dgm:presLayoutVars>
          <dgm:bulletEnabled val="1"/>
        </dgm:presLayoutVars>
      </dgm:prSet>
      <dgm:spPr/>
    </dgm:pt>
    <dgm:pt modelId="{D85671A5-C6EB-4AAD-8F08-57525CBFE711}" type="pres">
      <dgm:prSet presAssocID="{B9D725E2-DD71-4A2C-97D4-806AB637468D}" presName="rect2" presStyleLbl="fgImgPlace1" presStyleIdx="9" presStyleCnt="10"/>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pt>
  </dgm:ptLst>
  <dgm:cxnLst>
    <dgm:cxn modelId="{CD818707-ACEA-46D1-A1B4-2410037815C5}" srcId="{5B27C024-9B44-42E5-8D75-F3F467D4F877}" destId="{DC5DCEB0-DA4F-45C5-8E17-F04ED87E6577}" srcOrd="8" destOrd="0" parTransId="{1B7166E5-2F27-4621-800B-4AA70FB333FF}" sibTransId="{4044431F-B76E-4084-A996-497F8A900391}"/>
    <dgm:cxn modelId="{B66F1B09-C738-4528-9C3F-29BE02B30E31}" type="presOf" srcId="{2B80BB65-000D-43AF-A4AD-EB629CD8673F}" destId="{C3F84F40-3AB2-4818-8FA2-D11EB56BAED3}" srcOrd="0" destOrd="0" presId="urn:microsoft.com/office/officeart/2008/layout/PictureStrips"/>
    <dgm:cxn modelId="{9A034509-2690-4E77-8C9E-9267A38B6B9D}" type="presOf" srcId="{69B7A8A8-D5F4-4008-AFA5-2F2B2E5AD42A}" destId="{0A36A97B-E0A0-481B-96E2-D8AB2F6772C8}" srcOrd="0" destOrd="0" presId="urn:microsoft.com/office/officeart/2008/layout/PictureStrips"/>
    <dgm:cxn modelId="{B326780A-0111-422E-860E-DB8CC42335A1}" type="presOf" srcId="{B181C6BC-3FF2-4CCA-BF4A-50F01B4D61A5}" destId="{35C61938-4537-4895-A5A1-57C95B2E1270}" srcOrd="0" destOrd="0" presId="urn:microsoft.com/office/officeart/2008/layout/PictureStrips"/>
    <dgm:cxn modelId="{EA44D11F-74A6-4356-8EE5-7F4E5B93CCEC}" srcId="{5B27C024-9B44-42E5-8D75-F3F467D4F877}" destId="{A1F44F0B-5F1C-4CE8-A7F9-8E4173533C3B}" srcOrd="0" destOrd="0" parTransId="{04063993-3FAC-4FEE-91D2-B5C38267C783}" sibTransId="{F827AB94-DA6F-43D6-AC41-4C7FEECC6601}"/>
    <dgm:cxn modelId="{CD768B2E-9B72-4C12-9412-7EA51A599685}" srcId="{5B27C024-9B44-42E5-8D75-F3F467D4F877}" destId="{D11F5151-35D2-4012-B14B-2DE813270235}" srcOrd="4" destOrd="0" parTransId="{908D1B31-676F-49B3-AB77-8FBD904FFC3E}" sibTransId="{F92524C1-AB96-4D9A-B190-FA51C08E1F18}"/>
    <dgm:cxn modelId="{2F11A643-1296-4BA3-8990-9BEBE5558BCA}" type="presOf" srcId="{4A6A673F-A9DC-4AFD-8FA6-DBE3AA387AA2}" destId="{6B89616D-4B32-4A90-B902-088FE6ED00F7}" srcOrd="0" destOrd="0" presId="urn:microsoft.com/office/officeart/2008/layout/PictureStrips"/>
    <dgm:cxn modelId="{B4AD4D44-5A67-457D-A9BB-EA63C3232E3E}" srcId="{5B27C024-9B44-42E5-8D75-F3F467D4F877}" destId="{4A6A673F-A9DC-4AFD-8FA6-DBE3AA387AA2}" srcOrd="5" destOrd="0" parTransId="{CFF49437-930B-4079-B330-A5B70B3E8140}" sibTransId="{59996D29-4DA0-41DA-8575-7F35B2A4A6FD}"/>
    <dgm:cxn modelId="{D0C0D44B-A645-4547-BE13-81EFC7838DDC}" type="presOf" srcId="{5CFB1511-2ADB-4E40-A331-5E5F8C4358A9}" destId="{11F1AA8C-639D-4E8F-AAF2-265F6AE5646F}" srcOrd="0" destOrd="0" presId="urn:microsoft.com/office/officeart/2008/layout/PictureStrips"/>
    <dgm:cxn modelId="{649FAC6C-9364-4349-877F-3F777F6B737A}" type="presOf" srcId="{DC5DCEB0-DA4F-45C5-8E17-F04ED87E6577}" destId="{1987DE13-7F7C-4A64-B9A6-FCEC58EF35E9}" srcOrd="0" destOrd="0" presId="urn:microsoft.com/office/officeart/2008/layout/PictureStrips"/>
    <dgm:cxn modelId="{014EA34E-1821-4EC9-956A-D0F41B89E7CA}" type="presOf" srcId="{6E6BAB05-7C64-4242-A367-D5F961699994}" destId="{4B11CF4F-38E4-4D3C-B39A-7EE8C18EFF32}" srcOrd="0" destOrd="0" presId="urn:microsoft.com/office/officeart/2008/layout/PictureStrips"/>
    <dgm:cxn modelId="{AE79FF70-C1F3-46FB-AC1E-183D39C13EA7}" type="presOf" srcId="{5B27C024-9B44-42E5-8D75-F3F467D4F877}" destId="{16FCC325-1D63-42E8-98F5-9A464A3D9056}" srcOrd="0" destOrd="0" presId="urn:microsoft.com/office/officeart/2008/layout/PictureStrips"/>
    <dgm:cxn modelId="{B5DE0B59-94BB-46C1-8449-FF0E158CAF29}" srcId="{5B27C024-9B44-42E5-8D75-F3F467D4F877}" destId="{6E6BAB05-7C64-4242-A367-D5F961699994}" srcOrd="2" destOrd="0" parTransId="{0C7EA2C1-6E6D-4CF3-ADD6-C86031DBECA3}" sibTransId="{7F29D541-2897-4B03-957B-591549C651A4}"/>
    <dgm:cxn modelId="{F69B0388-D666-46CB-A036-3A55A065AC01}" srcId="{5B27C024-9B44-42E5-8D75-F3F467D4F877}" destId="{5CFB1511-2ADB-4E40-A331-5E5F8C4358A9}" srcOrd="1" destOrd="0" parTransId="{D513408A-685D-4D17-9B53-69FCAFF1DC5F}" sibTransId="{459C36CE-1472-4C76-A34F-38AC352717B1}"/>
    <dgm:cxn modelId="{7E3BC6B8-6EFE-43B0-B49A-214DE75AFB1F}" srcId="{5B27C024-9B44-42E5-8D75-F3F467D4F877}" destId="{B9D725E2-DD71-4A2C-97D4-806AB637468D}" srcOrd="9" destOrd="0" parTransId="{385A67FF-F0C6-4309-8D66-7F93F3462DFF}" sibTransId="{5335FAE6-E3D8-4965-88C2-C0846CAABEF0}"/>
    <dgm:cxn modelId="{7B5EF4B9-ABD0-4FD3-98F0-EC3C762820D6}" type="presOf" srcId="{D11F5151-35D2-4012-B14B-2DE813270235}" destId="{3D429B63-A696-46CB-B115-13A15CCF6827}" srcOrd="0" destOrd="0" presId="urn:microsoft.com/office/officeart/2008/layout/PictureStrips"/>
    <dgm:cxn modelId="{B906C1BB-9AAC-4C15-963B-82B189094C40}" srcId="{5B27C024-9B44-42E5-8D75-F3F467D4F877}" destId="{B181C6BC-3FF2-4CCA-BF4A-50F01B4D61A5}" srcOrd="3" destOrd="0" parTransId="{E14EA664-6852-429C-8C06-CDDC855EE8A7}" sibTransId="{59DB0ED6-76BE-4A89-8C1A-0C10F9F023A3}"/>
    <dgm:cxn modelId="{705F69CF-2954-4F75-983B-97270F38BB43}" type="presOf" srcId="{A1F44F0B-5F1C-4CE8-A7F9-8E4173533C3B}" destId="{D9771A81-FFA0-45B4-AF94-0E1A98E984AF}" srcOrd="0" destOrd="0" presId="urn:microsoft.com/office/officeart/2008/layout/PictureStrips"/>
    <dgm:cxn modelId="{564FADCF-73DF-4396-B807-E4FB42583691}" srcId="{5B27C024-9B44-42E5-8D75-F3F467D4F877}" destId="{2B80BB65-000D-43AF-A4AD-EB629CD8673F}" srcOrd="7" destOrd="0" parTransId="{81F48669-A204-4223-B540-8C0F85AC95EC}" sibTransId="{A143AEE6-1FEC-4B95-8EDD-C9B96802A75E}"/>
    <dgm:cxn modelId="{04DDE5DD-8333-4017-BF7E-6B7033086E29}" type="presOf" srcId="{B9D725E2-DD71-4A2C-97D4-806AB637468D}" destId="{6F1C0E9F-7E29-4CAC-8454-9A7B17931861}" srcOrd="0" destOrd="0" presId="urn:microsoft.com/office/officeart/2008/layout/PictureStrips"/>
    <dgm:cxn modelId="{BA0FC1F4-275E-4D19-90C7-267B1A29F9E0}" srcId="{5B27C024-9B44-42E5-8D75-F3F467D4F877}" destId="{69B7A8A8-D5F4-4008-AFA5-2F2B2E5AD42A}" srcOrd="6" destOrd="0" parTransId="{5C83FFF6-13D1-4F50-B3AD-2440A565CF9D}" sibTransId="{01D1ABBB-3CEA-48C0-A7BF-439C0A809590}"/>
    <dgm:cxn modelId="{7D738D2A-C157-424C-AD7A-C1D88D800389}" type="presParOf" srcId="{16FCC325-1D63-42E8-98F5-9A464A3D9056}" destId="{78DD5430-9FBA-4D01-9EF1-DF59538EF30A}" srcOrd="0" destOrd="0" presId="urn:microsoft.com/office/officeart/2008/layout/PictureStrips"/>
    <dgm:cxn modelId="{334C06DE-2841-4514-928C-7E8B7D18AB41}" type="presParOf" srcId="{78DD5430-9FBA-4D01-9EF1-DF59538EF30A}" destId="{D9771A81-FFA0-45B4-AF94-0E1A98E984AF}" srcOrd="0" destOrd="0" presId="urn:microsoft.com/office/officeart/2008/layout/PictureStrips"/>
    <dgm:cxn modelId="{1A07CB85-BB27-495B-ACC9-A6A7B40C9E97}" type="presParOf" srcId="{78DD5430-9FBA-4D01-9EF1-DF59538EF30A}" destId="{6339B3DD-6671-41DC-A877-74CD45F01505}" srcOrd="1" destOrd="0" presId="urn:microsoft.com/office/officeart/2008/layout/PictureStrips"/>
    <dgm:cxn modelId="{A7639F9F-5ED6-4392-BC65-F8038069F718}" type="presParOf" srcId="{16FCC325-1D63-42E8-98F5-9A464A3D9056}" destId="{0CAE926F-643D-4A94-B166-F1CCACF01D1C}" srcOrd="1" destOrd="0" presId="urn:microsoft.com/office/officeart/2008/layout/PictureStrips"/>
    <dgm:cxn modelId="{8447904C-00E8-4375-A175-E84A9CF54E48}" type="presParOf" srcId="{16FCC325-1D63-42E8-98F5-9A464A3D9056}" destId="{5789B22D-7C30-4EF2-A9E5-A777ECB1E054}" srcOrd="2" destOrd="0" presId="urn:microsoft.com/office/officeart/2008/layout/PictureStrips"/>
    <dgm:cxn modelId="{8EE0181F-5537-4E0A-8DA8-18F99B615207}" type="presParOf" srcId="{5789B22D-7C30-4EF2-A9E5-A777ECB1E054}" destId="{11F1AA8C-639D-4E8F-AAF2-265F6AE5646F}" srcOrd="0" destOrd="0" presId="urn:microsoft.com/office/officeart/2008/layout/PictureStrips"/>
    <dgm:cxn modelId="{64A8C262-A176-4013-B3FB-09958CF7B494}" type="presParOf" srcId="{5789B22D-7C30-4EF2-A9E5-A777ECB1E054}" destId="{5AF0B6BF-C910-4C10-B8E5-0189F7F0FB78}" srcOrd="1" destOrd="0" presId="urn:microsoft.com/office/officeart/2008/layout/PictureStrips"/>
    <dgm:cxn modelId="{CD5B083E-2B55-4336-9762-88DB2EE26FCB}" type="presParOf" srcId="{16FCC325-1D63-42E8-98F5-9A464A3D9056}" destId="{D1891F2F-3735-4BB5-8088-72D3B0AB8B53}" srcOrd="3" destOrd="0" presId="urn:microsoft.com/office/officeart/2008/layout/PictureStrips"/>
    <dgm:cxn modelId="{F6873275-FD21-4182-9844-8C9390237619}" type="presParOf" srcId="{16FCC325-1D63-42E8-98F5-9A464A3D9056}" destId="{BAB5F357-7795-4CF6-8F78-D7530EF4872B}" srcOrd="4" destOrd="0" presId="urn:microsoft.com/office/officeart/2008/layout/PictureStrips"/>
    <dgm:cxn modelId="{0994DA8B-8A28-4ED4-83B4-DA109C37A975}" type="presParOf" srcId="{BAB5F357-7795-4CF6-8F78-D7530EF4872B}" destId="{4B11CF4F-38E4-4D3C-B39A-7EE8C18EFF32}" srcOrd="0" destOrd="0" presId="urn:microsoft.com/office/officeart/2008/layout/PictureStrips"/>
    <dgm:cxn modelId="{5252F1F9-7550-43DC-A616-297D45361C10}" type="presParOf" srcId="{BAB5F357-7795-4CF6-8F78-D7530EF4872B}" destId="{B64C2B63-2D18-4326-BFC4-9C6F7E2040C1}" srcOrd="1" destOrd="0" presId="urn:microsoft.com/office/officeart/2008/layout/PictureStrips"/>
    <dgm:cxn modelId="{716690C9-9C8C-4881-ACB3-2EEF55A279ED}" type="presParOf" srcId="{16FCC325-1D63-42E8-98F5-9A464A3D9056}" destId="{A351C9A8-A70D-4233-B0E9-85C9E931EBC7}" srcOrd="5" destOrd="0" presId="urn:microsoft.com/office/officeart/2008/layout/PictureStrips"/>
    <dgm:cxn modelId="{7E1A6065-C421-4237-A261-0D6F905F5FF4}" type="presParOf" srcId="{16FCC325-1D63-42E8-98F5-9A464A3D9056}" destId="{24BCA1B0-5331-4A4C-B5A4-0E6DD1263529}" srcOrd="6" destOrd="0" presId="urn:microsoft.com/office/officeart/2008/layout/PictureStrips"/>
    <dgm:cxn modelId="{74F677EC-E00A-422F-9A68-5D53E5A4A129}" type="presParOf" srcId="{24BCA1B0-5331-4A4C-B5A4-0E6DD1263529}" destId="{35C61938-4537-4895-A5A1-57C95B2E1270}" srcOrd="0" destOrd="0" presId="urn:microsoft.com/office/officeart/2008/layout/PictureStrips"/>
    <dgm:cxn modelId="{3D638734-B509-46F7-B58B-215A33D93256}" type="presParOf" srcId="{24BCA1B0-5331-4A4C-B5A4-0E6DD1263529}" destId="{5581CEFC-C7CA-4E89-AAD9-879FA912D0E7}" srcOrd="1" destOrd="0" presId="urn:microsoft.com/office/officeart/2008/layout/PictureStrips"/>
    <dgm:cxn modelId="{50AF44EF-4791-4BD3-8596-CD5419430F5C}" type="presParOf" srcId="{16FCC325-1D63-42E8-98F5-9A464A3D9056}" destId="{37FA3FD3-DEA6-45FA-BB15-5F16D3569CCC}" srcOrd="7" destOrd="0" presId="urn:microsoft.com/office/officeart/2008/layout/PictureStrips"/>
    <dgm:cxn modelId="{4193B92D-15F3-4509-91E4-D39D3432F5BB}" type="presParOf" srcId="{16FCC325-1D63-42E8-98F5-9A464A3D9056}" destId="{FD2857A4-9A6D-4070-8686-671F3DBB7F5F}" srcOrd="8" destOrd="0" presId="urn:microsoft.com/office/officeart/2008/layout/PictureStrips"/>
    <dgm:cxn modelId="{FF5CE79E-ECDC-4D63-906F-163A566EBC4B}" type="presParOf" srcId="{FD2857A4-9A6D-4070-8686-671F3DBB7F5F}" destId="{3D429B63-A696-46CB-B115-13A15CCF6827}" srcOrd="0" destOrd="0" presId="urn:microsoft.com/office/officeart/2008/layout/PictureStrips"/>
    <dgm:cxn modelId="{F2776669-F1F5-4042-B471-0A2434E16B6A}" type="presParOf" srcId="{FD2857A4-9A6D-4070-8686-671F3DBB7F5F}" destId="{B5F5BB00-7670-432C-8B5F-D4CB8B7C7691}" srcOrd="1" destOrd="0" presId="urn:microsoft.com/office/officeart/2008/layout/PictureStrips"/>
    <dgm:cxn modelId="{1E7187C5-2CDA-45DB-9DF7-7E382D50DCB6}" type="presParOf" srcId="{16FCC325-1D63-42E8-98F5-9A464A3D9056}" destId="{965F62DD-BE2A-431A-AA1C-69035C7A84CD}" srcOrd="9" destOrd="0" presId="urn:microsoft.com/office/officeart/2008/layout/PictureStrips"/>
    <dgm:cxn modelId="{6C962643-074C-4F46-9CC7-0D72CAAF92F7}" type="presParOf" srcId="{16FCC325-1D63-42E8-98F5-9A464A3D9056}" destId="{B80EC346-AFD4-4983-BA7B-196EE5C094DF}" srcOrd="10" destOrd="0" presId="urn:microsoft.com/office/officeart/2008/layout/PictureStrips"/>
    <dgm:cxn modelId="{19E92EF9-6DF2-415C-940C-D18698977A91}" type="presParOf" srcId="{B80EC346-AFD4-4983-BA7B-196EE5C094DF}" destId="{6B89616D-4B32-4A90-B902-088FE6ED00F7}" srcOrd="0" destOrd="0" presId="urn:microsoft.com/office/officeart/2008/layout/PictureStrips"/>
    <dgm:cxn modelId="{4676EC90-DB6E-459D-BDFF-49AEDFA61823}" type="presParOf" srcId="{B80EC346-AFD4-4983-BA7B-196EE5C094DF}" destId="{710B8157-4E9C-43C2-B7A5-83BD8E6F4CB5}" srcOrd="1" destOrd="0" presId="urn:microsoft.com/office/officeart/2008/layout/PictureStrips"/>
    <dgm:cxn modelId="{940D673F-C13E-4E03-838F-D9B5337326AF}" type="presParOf" srcId="{16FCC325-1D63-42E8-98F5-9A464A3D9056}" destId="{BF897F3E-45F4-48D5-8202-7CC5B9C08C12}" srcOrd="11" destOrd="0" presId="urn:microsoft.com/office/officeart/2008/layout/PictureStrips"/>
    <dgm:cxn modelId="{87C53CFA-A8F4-4372-BDE6-4F4A2874B6E8}" type="presParOf" srcId="{16FCC325-1D63-42E8-98F5-9A464A3D9056}" destId="{013F36A6-319D-4BE6-9BCF-60B52BD0D56A}" srcOrd="12" destOrd="0" presId="urn:microsoft.com/office/officeart/2008/layout/PictureStrips"/>
    <dgm:cxn modelId="{AF0BFC1D-6CB6-453E-89B6-BA9DEC4E43F7}" type="presParOf" srcId="{013F36A6-319D-4BE6-9BCF-60B52BD0D56A}" destId="{0A36A97B-E0A0-481B-96E2-D8AB2F6772C8}" srcOrd="0" destOrd="0" presId="urn:microsoft.com/office/officeart/2008/layout/PictureStrips"/>
    <dgm:cxn modelId="{F3B3DA8C-9C89-46D1-B723-29B709ADD139}" type="presParOf" srcId="{013F36A6-319D-4BE6-9BCF-60B52BD0D56A}" destId="{EA90F528-39A6-47EE-9356-4A1555050725}" srcOrd="1" destOrd="0" presId="urn:microsoft.com/office/officeart/2008/layout/PictureStrips"/>
    <dgm:cxn modelId="{144D3F1F-BD01-450B-9BB0-1D55DF9C6E93}" type="presParOf" srcId="{16FCC325-1D63-42E8-98F5-9A464A3D9056}" destId="{861DEAE6-EC4B-48EB-AB72-9C2FE649B1D1}" srcOrd="13" destOrd="0" presId="urn:microsoft.com/office/officeart/2008/layout/PictureStrips"/>
    <dgm:cxn modelId="{3046722B-26B2-4148-936E-046BDD7A6D7C}" type="presParOf" srcId="{16FCC325-1D63-42E8-98F5-9A464A3D9056}" destId="{294C68EC-6A54-4DA2-A37E-A6CF5FAAF27F}" srcOrd="14" destOrd="0" presId="urn:microsoft.com/office/officeart/2008/layout/PictureStrips"/>
    <dgm:cxn modelId="{DFBF2402-841A-4DCF-AFAD-1985203CBA32}" type="presParOf" srcId="{294C68EC-6A54-4DA2-A37E-A6CF5FAAF27F}" destId="{C3F84F40-3AB2-4818-8FA2-D11EB56BAED3}" srcOrd="0" destOrd="0" presId="urn:microsoft.com/office/officeart/2008/layout/PictureStrips"/>
    <dgm:cxn modelId="{35BF45F4-C708-4D1E-ADBB-C04CF3F5BE17}" type="presParOf" srcId="{294C68EC-6A54-4DA2-A37E-A6CF5FAAF27F}" destId="{D21B83AE-4833-41AC-A7D4-FCB3AB11310B}" srcOrd="1" destOrd="0" presId="urn:microsoft.com/office/officeart/2008/layout/PictureStrips"/>
    <dgm:cxn modelId="{E5465B7F-CFEC-4BF9-89B5-D7C8F63C8C3E}" type="presParOf" srcId="{16FCC325-1D63-42E8-98F5-9A464A3D9056}" destId="{F2DA351A-0D5E-4E4B-8D1D-CDB661066C8F}" srcOrd="15" destOrd="0" presId="urn:microsoft.com/office/officeart/2008/layout/PictureStrips"/>
    <dgm:cxn modelId="{7FF078D4-A776-43B7-881F-4744CE29AC11}" type="presParOf" srcId="{16FCC325-1D63-42E8-98F5-9A464A3D9056}" destId="{DBF647F9-BA0C-4AE3-8833-2C0CEB4136C7}" srcOrd="16" destOrd="0" presId="urn:microsoft.com/office/officeart/2008/layout/PictureStrips"/>
    <dgm:cxn modelId="{FFE363AB-AC1E-495F-912E-7A24759C5B0A}" type="presParOf" srcId="{DBF647F9-BA0C-4AE3-8833-2C0CEB4136C7}" destId="{1987DE13-7F7C-4A64-B9A6-FCEC58EF35E9}" srcOrd="0" destOrd="0" presId="urn:microsoft.com/office/officeart/2008/layout/PictureStrips"/>
    <dgm:cxn modelId="{307194B9-CF98-4CF4-B892-0A16C86287F4}" type="presParOf" srcId="{DBF647F9-BA0C-4AE3-8833-2C0CEB4136C7}" destId="{044B7755-1BD6-4A8D-8E79-60E3F68457F3}" srcOrd="1" destOrd="0" presId="urn:microsoft.com/office/officeart/2008/layout/PictureStrips"/>
    <dgm:cxn modelId="{AE77716A-4DAF-46B3-960D-FCB328FD4937}" type="presParOf" srcId="{16FCC325-1D63-42E8-98F5-9A464A3D9056}" destId="{4483BAD2-31E9-47C0-8B4F-B6F55992EBCD}" srcOrd="17" destOrd="0" presId="urn:microsoft.com/office/officeart/2008/layout/PictureStrips"/>
    <dgm:cxn modelId="{A48E14AF-A097-4F29-A4FD-72D772254B77}" type="presParOf" srcId="{16FCC325-1D63-42E8-98F5-9A464A3D9056}" destId="{19B96AC0-E2EA-4386-A8CE-E683B1FD1AE0}" srcOrd="18" destOrd="0" presId="urn:microsoft.com/office/officeart/2008/layout/PictureStrips"/>
    <dgm:cxn modelId="{C528EAB9-D801-496D-B50A-12D2C8C7B820}" type="presParOf" srcId="{19B96AC0-E2EA-4386-A8CE-E683B1FD1AE0}" destId="{6F1C0E9F-7E29-4CAC-8454-9A7B17931861}" srcOrd="0" destOrd="0" presId="urn:microsoft.com/office/officeart/2008/layout/PictureStrips"/>
    <dgm:cxn modelId="{AA8FF00A-BFDA-4DB5-B1EA-192945DB6AE1}" type="presParOf" srcId="{19B96AC0-E2EA-4386-A8CE-E683B1FD1AE0}" destId="{D85671A5-C6EB-4AAD-8F08-57525CBFE711}"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E5C5B5-A538-42FC-A939-25A165F93C9F}"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n-US"/>
        </a:p>
      </dgm:t>
    </dgm:pt>
    <dgm:pt modelId="{CBE2A2B7-D576-415C-ADDC-196834487E91}">
      <dgm:prSet phldrT="[Text]" custT="1"/>
      <dgm:spPr/>
      <dgm:t>
        <a:bodyPr/>
        <a:lstStyle/>
        <a:p>
          <a:r>
            <a:rPr lang="en-US" sz="1200" b="1">
              <a:solidFill>
                <a:schemeClr val="bg2"/>
              </a:solidFill>
              <a:latin typeface="Arial Black" panose="020B0A04020102020204" pitchFamily="34" charset="0"/>
            </a:rPr>
            <a:t>Dr. Margaret Cage</a:t>
          </a:r>
          <a:endParaRPr lang="en-US" sz="1000">
            <a:solidFill>
              <a:schemeClr val="bg2"/>
            </a:solidFill>
            <a:latin typeface="Arial Black"/>
          </a:endParaRPr>
        </a:p>
        <a:p>
          <a:pPr rtl="0"/>
          <a:r>
            <a:rPr lang="en-US" sz="1000">
              <a:solidFill>
                <a:schemeClr val="bg2"/>
              </a:solidFill>
              <a:latin typeface="Arial Black"/>
            </a:rPr>
            <a:t>Deputy Secretary, OSE</a:t>
          </a:r>
        </a:p>
      </dgm:t>
    </dgm:pt>
    <dgm:pt modelId="{E537705D-A268-4955-8408-7C18A9EE153A}" type="parTrans" cxnId="{7BC7F464-9310-4C84-8F16-A8A6ED568743}">
      <dgm:prSet/>
      <dgm:spPr/>
      <dgm:t>
        <a:bodyPr/>
        <a:lstStyle/>
        <a:p>
          <a:endParaRPr lang="en-US"/>
        </a:p>
      </dgm:t>
    </dgm:pt>
    <dgm:pt modelId="{47F5A607-C749-4E00-B4B6-64FE6F9288F3}" type="sibTrans" cxnId="{7BC7F464-9310-4C84-8F16-A8A6ED568743}">
      <dgm:prSet/>
      <dgm:spPr/>
      <dgm:t>
        <a:bodyPr/>
        <a:lstStyle/>
        <a:p>
          <a:endParaRPr lang="en-US"/>
        </a:p>
      </dgm:t>
    </dgm:pt>
    <dgm:pt modelId="{34E4164A-BFCC-4D32-A791-7A026FB869B5}">
      <dgm:prSet phldrT="[Text]" custT="1"/>
      <dgm:spPr/>
      <dgm:t>
        <a:bodyPr/>
        <a:lstStyle/>
        <a:p>
          <a:r>
            <a:rPr lang="en-US" sz="1200" b="1">
              <a:solidFill>
                <a:schemeClr val="bg2"/>
              </a:solidFill>
              <a:latin typeface="Arial Black"/>
            </a:rPr>
            <a:t>Dr. Tyre Jenkins</a:t>
          </a:r>
        </a:p>
        <a:p>
          <a:r>
            <a:rPr lang="en-US" sz="1000">
              <a:solidFill>
                <a:schemeClr val="bg2"/>
              </a:solidFill>
              <a:latin typeface="Arial Black"/>
            </a:rPr>
            <a:t>Deputy Director, OSE</a:t>
          </a:r>
        </a:p>
      </dgm:t>
    </dgm:pt>
    <dgm:pt modelId="{94D54F20-DF2F-4828-88B7-2276638263B7}" type="parTrans" cxnId="{DADD236E-D1B1-4E40-BD3F-27464CC594B7}">
      <dgm:prSet/>
      <dgm:spPr/>
      <dgm:t>
        <a:bodyPr/>
        <a:lstStyle/>
        <a:p>
          <a:endParaRPr lang="en-US"/>
        </a:p>
      </dgm:t>
    </dgm:pt>
    <dgm:pt modelId="{3F06A2AA-4D0A-429A-9C1D-9328767F67C2}" type="sibTrans" cxnId="{DADD236E-D1B1-4E40-BD3F-27464CC594B7}">
      <dgm:prSet/>
      <dgm:spPr/>
      <dgm:t>
        <a:bodyPr/>
        <a:lstStyle/>
        <a:p>
          <a:endParaRPr lang="en-US"/>
        </a:p>
      </dgm:t>
    </dgm:pt>
    <dgm:pt modelId="{AE4EE86C-FB31-46EE-A409-E9A077DD132F}">
      <dgm:prSet phldrT="[Text]" custT="1"/>
      <dgm:spPr/>
      <dgm:t>
        <a:bodyPr/>
        <a:lstStyle/>
        <a:p>
          <a:r>
            <a:rPr lang="en-US" sz="1200" b="1">
              <a:solidFill>
                <a:schemeClr val="bg2"/>
              </a:solidFill>
              <a:latin typeface="Arial Black"/>
            </a:rPr>
            <a:t>Charlene Marcotte </a:t>
          </a:r>
        </a:p>
        <a:p>
          <a:r>
            <a:rPr lang="en-US" sz="1000">
              <a:solidFill>
                <a:schemeClr val="bg2"/>
              </a:solidFill>
              <a:latin typeface="Arial Black"/>
            </a:rPr>
            <a:t>Deputy Director of Data &amp; Finance</a:t>
          </a:r>
        </a:p>
      </dgm:t>
    </dgm:pt>
    <dgm:pt modelId="{B07A04B2-1F11-4FD9-9868-D66DAE17B8F4}" type="parTrans" cxnId="{174EBBB7-E65F-427F-B1DB-740A6076084E}">
      <dgm:prSet/>
      <dgm:spPr/>
      <dgm:t>
        <a:bodyPr/>
        <a:lstStyle/>
        <a:p>
          <a:endParaRPr lang="en-US"/>
        </a:p>
      </dgm:t>
    </dgm:pt>
    <dgm:pt modelId="{36D6917F-70AC-4BC8-956A-03CA61734C18}" type="sibTrans" cxnId="{174EBBB7-E65F-427F-B1DB-740A6076084E}">
      <dgm:prSet/>
      <dgm:spPr/>
      <dgm:t>
        <a:bodyPr/>
        <a:lstStyle/>
        <a:p>
          <a:endParaRPr lang="en-US"/>
        </a:p>
      </dgm:t>
    </dgm:pt>
    <dgm:pt modelId="{E554AF17-5D52-48C7-AB17-26A04AA0633A}">
      <dgm:prSet custT="1"/>
      <dgm:spPr/>
      <dgm:t>
        <a:bodyPr/>
        <a:lstStyle/>
        <a:p>
          <a:pPr>
            <a:lnSpc>
              <a:spcPct val="0"/>
            </a:lnSpc>
          </a:pPr>
          <a:r>
            <a:rPr lang="en-US" sz="1200" b="1">
              <a:solidFill>
                <a:schemeClr val="bg2"/>
              </a:solidFill>
              <a:latin typeface="Arial Black"/>
            </a:rPr>
            <a:t>Ria Gill </a:t>
          </a:r>
        </a:p>
        <a:p>
          <a:pPr>
            <a:lnSpc>
              <a:spcPct val="90000"/>
            </a:lnSpc>
          </a:pPr>
          <a:r>
            <a:rPr lang="en-US" sz="1000">
              <a:solidFill>
                <a:schemeClr val="bg2"/>
              </a:solidFill>
              <a:latin typeface="Arial Black"/>
            </a:rPr>
            <a:t>Assistant Deputy Director, OSE</a:t>
          </a:r>
        </a:p>
      </dgm:t>
    </dgm:pt>
    <dgm:pt modelId="{7D4A42F4-5382-4DE3-83A5-E114C455258D}" type="parTrans" cxnId="{8096C2F1-41C6-42F4-9FDE-846CB7DA918B}">
      <dgm:prSet/>
      <dgm:spPr/>
      <dgm:t>
        <a:bodyPr/>
        <a:lstStyle/>
        <a:p>
          <a:endParaRPr lang="en-US"/>
        </a:p>
      </dgm:t>
    </dgm:pt>
    <dgm:pt modelId="{4F13AEFB-400E-4F1B-A59C-664F264AC6D3}" type="sibTrans" cxnId="{8096C2F1-41C6-42F4-9FDE-846CB7DA918B}">
      <dgm:prSet/>
      <dgm:spPr/>
      <dgm:t>
        <a:bodyPr/>
        <a:lstStyle/>
        <a:p>
          <a:endParaRPr lang="en-US"/>
        </a:p>
      </dgm:t>
    </dgm:pt>
    <dgm:pt modelId="{81C27A94-6ED2-4846-9B88-4A757FDE7F0A}">
      <dgm:prSet custT="1"/>
      <dgm:spPr/>
      <dgm:t>
        <a:bodyPr/>
        <a:lstStyle/>
        <a:p>
          <a:r>
            <a:rPr lang="en-US" sz="1200" b="1">
              <a:solidFill>
                <a:schemeClr val="bg2"/>
              </a:solidFill>
              <a:latin typeface="Arial Black"/>
            </a:rPr>
            <a:t>Vacancy</a:t>
          </a:r>
        </a:p>
        <a:p>
          <a:r>
            <a:rPr lang="en-US" sz="900">
              <a:solidFill>
                <a:schemeClr val="bg2"/>
              </a:solidFill>
              <a:latin typeface="Arial Black"/>
            </a:rPr>
            <a:t>Assistant Deputy Director of Data &amp; Finance</a:t>
          </a:r>
        </a:p>
      </dgm:t>
    </dgm:pt>
    <dgm:pt modelId="{477C693F-EBC0-4508-9879-81450A871883}" type="parTrans" cxnId="{1B02B2A0-49F2-4D03-BB2B-52852786DF51}">
      <dgm:prSet/>
      <dgm:spPr/>
      <dgm:t>
        <a:bodyPr/>
        <a:lstStyle/>
        <a:p>
          <a:endParaRPr lang="en-US"/>
        </a:p>
      </dgm:t>
    </dgm:pt>
    <dgm:pt modelId="{BAEF9C7B-A906-441A-9012-0A8931709995}" type="sibTrans" cxnId="{1B02B2A0-49F2-4D03-BB2B-52852786DF51}">
      <dgm:prSet/>
      <dgm:spPr/>
      <dgm:t>
        <a:bodyPr/>
        <a:lstStyle/>
        <a:p>
          <a:endParaRPr lang="en-US"/>
        </a:p>
      </dgm:t>
    </dgm:pt>
    <dgm:pt modelId="{960EA54F-E6B1-449B-884F-C0BDBFEE61EC}" type="pres">
      <dgm:prSet presAssocID="{7CE5C5B5-A538-42FC-A939-25A165F93C9F}" presName="Name0" presStyleCnt="0">
        <dgm:presLayoutVars>
          <dgm:dir/>
          <dgm:resizeHandles val="exact"/>
        </dgm:presLayoutVars>
      </dgm:prSet>
      <dgm:spPr/>
    </dgm:pt>
    <dgm:pt modelId="{9C329F5D-97CA-477D-8793-C6BD65AC4F05}" type="pres">
      <dgm:prSet presAssocID="{CBE2A2B7-D576-415C-ADDC-196834487E91}" presName="composite" presStyleCnt="0"/>
      <dgm:spPr/>
    </dgm:pt>
    <dgm:pt modelId="{C24A90D5-488C-44DD-942B-4A6482228D4E}" type="pres">
      <dgm:prSet presAssocID="{CBE2A2B7-D576-415C-ADDC-196834487E91}" presName="rect1" presStyleLbl="bgShp" presStyleIdx="0" presStyleCnt="5" custScaleX="67535" custLinFactNeighborX="-1164" custLinFactNeighborY="-29283"/>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outerShdw blurRad="50800" dist="38100" dir="2700000" algn="tl" rotWithShape="0">
            <a:prstClr val="black">
              <a:alpha val="40000"/>
            </a:prstClr>
          </a:outerShdw>
        </a:effectLst>
      </dgm:spPr>
    </dgm:pt>
    <dgm:pt modelId="{24736A6A-9D2C-4FF4-B606-C9A613146E7B}" type="pres">
      <dgm:prSet presAssocID="{CBE2A2B7-D576-415C-ADDC-196834487E91}" presName="rect2" presStyleLbl="trBgShp" presStyleIdx="0" presStyleCnt="5" custScaleY="136492" custLinFactNeighborX="-38" custLinFactNeighborY="32217">
        <dgm:presLayoutVars>
          <dgm:bulletEnabled val="1"/>
        </dgm:presLayoutVars>
      </dgm:prSet>
      <dgm:spPr/>
    </dgm:pt>
    <dgm:pt modelId="{CFFD8C44-88C5-455F-B9F1-F1D65C279B9E}" type="pres">
      <dgm:prSet presAssocID="{47F5A607-C749-4E00-B4B6-64FE6F9288F3}" presName="sibTrans" presStyleCnt="0"/>
      <dgm:spPr/>
    </dgm:pt>
    <dgm:pt modelId="{257B01B0-4EC1-47DB-AA32-C8C246FD9346}" type="pres">
      <dgm:prSet presAssocID="{34E4164A-BFCC-4D32-A791-7A026FB869B5}" presName="composite" presStyleCnt="0"/>
      <dgm:spPr/>
    </dgm:pt>
    <dgm:pt modelId="{6EB19F96-E106-48A2-86F2-533FDF383253}" type="pres">
      <dgm:prSet presAssocID="{34E4164A-BFCC-4D32-A791-7A026FB869B5}" presName="rect1" presStyleLbl="bgShp" presStyleIdx="1" presStyleCnt="5" custScaleX="69484" custLinFactNeighborX="-97" custLinFactNeighborY="-29780"/>
      <dgm:spPr>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effectLst>
          <a:outerShdw blurRad="50800" dist="38100" dir="2700000" algn="tl" rotWithShape="0">
            <a:prstClr val="black">
              <a:alpha val="40000"/>
            </a:prstClr>
          </a:outerShdw>
        </a:effectLst>
      </dgm:spPr>
    </dgm:pt>
    <dgm:pt modelId="{B931CDD3-CBE7-4594-91FB-4BF7EEC6F029}" type="pres">
      <dgm:prSet presAssocID="{34E4164A-BFCC-4D32-A791-7A026FB869B5}" presName="rect2" presStyleLbl="trBgShp" presStyleIdx="1" presStyleCnt="5" custScaleY="142622" custLinFactNeighborX="-97" custLinFactNeighborY="28448">
        <dgm:presLayoutVars>
          <dgm:bulletEnabled val="1"/>
        </dgm:presLayoutVars>
      </dgm:prSet>
      <dgm:spPr/>
    </dgm:pt>
    <dgm:pt modelId="{FF055B9A-6C20-482F-8C58-C1050120DAB3}" type="pres">
      <dgm:prSet presAssocID="{3F06A2AA-4D0A-429A-9C1D-9328767F67C2}" presName="sibTrans" presStyleCnt="0"/>
      <dgm:spPr/>
    </dgm:pt>
    <dgm:pt modelId="{D7036A09-9E6C-4C72-9245-DCF618C3A4C6}" type="pres">
      <dgm:prSet presAssocID="{AE4EE86C-FB31-46EE-A409-E9A077DD132F}" presName="composite" presStyleCnt="0"/>
      <dgm:spPr/>
    </dgm:pt>
    <dgm:pt modelId="{3935E69B-5C5E-4849-BF02-5AB35A0D9261}" type="pres">
      <dgm:prSet presAssocID="{AE4EE86C-FB31-46EE-A409-E9A077DD132F}" presName="rect1" presStyleLbl="bgShp" presStyleIdx="2" presStyleCnt="5" custScaleX="58459" custScaleY="99015" custLinFactNeighborX="-3829" custLinFactNeighborY="-29780"/>
      <dgm:spPr>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effectLst>
          <a:outerShdw blurRad="50800" dist="38100" dir="2700000" algn="tl" rotWithShape="0">
            <a:prstClr val="black">
              <a:alpha val="40000"/>
            </a:prstClr>
          </a:outerShdw>
        </a:effectLst>
      </dgm:spPr>
    </dgm:pt>
    <dgm:pt modelId="{DD3567F7-3151-4A5F-B30A-791EC2DE674C}" type="pres">
      <dgm:prSet presAssocID="{AE4EE86C-FB31-46EE-A409-E9A077DD132F}" presName="rect2" presStyleLbl="trBgShp" presStyleIdx="2" presStyleCnt="5" custScaleY="142765" custLinFactNeighborX="-3633" custLinFactNeighborY="29080">
        <dgm:presLayoutVars>
          <dgm:bulletEnabled val="1"/>
        </dgm:presLayoutVars>
      </dgm:prSet>
      <dgm:spPr/>
    </dgm:pt>
    <dgm:pt modelId="{7785B32A-0F50-48BC-B6DA-6536EBC62B52}" type="pres">
      <dgm:prSet presAssocID="{36D6917F-70AC-4BC8-956A-03CA61734C18}" presName="sibTrans" presStyleCnt="0"/>
      <dgm:spPr/>
    </dgm:pt>
    <dgm:pt modelId="{E571FBF5-51E4-4118-839C-2CD4A37EE73B}" type="pres">
      <dgm:prSet presAssocID="{E554AF17-5D52-48C7-AB17-26A04AA0633A}" presName="composite" presStyleCnt="0"/>
      <dgm:spPr/>
    </dgm:pt>
    <dgm:pt modelId="{7C691F25-EF4C-4834-86B5-EECE873C09A2}" type="pres">
      <dgm:prSet presAssocID="{E554AF17-5D52-48C7-AB17-26A04AA0633A}" presName="rect1" presStyleLbl="bgShp" presStyleIdx="3" presStyleCnt="5" custScaleX="60285" custLinFactNeighborX="1687" custLinFactNeighborY="2023"/>
      <dgm:spPr>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dgm:spPr>
    </dgm:pt>
    <dgm:pt modelId="{EE1E3682-B205-4050-8ACA-34F61D33D10A}" type="pres">
      <dgm:prSet presAssocID="{E554AF17-5D52-48C7-AB17-26A04AA0633A}" presName="rect2" presStyleLbl="trBgShp" presStyleIdx="3" presStyleCnt="5" custScaleY="178617" custLinFactY="56780" custLinFactNeighborX="425" custLinFactNeighborY="100000">
        <dgm:presLayoutVars>
          <dgm:bulletEnabled val="1"/>
        </dgm:presLayoutVars>
      </dgm:prSet>
      <dgm:spPr/>
    </dgm:pt>
    <dgm:pt modelId="{865315D1-B267-497D-92ED-E6E945C42176}" type="pres">
      <dgm:prSet presAssocID="{4F13AEFB-400E-4F1B-A59C-664F264AC6D3}" presName="sibTrans" presStyleCnt="0"/>
      <dgm:spPr/>
    </dgm:pt>
    <dgm:pt modelId="{603D55B9-4B0F-4373-A2AA-EAEA91BDF934}" type="pres">
      <dgm:prSet presAssocID="{81C27A94-6ED2-4846-9B88-4A757FDE7F0A}" presName="composite" presStyleCnt="0"/>
      <dgm:spPr/>
    </dgm:pt>
    <dgm:pt modelId="{E4202F57-8BC5-40F0-9AB7-685E9029BBF0}" type="pres">
      <dgm:prSet presAssocID="{81C27A94-6ED2-4846-9B88-4A757FDE7F0A}" presName="rect1" presStyleLbl="bgShp" presStyleIdx="4" presStyleCnt="5" custAng="5400000" custScaleX="65673" custLinFactNeighborX="2956" custLinFactNeighborY="-1109"/>
      <dgm:spPr>
        <a:solidFill>
          <a:schemeClr val="bg1"/>
        </a:solidFill>
        <a:effectLst>
          <a:outerShdw blurRad="50800" dist="38100" dir="2700000" algn="tl" rotWithShape="0">
            <a:prstClr val="black">
              <a:alpha val="40000"/>
            </a:prstClr>
          </a:outerShdw>
        </a:effectLst>
      </dgm:spPr>
    </dgm:pt>
    <dgm:pt modelId="{372A7C94-5FDE-445C-9AAC-3378700FCA9C}" type="pres">
      <dgm:prSet presAssocID="{81C27A94-6ED2-4846-9B88-4A757FDE7F0A}" presName="rect2" presStyleLbl="trBgShp" presStyleIdx="4" presStyleCnt="5" custScaleX="113938" custScaleY="180390" custLinFactY="54822" custLinFactNeighborX="1801" custLinFactNeighborY="100000">
        <dgm:presLayoutVars>
          <dgm:bulletEnabled val="1"/>
        </dgm:presLayoutVars>
      </dgm:prSet>
      <dgm:spPr/>
    </dgm:pt>
  </dgm:ptLst>
  <dgm:cxnLst>
    <dgm:cxn modelId="{FCEDBD01-F3F9-40FC-8950-DEB4DC040280}" type="presOf" srcId="{CBE2A2B7-D576-415C-ADDC-196834487E91}" destId="{24736A6A-9D2C-4FF4-B606-C9A613146E7B}" srcOrd="0" destOrd="0" presId="urn:microsoft.com/office/officeart/2008/layout/BendingPictureSemiTransparentText"/>
    <dgm:cxn modelId="{B5A7A10C-F0C5-492A-9FA1-775688BB5196}" type="presOf" srcId="{AE4EE86C-FB31-46EE-A409-E9A077DD132F}" destId="{DD3567F7-3151-4A5F-B30A-791EC2DE674C}" srcOrd="0" destOrd="0" presId="urn:microsoft.com/office/officeart/2008/layout/BendingPictureSemiTransparentText"/>
    <dgm:cxn modelId="{57C9051A-C37E-43D3-AD93-9A873F029890}" type="presOf" srcId="{E554AF17-5D52-48C7-AB17-26A04AA0633A}" destId="{EE1E3682-B205-4050-8ACA-34F61D33D10A}" srcOrd="0" destOrd="0" presId="urn:microsoft.com/office/officeart/2008/layout/BendingPictureSemiTransparentText"/>
    <dgm:cxn modelId="{7BC7F464-9310-4C84-8F16-A8A6ED568743}" srcId="{7CE5C5B5-A538-42FC-A939-25A165F93C9F}" destId="{CBE2A2B7-D576-415C-ADDC-196834487E91}" srcOrd="0" destOrd="0" parTransId="{E537705D-A268-4955-8408-7C18A9EE153A}" sibTransId="{47F5A607-C749-4E00-B4B6-64FE6F9288F3}"/>
    <dgm:cxn modelId="{F222D84C-D396-453D-BD78-49DC534A187F}" type="presOf" srcId="{34E4164A-BFCC-4D32-A791-7A026FB869B5}" destId="{B931CDD3-CBE7-4594-91FB-4BF7EEC6F029}" srcOrd="0" destOrd="0" presId="urn:microsoft.com/office/officeart/2008/layout/BendingPictureSemiTransparentText"/>
    <dgm:cxn modelId="{DADD236E-D1B1-4E40-BD3F-27464CC594B7}" srcId="{7CE5C5B5-A538-42FC-A939-25A165F93C9F}" destId="{34E4164A-BFCC-4D32-A791-7A026FB869B5}" srcOrd="1" destOrd="0" parTransId="{94D54F20-DF2F-4828-88B7-2276638263B7}" sibTransId="{3F06A2AA-4D0A-429A-9C1D-9328767F67C2}"/>
    <dgm:cxn modelId="{1B02B2A0-49F2-4D03-BB2B-52852786DF51}" srcId="{7CE5C5B5-A538-42FC-A939-25A165F93C9F}" destId="{81C27A94-6ED2-4846-9B88-4A757FDE7F0A}" srcOrd="4" destOrd="0" parTransId="{477C693F-EBC0-4508-9879-81450A871883}" sibTransId="{BAEF9C7B-A906-441A-9012-0A8931709995}"/>
    <dgm:cxn modelId="{174EBBB7-E65F-427F-B1DB-740A6076084E}" srcId="{7CE5C5B5-A538-42FC-A939-25A165F93C9F}" destId="{AE4EE86C-FB31-46EE-A409-E9A077DD132F}" srcOrd="2" destOrd="0" parTransId="{B07A04B2-1F11-4FD9-9868-D66DAE17B8F4}" sibTransId="{36D6917F-70AC-4BC8-956A-03CA61734C18}"/>
    <dgm:cxn modelId="{E7DD3DDA-C668-4CC1-A25F-F825D121EB73}" type="presOf" srcId="{81C27A94-6ED2-4846-9B88-4A757FDE7F0A}" destId="{372A7C94-5FDE-445C-9AAC-3378700FCA9C}" srcOrd="0" destOrd="0" presId="urn:microsoft.com/office/officeart/2008/layout/BendingPictureSemiTransparentText"/>
    <dgm:cxn modelId="{8096C2F1-41C6-42F4-9FDE-846CB7DA918B}" srcId="{7CE5C5B5-A538-42FC-A939-25A165F93C9F}" destId="{E554AF17-5D52-48C7-AB17-26A04AA0633A}" srcOrd="3" destOrd="0" parTransId="{7D4A42F4-5382-4DE3-83A5-E114C455258D}" sibTransId="{4F13AEFB-400E-4F1B-A59C-664F264AC6D3}"/>
    <dgm:cxn modelId="{335E80FB-61A6-4359-81E2-D385F4DD5550}" type="presOf" srcId="{7CE5C5B5-A538-42FC-A939-25A165F93C9F}" destId="{960EA54F-E6B1-449B-884F-C0BDBFEE61EC}" srcOrd="0" destOrd="0" presId="urn:microsoft.com/office/officeart/2008/layout/BendingPictureSemiTransparentText"/>
    <dgm:cxn modelId="{1348F11D-EEAB-48EB-ACAE-30F4E7053E89}" type="presParOf" srcId="{960EA54F-E6B1-449B-884F-C0BDBFEE61EC}" destId="{9C329F5D-97CA-477D-8793-C6BD65AC4F05}" srcOrd="0" destOrd="0" presId="urn:microsoft.com/office/officeart/2008/layout/BendingPictureSemiTransparentText"/>
    <dgm:cxn modelId="{62D1B93A-43F9-4809-932B-9BD17237EAA8}" type="presParOf" srcId="{9C329F5D-97CA-477D-8793-C6BD65AC4F05}" destId="{C24A90D5-488C-44DD-942B-4A6482228D4E}" srcOrd="0" destOrd="0" presId="urn:microsoft.com/office/officeart/2008/layout/BendingPictureSemiTransparentText"/>
    <dgm:cxn modelId="{C6C697F3-6087-46D5-AD22-624C88DBAA2A}" type="presParOf" srcId="{9C329F5D-97CA-477D-8793-C6BD65AC4F05}" destId="{24736A6A-9D2C-4FF4-B606-C9A613146E7B}" srcOrd="1" destOrd="0" presId="urn:microsoft.com/office/officeart/2008/layout/BendingPictureSemiTransparentText"/>
    <dgm:cxn modelId="{D016B645-0043-4A90-B615-2CC38D7E3810}" type="presParOf" srcId="{960EA54F-E6B1-449B-884F-C0BDBFEE61EC}" destId="{CFFD8C44-88C5-455F-B9F1-F1D65C279B9E}" srcOrd="1" destOrd="0" presId="urn:microsoft.com/office/officeart/2008/layout/BendingPictureSemiTransparentText"/>
    <dgm:cxn modelId="{B8D0BB7E-4165-43FD-A503-0F6D17E5C8DE}" type="presParOf" srcId="{960EA54F-E6B1-449B-884F-C0BDBFEE61EC}" destId="{257B01B0-4EC1-47DB-AA32-C8C246FD9346}" srcOrd="2" destOrd="0" presId="urn:microsoft.com/office/officeart/2008/layout/BendingPictureSemiTransparentText"/>
    <dgm:cxn modelId="{91B7985D-A415-4CC1-A19E-F73991CB6C4C}" type="presParOf" srcId="{257B01B0-4EC1-47DB-AA32-C8C246FD9346}" destId="{6EB19F96-E106-48A2-86F2-533FDF383253}" srcOrd="0" destOrd="0" presId="urn:microsoft.com/office/officeart/2008/layout/BendingPictureSemiTransparentText"/>
    <dgm:cxn modelId="{8EA18752-56C1-4B54-9C08-65F46967F6C1}" type="presParOf" srcId="{257B01B0-4EC1-47DB-AA32-C8C246FD9346}" destId="{B931CDD3-CBE7-4594-91FB-4BF7EEC6F029}" srcOrd="1" destOrd="0" presId="urn:microsoft.com/office/officeart/2008/layout/BendingPictureSemiTransparentText"/>
    <dgm:cxn modelId="{9A845F9C-567F-4BC8-A0C5-1F37F32C3930}" type="presParOf" srcId="{960EA54F-E6B1-449B-884F-C0BDBFEE61EC}" destId="{FF055B9A-6C20-482F-8C58-C1050120DAB3}" srcOrd="3" destOrd="0" presId="urn:microsoft.com/office/officeart/2008/layout/BendingPictureSemiTransparentText"/>
    <dgm:cxn modelId="{983B7954-0A4B-4F48-B22B-66A3462F89D4}" type="presParOf" srcId="{960EA54F-E6B1-449B-884F-C0BDBFEE61EC}" destId="{D7036A09-9E6C-4C72-9245-DCF618C3A4C6}" srcOrd="4" destOrd="0" presId="urn:microsoft.com/office/officeart/2008/layout/BendingPictureSemiTransparentText"/>
    <dgm:cxn modelId="{4B1E9F81-EC5F-40AE-A3A9-61988B251902}" type="presParOf" srcId="{D7036A09-9E6C-4C72-9245-DCF618C3A4C6}" destId="{3935E69B-5C5E-4849-BF02-5AB35A0D9261}" srcOrd="0" destOrd="0" presId="urn:microsoft.com/office/officeart/2008/layout/BendingPictureSemiTransparentText"/>
    <dgm:cxn modelId="{CAA0E0A7-3125-4CBE-AD38-1F2DD3D91B4B}" type="presParOf" srcId="{D7036A09-9E6C-4C72-9245-DCF618C3A4C6}" destId="{DD3567F7-3151-4A5F-B30A-791EC2DE674C}" srcOrd="1" destOrd="0" presId="urn:microsoft.com/office/officeart/2008/layout/BendingPictureSemiTransparentText"/>
    <dgm:cxn modelId="{18B33C5D-32C7-4465-869C-7766DD14D612}" type="presParOf" srcId="{960EA54F-E6B1-449B-884F-C0BDBFEE61EC}" destId="{7785B32A-0F50-48BC-B6DA-6536EBC62B52}" srcOrd="5" destOrd="0" presId="urn:microsoft.com/office/officeart/2008/layout/BendingPictureSemiTransparentText"/>
    <dgm:cxn modelId="{1DE94530-FF19-469E-89C0-EA30A0CF402D}" type="presParOf" srcId="{960EA54F-E6B1-449B-884F-C0BDBFEE61EC}" destId="{E571FBF5-51E4-4118-839C-2CD4A37EE73B}" srcOrd="6" destOrd="0" presId="urn:microsoft.com/office/officeart/2008/layout/BendingPictureSemiTransparentText"/>
    <dgm:cxn modelId="{A9768016-795C-465A-A67F-7E2DD0D574B0}" type="presParOf" srcId="{E571FBF5-51E4-4118-839C-2CD4A37EE73B}" destId="{7C691F25-EF4C-4834-86B5-EECE873C09A2}" srcOrd="0" destOrd="0" presId="urn:microsoft.com/office/officeart/2008/layout/BendingPictureSemiTransparentText"/>
    <dgm:cxn modelId="{72E4B8AF-0849-4243-8135-0848C3A75AA8}" type="presParOf" srcId="{E571FBF5-51E4-4118-839C-2CD4A37EE73B}" destId="{EE1E3682-B205-4050-8ACA-34F61D33D10A}" srcOrd="1" destOrd="0" presId="urn:microsoft.com/office/officeart/2008/layout/BendingPictureSemiTransparentText"/>
    <dgm:cxn modelId="{E79670B0-8737-4909-9A94-387D28A941D5}" type="presParOf" srcId="{960EA54F-E6B1-449B-884F-C0BDBFEE61EC}" destId="{865315D1-B267-497D-92ED-E6E945C42176}" srcOrd="7" destOrd="0" presId="urn:microsoft.com/office/officeart/2008/layout/BendingPictureSemiTransparentText"/>
    <dgm:cxn modelId="{79EC8C7B-7B08-4EBB-A23C-FD9624218E51}" type="presParOf" srcId="{960EA54F-E6B1-449B-884F-C0BDBFEE61EC}" destId="{603D55B9-4B0F-4373-A2AA-EAEA91BDF934}" srcOrd="8" destOrd="0" presId="urn:microsoft.com/office/officeart/2008/layout/BendingPictureSemiTransparentText"/>
    <dgm:cxn modelId="{47B2411A-BC70-4FD4-A664-A71290094748}" type="presParOf" srcId="{603D55B9-4B0F-4373-A2AA-EAEA91BDF934}" destId="{E4202F57-8BC5-40F0-9AB7-685E9029BBF0}" srcOrd="0" destOrd="0" presId="urn:microsoft.com/office/officeart/2008/layout/BendingPictureSemiTransparentText"/>
    <dgm:cxn modelId="{59CADC28-D5EC-408F-8F52-D756BBA30C82}" type="presParOf" srcId="{603D55B9-4B0F-4373-A2AA-EAEA91BDF934}" destId="{372A7C94-5FDE-445C-9AAC-3378700FCA9C}" srcOrd="1" destOrd="0" presId="urn:microsoft.com/office/officeart/2008/layout/BendingPictureSemiTransparentTex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71A81-FFA0-45B4-AF94-0E1A98E984AF}">
      <dsp:nvSpPr>
        <dsp:cNvPr id="0" name=""/>
        <dsp:cNvSpPr/>
      </dsp:nvSpPr>
      <dsp:spPr>
        <a:xfrm>
          <a:off x="564985"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review, and propose updates to state special education statutes, rules, policies, and technical assistance</a:t>
          </a:r>
          <a:endParaRPr lang="en-US" sz="900" b="1" kern="1200">
            <a:solidFill>
              <a:schemeClr val="bg2"/>
            </a:solidFill>
            <a:latin typeface="Arial Black" panose="020B0A04020102020204" pitchFamily="34" charset="0"/>
          </a:endParaRPr>
        </a:p>
      </dsp:txBody>
      <dsp:txXfrm>
        <a:off x="564985" y="376690"/>
        <a:ext cx="2517888" cy="786840"/>
      </dsp:txXfrm>
    </dsp:sp>
    <dsp:sp modelId="{6339B3DD-6671-41DC-A877-74CD45F01505}">
      <dsp:nvSpPr>
        <dsp:cNvPr id="0" name=""/>
        <dsp:cNvSpPr/>
      </dsp:nvSpPr>
      <dsp:spPr>
        <a:xfrm>
          <a:off x="460073"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F1AA8C-639D-4E8F-AAF2-265F6AE5646F}">
      <dsp:nvSpPr>
        <dsp:cNvPr id="0" name=""/>
        <dsp:cNvSpPr/>
      </dsp:nvSpPr>
      <dsp:spPr>
        <a:xfrm>
          <a:off x="3409072" y="376690"/>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Consult and coordinate with other units of the Department, other state agencies, public post-secondary educational institutions, and key education and community stakeholders on varying special education topics and issues</a:t>
          </a:r>
        </a:p>
      </dsp:txBody>
      <dsp:txXfrm>
        <a:off x="3409072" y="376690"/>
        <a:ext cx="2517888" cy="786840"/>
      </dsp:txXfrm>
    </dsp:sp>
    <dsp:sp modelId="{5AF0B6BF-C910-4C10-B8E5-0189F7F0FB78}">
      <dsp:nvSpPr>
        <dsp:cNvPr id="0" name=""/>
        <dsp:cNvSpPr/>
      </dsp:nvSpPr>
      <dsp:spPr>
        <a:xfrm>
          <a:off x="3304160" y="263035"/>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11CF4F-38E4-4D3C-B39A-7EE8C18EFF32}">
      <dsp:nvSpPr>
        <dsp:cNvPr id="0" name=""/>
        <dsp:cNvSpPr/>
      </dsp:nvSpPr>
      <dsp:spPr>
        <a:xfrm>
          <a:off x="564985"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0480" rIns="30480" bIns="30480" numCol="1" spcCol="1270" anchor="ctr" anchorCtr="0">
          <a:noAutofit/>
        </a:bodyPr>
        <a:lstStyle/>
        <a:p>
          <a:pPr marL="0" lvl="0" indent="0" algn="l" defTabSz="355600">
            <a:lnSpc>
              <a:spcPct val="90000"/>
            </a:lnSpc>
            <a:spcBef>
              <a:spcPct val="0"/>
            </a:spcBef>
            <a:spcAft>
              <a:spcPct val="35000"/>
            </a:spcAft>
            <a:buNone/>
          </a:pPr>
          <a:r>
            <a:rPr lang="en-US" sz="8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Coordinate with school districts and public post-secondary education institutions to develop and provide training and professional development to licensed school employees</a:t>
          </a:r>
        </a:p>
      </dsp:txBody>
      <dsp:txXfrm>
        <a:off x="564985" y="1367235"/>
        <a:ext cx="2517888" cy="786840"/>
      </dsp:txXfrm>
    </dsp:sp>
    <dsp:sp modelId="{B64C2B63-2D18-4326-BFC4-9C6F7E2040C1}">
      <dsp:nvSpPr>
        <dsp:cNvPr id="0" name=""/>
        <dsp:cNvSpPr/>
      </dsp:nvSpPr>
      <dsp:spPr>
        <a:xfrm>
          <a:off x="460073"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C61938-4537-4895-A5A1-57C95B2E1270}">
      <dsp:nvSpPr>
        <dsp:cNvPr id="0" name=""/>
        <dsp:cNvSpPr/>
      </dsp:nvSpPr>
      <dsp:spPr>
        <a:xfrm>
          <a:off x="3409072" y="1367235"/>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26670" rIns="26670" bIns="26670" numCol="1" spcCol="1270" anchor="ctr" anchorCtr="0">
          <a:noAutofit/>
        </a:bodyPr>
        <a:lstStyle/>
        <a:p>
          <a:pPr marL="0" lvl="0" indent="0" algn="l" defTabSz="311150">
            <a:lnSpc>
              <a:spcPct val="90000"/>
            </a:lnSpc>
            <a:spcBef>
              <a:spcPct val="0"/>
            </a:spcBef>
            <a:spcAft>
              <a:spcPct val="35000"/>
            </a:spcAft>
            <a:buNone/>
          </a:pPr>
          <a:r>
            <a:rPr lang="en-US" sz="7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Provide technical assistance and recommendations to school districts and public schools to implement evidence- and research-based programs and services that are culturally and linguistically responsive</a:t>
          </a:r>
        </a:p>
      </dsp:txBody>
      <dsp:txXfrm>
        <a:off x="3409072" y="1367235"/>
        <a:ext cx="2517888" cy="786840"/>
      </dsp:txXfrm>
    </dsp:sp>
    <dsp:sp modelId="{5581CEFC-C7CA-4E89-AAD9-879FA912D0E7}">
      <dsp:nvSpPr>
        <dsp:cNvPr id="0" name=""/>
        <dsp:cNvSpPr/>
      </dsp:nvSpPr>
      <dsp:spPr>
        <a:xfrm>
          <a:off x="3304160" y="1253580"/>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429B63-A696-46CB-B115-13A15CCF6827}">
      <dsp:nvSpPr>
        <dsp:cNvPr id="0" name=""/>
        <dsp:cNvSpPr/>
      </dsp:nvSpPr>
      <dsp:spPr>
        <a:xfrm>
          <a:off x="564985"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Conduct activities to promote the recruitment and retention of qualified special education practitioners</a:t>
          </a:r>
        </a:p>
      </dsp:txBody>
      <dsp:txXfrm>
        <a:off x="564985" y="2357779"/>
        <a:ext cx="2517888" cy="786840"/>
      </dsp:txXfrm>
    </dsp:sp>
    <dsp:sp modelId="{B5F5BB00-7670-432C-8B5F-D4CB8B7C7691}">
      <dsp:nvSpPr>
        <dsp:cNvPr id="0" name=""/>
        <dsp:cNvSpPr/>
      </dsp:nvSpPr>
      <dsp:spPr>
        <a:xfrm>
          <a:off x="460073"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89616D-4B32-4A90-B902-088FE6ED00F7}">
      <dsp:nvSpPr>
        <dsp:cNvPr id="0" name=""/>
        <dsp:cNvSpPr/>
      </dsp:nvSpPr>
      <dsp:spPr>
        <a:xfrm>
          <a:off x="3409072" y="2357779"/>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Solicit input regarding delivery of special education services in the State from various stakeholders</a:t>
          </a:r>
          <a:endParaRPr lang="en-US" sz="900" b="1" kern="1200">
            <a:solidFill>
              <a:schemeClr val="bg2"/>
            </a:solidFill>
            <a:latin typeface="Arial Black" panose="020B0A04020102020204" pitchFamily="34" charset="0"/>
          </a:endParaRPr>
        </a:p>
      </dsp:txBody>
      <dsp:txXfrm>
        <a:off x="3409072" y="2357779"/>
        <a:ext cx="2517888" cy="786840"/>
      </dsp:txXfrm>
    </dsp:sp>
    <dsp:sp modelId="{710B8157-4E9C-43C2-B7A5-83BD8E6F4CB5}">
      <dsp:nvSpPr>
        <dsp:cNvPr id="0" name=""/>
        <dsp:cNvSpPr/>
      </dsp:nvSpPr>
      <dsp:spPr>
        <a:xfrm>
          <a:off x="3304160" y="224412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A36A97B-E0A0-481B-96E2-D8AB2F6772C8}">
      <dsp:nvSpPr>
        <dsp:cNvPr id="0" name=""/>
        <dsp:cNvSpPr/>
      </dsp:nvSpPr>
      <dsp:spPr>
        <a:xfrm>
          <a:off x="564985"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Oversee and enforce the compliance with the IDEA and any state law pertaining to special education</a:t>
          </a:r>
          <a:endParaRPr lang="en-US" sz="900" b="1" kern="1200">
            <a:solidFill>
              <a:schemeClr val="bg2"/>
            </a:solidFill>
            <a:latin typeface="Arial Black" panose="020B0A04020102020204" pitchFamily="34" charset="0"/>
          </a:endParaRPr>
        </a:p>
      </dsp:txBody>
      <dsp:txXfrm>
        <a:off x="564985" y="3348324"/>
        <a:ext cx="2517888" cy="786840"/>
      </dsp:txXfrm>
    </dsp:sp>
    <dsp:sp modelId="{EA90F528-39A6-47EE-9356-4A1555050725}">
      <dsp:nvSpPr>
        <dsp:cNvPr id="0" name=""/>
        <dsp:cNvSpPr/>
      </dsp:nvSpPr>
      <dsp:spPr>
        <a:xfrm>
          <a:off x="460073"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3F84F40-3AB2-4818-8FA2-D11EB56BAED3}">
      <dsp:nvSpPr>
        <dsp:cNvPr id="0" name=""/>
        <dsp:cNvSpPr/>
      </dsp:nvSpPr>
      <dsp:spPr>
        <a:xfrm>
          <a:off x="3409072" y="3348324"/>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Collect statewide data on varying aspects of special education within the state</a:t>
          </a:r>
        </a:p>
      </dsp:txBody>
      <dsp:txXfrm>
        <a:off x="3409072" y="3348324"/>
        <a:ext cx="2517888" cy="786840"/>
      </dsp:txXfrm>
    </dsp:sp>
    <dsp:sp modelId="{D21B83AE-4833-41AC-A7D4-FCB3AB11310B}">
      <dsp:nvSpPr>
        <dsp:cNvPr id="0" name=""/>
        <dsp:cNvSpPr/>
      </dsp:nvSpPr>
      <dsp:spPr>
        <a:xfrm>
          <a:off x="3304160" y="3234669"/>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87DE13-7F7C-4A64-B9A6-FCEC58EF35E9}">
      <dsp:nvSpPr>
        <dsp:cNvPr id="0" name=""/>
        <dsp:cNvSpPr/>
      </dsp:nvSpPr>
      <dsp:spPr>
        <a:xfrm>
          <a:off x="564985"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Monitor spending of state and federal funds for special education programs</a:t>
          </a:r>
          <a:endParaRPr lang="en-US" sz="900" b="1" kern="1200">
            <a:solidFill>
              <a:schemeClr val="bg2"/>
            </a:solidFill>
            <a:latin typeface="Arial Black" panose="020B0A04020102020204" pitchFamily="34" charset="0"/>
          </a:endParaRPr>
        </a:p>
      </dsp:txBody>
      <dsp:txXfrm>
        <a:off x="564985" y="4338868"/>
        <a:ext cx="2517888" cy="786840"/>
      </dsp:txXfrm>
    </dsp:sp>
    <dsp:sp modelId="{044B7755-1BD6-4A8D-8E79-60E3F68457F3}">
      <dsp:nvSpPr>
        <dsp:cNvPr id="0" name=""/>
        <dsp:cNvSpPr/>
      </dsp:nvSpPr>
      <dsp:spPr>
        <a:xfrm>
          <a:off x="460073"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F1C0E9F-7E29-4CAC-8454-9A7B17931861}">
      <dsp:nvSpPr>
        <dsp:cNvPr id="0" name=""/>
        <dsp:cNvSpPr/>
      </dsp:nvSpPr>
      <dsp:spPr>
        <a:xfrm>
          <a:off x="3409072" y="4338868"/>
          <a:ext cx="2517888" cy="786840"/>
        </a:xfrm>
        <a:prstGeom prst="rect">
          <a:avLst/>
        </a:prstGeom>
        <a:solidFill>
          <a:schemeClr val="lt1">
            <a:alpha val="4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32953" tIns="34290" rIns="34290" bIns="34290" numCol="1" spcCol="1270" anchor="ctr" anchorCtr="0">
          <a:noAutofit/>
        </a:bodyPr>
        <a:lstStyle/>
        <a:p>
          <a:pPr marL="0" lvl="0" indent="0" algn="l" defTabSz="400050">
            <a:lnSpc>
              <a:spcPct val="90000"/>
            </a:lnSpc>
            <a:spcBef>
              <a:spcPct val="0"/>
            </a:spcBef>
            <a:spcAft>
              <a:spcPct val="35000"/>
            </a:spcAft>
            <a:buNone/>
          </a:pPr>
          <a:r>
            <a:rPr lang="en-US" sz="900" b="1" kern="1200">
              <a:solidFill>
                <a:schemeClr val="bg2"/>
              </a:solidFill>
              <a:effectLst/>
              <a:latin typeface="Arial Black" panose="020B0A04020102020204" pitchFamily="34" charset="0"/>
              <a:ea typeface="Calibri" panose="020F0502020204030204" pitchFamily="34" charset="0"/>
              <a:cs typeface="Times New Roman" panose="02020603050405020304" pitchFamily="18" charset="0"/>
            </a:rPr>
            <a:t>Develop and annually update a state plan for students with disabilities</a:t>
          </a:r>
        </a:p>
      </dsp:txBody>
      <dsp:txXfrm>
        <a:off x="3409072" y="4338868"/>
        <a:ext cx="2517888" cy="786840"/>
      </dsp:txXfrm>
    </dsp:sp>
    <dsp:sp modelId="{D85671A5-C6EB-4AAD-8F08-57525CBFE711}">
      <dsp:nvSpPr>
        <dsp:cNvPr id="0" name=""/>
        <dsp:cNvSpPr/>
      </dsp:nvSpPr>
      <dsp:spPr>
        <a:xfrm>
          <a:off x="3304160" y="4225214"/>
          <a:ext cx="550788" cy="82618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4A90D5-488C-44DD-942B-4A6482228D4E}">
      <dsp:nvSpPr>
        <dsp:cNvPr id="0" name=""/>
        <dsp:cNvSpPr/>
      </dsp:nvSpPr>
      <dsp:spPr>
        <a:xfrm>
          <a:off x="287359" y="324035"/>
          <a:ext cx="1284629" cy="16303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24736A6A-9D2C-4FF4-B606-C9A613146E7B}">
      <dsp:nvSpPr>
        <dsp:cNvPr id="0" name=""/>
        <dsp:cNvSpPr/>
      </dsp:nvSpPr>
      <dsp:spPr>
        <a:xfrm>
          <a:off x="8" y="1997396"/>
          <a:ext cx="1902168" cy="534082"/>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panose="020B0A04020102020204" pitchFamily="34" charset="0"/>
            </a:rPr>
            <a:t>Dr. Margaret Cage</a:t>
          </a:r>
          <a:endParaRPr lang="en-US" sz="1000" kern="1200">
            <a:solidFill>
              <a:schemeClr val="bg2"/>
            </a:solidFill>
            <a:latin typeface="Arial Black"/>
          </a:endParaRPr>
        </a:p>
        <a:p>
          <a:pPr marL="0" lvl="0" indent="0" algn="ctr" defTabSz="533400" rtl="0">
            <a:lnSpc>
              <a:spcPct val="90000"/>
            </a:lnSpc>
            <a:spcBef>
              <a:spcPct val="0"/>
            </a:spcBef>
            <a:spcAft>
              <a:spcPct val="35000"/>
            </a:spcAft>
            <a:buNone/>
          </a:pPr>
          <a:r>
            <a:rPr lang="en-US" sz="1000" kern="1200">
              <a:solidFill>
                <a:schemeClr val="bg2"/>
              </a:solidFill>
              <a:latin typeface="Arial Black"/>
            </a:rPr>
            <a:t>Deputy Secretary, OSE</a:t>
          </a:r>
        </a:p>
      </dsp:txBody>
      <dsp:txXfrm>
        <a:off x="8" y="1997396"/>
        <a:ext cx="1902168" cy="534082"/>
      </dsp:txXfrm>
    </dsp:sp>
    <dsp:sp modelId="{6EB19F96-E106-48A2-86F2-533FDF383253}">
      <dsp:nvSpPr>
        <dsp:cNvPr id="0" name=""/>
        <dsp:cNvSpPr/>
      </dsp:nvSpPr>
      <dsp:spPr>
        <a:xfrm>
          <a:off x="2385303" y="315932"/>
          <a:ext cx="1321702" cy="16303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17000" r="-17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B931CDD3-CBE7-4594-91FB-4BF7EEC6F029}">
      <dsp:nvSpPr>
        <dsp:cNvPr id="0" name=""/>
        <dsp:cNvSpPr/>
      </dsp:nvSpPr>
      <dsp:spPr>
        <a:xfrm>
          <a:off x="2095070" y="1970655"/>
          <a:ext cx="1902168" cy="55806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Dr. Tyre Jenkins</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OSE</a:t>
          </a:r>
        </a:p>
      </dsp:txBody>
      <dsp:txXfrm>
        <a:off x="2095070" y="1970655"/>
        <a:ext cx="1902168" cy="558068"/>
      </dsp:txXfrm>
    </dsp:sp>
    <dsp:sp modelId="{3935E69B-5C5E-4849-BF02-5AB35A0D9261}">
      <dsp:nvSpPr>
        <dsp:cNvPr id="0" name=""/>
        <dsp:cNvSpPr/>
      </dsp:nvSpPr>
      <dsp:spPr>
        <a:xfrm>
          <a:off x="4515355" y="323962"/>
          <a:ext cx="1111988" cy="161432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10000" b="-10000"/>
          </a:stretch>
        </a:blip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DD3567F7-3151-4A5F-B30A-791EC2DE674C}">
      <dsp:nvSpPr>
        <dsp:cNvPr id="0" name=""/>
        <dsp:cNvSpPr/>
      </dsp:nvSpPr>
      <dsp:spPr>
        <a:xfrm>
          <a:off x="4123993" y="1972848"/>
          <a:ext cx="1902168" cy="558628"/>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Charlene Marcotte </a:t>
          </a:r>
        </a:p>
        <a:p>
          <a:pPr marL="0" lvl="0" indent="0" algn="ctr" defTabSz="533400">
            <a:lnSpc>
              <a:spcPct val="90000"/>
            </a:lnSpc>
            <a:spcBef>
              <a:spcPct val="0"/>
            </a:spcBef>
            <a:spcAft>
              <a:spcPct val="35000"/>
            </a:spcAft>
            <a:buNone/>
          </a:pPr>
          <a:r>
            <a:rPr lang="en-US" sz="1000" kern="1200">
              <a:solidFill>
                <a:schemeClr val="bg2"/>
              </a:solidFill>
              <a:latin typeface="Arial Black"/>
            </a:rPr>
            <a:t>Deputy Director of Data &amp; Finance</a:t>
          </a:r>
        </a:p>
      </dsp:txBody>
      <dsp:txXfrm>
        <a:off x="4123993" y="1972848"/>
        <a:ext cx="1902168" cy="558628"/>
      </dsp:txXfrm>
    </dsp:sp>
    <dsp:sp modelId="{7C691F25-EF4C-4834-86B5-EECE873C09A2}">
      <dsp:nvSpPr>
        <dsp:cNvPr id="0" name=""/>
        <dsp:cNvSpPr/>
      </dsp:nvSpPr>
      <dsp:spPr>
        <a:xfrm>
          <a:off x="1326073" y="2656778"/>
          <a:ext cx="1146722" cy="16303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1000" r="-1000"/>
          </a:stretch>
        </a:blipFill>
        <a:ln>
          <a:noFill/>
        </a:ln>
        <a:effectLst/>
      </dsp:spPr>
      <dsp:style>
        <a:lnRef idx="0">
          <a:scrgbClr r="0" g="0" b="0"/>
        </a:lnRef>
        <a:fillRef idx="1">
          <a:scrgbClr r="0" g="0" b="0"/>
        </a:fillRef>
        <a:effectRef idx="0">
          <a:scrgbClr r="0" g="0" b="0"/>
        </a:effectRef>
        <a:fontRef idx="minor"/>
      </dsp:style>
    </dsp:sp>
    <dsp:sp modelId="{EE1E3682-B205-4050-8ACA-34F61D33D10A}">
      <dsp:nvSpPr>
        <dsp:cNvPr id="0" name=""/>
        <dsp:cNvSpPr/>
      </dsp:nvSpPr>
      <dsp:spPr>
        <a:xfrm>
          <a:off x="924345" y="4224720"/>
          <a:ext cx="1902168" cy="698914"/>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0"/>
            </a:lnSpc>
            <a:spcBef>
              <a:spcPct val="0"/>
            </a:spcBef>
            <a:spcAft>
              <a:spcPct val="35000"/>
            </a:spcAft>
            <a:buNone/>
          </a:pPr>
          <a:r>
            <a:rPr lang="en-US" sz="1200" b="1" kern="1200">
              <a:solidFill>
                <a:schemeClr val="bg2"/>
              </a:solidFill>
              <a:latin typeface="Arial Black"/>
            </a:rPr>
            <a:t>Ria Gill </a:t>
          </a:r>
        </a:p>
        <a:p>
          <a:pPr marL="0" lvl="0" indent="0" algn="ctr" defTabSz="533400">
            <a:lnSpc>
              <a:spcPct val="90000"/>
            </a:lnSpc>
            <a:spcBef>
              <a:spcPct val="0"/>
            </a:spcBef>
            <a:spcAft>
              <a:spcPct val="35000"/>
            </a:spcAft>
            <a:buNone/>
          </a:pPr>
          <a:r>
            <a:rPr lang="en-US" sz="1000" kern="1200">
              <a:solidFill>
                <a:schemeClr val="bg2"/>
              </a:solidFill>
              <a:latin typeface="Arial Black"/>
            </a:rPr>
            <a:t>Assistant Deputy Director, OSE</a:t>
          </a:r>
        </a:p>
      </dsp:txBody>
      <dsp:txXfrm>
        <a:off x="924345" y="4224720"/>
        <a:ext cx="1902168" cy="698914"/>
      </dsp:txXfrm>
    </dsp:sp>
    <dsp:sp modelId="{E4202F57-8BC5-40F0-9AB7-685E9029BBF0}">
      <dsp:nvSpPr>
        <dsp:cNvPr id="0" name=""/>
        <dsp:cNvSpPr/>
      </dsp:nvSpPr>
      <dsp:spPr>
        <a:xfrm rot="5400000">
          <a:off x="3527714" y="2603980"/>
          <a:ext cx="1249211" cy="1630383"/>
        </a:xfrm>
        <a:prstGeom prst="rect">
          <a:avLst/>
        </a:prstGeom>
        <a:solidFill>
          <a:schemeClr val="bg1"/>
        </a:solidFill>
        <a:ln>
          <a:noFill/>
        </a:ln>
        <a:effectLst>
          <a:outerShdw blurRad="50800" dist="38100" dir="2700000" algn="tl" rotWithShape="0">
            <a:prstClr val="black">
              <a:alpha val="40000"/>
            </a:prstClr>
          </a:outerShdw>
        </a:effectLst>
      </dsp:spPr>
      <dsp:style>
        <a:lnRef idx="0">
          <a:scrgbClr r="0" g="0" b="0"/>
        </a:lnRef>
        <a:fillRef idx="1">
          <a:scrgbClr r="0" g="0" b="0"/>
        </a:fillRef>
        <a:effectRef idx="0">
          <a:scrgbClr r="0" g="0" b="0"/>
        </a:effectRef>
        <a:fontRef idx="minor"/>
      </dsp:style>
    </dsp:sp>
    <dsp:sp modelId="{372A7C94-5FDE-445C-9AAC-3378700FCA9C}">
      <dsp:nvSpPr>
        <dsp:cNvPr id="0" name=""/>
        <dsp:cNvSpPr/>
      </dsp:nvSpPr>
      <dsp:spPr>
        <a:xfrm>
          <a:off x="3046703" y="4211855"/>
          <a:ext cx="2167292" cy="705851"/>
        </a:xfrm>
        <a:prstGeom prst="rect">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Arial Black"/>
            </a:rPr>
            <a:t>Vacancy</a:t>
          </a:r>
        </a:p>
        <a:p>
          <a:pPr marL="0" lvl="0" indent="0" algn="ctr" defTabSz="533400">
            <a:lnSpc>
              <a:spcPct val="90000"/>
            </a:lnSpc>
            <a:spcBef>
              <a:spcPct val="0"/>
            </a:spcBef>
            <a:spcAft>
              <a:spcPct val="35000"/>
            </a:spcAft>
            <a:buNone/>
          </a:pPr>
          <a:r>
            <a:rPr lang="en-US" sz="900" kern="1200">
              <a:solidFill>
                <a:schemeClr val="bg2"/>
              </a:solidFill>
              <a:latin typeface="Arial Black"/>
            </a:rPr>
            <a:t>Assistant Deputy Director of Data &amp; Finance</a:t>
          </a:r>
        </a:p>
      </dsp:txBody>
      <dsp:txXfrm>
        <a:off x="3046703" y="4211855"/>
        <a:ext cx="2167292" cy="705851"/>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Book Antiqua"/>
                <a:ea typeface="Book Antiqua"/>
                <a:cs typeface="Book Antiqua"/>
                <a:sym typeface="Book Antiqua"/>
              </a:rPr>
              <a:t>‹#›</a:t>
            </a:fld>
            <a:endParaRPr sz="1200" b="0" i="0" u="none" strike="noStrike" cap="none">
              <a:solidFill>
                <a:schemeClr val="dk1"/>
              </a:solidFill>
              <a:latin typeface="Book Antiqua"/>
              <a:ea typeface="Book Antiqua"/>
              <a:cs typeface="Book Antiqua"/>
              <a:sym typeface="Book Antiqu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take a minute to ensure you are muted and any AI notetakers are turned off. Thank you!</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0479236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1" name="Google Shape;121;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2" name="Google Shape;132;p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0e74c36672_0_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g30e74c36672_0_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100"/>
              </a:spcBef>
              <a:spcAft>
                <a:spcPts val="0"/>
              </a:spcAft>
              <a:buSzPts val="1400"/>
              <a:buNone/>
            </a:pPr>
            <a:endParaRPr/>
          </a:p>
        </p:txBody>
      </p:sp>
      <p:sp>
        <p:nvSpPr>
          <p:cNvPr id="152" name="Google Shape;152;g30e74c36672_0_2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Katalina</a:t>
            </a:r>
            <a:endParaRPr/>
          </a:p>
        </p:txBody>
      </p:sp>
      <p:sp>
        <p:nvSpPr>
          <p:cNvPr id="179" name="Google Shape;179;p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0e74c36672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30e74c36672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8" name="Google Shape;188;g30e74c36672_0_3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21</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0e74c36672_0_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g30e74c36672_0_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1100"/>
              </a:spcBef>
              <a:spcAft>
                <a:spcPts val="0"/>
              </a:spcAft>
              <a:buSzPts val="1400"/>
              <a:buNone/>
            </a:pPr>
            <a:endParaRPr/>
          </a:p>
        </p:txBody>
      </p:sp>
      <p:sp>
        <p:nvSpPr>
          <p:cNvPr id="170" name="Google Shape;170;g30e74c36672_0_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22</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23</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24</a:t>
            </a:fld>
            <a:endParaRPr/>
          </a:p>
        </p:txBody>
      </p:sp>
    </p:spTree>
    <p:extLst>
      <p:ext uri="{BB962C8B-B14F-4D97-AF65-F5344CB8AC3E}">
        <p14:creationId xmlns:p14="http://schemas.microsoft.com/office/powerpoint/2010/main" val="266778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Kaylock! Trudy</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439769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a:t>
            </a:r>
            <a:r>
              <a:rPr lang="en-US" sz="1800" dirty="0">
                <a:solidFill>
                  <a:srgbClr val="000000"/>
                </a:solidFill>
                <a:effectLst/>
                <a:latin typeface="Times New Roman" panose="02020603050405020304" pitchFamily="18" charset="0"/>
                <a:ea typeface="Aptos" panose="020B0004020202020204" pitchFamily="34" charset="0"/>
              </a:rPr>
              <a:t>Chief Counsel Miguel Lozano has some exiting news to share. Miguel?</a:t>
            </a:r>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17374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Good afternoon and welcome to January’s Office Hour Session!</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Today’s Office Hour Session will be providing updates, technical assistance, and professional development</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few housekeeping notes, we will have 10-15 minutes for questions at the end of the main presentation preceding the today’s training portion. Training questions will be answered on The Office of Special Education’s Q&amp; A Booklet. This is a living document, and the link will be in the chat. The Office Hour Sessions Slide deck will be accessible on the PED website, in special education, under resources or may be found in the LEA Managed Booklet, under the resources tab. </a:t>
            </a:r>
            <a:endParaRPr dirty="0"/>
          </a:p>
        </p:txBody>
      </p:sp>
      <p:sp>
        <p:nvSpPr>
          <p:cNvPr id="101" name="Google Shape;10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Miguel! Next up, Assistant Deputy Director of OSE, Ria Gill. Ria?</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8525063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Ria to present.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044197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145A3-93F8-BA2B-7942-5F6B276C9D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B1F354-2392-F623-5A90-C3FE817FD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BFDA1-D9C3-4830-E347-8527050B742C}"/>
              </a:ext>
            </a:extLst>
          </p:cNvPr>
          <p:cNvSpPr>
            <a:spLocks noGrp="1"/>
          </p:cNvSpPr>
          <p:nvPr>
            <p:ph type="body" idx="1"/>
          </p:nvPr>
        </p:nvSpPr>
        <p:spPr/>
        <p:txBody>
          <a:bodyPr/>
          <a:lstStyle/>
          <a:p>
            <a:r>
              <a:rPr lang="en-US" dirty="0"/>
              <a:t>Thank you, Ria! Dr. Elizabeth Cassel will now introduce a new OSE initiative-Connections. Dr. Cassel?</a:t>
            </a:r>
          </a:p>
        </p:txBody>
      </p:sp>
      <p:sp>
        <p:nvSpPr>
          <p:cNvPr id="4" name="Slide Number Placeholder 3">
            <a:extLst>
              <a:ext uri="{FF2B5EF4-FFF2-40B4-BE49-F238E27FC236}">
                <a16:creationId xmlns:a16="http://schemas.microsoft.com/office/drawing/2014/main" id="{9D619ED9-F090-8ED1-8D04-A1FD6B92E917}"/>
              </a:ext>
            </a:extLst>
          </p:cNvPr>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29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0359273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Dr. Cassel. Next up, Ombud.</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30</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969093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solidFill>
                <a:srgbClr val="3A3D4B"/>
              </a:solidFill>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31</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1950316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our continued list.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32</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20670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OHS is February 18, 2025 @ 3:30. Using feedback and analytics, Office Hour Sessions will change time from 3:30 to 9:00 am, every third Tuesday of the month beginning March 2025!!!!</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33</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286580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5538333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Switching gears into the training portion of Office Hour Sessions. Please ensure all questions are asked in the Q&amp; A Training booklet. The link will be in the chat. Just a reminder, today’s presentation and slide deck will be on Ped’s website under, OSE, on the resources link to your right. (place Q&amp;A link in chat).</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35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7778818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1: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 name="Google Shape;111;p1:notes"/>
          <p:cNvSpPr txBox="1">
            <a:spLocks noGrp="1"/>
          </p:cNvSpPr>
          <p:nvPr>
            <p:ph type="body" idx="1"/>
          </p:nvPr>
        </p:nvSpPr>
        <p:spPr>
          <a:xfrm>
            <a:off x="702310" y="4480004"/>
            <a:ext cx="5618480" cy="3665458"/>
          </a:xfrm>
          <a:prstGeom prst="rect">
            <a:avLst/>
          </a:prstGeom>
          <a:noFill/>
          <a:ln>
            <a:noFill/>
          </a:ln>
        </p:spPr>
        <p:txBody>
          <a:bodyPr spcFirstLastPara="1" wrap="square" lIns="93308" tIns="46641" rIns="93308" bIns="46641" anchor="t" anchorCtr="0">
            <a:noAutofit/>
          </a:bodyPr>
          <a:lstStyle/>
          <a:p>
            <a:pPr marL="0" indent="0">
              <a:lnSpc>
                <a:spcPct val="115000"/>
              </a:lnSpc>
              <a:buClr>
                <a:schemeClr val="dk2"/>
              </a:buClr>
              <a:buSzPts val="1100"/>
            </a:pPr>
            <a:r>
              <a:rPr lang="en-US" dirty="0"/>
              <a:t>Liz Schweiger will now present on Indicator 13 and 120-day Data Training. Liz?</a:t>
            </a:r>
            <a:endParaRPr dirty="0"/>
          </a:p>
        </p:txBody>
      </p:sp>
      <p:sp>
        <p:nvSpPr>
          <p:cNvPr id="112" name="Google Shape;112;p1:notes"/>
          <p:cNvSpPr txBox="1">
            <a:spLocks noGrp="1"/>
          </p:cNvSpPr>
          <p:nvPr>
            <p:ph type="sldNum" idx="12"/>
          </p:nvPr>
        </p:nvSpPr>
        <p:spPr>
          <a:xfrm>
            <a:off x="3978132" y="8842030"/>
            <a:ext cx="3043343" cy="467071"/>
          </a:xfrm>
          <a:prstGeom prst="rect">
            <a:avLst/>
          </a:prstGeom>
          <a:noFill/>
          <a:ln>
            <a:noFill/>
          </a:ln>
        </p:spPr>
        <p:txBody>
          <a:bodyPr spcFirstLastPara="1" wrap="square" lIns="93308" tIns="46641" rIns="93308" bIns="46641" anchor="b" anchorCtr="0">
            <a:noAutofit/>
          </a:bodyPr>
          <a:lstStyle/>
          <a:p>
            <a:pPr algn="r">
              <a:buSzPts val="1400"/>
            </a:pPr>
            <a:fld id="{00000000-1234-1234-1234-123412341234}" type="slidenum">
              <a:rPr lang="en-US"/>
              <a:pPr algn="r">
                <a:buSzPts val="1400"/>
              </a:pPr>
              <a:t>36</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16001117d3c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16001117d3c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800"/>
              </a:spcAft>
            </a:pPr>
            <a:r>
              <a:rPr lang="en-US" sz="1800" kern="100">
                <a:effectLst/>
                <a:latin typeface="Aptos" panose="020B0004020202020204" pitchFamily="34" charset="0"/>
                <a:ea typeface="Aptos" panose="020B0004020202020204" pitchFamily="34" charset="0"/>
                <a:cs typeface="Times New Roman" panose="02020603050405020304" pitchFamily="18" charset="0"/>
              </a:rPr>
              <a:t>To the right, please find The Office of Special Education priorities that align with the executive order per Governor Lujan-Grisham. To your left, you will find The Office of Special Education Leadership team. </a:t>
            </a:r>
          </a:p>
          <a:p>
            <a:pPr marL="0" lvl="0" indent="0" algn="l" rtl="0">
              <a:lnSpc>
                <a:spcPct val="100000"/>
              </a:lnSpc>
              <a:spcBef>
                <a:spcPts val="0"/>
              </a:spcBef>
              <a:spcAft>
                <a:spcPts val="0"/>
              </a:spcAft>
              <a:buSzPts val="1400"/>
              <a:buNone/>
            </a:pPr>
            <a:endParaRPr/>
          </a:p>
        </p:txBody>
      </p:sp>
      <p:sp>
        <p:nvSpPr>
          <p:cNvPr id="130" name="Google Shape;130;g16001117d3c_0_3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ker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Thanks Liz! Please find links to the OSE Parent portal, Newsletter, Resources, LEA Managed Booklet or if you have questions for OSE. Just a reminder, you can find Office Hours recordings and slide decks on the PED website, navigate to special education, under the resources tab.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44</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4550382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15f9dcab8b2_0_14:notes"/>
          <p:cNvSpPr>
            <a:spLocks noGrp="1" noRot="1" noChangeAspect="1"/>
          </p:cNvSpPr>
          <p:nvPr>
            <p:ph type="sldImg" idx="2"/>
          </p:nvPr>
        </p:nvSpPr>
        <p:spPr>
          <a:xfrm>
            <a:off x="719138" y="1163638"/>
            <a:ext cx="5584825" cy="31416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15f9dcab8b2_0_14:notes"/>
          <p:cNvSpPr txBox="1">
            <a:spLocks noGrp="1"/>
          </p:cNvSpPr>
          <p:nvPr>
            <p:ph type="body" idx="1"/>
          </p:nvPr>
        </p:nvSpPr>
        <p:spPr>
          <a:xfrm>
            <a:off x="702310" y="4480004"/>
            <a:ext cx="5618480" cy="3665611"/>
          </a:xfrm>
          <a:prstGeom prst="rect">
            <a:avLst/>
          </a:prstGeom>
        </p:spPr>
        <p:txBody>
          <a:bodyPr spcFirstLastPara="1" wrap="square" lIns="93308" tIns="46641" rIns="93308" bIns="46641" anchor="t" anchorCtr="0">
            <a:noAutofit/>
          </a:bodyPr>
          <a:lstStyle/>
          <a:p>
            <a:pPr marL="0" indent="0"/>
            <a:endParaRPr/>
          </a:p>
        </p:txBody>
      </p:sp>
      <p:sp>
        <p:nvSpPr>
          <p:cNvPr id="256" name="Google Shape;256;g15f9dcab8b2_0_14:notes"/>
          <p:cNvSpPr txBox="1">
            <a:spLocks noGrp="1"/>
          </p:cNvSpPr>
          <p:nvPr>
            <p:ph type="sldNum" idx="12"/>
          </p:nvPr>
        </p:nvSpPr>
        <p:spPr>
          <a:xfrm>
            <a:off x="3978132" y="8842029"/>
            <a:ext cx="3043343" cy="466982"/>
          </a:xfrm>
          <a:prstGeom prst="rect">
            <a:avLst/>
          </a:prstGeom>
        </p:spPr>
        <p:txBody>
          <a:bodyPr spcFirstLastPara="1" wrap="square" lIns="93308" tIns="46641" rIns="93308" bIns="46641" anchor="b" anchorCtr="0">
            <a:noAutofit/>
          </a:bodyPr>
          <a:lstStyle/>
          <a:p>
            <a:pPr algn="r">
              <a:buSzPts val="1200"/>
            </a:pPr>
            <a:fld id="{00000000-1234-1234-1234-123412341234}" type="slidenum">
              <a:rPr lang="en-US"/>
              <a:pPr algn="r">
                <a:buSzPts val="1200"/>
              </a:pPr>
              <a:t>45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f9dcab8b2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g15f9dcab8b2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228600" algn="l" defTabSz="914400" rtl="0" eaLnBrk="1" fontAlgn="auto" latinLnBrk="0" hangingPunct="1">
              <a:lnSpc>
                <a:spcPct val="107000"/>
              </a:lnSpc>
              <a:spcBef>
                <a:spcPts val="0"/>
              </a:spcBef>
              <a:spcAft>
                <a:spcPts val="800"/>
              </a:spcAft>
              <a:buClr>
                <a:srgbClr val="000000"/>
              </a:buClr>
              <a:buSzPts val="1400"/>
              <a:buFont typeface="Arial"/>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OSE is steadily increasing capacity and staff to better serve you. Just a reminder, we are hiring! Please check the state personal office website for job openings. </a:t>
            </a:r>
            <a:endParaRPr dirty="0"/>
          </a:p>
        </p:txBody>
      </p:sp>
      <p:sp>
        <p:nvSpPr>
          <p:cNvPr id="148" name="Google Shape;148;g15f9dcab8b2_0_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Deputy Director of Data &amp; Finance, Charlene Marcotte will kick us off today. Charlene? </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5</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3379410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Charlene</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6</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2942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7</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1322054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8</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35347953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Book Antiqua"/>
                <a:ea typeface="Book Antiqua"/>
                <a:cs typeface="Book Antiqua"/>
                <a:sym typeface="Book Antiqua"/>
              </a:rPr>
              <a:t>9</a:t>
            </a:fld>
            <a:endParaRPr lang="en-US" sz="1200" b="0" i="0" u="none" strike="noStrike" cap="none">
              <a:solidFill>
                <a:schemeClr val="dk1"/>
              </a:solidFill>
              <a:latin typeface="Book Antiqua"/>
              <a:ea typeface="Book Antiqua"/>
              <a:cs typeface="Book Antiqua"/>
              <a:sym typeface="Book Antiqua"/>
            </a:endParaRPr>
          </a:p>
        </p:txBody>
      </p:sp>
    </p:spTree>
    <p:extLst>
      <p:ext uri="{BB962C8B-B14F-4D97-AF65-F5344CB8AC3E}">
        <p14:creationId xmlns:p14="http://schemas.microsoft.com/office/powerpoint/2010/main" val="2542670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with Picture">
  <p:cSld name="Title Slide with Picture">
    <p:spTree>
      <p:nvGrpSpPr>
        <p:cNvPr id="1" name="Shape 18"/>
        <p:cNvGrpSpPr/>
        <p:nvPr/>
      </p:nvGrpSpPr>
      <p:grpSpPr>
        <a:xfrm>
          <a:off x="0" y="0"/>
          <a:ext cx="0" cy="0"/>
          <a:chOff x="0" y="0"/>
          <a:chExt cx="0" cy="0"/>
        </a:xfrm>
      </p:grpSpPr>
      <p:sp>
        <p:nvSpPr>
          <p:cNvPr id="19" name="Google Shape;19;p14"/>
          <p:cNvSpPr/>
          <p:nvPr/>
        </p:nvSpPr>
        <p:spPr>
          <a:xfrm>
            <a:off x="6540504" y="0"/>
            <a:ext cx="5651496" cy="6858000"/>
          </a:xfrm>
          <a:custGeom>
            <a:avLst/>
            <a:gdLst/>
            <a:ahLst/>
            <a:cxnLst/>
            <a:rect l="l" t="t" r="r" b="b"/>
            <a:pathLst>
              <a:path w="4238622" h="6858000" extrusionOk="0">
                <a:moveTo>
                  <a:pt x="0" y="0"/>
                </a:moveTo>
                <a:lnTo>
                  <a:pt x="4086222" y="0"/>
                </a:lnTo>
                <a:lnTo>
                  <a:pt x="4237035" y="0"/>
                </a:lnTo>
                <a:lnTo>
                  <a:pt x="4238622" y="0"/>
                </a:lnTo>
                <a:lnTo>
                  <a:pt x="4238622" y="6858000"/>
                </a:lnTo>
                <a:lnTo>
                  <a:pt x="4237035" y="6858000"/>
                </a:lnTo>
                <a:lnTo>
                  <a:pt x="4086222"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0" name="Google Shape;20;p14"/>
          <p:cNvSpPr/>
          <p:nvPr/>
        </p:nvSpPr>
        <p:spPr>
          <a:xfrm>
            <a:off x="6256868"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1" name="Google Shape;21;p14"/>
          <p:cNvSpPr/>
          <p:nvPr/>
        </p:nvSpPr>
        <p:spPr>
          <a:xfrm>
            <a:off x="5979587" y="0"/>
            <a:ext cx="1528232" cy="6858000"/>
          </a:xfrm>
          <a:custGeom>
            <a:avLst/>
            <a:gdLst/>
            <a:ahLst/>
            <a:cxnLst/>
            <a:rect l="l" t="t" r="r" b="b"/>
            <a:pathLst>
              <a:path w="1146174" h="6858000" extrusionOk="0">
                <a:moveTo>
                  <a:pt x="0" y="0"/>
                </a:moveTo>
                <a:lnTo>
                  <a:pt x="253999" y="0"/>
                </a:lnTo>
                <a:lnTo>
                  <a:pt x="1146174" y="4337050"/>
                </a:lnTo>
                <a:lnTo>
                  <a:pt x="511174" y="6858000"/>
                </a:lnTo>
                <a:lnTo>
                  <a:pt x="254000"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22" name="Google Shape;22;p14"/>
          <p:cNvSpPr txBox="1">
            <a:spLocks noGrp="1"/>
          </p:cNvSpPr>
          <p:nvPr>
            <p:ph type="ctrTitle"/>
          </p:nvPr>
        </p:nvSpPr>
        <p:spPr>
          <a:xfrm>
            <a:off x="1295401" y="1873584"/>
            <a:ext cx="5120640" cy="256032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4000"/>
              <a:buFont typeface="Calibri"/>
              <a:buNone/>
              <a:defRPr sz="40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4" descr="An empty placeholder to add an image. Click on the placeholder and select the image that you wish to add"/>
          <p:cNvSpPr>
            <a:spLocks noGrp="1"/>
          </p:cNvSpPr>
          <p:nvPr>
            <p:ph type="pic" idx="2"/>
          </p:nvPr>
        </p:nvSpPr>
        <p:spPr>
          <a:xfrm>
            <a:off x="6743703" y="0"/>
            <a:ext cx="5448297" cy="6858000"/>
          </a:xfrm>
          <a:prstGeom prst="rect">
            <a:avLst/>
          </a:prstGeom>
          <a:noFill/>
          <a:ln>
            <a:noFill/>
          </a:ln>
        </p:spPr>
      </p:sp>
      <p:sp>
        <p:nvSpPr>
          <p:cNvPr id="24" name="Google Shape;24;p14"/>
          <p:cNvSpPr txBox="1">
            <a:spLocks noGrp="1"/>
          </p:cNvSpPr>
          <p:nvPr>
            <p:ph type="subTitle" idx="1"/>
          </p:nvPr>
        </p:nvSpPr>
        <p:spPr>
          <a:xfrm>
            <a:off x="1295401" y="4572000"/>
            <a:ext cx="5120640" cy="1600200"/>
          </a:xfrm>
          <a:prstGeom prst="rect">
            <a:avLst/>
          </a:prstGeom>
          <a:noFill/>
          <a:ln>
            <a:noFill/>
          </a:ln>
        </p:spPr>
        <p:txBody>
          <a:bodyPr spcFirstLastPara="1" wrap="square" lIns="91425" tIns="45700" rIns="91425" bIns="45700" anchor="t" anchorCtr="0">
            <a:normAutofit/>
          </a:bodyPr>
          <a:lstStyle>
            <a:lvl1pPr lvl="0" algn="l">
              <a:lnSpc>
                <a:spcPct val="90000"/>
              </a:lnSpc>
              <a:spcBef>
                <a:spcPts val="1800"/>
              </a:spcBef>
              <a:spcAft>
                <a:spcPts val="0"/>
              </a:spcAft>
              <a:buClr>
                <a:srgbClr val="3A3D4B"/>
              </a:buClr>
              <a:buSzPts val="2400"/>
              <a:buNone/>
              <a:defRPr sz="2400"/>
            </a:lvl1pPr>
            <a:lvl2pPr lvl="1" algn="ctr">
              <a:lnSpc>
                <a:spcPct val="90000"/>
              </a:lnSpc>
              <a:spcBef>
                <a:spcPts val="1000"/>
              </a:spcBef>
              <a:spcAft>
                <a:spcPts val="0"/>
              </a:spcAft>
              <a:buSzPts val="2000"/>
              <a:buNone/>
              <a:defRPr sz="2000"/>
            </a:lvl2pPr>
            <a:lvl3pPr lvl="2" algn="ctr">
              <a:lnSpc>
                <a:spcPct val="90000"/>
              </a:lnSpc>
              <a:spcBef>
                <a:spcPts val="800"/>
              </a:spcBef>
              <a:spcAft>
                <a:spcPts val="0"/>
              </a:spcAft>
              <a:buSzPts val="1800"/>
              <a:buNone/>
              <a:defRPr sz="1800"/>
            </a:lvl3pPr>
            <a:lvl4pPr lvl="3" algn="ctr">
              <a:lnSpc>
                <a:spcPct val="90000"/>
              </a:lnSpc>
              <a:spcBef>
                <a:spcPts val="800"/>
              </a:spcBef>
              <a:spcAft>
                <a:spcPts val="0"/>
              </a:spcAft>
              <a:buClr>
                <a:srgbClr val="3A3D4B"/>
              </a:buClr>
              <a:buSzPts val="1600"/>
              <a:buNone/>
              <a:defRPr sz="1600"/>
            </a:lvl4pPr>
            <a:lvl5pPr lvl="4" algn="ctr">
              <a:lnSpc>
                <a:spcPct val="90000"/>
              </a:lnSpc>
              <a:spcBef>
                <a:spcPts val="800"/>
              </a:spcBef>
              <a:spcAft>
                <a:spcPts val="0"/>
              </a:spcAft>
              <a:buClr>
                <a:srgbClr val="3A3D4B"/>
              </a:buClr>
              <a:buSzPts val="1600"/>
              <a:buNone/>
              <a:defRPr sz="1600"/>
            </a:lvl5pPr>
            <a:lvl6pPr lvl="5" algn="ctr">
              <a:lnSpc>
                <a:spcPct val="90000"/>
              </a:lnSpc>
              <a:spcBef>
                <a:spcPts val="800"/>
              </a:spcBef>
              <a:spcAft>
                <a:spcPts val="0"/>
              </a:spcAft>
              <a:buClr>
                <a:schemeClr val="dk1"/>
              </a:buClr>
              <a:buSzPts val="1600"/>
              <a:buNone/>
              <a:defRPr sz="1600"/>
            </a:lvl6pPr>
            <a:lvl7pPr lvl="6" algn="ctr">
              <a:lnSpc>
                <a:spcPct val="90000"/>
              </a:lnSpc>
              <a:spcBef>
                <a:spcPts val="800"/>
              </a:spcBef>
              <a:spcAft>
                <a:spcPts val="0"/>
              </a:spcAft>
              <a:buClr>
                <a:schemeClr val="dk1"/>
              </a:buClr>
              <a:buSzPts val="1600"/>
              <a:buNone/>
              <a:defRPr sz="1600"/>
            </a:lvl7pPr>
            <a:lvl8pPr lvl="7" algn="ctr">
              <a:lnSpc>
                <a:spcPct val="90000"/>
              </a:lnSpc>
              <a:spcBef>
                <a:spcPts val="800"/>
              </a:spcBef>
              <a:spcAft>
                <a:spcPts val="0"/>
              </a:spcAft>
              <a:buClr>
                <a:schemeClr val="dk1"/>
              </a:buClr>
              <a:buSzPts val="1600"/>
              <a:buNone/>
              <a:defRPr sz="1600"/>
            </a:lvl8pPr>
            <a:lvl9pPr lvl="8" algn="ctr">
              <a:lnSpc>
                <a:spcPct val="90000"/>
              </a:lnSpc>
              <a:spcBef>
                <a:spcPts val="800"/>
              </a:spcBef>
              <a:spcAft>
                <a:spcPts val="0"/>
              </a:spcAft>
              <a:buClr>
                <a:schemeClr val="dk1"/>
              </a:buClr>
              <a:buSzPts val="1600"/>
              <a:buNone/>
              <a:defRPr sz="1600"/>
            </a:lvl9pPr>
          </a:lstStyle>
          <a:p>
            <a:endParaRPr/>
          </a:p>
        </p:txBody>
      </p:sp>
      <p:sp>
        <p:nvSpPr>
          <p:cNvPr id="25" name="Google Shape;25;p14"/>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sp>
        <p:nvSpPr>
          <p:cNvPr id="27" name="Google Shape;27;p1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4000"/>
              <a:buFont typeface="Calibri"/>
              <a:buNone/>
              <a:defRPr sz="4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15"/>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29" name="Google Shape;29;p1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46"/>
        <p:cNvGrpSpPr/>
        <p:nvPr/>
      </p:nvGrpSpPr>
      <p:grpSpPr>
        <a:xfrm>
          <a:off x="0" y="0"/>
          <a:ext cx="0" cy="0"/>
          <a:chOff x="0" y="0"/>
          <a:chExt cx="0" cy="0"/>
        </a:xfrm>
      </p:grpSpPr>
      <p:sp>
        <p:nvSpPr>
          <p:cNvPr id="47" name="Google Shape;47;p18"/>
          <p:cNvSpPr/>
          <p:nvPr/>
        </p:nvSpPr>
        <p:spPr>
          <a:xfrm>
            <a:off x="9622368" y="0"/>
            <a:ext cx="2569632" cy="6858000"/>
          </a:xfrm>
          <a:custGeom>
            <a:avLst/>
            <a:gdLst/>
            <a:ahLst/>
            <a:cxnLst/>
            <a:rect l="l" t="t" r="r" b="b"/>
            <a:pathLst>
              <a:path w="1927224" h="6858000" extrusionOk="0">
                <a:moveTo>
                  <a:pt x="0" y="0"/>
                </a:moveTo>
                <a:lnTo>
                  <a:pt x="1927224" y="0"/>
                </a:lnTo>
                <a:lnTo>
                  <a:pt x="1927224" y="6858000"/>
                </a:lnTo>
                <a:lnTo>
                  <a:pt x="254000" y="6858000"/>
                </a:lnTo>
                <a:lnTo>
                  <a:pt x="892175" y="4337050"/>
                </a:lnTo>
                <a:close/>
              </a:path>
            </a:pathLst>
          </a:custGeom>
          <a:solidFill>
            <a:srgbClr val="3A3D4B"/>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8" name="Google Shape;48;p18"/>
          <p:cNvSpPr/>
          <p:nvPr/>
        </p:nvSpPr>
        <p:spPr>
          <a:xfrm>
            <a:off x="9237132" y="0"/>
            <a:ext cx="1672169" cy="6858000"/>
          </a:xfrm>
          <a:custGeom>
            <a:avLst/>
            <a:gdLst/>
            <a:ahLst/>
            <a:cxnLst/>
            <a:rect l="l" t="t" r="r" b="b"/>
            <a:pathLst>
              <a:path w="1254127" h="6858000" extrusionOk="0">
                <a:moveTo>
                  <a:pt x="0" y="0"/>
                </a:moveTo>
                <a:lnTo>
                  <a:pt x="365127" y="0"/>
                </a:lnTo>
                <a:lnTo>
                  <a:pt x="1254127" y="4337050"/>
                </a:lnTo>
                <a:lnTo>
                  <a:pt x="619127" y="6858000"/>
                </a:lnTo>
                <a:lnTo>
                  <a:pt x="257175" y="6858000"/>
                </a:lnTo>
                <a:lnTo>
                  <a:pt x="892175" y="4337050"/>
                </a:lnTo>
                <a:close/>
              </a:path>
            </a:pathLst>
          </a:custGeom>
          <a:solidFill>
            <a:srgbClr val="FF914D"/>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49" name="Google Shape;49;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chemeClr val="accent1"/>
          </a:solidFill>
          <a:ln>
            <a:noFill/>
          </a:ln>
          <a:effectLst>
            <a:outerShdw blurRad="101600" dist="50800" algn="l" rotWithShape="0">
              <a:srgbClr val="000000">
                <a:alpha val="23921"/>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0" name="Google Shape;50;p18"/>
          <p:cNvSpPr/>
          <p:nvPr/>
        </p:nvSpPr>
        <p:spPr>
          <a:xfrm>
            <a:off x="9173633" y="0"/>
            <a:ext cx="1460499" cy="6858000"/>
          </a:xfrm>
          <a:custGeom>
            <a:avLst/>
            <a:gdLst/>
            <a:ahLst/>
            <a:cxnLst/>
            <a:rect l="l" t="t" r="r" b="b"/>
            <a:pathLst>
              <a:path w="1095374" h="6858000" extrusionOk="0">
                <a:moveTo>
                  <a:pt x="0" y="0"/>
                </a:moveTo>
                <a:lnTo>
                  <a:pt x="203199" y="0"/>
                </a:lnTo>
                <a:lnTo>
                  <a:pt x="1095374" y="4337050"/>
                </a:lnTo>
                <a:lnTo>
                  <a:pt x="460374" y="6858000"/>
                </a:lnTo>
                <a:lnTo>
                  <a:pt x="257175" y="6858000"/>
                </a:lnTo>
                <a:lnTo>
                  <a:pt x="892175" y="4337050"/>
                </a:lnTo>
                <a:close/>
              </a:path>
            </a:pathLst>
          </a:custGeom>
          <a:solidFill>
            <a:srgbClr val="048A8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Book Antiqua"/>
              <a:ea typeface="Book Antiqua"/>
              <a:cs typeface="Book Antiqua"/>
              <a:sym typeface="Book Antiqua"/>
            </a:endParaRPr>
          </a:p>
        </p:txBody>
      </p:sp>
      <p:sp>
        <p:nvSpPr>
          <p:cNvPr id="51" name="Google Shape;51;p18"/>
          <p:cNvSpPr txBox="1">
            <a:spLocks noGrp="1"/>
          </p:cNvSpPr>
          <p:nvPr>
            <p:ph type="title"/>
          </p:nvPr>
        </p:nvSpPr>
        <p:spPr>
          <a:xfrm>
            <a:off x="1295398" y="2914650"/>
            <a:ext cx="8046720" cy="155733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3A3D4B"/>
              </a:buClr>
              <a:buSzPts val="3200"/>
              <a:buFont typeface="Calibri"/>
              <a:buNone/>
              <a:defRPr sz="3200">
                <a:solidFill>
                  <a:srgbClr val="3A3D4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8"/>
          <p:cNvSpPr txBox="1">
            <a:spLocks noGrp="1"/>
          </p:cNvSpPr>
          <p:nvPr>
            <p:ph type="body" idx="1"/>
          </p:nvPr>
        </p:nvSpPr>
        <p:spPr>
          <a:xfrm>
            <a:off x="1295398" y="4589463"/>
            <a:ext cx="8046718" cy="101123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200"/>
              </a:spcBef>
              <a:spcAft>
                <a:spcPts val="0"/>
              </a:spcAft>
              <a:buClr>
                <a:srgbClr val="3A3D4B"/>
              </a:buClr>
              <a:buSzPts val="2400"/>
              <a:buNone/>
              <a:defRPr sz="2400">
                <a:solidFill>
                  <a:srgbClr val="3A3D4B"/>
                </a:solidFill>
              </a:defRPr>
            </a:lvl1pPr>
            <a:lvl2pPr marL="914400" lvl="1" indent="-228600" algn="l">
              <a:lnSpc>
                <a:spcPct val="90000"/>
              </a:lnSpc>
              <a:spcBef>
                <a:spcPts val="1000"/>
              </a:spcBef>
              <a:spcAft>
                <a:spcPts val="0"/>
              </a:spcAft>
              <a:buSzPts val="2000"/>
              <a:buNone/>
              <a:defRPr sz="2000">
                <a:solidFill>
                  <a:srgbClr val="999999"/>
                </a:solidFill>
              </a:defRPr>
            </a:lvl2pPr>
            <a:lvl3pPr marL="1371600" lvl="2" indent="-228600" algn="l">
              <a:lnSpc>
                <a:spcPct val="90000"/>
              </a:lnSpc>
              <a:spcBef>
                <a:spcPts val="800"/>
              </a:spcBef>
              <a:spcAft>
                <a:spcPts val="0"/>
              </a:spcAft>
              <a:buSzPts val="1800"/>
              <a:buNone/>
              <a:defRPr sz="1800">
                <a:solidFill>
                  <a:srgbClr val="999999"/>
                </a:solidFill>
              </a:defRPr>
            </a:lvl3pPr>
            <a:lvl4pPr marL="1828800" lvl="3" indent="-228600" algn="l">
              <a:lnSpc>
                <a:spcPct val="90000"/>
              </a:lnSpc>
              <a:spcBef>
                <a:spcPts val="800"/>
              </a:spcBef>
              <a:spcAft>
                <a:spcPts val="0"/>
              </a:spcAft>
              <a:buClr>
                <a:srgbClr val="999999"/>
              </a:buClr>
              <a:buSzPts val="1600"/>
              <a:buNone/>
              <a:defRPr sz="1600">
                <a:solidFill>
                  <a:srgbClr val="999999"/>
                </a:solidFill>
              </a:defRPr>
            </a:lvl4pPr>
            <a:lvl5pPr marL="2286000" lvl="4" indent="-228600" algn="l">
              <a:lnSpc>
                <a:spcPct val="90000"/>
              </a:lnSpc>
              <a:spcBef>
                <a:spcPts val="800"/>
              </a:spcBef>
              <a:spcAft>
                <a:spcPts val="0"/>
              </a:spcAft>
              <a:buClr>
                <a:srgbClr val="999999"/>
              </a:buClr>
              <a:buSzPts val="1600"/>
              <a:buNone/>
              <a:defRPr sz="1600">
                <a:solidFill>
                  <a:srgbClr val="999999"/>
                </a:solidFill>
              </a:defRPr>
            </a:lvl5pPr>
            <a:lvl6pPr marL="2743200" lvl="5" indent="-228600" algn="l">
              <a:lnSpc>
                <a:spcPct val="90000"/>
              </a:lnSpc>
              <a:spcBef>
                <a:spcPts val="800"/>
              </a:spcBef>
              <a:spcAft>
                <a:spcPts val="0"/>
              </a:spcAft>
              <a:buClr>
                <a:srgbClr val="999999"/>
              </a:buClr>
              <a:buSzPts val="1600"/>
              <a:buNone/>
              <a:defRPr sz="1600">
                <a:solidFill>
                  <a:srgbClr val="999999"/>
                </a:solidFill>
              </a:defRPr>
            </a:lvl6pPr>
            <a:lvl7pPr marL="3200400" lvl="6" indent="-228600" algn="l">
              <a:lnSpc>
                <a:spcPct val="90000"/>
              </a:lnSpc>
              <a:spcBef>
                <a:spcPts val="800"/>
              </a:spcBef>
              <a:spcAft>
                <a:spcPts val="0"/>
              </a:spcAft>
              <a:buClr>
                <a:srgbClr val="999999"/>
              </a:buClr>
              <a:buSzPts val="1600"/>
              <a:buNone/>
              <a:defRPr sz="1600">
                <a:solidFill>
                  <a:srgbClr val="999999"/>
                </a:solidFill>
              </a:defRPr>
            </a:lvl7pPr>
            <a:lvl8pPr marL="3657600" lvl="7" indent="-228600" algn="l">
              <a:lnSpc>
                <a:spcPct val="90000"/>
              </a:lnSpc>
              <a:spcBef>
                <a:spcPts val="800"/>
              </a:spcBef>
              <a:spcAft>
                <a:spcPts val="0"/>
              </a:spcAft>
              <a:buClr>
                <a:srgbClr val="999999"/>
              </a:buClr>
              <a:buSzPts val="1600"/>
              <a:buNone/>
              <a:defRPr sz="1600">
                <a:solidFill>
                  <a:srgbClr val="999999"/>
                </a:solidFill>
              </a:defRPr>
            </a:lvl8pPr>
            <a:lvl9pPr marL="4114800" lvl="8" indent="-228600" algn="l">
              <a:lnSpc>
                <a:spcPct val="90000"/>
              </a:lnSpc>
              <a:spcBef>
                <a:spcPts val="800"/>
              </a:spcBef>
              <a:spcAft>
                <a:spcPts val="0"/>
              </a:spcAft>
              <a:buClr>
                <a:srgbClr val="999999"/>
              </a:buClr>
              <a:buSzPts val="1600"/>
              <a:buNone/>
              <a:defRPr sz="1600">
                <a:solidFill>
                  <a:srgbClr val="999999"/>
                </a:solidFill>
              </a:defRPr>
            </a:lvl9pPr>
          </a:lstStyle>
          <a:p>
            <a:endParaRPr/>
          </a:p>
        </p:txBody>
      </p:sp>
      <p:sp>
        <p:nvSpPr>
          <p:cNvPr id="53" name="Google Shape;53;p18"/>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100"/>
              <a:buFont typeface="Arial"/>
              <a:buNone/>
              <a:defRPr sz="1300" b="0" i="0" u="none" strike="noStrike" cap="none">
                <a:solidFill>
                  <a:srgbClr val="3A3D4B"/>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8"/>
        <p:cNvGrpSpPr/>
        <p:nvPr/>
      </p:nvGrpSpPr>
      <p:grpSpPr>
        <a:xfrm>
          <a:off x="0" y="0"/>
          <a:ext cx="0" cy="0"/>
          <a:chOff x="0" y="0"/>
          <a:chExt cx="0" cy="0"/>
        </a:xfrm>
      </p:grpSpPr>
      <p:sp>
        <p:nvSpPr>
          <p:cNvPr id="69" name="Google Shape;69;p2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3" descr="An empty placeholder to add an image. Click on the placeholder and select the image that you wish to add"/>
          <p:cNvSpPr>
            <a:spLocks noGrp="1"/>
          </p:cNvSpPr>
          <p:nvPr>
            <p:ph type="pic" idx="2"/>
          </p:nvPr>
        </p:nvSpPr>
        <p:spPr>
          <a:xfrm>
            <a:off x="4724400" y="1828801"/>
            <a:ext cx="6172200" cy="4343400"/>
          </a:xfrm>
          <a:prstGeom prst="rect">
            <a:avLst/>
          </a:prstGeom>
          <a:noFill/>
          <a:ln>
            <a:noFill/>
          </a:ln>
        </p:spPr>
      </p:sp>
      <p:sp>
        <p:nvSpPr>
          <p:cNvPr id="71" name="Google Shape;71;p23"/>
          <p:cNvSpPr txBox="1">
            <a:spLocks noGrp="1"/>
          </p:cNvSpPr>
          <p:nvPr>
            <p:ph type="body" idx="1"/>
          </p:nvPr>
        </p:nvSpPr>
        <p:spPr>
          <a:xfrm>
            <a:off x="1295400" y="1828800"/>
            <a:ext cx="3017520" cy="434340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200"/>
              </a:spcBef>
              <a:spcAft>
                <a:spcPts val="0"/>
              </a:spcAft>
              <a:buClr>
                <a:srgbClr val="3A3D4B"/>
              </a:buClr>
              <a:buSzPts val="2000"/>
              <a:buNone/>
              <a:defRPr sz="2000"/>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72" name="Google Shape;72;p2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Pictures with Captions">
  <p:cSld name="Two Pictures with Captions">
    <p:spTree>
      <p:nvGrpSpPr>
        <p:cNvPr id="1" name="Shape 75"/>
        <p:cNvGrpSpPr/>
        <p:nvPr/>
      </p:nvGrpSpPr>
      <p:grpSpPr>
        <a:xfrm>
          <a:off x="0" y="0"/>
          <a:ext cx="0" cy="0"/>
          <a:chOff x="0" y="0"/>
          <a:chExt cx="0" cy="0"/>
        </a:xfrm>
      </p:grpSpPr>
      <p:sp>
        <p:nvSpPr>
          <p:cNvPr id="76" name="Google Shape;76;p24"/>
          <p:cNvSpPr/>
          <p:nvPr/>
        </p:nvSpPr>
        <p:spPr>
          <a:xfrm>
            <a:off x="1295400"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7" name="Google Shape;77;p24"/>
          <p:cNvSpPr/>
          <p:nvPr/>
        </p:nvSpPr>
        <p:spPr>
          <a:xfrm>
            <a:off x="6324599" y="5257800"/>
            <a:ext cx="4572000" cy="9144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8" name="Google Shape;78;p24"/>
          <p:cNvSpPr/>
          <p:nvPr/>
        </p:nvSpPr>
        <p:spPr>
          <a:xfrm>
            <a:off x="1295400"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79" name="Google Shape;79;p24"/>
          <p:cNvSpPr/>
          <p:nvPr/>
        </p:nvSpPr>
        <p:spPr>
          <a:xfrm>
            <a:off x="6324599" y="5257800"/>
            <a:ext cx="4572000" cy="54865"/>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80" name="Google Shape;80;p24"/>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4" descr="An empty placeholder to add an image. Click on the placeholder and select the image that you wish to add"/>
          <p:cNvSpPr>
            <a:spLocks noGrp="1"/>
          </p:cNvSpPr>
          <p:nvPr>
            <p:ph type="pic" idx="2"/>
          </p:nvPr>
        </p:nvSpPr>
        <p:spPr>
          <a:xfrm>
            <a:off x="1298448" y="1828801"/>
            <a:ext cx="4572000" cy="3428999"/>
          </a:xfrm>
          <a:prstGeom prst="rect">
            <a:avLst/>
          </a:prstGeom>
          <a:noFill/>
          <a:ln>
            <a:noFill/>
          </a:ln>
        </p:spPr>
      </p:sp>
      <p:sp>
        <p:nvSpPr>
          <p:cNvPr id="82" name="Google Shape;82;p24"/>
          <p:cNvSpPr txBox="1">
            <a:spLocks noGrp="1"/>
          </p:cNvSpPr>
          <p:nvPr>
            <p:ph type="body" idx="1"/>
          </p:nvPr>
        </p:nvSpPr>
        <p:spPr>
          <a:xfrm>
            <a:off x="1371273"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3" name="Google Shape;83;p24" descr="An empty placeholder to add an image. Click on the placeholder and select the image that you wish to add"/>
          <p:cNvSpPr>
            <a:spLocks noGrp="1"/>
          </p:cNvSpPr>
          <p:nvPr>
            <p:ph type="pic" idx="3"/>
          </p:nvPr>
        </p:nvSpPr>
        <p:spPr>
          <a:xfrm>
            <a:off x="6324600" y="1828801"/>
            <a:ext cx="4572000" cy="3428999"/>
          </a:xfrm>
          <a:prstGeom prst="rect">
            <a:avLst/>
          </a:prstGeom>
          <a:noFill/>
          <a:ln>
            <a:noFill/>
          </a:ln>
        </p:spPr>
      </p:sp>
      <p:sp>
        <p:nvSpPr>
          <p:cNvPr id="84" name="Google Shape;84;p24"/>
          <p:cNvSpPr txBox="1">
            <a:spLocks noGrp="1"/>
          </p:cNvSpPr>
          <p:nvPr>
            <p:ph type="body" idx="4"/>
          </p:nvPr>
        </p:nvSpPr>
        <p:spPr>
          <a:xfrm>
            <a:off x="6412954" y="5333098"/>
            <a:ext cx="4420252" cy="83910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0"/>
              </a:spcBef>
              <a:spcAft>
                <a:spcPts val="0"/>
              </a:spcAft>
              <a:buClr>
                <a:schemeClr val="lt1"/>
              </a:buClr>
              <a:buSzPts val="1800"/>
              <a:buNone/>
              <a:defRPr sz="1800">
                <a:solidFill>
                  <a:schemeClr val="lt1"/>
                </a:solidFill>
              </a:defRPr>
            </a:lvl1pPr>
            <a:lvl2pPr marL="914400" lvl="1" indent="-228600" algn="l">
              <a:lnSpc>
                <a:spcPct val="90000"/>
              </a:lnSpc>
              <a:spcBef>
                <a:spcPts val="1000"/>
              </a:spcBef>
              <a:spcAft>
                <a:spcPts val="0"/>
              </a:spcAft>
              <a:buSzPts val="1400"/>
              <a:buNone/>
              <a:defRPr sz="1400"/>
            </a:lvl2pPr>
            <a:lvl3pPr marL="1371600" lvl="2" indent="-228600" algn="l">
              <a:lnSpc>
                <a:spcPct val="90000"/>
              </a:lnSpc>
              <a:spcBef>
                <a:spcPts val="800"/>
              </a:spcBef>
              <a:spcAft>
                <a:spcPts val="0"/>
              </a:spcAft>
              <a:buSzPts val="1200"/>
              <a:buNone/>
              <a:defRPr sz="1200"/>
            </a:lvl3pPr>
            <a:lvl4pPr marL="1828800" lvl="3" indent="-228600" algn="l">
              <a:lnSpc>
                <a:spcPct val="90000"/>
              </a:lnSpc>
              <a:spcBef>
                <a:spcPts val="800"/>
              </a:spcBef>
              <a:spcAft>
                <a:spcPts val="0"/>
              </a:spcAft>
              <a:buClr>
                <a:srgbClr val="3A3D4B"/>
              </a:buClr>
              <a:buSzPts val="1000"/>
              <a:buNone/>
              <a:defRPr sz="1000"/>
            </a:lvl4pPr>
            <a:lvl5pPr marL="2286000" lvl="4" indent="-228600" algn="l">
              <a:lnSpc>
                <a:spcPct val="90000"/>
              </a:lnSpc>
              <a:spcBef>
                <a:spcPts val="800"/>
              </a:spcBef>
              <a:spcAft>
                <a:spcPts val="0"/>
              </a:spcAft>
              <a:buClr>
                <a:srgbClr val="3A3D4B"/>
              </a:buClr>
              <a:buSzPts val="1000"/>
              <a:buNone/>
              <a:defRPr sz="1000"/>
            </a:lvl5pPr>
            <a:lvl6pPr marL="2743200" lvl="5" indent="-228600" algn="l">
              <a:lnSpc>
                <a:spcPct val="90000"/>
              </a:lnSpc>
              <a:spcBef>
                <a:spcPts val="800"/>
              </a:spcBef>
              <a:spcAft>
                <a:spcPts val="0"/>
              </a:spcAft>
              <a:buClr>
                <a:schemeClr val="dk1"/>
              </a:buClr>
              <a:buSzPts val="1000"/>
              <a:buNone/>
              <a:defRPr sz="1000"/>
            </a:lvl6pPr>
            <a:lvl7pPr marL="3200400" lvl="6" indent="-228600" algn="l">
              <a:lnSpc>
                <a:spcPct val="90000"/>
              </a:lnSpc>
              <a:spcBef>
                <a:spcPts val="800"/>
              </a:spcBef>
              <a:spcAft>
                <a:spcPts val="0"/>
              </a:spcAft>
              <a:buClr>
                <a:schemeClr val="dk1"/>
              </a:buClr>
              <a:buSzPts val="1000"/>
              <a:buNone/>
              <a:defRPr sz="1000"/>
            </a:lvl7pPr>
            <a:lvl8pPr marL="3657600" lvl="7" indent="-228600" algn="l">
              <a:lnSpc>
                <a:spcPct val="90000"/>
              </a:lnSpc>
              <a:spcBef>
                <a:spcPts val="800"/>
              </a:spcBef>
              <a:spcAft>
                <a:spcPts val="0"/>
              </a:spcAft>
              <a:buClr>
                <a:schemeClr val="dk1"/>
              </a:buClr>
              <a:buSzPts val="1000"/>
              <a:buNone/>
              <a:defRPr sz="1000"/>
            </a:lvl8pPr>
            <a:lvl9pPr marL="4114800" lvl="8" indent="-228600" algn="l">
              <a:lnSpc>
                <a:spcPct val="90000"/>
              </a:lnSpc>
              <a:spcBef>
                <a:spcPts val="800"/>
              </a:spcBef>
              <a:spcAft>
                <a:spcPts val="0"/>
              </a:spcAft>
              <a:buClr>
                <a:schemeClr val="dk1"/>
              </a:buClr>
              <a:buSzPts val="1000"/>
              <a:buNone/>
              <a:defRPr sz="1000"/>
            </a:lvl9pPr>
          </a:lstStyle>
          <a:p>
            <a:endParaRPr/>
          </a:p>
        </p:txBody>
      </p:sp>
      <p:sp>
        <p:nvSpPr>
          <p:cNvPr id="85" name="Google Shape;85;p24"/>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24"/>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24"/>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8"/>
        <p:cNvGrpSpPr/>
        <p:nvPr/>
      </p:nvGrpSpPr>
      <p:grpSpPr>
        <a:xfrm>
          <a:off x="0" y="0"/>
          <a:ext cx="0" cy="0"/>
          <a:chOff x="0" y="0"/>
          <a:chExt cx="0" cy="0"/>
        </a:xfrm>
      </p:grpSpPr>
      <p:sp>
        <p:nvSpPr>
          <p:cNvPr id="89" name="Google Shape;89;p25"/>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25"/>
          <p:cNvSpPr txBox="1">
            <a:spLocks noGrp="1"/>
          </p:cNvSpPr>
          <p:nvPr>
            <p:ph type="body" idx="1"/>
          </p:nvPr>
        </p:nvSpPr>
        <p:spPr>
          <a:xfrm rot="5400000">
            <a:off x="3924300" y="-800100"/>
            <a:ext cx="4343400" cy="960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800"/>
              </a:spcBef>
              <a:spcAft>
                <a:spcPts val="0"/>
              </a:spcAft>
              <a:buClr>
                <a:srgbClr val="3A3D4B"/>
              </a:buClr>
              <a:buSzPts val="1800"/>
              <a:buChar char="•"/>
              <a:defRPr/>
            </a:lvl1pPr>
            <a:lvl2pPr marL="914400" lvl="1" indent="-342900" algn="l">
              <a:lnSpc>
                <a:spcPct val="90000"/>
              </a:lnSpc>
              <a:spcBef>
                <a:spcPts val="1000"/>
              </a:spcBef>
              <a:spcAft>
                <a:spcPts val="0"/>
              </a:spcAft>
              <a:buSzPts val="1800"/>
              <a:buChar char="•"/>
              <a:defRPr/>
            </a:lvl2pPr>
            <a:lvl3pPr marL="1371600" lvl="2" indent="-342900" algn="l">
              <a:lnSpc>
                <a:spcPct val="90000"/>
              </a:lnSpc>
              <a:spcBef>
                <a:spcPts val="800"/>
              </a:spcBef>
              <a:spcAft>
                <a:spcPts val="0"/>
              </a:spcAft>
              <a:buSzPts val="1800"/>
              <a:buChar char="✔"/>
              <a:defRPr/>
            </a:lvl3pPr>
            <a:lvl4pPr marL="1828800" lvl="3" indent="-342900" algn="l">
              <a:lnSpc>
                <a:spcPct val="90000"/>
              </a:lnSpc>
              <a:spcBef>
                <a:spcPts val="800"/>
              </a:spcBef>
              <a:spcAft>
                <a:spcPts val="0"/>
              </a:spcAft>
              <a:buClr>
                <a:srgbClr val="3A3D4B"/>
              </a:buClr>
              <a:buSzPts val="1800"/>
              <a:buChar char="•"/>
              <a:defRPr/>
            </a:lvl4pPr>
            <a:lvl5pPr marL="2286000" lvl="4" indent="-342900" algn="l">
              <a:lnSpc>
                <a:spcPct val="90000"/>
              </a:lnSpc>
              <a:spcBef>
                <a:spcPts val="800"/>
              </a:spcBef>
              <a:spcAft>
                <a:spcPts val="0"/>
              </a:spcAft>
              <a:buClr>
                <a:srgbClr val="3A3D4B"/>
              </a:buClr>
              <a:buSzPts val="1800"/>
              <a:buChar char="•"/>
              <a:defRPr/>
            </a:lvl5pPr>
            <a:lvl6pPr marL="2743200" lvl="5" indent="-342900" algn="l">
              <a:lnSpc>
                <a:spcPct val="90000"/>
              </a:lnSpc>
              <a:spcBef>
                <a:spcPts val="800"/>
              </a:spcBef>
              <a:spcAft>
                <a:spcPts val="0"/>
              </a:spcAft>
              <a:buClr>
                <a:schemeClr val="dk1"/>
              </a:buClr>
              <a:buSzPts val="1800"/>
              <a:buChar char="•"/>
              <a:defRPr/>
            </a:lvl6pPr>
            <a:lvl7pPr marL="3200400" lvl="6" indent="-342900" algn="l">
              <a:lnSpc>
                <a:spcPct val="90000"/>
              </a:lnSpc>
              <a:spcBef>
                <a:spcPts val="800"/>
              </a:spcBef>
              <a:spcAft>
                <a:spcPts val="0"/>
              </a:spcAft>
              <a:buClr>
                <a:schemeClr val="dk1"/>
              </a:buClr>
              <a:buSzPts val="1800"/>
              <a:buChar char="•"/>
              <a:defRPr/>
            </a:lvl7pPr>
            <a:lvl8pPr marL="3657600" lvl="7" indent="-342900" algn="l">
              <a:lnSpc>
                <a:spcPct val="90000"/>
              </a:lnSpc>
              <a:spcBef>
                <a:spcPts val="800"/>
              </a:spcBef>
              <a:spcAft>
                <a:spcPts val="0"/>
              </a:spcAft>
              <a:buClr>
                <a:schemeClr val="dk1"/>
              </a:buClr>
              <a:buSzPts val="1800"/>
              <a:buChar char="•"/>
              <a:defRPr/>
            </a:lvl8pPr>
            <a:lvl9pPr marL="4114800" lvl="8" indent="-342900" algn="l">
              <a:lnSpc>
                <a:spcPct val="90000"/>
              </a:lnSpc>
              <a:spcBef>
                <a:spcPts val="800"/>
              </a:spcBef>
              <a:spcAft>
                <a:spcPts val="0"/>
              </a:spcAft>
              <a:buClr>
                <a:schemeClr val="dk1"/>
              </a:buClr>
              <a:buSzPts val="1800"/>
              <a:buChar char="•"/>
              <a:defRPr/>
            </a:lvl9pPr>
          </a:lstStyle>
          <a:p>
            <a:endParaRPr/>
          </a:p>
        </p:txBody>
      </p:sp>
      <p:sp>
        <p:nvSpPr>
          <p:cNvPr id="91" name="Google Shape;91;p25"/>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5"/>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lvl="0" algn="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25"/>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79FBB-C6B1-4B0C-BEAE-8EFDBC5E6932}" type="datetime4">
              <a:rPr lang="en-US" smtClean="0"/>
              <a:t>January 21, 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1890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p:nvPr/>
        </p:nvSpPr>
        <p:spPr>
          <a:xfrm>
            <a:off x="0" y="0"/>
            <a:ext cx="12192000" cy="1371600"/>
          </a:xfrm>
          <a:prstGeom prst="rect">
            <a:avLst/>
          </a:prstGeom>
          <a:solidFill>
            <a:srgbClr val="3A3D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1" name="Google Shape;11;p13"/>
          <p:cNvSpPr/>
          <p:nvPr/>
        </p:nvSpPr>
        <p:spPr>
          <a:xfrm>
            <a:off x="0" y="1371600"/>
            <a:ext cx="12192000" cy="82183"/>
          </a:xfrm>
          <a:prstGeom prst="rect">
            <a:avLst/>
          </a:prstGeom>
          <a:solidFill>
            <a:srgbClr val="FF914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2" name="Google Shape;12;p13"/>
          <p:cNvSpPr/>
          <p:nvPr/>
        </p:nvSpPr>
        <p:spPr>
          <a:xfrm>
            <a:off x="0" y="1443006"/>
            <a:ext cx="12192000" cy="82183"/>
          </a:xfrm>
          <a:prstGeom prst="rect">
            <a:avLst/>
          </a:prstGeom>
          <a:solidFill>
            <a:srgbClr val="048A8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Book Antiqua"/>
              <a:ea typeface="Book Antiqua"/>
              <a:cs typeface="Book Antiqua"/>
              <a:sym typeface="Book Antiqua"/>
            </a:endParaRPr>
          </a:p>
        </p:txBody>
      </p:sp>
      <p:sp>
        <p:nvSpPr>
          <p:cNvPr id="13" name="Google Shape;13;p13"/>
          <p:cNvSpPr txBox="1">
            <a:spLocks noGrp="1"/>
          </p:cNvSpPr>
          <p:nvPr>
            <p:ph type="title"/>
          </p:nvPr>
        </p:nvSpPr>
        <p:spPr>
          <a:xfrm>
            <a:off x="1295400" y="255134"/>
            <a:ext cx="9601200" cy="1036850"/>
          </a:xfrm>
          <a:prstGeom prst="rect">
            <a:avLst/>
          </a:prstGeom>
          <a:noFill/>
          <a:ln>
            <a:noFill/>
          </a:ln>
        </p:spPr>
        <p:txBody>
          <a:bodyPr spcFirstLastPara="1" wrap="square" lIns="91425" tIns="45700" rIns="91425" bIns="45700" anchor="b" anchorCtr="0">
            <a:normAutofit/>
          </a:bodyPr>
          <a:lstStyle>
            <a:lvl1pPr marR="0" lvl="0" algn="l" rtl="0">
              <a:lnSpc>
                <a:spcPct val="90000"/>
              </a:lnSpc>
              <a:spcBef>
                <a:spcPts val="0"/>
              </a:spcBef>
              <a:spcAft>
                <a:spcPts val="0"/>
              </a:spcAft>
              <a:buClr>
                <a:schemeClr val="lt1"/>
              </a:buClr>
              <a:buSzPts val="4000"/>
              <a:buFont typeface="Calibri"/>
              <a:buNone/>
              <a:defRPr sz="4000" b="0" i="0" u="none" strike="noStrike" cap="none">
                <a:solidFill>
                  <a:schemeClr val="lt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4" name="Google Shape;14;p13"/>
          <p:cNvSpPr txBox="1">
            <a:spLocks noGrp="1"/>
          </p:cNvSpPr>
          <p:nvPr>
            <p:ph type="body" idx="1"/>
          </p:nvPr>
        </p:nvSpPr>
        <p:spPr>
          <a:xfrm>
            <a:off x="1295400" y="1828800"/>
            <a:ext cx="9601200" cy="4343400"/>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90000"/>
              </a:lnSpc>
              <a:spcBef>
                <a:spcPts val="1800"/>
              </a:spcBef>
              <a:spcAft>
                <a:spcPts val="0"/>
              </a:spcAft>
              <a:buClr>
                <a:srgbClr val="3A3D4B"/>
              </a:buClr>
              <a:buSzPts val="2400"/>
              <a:buFont typeface="Arial"/>
              <a:buChar char="•"/>
              <a:defRPr sz="2400" b="0" i="0" u="none" strike="noStrike" cap="none">
                <a:solidFill>
                  <a:srgbClr val="3A3D4B"/>
                </a:solidFill>
                <a:latin typeface="Calibri"/>
                <a:ea typeface="Calibri"/>
                <a:cs typeface="Calibri"/>
                <a:sym typeface="Calibri"/>
              </a:defRPr>
            </a:lvl1pPr>
            <a:lvl2pPr marL="914400" marR="0" lvl="1" indent="-355600" algn="l" rtl="0">
              <a:lnSpc>
                <a:spcPct val="90000"/>
              </a:lnSpc>
              <a:spcBef>
                <a:spcPts val="1000"/>
              </a:spcBef>
              <a:spcAft>
                <a:spcPts val="0"/>
              </a:spcAft>
              <a:buClr>
                <a:srgbClr val="FF914D"/>
              </a:buClr>
              <a:buSzPts val="20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4pPr>
            <a:lvl5pPr marL="2286000" marR="0" lvl="4" indent="-330200" algn="l" rtl="0">
              <a:lnSpc>
                <a:spcPct val="90000"/>
              </a:lnSpc>
              <a:spcBef>
                <a:spcPts val="800"/>
              </a:spcBef>
              <a:spcAft>
                <a:spcPts val="0"/>
              </a:spcAft>
              <a:buClr>
                <a:srgbClr val="3A3D4B"/>
              </a:buClr>
              <a:buSzPts val="1600"/>
              <a:buFont typeface="Arial"/>
              <a:buChar char="•"/>
              <a:defRPr sz="1600" b="0" i="0" u="none" strike="noStrike" cap="none">
                <a:solidFill>
                  <a:srgbClr val="3A3D4B"/>
                </a:solidFill>
                <a:latin typeface="Calibri"/>
                <a:ea typeface="Calibri"/>
                <a:cs typeface="Calibri"/>
                <a:sym typeface="Calibri"/>
              </a:defRPr>
            </a:lvl5pPr>
            <a:lvl6pPr marL="2743200" marR="0" lvl="5"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30200" algn="l" rtl="0">
              <a:lnSpc>
                <a:spcPct val="90000"/>
              </a:lnSpc>
              <a:spcBef>
                <a:spcPts val="800"/>
              </a:spcBef>
              <a:spcAft>
                <a:spcPts val="0"/>
              </a:spcAft>
              <a:buClr>
                <a:schemeClr val="dk1"/>
              </a:buClr>
              <a:buSzPts val="1600"/>
              <a:buFont typeface="Arial"/>
              <a:buChar char="•"/>
              <a:defRPr sz="1600" b="0" i="0" u="none" strike="noStrike" cap="none">
                <a:solidFill>
                  <a:schemeClr val="dk1"/>
                </a:solidFill>
                <a:latin typeface="Book Antiqua"/>
                <a:ea typeface="Book Antiqua"/>
                <a:cs typeface="Book Antiqua"/>
                <a:sym typeface="Book Antiqua"/>
              </a:defRPr>
            </a:lvl9pPr>
          </a:lstStyle>
          <a:p>
            <a:endParaRPr/>
          </a:p>
        </p:txBody>
      </p:sp>
      <p:sp>
        <p:nvSpPr>
          <p:cNvPr id="15" name="Google Shape;15;p13"/>
          <p:cNvSpPr txBox="1">
            <a:spLocks noGrp="1"/>
          </p:cNvSpPr>
          <p:nvPr>
            <p:ph type="ftr" idx="11"/>
          </p:nvPr>
        </p:nvSpPr>
        <p:spPr>
          <a:xfrm>
            <a:off x="1295399" y="6374999"/>
            <a:ext cx="6243203" cy="27432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6" name="Google Shape;16;p13"/>
          <p:cNvSpPr txBox="1">
            <a:spLocks noGrp="1"/>
          </p:cNvSpPr>
          <p:nvPr>
            <p:ph type="dt" idx="10"/>
          </p:nvPr>
        </p:nvSpPr>
        <p:spPr>
          <a:xfrm>
            <a:off x="7791449" y="6374999"/>
            <a:ext cx="1480705" cy="274320"/>
          </a:xfrm>
          <a:prstGeom prst="rect">
            <a:avLst/>
          </a:prstGeom>
          <a:noFill/>
          <a:ln>
            <a:noFill/>
          </a:ln>
        </p:spPr>
        <p:txBody>
          <a:bodyPr spcFirstLastPara="1" wrap="square" lIns="91425" tIns="45700" rIns="91425" bIns="45700" anchor="ctr" anchorCtr="0">
            <a:noAutofit/>
          </a:bodyPr>
          <a:lstStyle>
            <a:lvl1pPr marR="0" lvl="0" algn="r" rtl="0">
              <a:lnSpc>
                <a:spcPct val="100000"/>
              </a:lnSpc>
              <a:spcBef>
                <a:spcPts val="0"/>
              </a:spcBef>
              <a:spcAft>
                <a:spcPts val="0"/>
              </a:spcAft>
              <a:buClr>
                <a:srgbClr val="000000"/>
              </a:buClr>
              <a:buSzPts val="1400"/>
              <a:buFont typeface="Arial"/>
              <a:buNone/>
              <a:defRPr sz="1100" b="0" i="0" u="none" strike="noStrike" cap="none">
                <a:solidFill>
                  <a:schemeClr val="dk1"/>
                </a:solidFill>
                <a:latin typeface="Book Antiqua"/>
                <a:ea typeface="Book Antiqua"/>
                <a:cs typeface="Book Antiqua"/>
                <a:sym typeface="Book Antiqu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Book Antiqua"/>
                <a:ea typeface="Book Antiqua"/>
                <a:cs typeface="Book Antiqua"/>
                <a:sym typeface="Book Antiqua"/>
              </a:defRPr>
            </a:lvl9pPr>
          </a:lstStyle>
          <a:p>
            <a:endParaRPr/>
          </a:p>
        </p:txBody>
      </p:sp>
      <p:sp>
        <p:nvSpPr>
          <p:cNvPr id="17" name="Google Shape;17;p13"/>
          <p:cNvSpPr txBox="1">
            <a:spLocks noGrp="1"/>
          </p:cNvSpPr>
          <p:nvPr>
            <p:ph type="sldNum" idx="12"/>
          </p:nvPr>
        </p:nvSpPr>
        <p:spPr>
          <a:xfrm>
            <a:off x="9525000" y="6374999"/>
            <a:ext cx="1371600" cy="27432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1pPr>
            <a:lvl2pPr marL="0" marR="0" lvl="1"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2pPr>
            <a:lvl3pPr marL="0" marR="0" lvl="2"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3pPr>
            <a:lvl4pPr marL="0" marR="0" lvl="3"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4pPr>
            <a:lvl5pPr marL="0" marR="0" lvl="4"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5pPr>
            <a:lvl6pPr marL="0" marR="0" lvl="5"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6pPr>
            <a:lvl7pPr marL="0" marR="0" lvl="6"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7pPr>
            <a:lvl8pPr marL="0" marR="0" lvl="7"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8pPr>
            <a:lvl9pPr marL="0" marR="0" lvl="8" indent="0" algn="r" rtl="0">
              <a:lnSpc>
                <a:spcPct val="100000"/>
              </a:lnSpc>
              <a:spcBef>
                <a:spcPts val="0"/>
              </a:spcBef>
              <a:spcAft>
                <a:spcPts val="0"/>
              </a:spcAft>
              <a:buClr>
                <a:srgbClr val="000000"/>
              </a:buClr>
              <a:buSzPts val="1100"/>
              <a:buFont typeface="Arial"/>
              <a:buNone/>
              <a:defRPr sz="1100" b="0" i="0" u="none" strike="noStrike" cap="none">
                <a:solidFill>
                  <a:schemeClr val="dk1"/>
                </a:solidFill>
                <a:latin typeface="Book Antiqua"/>
                <a:ea typeface="Book Antiqua"/>
                <a:cs typeface="Book Antiqua"/>
                <a:sym typeface="Book Antiqua"/>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6" r:id="rId4"/>
    <p:sldLayoutId id="2147483657" r:id="rId5"/>
    <p:sldLayoutId id="2147483658" r:id="rId6"/>
    <p:sldLayoutId id="2147483659"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hyperlink" Target="https://www.pngall.com/mute-png/download/65204"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gcc02.safelinks.protection.outlook.com/?url=http%3A%2F%2Fmahesh.reddy-erri%40ped.nm.gov%2F&amp;data=05%7C02%7CCharlene.Marcotte%40ped.nm.gov%7C250b93585ede4323844c08dd1bc3bce4%7C04aa6bf4d436426fbfa404b7a70e60ff%7C0%7C0%7C638697249674952721%7CUnknown%7CTWFpbGZsb3d8eyJFbXB0eU1hcGkiOnRydWUsIlYiOiIwLjAuMDAwMCIsIlAiOiJXaW4zMiIsIkFOIjoiTWFpbCIsIldUIjoyfQ%3D%3D%7C0%7C%7C%7C&amp;sdata=WcgdmDywpnKXvywrGZQA1wfRV0ObE8E3sIk74ZeH8u4%3D&amp;reserved=0" TargetMode="External"/><Relationship Id="rId2" Type="http://schemas.openxmlformats.org/officeDocument/2006/relationships/hyperlink" Target="https://eui.ped.state.nm.us/sites/SpecialEdMon/Special_Ed_Monitoring/Forms/AllItems.aspx" TargetMode="Externa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hyperlink" Target="https://www.ecfr.gov/current/title-34/subtitle-A/part-76" TargetMode="External"/><Relationship Id="rId7" Type="http://schemas.openxmlformats.org/officeDocument/2006/relationships/hyperlink" Target="https://www.ecfr.gov/current/title-34/subtitle-B/chapter-III/part-300" TargetMode="External"/><Relationship Id="rId2" Type="http://schemas.openxmlformats.org/officeDocument/2006/relationships/hyperlink" Target="https://www.ecfr.gov/current/title-34/subtitle-A/part-75" TargetMode="External"/><Relationship Id="rId1" Type="http://schemas.openxmlformats.org/officeDocument/2006/relationships/slideLayout" Target="../slideLayouts/slideLayout2.xml"/><Relationship Id="rId6" Type="http://schemas.openxmlformats.org/officeDocument/2006/relationships/hyperlink" Target="https://www.ecfr.gov/current/title-2/subtitle-A/chapter-I/part-180" TargetMode="External"/><Relationship Id="rId5" Type="http://schemas.openxmlformats.org/officeDocument/2006/relationships/hyperlink" Target="https://www.ecfr.gov/current/title-2/subtitle-A/chapter-II/part-200?toc=1" TargetMode="External"/><Relationship Id="rId4" Type="http://schemas.openxmlformats.org/officeDocument/2006/relationships/hyperlink" Target="https://www.ecfr.gov/current/title-34/subtitle-A/part-77"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docs.google.com/document/d/1xBjuMZMM1mDDCfPboXx5fKISMy0fFe74/edit"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webnew.ped.state.nm.us/bureaus/special-education/fiscal/" TargetMode="External"/><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30.jpeg"/><Relationship Id="rId13" Type="http://schemas.openxmlformats.org/officeDocument/2006/relationships/image" Target="../media/image35.png"/><Relationship Id="rId3" Type="http://schemas.openxmlformats.org/officeDocument/2006/relationships/hyperlink" Target="mailto:charlene.marcotte@ped.nm.gov" TargetMode="External"/><Relationship Id="rId7" Type="http://schemas.openxmlformats.org/officeDocument/2006/relationships/hyperlink" Target="mailto:nicolas.keyes@ped.nm.gov" TargetMode="External"/><Relationship Id="rId12" Type="http://schemas.openxmlformats.org/officeDocument/2006/relationships/image" Target="../media/image34.png"/><Relationship Id="rId2" Type="http://schemas.openxmlformats.org/officeDocument/2006/relationships/notesSlide" Target="../notesSlides/notesSlide18.xml"/><Relationship Id="rId16"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hyperlink" Target="mailto:gdamian@nmhu.ed" TargetMode="External"/><Relationship Id="rId11" Type="http://schemas.openxmlformats.org/officeDocument/2006/relationships/image" Target="../media/image33.png"/><Relationship Id="rId5" Type="http://schemas.openxmlformats.org/officeDocument/2006/relationships/hyperlink" Target="mailto:tamara.burkett@ped.nm.gov" TargetMode="External"/><Relationship Id="rId15" Type="http://schemas.openxmlformats.org/officeDocument/2006/relationships/hyperlink" Target="mailto:jingchao.jiang@ped.nm.gov" TargetMode="External"/><Relationship Id="rId10" Type="http://schemas.openxmlformats.org/officeDocument/2006/relationships/image" Target="../media/image32.png"/><Relationship Id="rId4" Type="http://schemas.openxmlformats.org/officeDocument/2006/relationships/hyperlink" Target="mailto:lizana.schweiger@ped.nm.gov" TargetMode="External"/><Relationship Id="rId9" Type="http://schemas.openxmlformats.org/officeDocument/2006/relationships/image" Target="../media/image31.png"/><Relationship Id="rId14" Type="http://schemas.openxmlformats.org/officeDocument/2006/relationships/hyperlink" Target="mailto:kaylock.sellers@ped.nm.gov"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2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s://mailchi.mp/state.nm.us/leas-updates-deadlines-summer-youth-programs-17286926" TargetMode="External"/><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hyperlink" Target="https://acrobat.adobe.com/link/track?uri=urn:aaid:scds:US:1f3eada5-211a-3b40-9e07-a4a6d8181a27" TargetMode="External"/><Relationship Id="rId5" Type="http://schemas.openxmlformats.org/officeDocument/2006/relationships/hyperlink" Target="https://forms.gle/9VgywVTmRKeJWYab7" TargetMode="External"/><Relationship Id="rId4" Type="http://schemas.openxmlformats.org/officeDocument/2006/relationships/hyperlink" Target="mailto:special.ednews@ped.nm.gov"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mailto:kaitlin.ellis@ped.nm.gov" TargetMode="External"/><Relationship Id="rId7" Type="http://schemas.openxmlformats.org/officeDocument/2006/relationships/image" Target="../media/image46.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hyperlink" Target="https://www.pngall.com/check-mark-png/" TargetMode="Externa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hyperlink" Target="https://drive.google.com/file/d/1A6GD5hDLniMa1Xg8xiQsGrbiswp9JbcB/view"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hyperlink" Target="mailto:Monica.santistevan@ped.nm.gov" TargetMode="External"/><Relationship Id="rId13" Type="http://schemas.openxmlformats.org/officeDocument/2006/relationships/hyperlink" Target="mailto:Catherine.Quick@ped.nm.gov" TargetMode="External"/><Relationship Id="rId3" Type="http://schemas.openxmlformats.org/officeDocument/2006/relationships/hyperlink" Target="mailto:margaret.cage@ped.nm.gov" TargetMode="External"/><Relationship Id="rId7" Type="http://schemas.openxmlformats.org/officeDocument/2006/relationships/hyperlink" Target="mailto:ria.gill@ped.nm.gov" TargetMode="External"/><Relationship Id="rId12" Type="http://schemas.openxmlformats.org/officeDocument/2006/relationships/hyperlink" Target="mailto:Liz.Schweiger@ped.nm.gov"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mailto:Charlene.Marcotte@ped.nm.gov" TargetMode="External"/><Relationship Id="rId11" Type="http://schemas.openxmlformats.org/officeDocument/2006/relationships/hyperlink" Target="mailto:Lorie.Pacheco@ped.nm.gov" TargetMode="External"/><Relationship Id="rId5" Type="http://schemas.openxmlformats.org/officeDocument/2006/relationships/hyperlink" Target="mailto:Miguel.Lozano@ped.nm.gov" TargetMode="External"/><Relationship Id="rId10" Type="http://schemas.openxmlformats.org/officeDocument/2006/relationships/hyperlink" Target="mailto:elizabeth.Cassel@ped.nm.gov" TargetMode="External"/><Relationship Id="rId4" Type="http://schemas.openxmlformats.org/officeDocument/2006/relationships/hyperlink" Target="mailto:Tyre.Jenkins@ped.nm.gov" TargetMode="External"/><Relationship Id="rId9" Type="http://schemas.openxmlformats.org/officeDocument/2006/relationships/hyperlink" Target="mailto:Sharyn.Perea@ped.nm.gov"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mailto:Katalina.Gallegos@ped.nm.gov"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mailto:jennifer.rodriguez1@ped.nm.gov" TargetMode="External"/><Relationship Id="rId4" Type="http://schemas.openxmlformats.org/officeDocument/2006/relationships/hyperlink" Target="mailto:jingchao.jiang@ped.nm.gov"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hyperlink" Target="https://teams.microsoft.com/l/meetup-join/19%3ameeting_NzBmMjFmZTEtMGJlMS00OGI0LWFiMjEtYTkwMWU3ZWMyMTQ5%40thread.v2/0?context=%7b%22Tid%22%3a%2204aa6bf4-d436-426f-bfa4-04b7a70e60ff%22%2c%22Oid%22%3a%2232632cd6-c6de-4076-a7bf-44d06389e1e4%22%7d" TargetMode="External"/><Relationship Id="rId4" Type="http://schemas.openxmlformats.org/officeDocument/2006/relationships/hyperlink" Target="https://practicalwanderlust.com/2017/08/things-to-do-in-ruidoso-new-mexico.html"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ivanildodias.deviantart.com/art/Olaf-Frozen-512914653" TargetMode="External"/><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spo.state.nm.us/"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hyperlink" Target="https://mailchi.mp/state.nm.us/leas-updates-deadlines-summer-youth-programs-17286827?e=%5bUNIQID%5d" TargetMode="External"/><Relationship Id="rId3" Type="http://schemas.openxmlformats.org/officeDocument/2006/relationships/image" Target="../media/image60.jpeg"/><Relationship Id="rId7" Type="http://schemas.openxmlformats.org/officeDocument/2006/relationships/hyperlink" Target="https://webnew.ped.state.nm.us/bureaus/special-education/resource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https://webnew.ped.state.nm.us/bureaus/special-education/parent-portal/" TargetMode="External"/><Relationship Id="rId5" Type="http://schemas.openxmlformats.org/officeDocument/2006/relationships/hyperlink" Target="https://docs.google.com/spreadsheets/d/1blsI4UJgPTpHUBUtn01L5rVrpNpVmb_25cB2wZjORic/edit?gid=0#gid=0" TargetMode="External"/><Relationship Id="rId4" Type="http://schemas.openxmlformats.org/officeDocument/2006/relationships/hyperlink" Target="mailto:ose.support@ped.nm.gov"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hyperlink" Target="http://barefootjourney.org/2013/03/01/palm-trees-sunshine-and-bare-feet/"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hyperlink" Target="https://eui.ped.state.nm.us/sites/SpecialEdMon/Special_Ed_Monitoring/Forms/AllItems.aspx"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hyperlink" Target="https://gcc02.safelinks.protection.outlook.com/?url=http%3A%2F%2Fmahesh.reddy-erri%40ped.nm.gov%2F&amp;data=05%7C02%7CCharlene.Marcotte%40ped.nm.gov%7C250b93585ede4323844c08dd1bc3bce4%7C04aa6bf4d436426fbfa404b7a70e60ff%7C0%7C0%7C638697249674952721%7CUnknown%7CTWFpbGZsb3d8eyJFbXB0eU1hcGkiOnRydWUsIlYiOiIwLjAuMDAwMCIsIlAiOiJXaW4zMiIsIkFOIjoiTWFpbCIsIldUIjoyfQ%3D%3D%7C0%7C%7C%7C&amp;sdata=WcgdmDywpnKXvywrGZQA1wfRV0ObE8E3sIk74ZeH8u4%3D&amp;reserved=0"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432151-9739-1E23-8E80-7BD2E3AE5BDE}"/>
              </a:ext>
            </a:extLst>
          </p:cNvPr>
          <p:cNvSpPr>
            <a:spLocks noGrp="1"/>
          </p:cNvSpPr>
          <p:nvPr>
            <p:ph type="sldNum" sz="quarter" idx="12"/>
          </p:nvPr>
        </p:nvSpPr>
        <p:spPr/>
        <p:txBody>
          <a:bodyPr/>
          <a:lstStyle/>
          <a:p>
            <a:fld id="{B6F15528-21DE-4FAA-801E-634DDDAF4B2B}" type="slidenum">
              <a:rPr lang="en-US" smtClean="0"/>
              <a:pPr/>
              <a:t>1</a:t>
            </a:fld>
            <a:endParaRPr lang="en-US"/>
          </a:p>
        </p:txBody>
      </p:sp>
      <p:pic>
        <p:nvPicPr>
          <p:cNvPr id="1032" name="Picture 8">
            <a:extLst>
              <a:ext uri="{FF2B5EF4-FFF2-40B4-BE49-F238E27FC236}">
                <a16:creationId xmlns:a16="http://schemas.microsoft.com/office/drawing/2014/main" id="{C1F1574A-291E-7319-22BD-CD043FC85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0218" y="2290046"/>
            <a:ext cx="3895360" cy="36718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outdoor object&#10;&#10;Description automatically generated">
            <a:extLst>
              <a:ext uri="{FF2B5EF4-FFF2-40B4-BE49-F238E27FC236}">
                <a16:creationId xmlns:a16="http://schemas.microsoft.com/office/drawing/2014/main" id="{40DFF7FA-2DDC-35AF-95AF-DE787E29FBF4}"/>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1334522" y="2569157"/>
            <a:ext cx="4147261" cy="3204510"/>
          </a:xfrm>
          <a:prstGeom prst="rect">
            <a:avLst/>
          </a:prstGeom>
        </p:spPr>
      </p:pic>
      <p:sp>
        <p:nvSpPr>
          <p:cNvPr id="6" name="TextBox 5">
            <a:extLst>
              <a:ext uri="{FF2B5EF4-FFF2-40B4-BE49-F238E27FC236}">
                <a16:creationId xmlns:a16="http://schemas.microsoft.com/office/drawing/2014/main" id="{BF0EBE99-BE03-8E2F-91A3-EFB9575ABE62}"/>
              </a:ext>
            </a:extLst>
          </p:cNvPr>
          <p:cNvSpPr txBox="1"/>
          <p:nvPr/>
        </p:nvSpPr>
        <p:spPr>
          <a:xfrm>
            <a:off x="1448474" y="709993"/>
            <a:ext cx="8938327"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rPr>
              <a:t>Reminders</a:t>
            </a:r>
          </a:p>
        </p:txBody>
      </p:sp>
    </p:spTree>
    <p:extLst>
      <p:ext uri="{BB962C8B-B14F-4D97-AF65-F5344CB8AC3E}">
        <p14:creationId xmlns:p14="http://schemas.microsoft.com/office/powerpoint/2010/main" val="2284042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55DEC-D21A-B0EC-FBE3-4351E6D660AA}"/>
              </a:ext>
            </a:extLst>
          </p:cNvPr>
          <p:cNvSpPr>
            <a:spLocks noGrp="1"/>
          </p:cNvSpPr>
          <p:nvPr>
            <p:ph type="title"/>
          </p:nvPr>
        </p:nvSpPr>
        <p:spPr>
          <a:xfrm>
            <a:off x="0" y="406136"/>
            <a:ext cx="12192000" cy="1036850"/>
          </a:xfrm>
        </p:spPr>
        <p:txBody>
          <a:bodyPr/>
          <a:lstStyle/>
          <a:p>
            <a:pPr algn="ctr"/>
            <a:r>
              <a:rPr lang="en-US" b="1" dirty="0">
                <a:latin typeface="Arial Black" panose="020B0A04020102020204" pitchFamily="34" charset="0"/>
              </a:rPr>
              <a:t>Finance Monitoring</a:t>
            </a:r>
          </a:p>
        </p:txBody>
      </p:sp>
      <p:sp>
        <p:nvSpPr>
          <p:cNvPr id="3" name="Text Placeholder 2">
            <a:extLst>
              <a:ext uri="{FF2B5EF4-FFF2-40B4-BE49-F238E27FC236}">
                <a16:creationId xmlns:a16="http://schemas.microsoft.com/office/drawing/2014/main" id="{6509A929-0547-D6A9-26A4-F94399FEAC57}"/>
              </a:ext>
            </a:extLst>
          </p:cNvPr>
          <p:cNvSpPr>
            <a:spLocks noGrp="1"/>
          </p:cNvSpPr>
          <p:nvPr>
            <p:ph type="body" idx="1"/>
          </p:nvPr>
        </p:nvSpPr>
        <p:spPr>
          <a:xfrm>
            <a:off x="1295400" y="1595386"/>
            <a:ext cx="9601200" cy="4782127"/>
          </a:xfrm>
        </p:spPr>
        <p:txBody>
          <a:bodyPr>
            <a:normAutofit/>
          </a:bodyPr>
          <a:lstStyle/>
          <a:p>
            <a:r>
              <a:rPr lang="en-US" dirty="0"/>
              <a:t>LEAs</a:t>
            </a:r>
            <a:r>
              <a:rPr lang="en-US"/>
              <a:t> selected for monitoring</a:t>
            </a:r>
            <a:r>
              <a:rPr lang="en-US" dirty="0"/>
              <a:t> will </a:t>
            </a:r>
            <a:r>
              <a:rPr lang="en-US"/>
              <a:t>upload documents</a:t>
            </a:r>
            <a:r>
              <a:rPr lang="en-US" dirty="0"/>
              <a:t> </a:t>
            </a:r>
            <a:r>
              <a:rPr lang="en-US"/>
              <a:t>to</a:t>
            </a:r>
            <a:r>
              <a:rPr lang="en-US" dirty="0"/>
              <a:t> the </a:t>
            </a:r>
            <a:r>
              <a:rPr lang="en-US" dirty="0">
                <a:hlinkClick r:id="rId2"/>
              </a:rPr>
              <a:t>Special Education Monitoring</a:t>
            </a:r>
            <a:r>
              <a:rPr lang="en-US" dirty="0"/>
              <a:t> site</a:t>
            </a:r>
            <a:endParaRPr lang="en-US"/>
          </a:p>
          <a:p>
            <a:pPr lvl="2"/>
            <a:r>
              <a:rPr lang="en-US"/>
              <a:t>Folders:</a:t>
            </a:r>
          </a:p>
          <a:p>
            <a:pPr lvl="3"/>
            <a:r>
              <a:rPr lang="en-US"/>
              <a:t>Finance Folder</a:t>
            </a:r>
          </a:p>
          <a:p>
            <a:pPr lvl="4"/>
            <a:r>
              <a:rPr lang="en-US">
                <a:latin typeface="Calibri"/>
              </a:rPr>
              <a:t>Finance Monitoring Folder</a:t>
            </a:r>
          </a:p>
          <a:p>
            <a:pPr lvl="5"/>
            <a:r>
              <a:rPr lang="en-US">
                <a:solidFill>
                  <a:srgbClr val="3A3D4B"/>
                </a:solidFill>
                <a:latin typeface="Calibri"/>
                <a:ea typeface="Calibri"/>
                <a:cs typeface="Calibri"/>
              </a:rPr>
              <a:t>2024-2025 Folder</a:t>
            </a:r>
            <a:endParaRPr lang="en-US"/>
          </a:p>
          <a:p>
            <a:pPr lvl="6">
              <a:buClr>
                <a:srgbClr val="595959"/>
              </a:buClr>
            </a:pPr>
            <a:r>
              <a:rPr lang="en-US">
                <a:solidFill>
                  <a:srgbClr val="3A3D4B"/>
                </a:solidFill>
                <a:latin typeface="Calibri"/>
                <a:ea typeface="Calibri"/>
                <a:cs typeface="Calibri"/>
              </a:rPr>
              <a:t>Upload monitoring documents in this folder</a:t>
            </a:r>
          </a:p>
          <a:p>
            <a:pPr lvl="5">
              <a:buClr>
                <a:srgbClr val="595959"/>
              </a:buClr>
            </a:pPr>
            <a:endParaRPr lang="en-US">
              <a:solidFill>
                <a:srgbClr val="595959"/>
              </a:solidFill>
            </a:endParaRPr>
          </a:p>
          <a:p>
            <a:r>
              <a:rPr lang="en-US" dirty="0"/>
              <a:t>For access to the SE Monitoring site, contact Mahesh Reddy-Erri at </a:t>
            </a:r>
            <a:r>
              <a:rPr lang="en-US" dirty="0">
                <a:solidFill>
                  <a:srgbClr val="0563C1"/>
                </a:solidFill>
                <a:hlinkClick r:id="rId3"/>
              </a:rPr>
              <a:t>mahesh.reddy-erri@ped.nm.gov</a:t>
            </a:r>
            <a:endParaRPr lang="en-US"/>
          </a:p>
          <a:p>
            <a:r>
              <a:rPr lang="en-US" dirty="0">
                <a:solidFill>
                  <a:schemeClr val="bg2"/>
                </a:solidFill>
              </a:rPr>
              <a:t>All LEAs will be monitored within a 5-Year cycle.</a:t>
            </a:r>
          </a:p>
          <a:p>
            <a:pPr marL="114300" indent="0">
              <a:buNone/>
            </a:pPr>
            <a:endParaRPr lang="en-US" dirty="0"/>
          </a:p>
          <a:p>
            <a:endParaRPr lang="en-US" dirty="0"/>
          </a:p>
        </p:txBody>
      </p:sp>
      <p:sp>
        <p:nvSpPr>
          <p:cNvPr id="4" name="Slide Number Placeholder 3">
            <a:extLst>
              <a:ext uri="{FF2B5EF4-FFF2-40B4-BE49-F238E27FC236}">
                <a16:creationId xmlns:a16="http://schemas.microsoft.com/office/drawing/2014/main" id="{11524F11-CF7A-B34F-463B-BF9A31514D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10</a:t>
            </a:fld>
            <a:endParaRPr lang="en-US"/>
          </a:p>
        </p:txBody>
      </p:sp>
      <p:pic>
        <p:nvPicPr>
          <p:cNvPr id="6148" name="Picture 4" descr="Olaf PNG Transparent Images, Clipart, Disney Frozen PNG, Fro | Inspire  Uplift">
            <a:extLst>
              <a:ext uri="{FF2B5EF4-FFF2-40B4-BE49-F238E27FC236}">
                <a16:creationId xmlns:a16="http://schemas.microsoft.com/office/drawing/2014/main" id="{C4E4D6B1-902C-F92C-3D0A-D387FA0D74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5604" y="5262615"/>
            <a:ext cx="1514568" cy="1514568"/>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5;g15be0ce96e7_1_100">
            <a:extLst>
              <a:ext uri="{FF2B5EF4-FFF2-40B4-BE49-F238E27FC236}">
                <a16:creationId xmlns:a16="http://schemas.microsoft.com/office/drawing/2014/main" id="{46991135-D029-F045-38FD-95777661AC3A}"/>
              </a:ext>
            </a:extLst>
          </p:cNvPr>
          <p:cNvSpPr txBox="1">
            <a:spLocks noGrp="1"/>
          </p:cNvSpPr>
          <p:nvPr>
            <p:ph type="ftr" idx="11"/>
          </p:nvPr>
        </p:nvSpPr>
        <p:spPr>
          <a:xfrm>
            <a:off x="0" y="6583800"/>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898640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14BBB-ECA8-509F-DA5A-9753319047CA}"/>
              </a:ext>
            </a:extLst>
          </p:cNvPr>
          <p:cNvSpPr>
            <a:spLocks noGrp="1"/>
          </p:cNvSpPr>
          <p:nvPr>
            <p:ph type="title"/>
          </p:nvPr>
        </p:nvSpPr>
        <p:spPr>
          <a:xfrm>
            <a:off x="1295400" y="362816"/>
            <a:ext cx="9601200" cy="1036850"/>
          </a:xfrm>
        </p:spPr>
        <p:txBody>
          <a:bodyPr/>
          <a:lstStyle/>
          <a:p>
            <a:pPr algn="ctr"/>
            <a:r>
              <a:rPr lang="en-US" b="1" dirty="0">
                <a:latin typeface="Arial Black" panose="020B0A04020102020204" pitchFamily="34" charset="0"/>
              </a:rPr>
              <a:t>Monitoring</a:t>
            </a:r>
            <a:r>
              <a:rPr lang="en-US" b="1" dirty="0">
                <a:latin typeface="+mn-lt"/>
              </a:rPr>
              <a:t> </a:t>
            </a:r>
            <a:r>
              <a:rPr lang="en-US" b="1" dirty="0">
                <a:latin typeface="Arial Black" panose="020B0A04020102020204" pitchFamily="34" charset="0"/>
              </a:rPr>
              <a:t>Overview</a:t>
            </a:r>
          </a:p>
        </p:txBody>
      </p:sp>
      <p:sp>
        <p:nvSpPr>
          <p:cNvPr id="3" name="Text Placeholder 2">
            <a:extLst>
              <a:ext uri="{FF2B5EF4-FFF2-40B4-BE49-F238E27FC236}">
                <a16:creationId xmlns:a16="http://schemas.microsoft.com/office/drawing/2014/main" id="{FEF585C8-F305-0D9E-00EB-C7D10DD82D0F}"/>
              </a:ext>
            </a:extLst>
          </p:cNvPr>
          <p:cNvSpPr>
            <a:spLocks noGrp="1"/>
          </p:cNvSpPr>
          <p:nvPr>
            <p:ph type="body" idx="1"/>
          </p:nvPr>
        </p:nvSpPr>
        <p:spPr>
          <a:xfrm>
            <a:off x="1295400" y="1828800"/>
            <a:ext cx="9601200" cy="4680856"/>
          </a:xfrm>
        </p:spPr>
        <p:txBody>
          <a:bodyPr>
            <a:normAutofit/>
          </a:bodyPr>
          <a:lstStyle/>
          <a:p>
            <a:r>
              <a:rPr lang="en-US" dirty="0"/>
              <a:t>PED/OSE is responsible for monitoring programmatic and financial activities of its IDEA Part B subrecipients - LEAs, to ensure:</a:t>
            </a:r>
          </a:p>
          <a:p>
            <a:pPr lvl="1"/>
            <a:r>
              <a:rPr lang="en-US" dirty="0"/>
              <a:t>proper stewardship of the funds received from the U.S. Department of Education. </a:t>
            </a:r>
          </a:p>
          <a:p>
            <a:pPr lvl="1"/>
            <a:r>
              <a:rPr lang="en-US" dirty="0"/>
              <a:t>grants are used for authorized purposes and that activities are following federal statutes, regulations, and the terms and conditions of the subaward. </a:t>
            </a:r>
          </a:p>
          <a:p>
            <a:pPr lvl="1"/>
            <a:r>
              <a:rPr lang="en-US" dirty="0"/>
              <a:t>the subaward performance goals are achieved.</a:t>
            </a:r>
          </a:p>
          <a:p>
            <a:endParaRPr lang="en-US" dirty="0"/>
          </a:p>
          <a:p>
            <a:endParaRPr lang="en-US" dirty="0"/>
          </a:p>
        </p:txBody>
      </p:sp>
      <p:sp>
        <p:nvSpPr>
          <p:cNvPr id="4" name="Slide Number Placeholder 3">
            <a:extLst>
              <a:ext uri="{FF2B5EF4-FFF2-40B4-BE49-F238E27FC236}">
                <a16:creationId xmlns:a16="http://schemas.microsoft.com/office/drawing/2014/main" id="{8EADDF86-FB95-7907-93FB-43052318E4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11</a:t>
            </a:fld>
            <a:endParaRPr lang="en-US"/>
          </a:p>
        </p:txBody>
      </p:sp>
      <p:pic>
        <p:nvPicPr>
          <p:cNvPr id="4102" name="Picture 6" descr="Queen Elsa Png[Frozen] by NinetailsFoxChan on DeviantArt">
            <a:extLst>
              <a:ext uri="{FF2B5EF4-FFF2-40B4-BE49-F238E27FC236}">
                <a16:creationId xmlns:a16="http://schemas.microsoft.com/office/drawing/2014/main" id="{919B9D42-E90B-F2B6-B211-68A4649396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083" y="4669104"/>
            <a:ext cx="3502234" cy="2188896"/>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5;g15be0ce96e7_1_100">
            <a:extLst>
              <a:ext uri="{FF2B5EF4-FFF2-40B4-BE49-F238E27FC236}">
                <a16:creationId xmlns:a16="http://schemas.microsoft.com/office/drawing/2014/main" id="{BDF2D50B-405A-D4FF-2083-3221884CDDF8}"/>
              </a:ext>
            </a:extLst>
          </p:cNvPr>
          <p:cNvSpPr txBox="1">
            <a:spLocks noGrp="1"/>
          </p:cNvSpPr>
          <p:nvPr>
            <p:ph type="ftr" idx="11"/>
          </p:nvPr>
        </p:nvSpPr>
        <p:spPr>
          <a:xfrm>
            <a:off x="0" y="6583800"/>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2468251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14BBB-ECA8-509F-DA5A-9753319047CA}"/>
              </a:ext>
            </a:extLst>
          </p:cNvPr>
          <p:cNvSpPr>
            <a:spLocks noGrp="1"/>
          </p:cNvSpPr>
          <p:nvPr>
            <p:ph type="title"/>
          </p:nvPr>
        </p:nvSpPr>
        <p:spPr>
          <a:xfrm>
            <a:off x="0" y="429294"/>
            <a:ext cx="12192000" cy="1036850"/>
          </a:xfrm>
        </p:spPr>
        <p:txBody>
          <a:bodyPr>
            <a:noAutofit/>
          </a:bodyPr>
          <a:lstStyle/>
          <a:p>
            <a:pPr algn="ctr"/>
            <a:r>
              <a:rPr lang="en-US" dirty="0">
                <a:latin typeface="Arial Black" panose="020B0A04020102020204" pitchFamily="34" charset="0"/>
              </a:rPr>
              <a:t>Fiscal Accountability &amp; Compliance Requirements</a:t>
            </a:r>
          </a:p>
        </p:txBody>
      </p:sp>
      <p:sp>
        <p:nvSpPr>
          <p:cNvPr id="3" name="Text Placeholder 2">
            <a:extLst>
              <a:ext uri="{FF2B5EF4-FFF2-40B4-BE49-F238E27FC236}">
                <a16:creationId xmlns:a16="http://schemas.microsoft.com/office/drawing/2014/main" id="{FEF585C8-F305-0D9E-00EB-C7D10DD82D0F}"/>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8EADDF86-FB95-7907-93FB-43052318E4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12</a:t>
            </a:fld>
            <a:endParaRPr lang="en-US"/>
          </a:p>
        </p:txBody>
      </p:sp>
      <p:sp>
        <p:nvSpPr>
          <p:cNvPr id="8" name="Text Placeholder 2">
            <a:extLst>
              <a:ext uri="{FF2B5EF4-FFF2-40B4-BE49-F238E27FC236}">
                <a16:creationId xmlns:a16="http://schemas.microsoft.com/office/drawing/2014/main" id="{7384EA47-C7C0-204A-66AD-F92B8AA87641}"/>
              </a:ext>
            </a:extLst>
          </p:cNvPr>
          <p:cNvSpPr txBox="1">
            <a:spLocks/>
          </p:cNvSpPr>
          <p:nvPr/>
        </p:nvSpPr>
        <p:spPr>
          <a:xfrm>
            <a:off x="1295400" y="1567543"/>
            <a:ext cx="9601200" cy="494211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r>
              <a:rPr lang="en-US" dirty="0"/>
              <a:t>The following are federal regulatory provisions under which the PED/OSE must monitor for fiscal accountability and compliance: </a:t>
            </a:r>
          </a:p>
          <a:p>
            <a:pPr lvl="1"/>
            <a:r>
              <a:rPr lang="en-US" dirty="0"/>
              <a:t>34 CFR Parts </a:t>
            </a:r>
            <a:r>
              <a:rPr lang="en-US" dirty="0">
                <a:hlinkClick r:id="rId2"/>
              </a:rPr>
              <a:t>75</a:t>
            </a:r>
            <a:r>
              <a:rPr lang="en-US" dirty="0"/>
              <a:t>, </a:t>
            </a:r>
            <a:r>
              <a:rPr lang="en-US" dirty="0">
                <a:hlinkClick r:id="rId3"/>
              </a:rPr>
              <a:t>76</a:t>
            </a:r>
            <a:r>
              <a:rPr lang="en-US" dirty="0"/>
              <a:t>, and </a:t>
            </a:r>
            <a:r>
              <a:rPr lang="en-US" dirty="0">
                <a:hlinkClick r:id="rId4"/>
              </a:rPr>
              <a:t>77</a:t>
            </a:r>
            <a:r>
              <a:rPr lang="en-US" dirty="0"/>
              <a:t>—Education Department General Administrative Regulations (EDGAR)</a:t>
            </a:r>
          </a:p>
          <a:p>
            <a:pPr lvl="1"/>
            <a:r>
              <a:rPr lang="en-US" dirty="0">
                <a:hlinkClick r:id="rId5"/>
              </a:rPr>
              <a:t>2 CFR Part 200</a:t>
            </a:r>
            <a:r>
              <a:rPr lang="en-US" dirty="0"/>
              <a:t>—Uniform Administrative Requirements, Cost Principles, and Audit Requirements for Federal Awards</a:t>
            </a:r>
          </a:p>
          <a:p>
            <a:pPr lvl="1"/>
            <a:r>
              <a:rPr lang="en-US" dirty="0">
                <a:hlinkClick r:id="rId6"/>
              </a:rPr>
              <a:t>2 CFR Part 180</a:t>
            </a:r>
            <a:r>
              <a:rPr lang="en-US" dirty="0"/>
              <a:t>—Office of Management and Budget (OMB) Guidelines to Agencies on Governmentwide Debarment and Suspension (Non-procurement) </a:t>
            </a:r>
          </a:p>
          <a:p>
            <a:pPr lvl="1"/>
            <a:r>
              <a:rPr lang="en-US" dirty="0">
                <a:hlinkClick r:id="rId7"/>
              </a:rPr>
              <a:t>34 CFR Part 300</a:t>
            </a:r>
            <a:r>
              <a:rPr lang="en-US" dirty="0"/>
              <a:t>—Assistance to States for the Education of Children with Disabilities</a:t>
            </a:r>
          </a:p>
          <a:p>
            <a:pPr lvl="1"/>
            <a:r>
              <a:rPr lang="en-US" dirty="0"/>
              <a:t>The OMB’s Uniform Administrative Requirements, Cost Principles, and Audit Requirements for Federal Awards, commonly known as the Uniform Grant Guidance, and other applicable regulations establish fiscal requirements for nonfederal agencies and other entities that are recipients of federal funds. </a:t>
            </a:r>
          </a:p>
          <a:p>
            <a:endParaRPr lang="en-US" dirty="0"/>
          </a:p>
          <a:p>
            <a:endParaRPr lang="en-US" dirty="0"/>
          </a:p>
        </p:txBody>
      </p:sp>
      <p:pic>
        <p:nvPicPr>
          <p:cNvPr id="18434" name="Picture 2" descr="Transparent Elsa magic - Elsa and Anna Photo (37414084) - Fanpop">
            <a:extLst>
              <a:ext uri="{FF2B5EF4-FFF2-40B4-BE49-F238E27FC236}">
                <a16:creationId xmlns:a16="http://schemas.microsoft.com/office/drawing/2014/main" id="{347C737B-1C42-45E4-F348-28B3F7C9D1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026421"/>
            <a:ext cx="2147818" cy="263752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5;g15be0ce96e7_1_100">
            <a:extLst>
              <a:ext uri="{FF2B5EF4-FFF2-40B4-BE49-F238E27FC236}">
                <a16:creationId xmlns:a16="http://schemas.microsoft.com/office/drawing/2014/main" id="{98F8F7BB-F87B-8965-B037-6496F0A2246F}"/>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353654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14BBB-ECA8-509F-DA5A-9753319047CA}"/>
              </a:ext>
            </a:extLst>
          </p:cNvPr>
          <p:cNvSpPr>
            <a:spLocks noGrp="1"/>
          </p:cNvSpPr>
          <p:nvPr>
            <p:ph type="title"/>
          </p:nvPr>
        </p:nvSpPr>
        <p:spPr>
          <a:xfrm>
            <a:off x="0" y="429294"/>
            <a:ext cx="12192000" cy="1036850"/>
          </a:xfrm>
        </p:spPr>
        <p:txBody>
          <a:bodyPr>
            <a:noAutofit/>
          </a:bodyPr>
          <a:lstStyle/>
          <a:p>
            <a:pPr algn="ctr"/>
            <a:r>
              <a:rPr lang="en-US" dirty="0">
                <a:latin typeface="Arial Black"/>
              </a:rPr>
              <a:t>Desk Review</a:t>
            </a:r>
            <a:endParaRPr lang="en-US" dirty="0">
              <a:latin typeface="Arial Black" panose="020B0A04020102020204" pitchFamily="34" charset="0"/>
            </a:endParaRPr>
          </a:p>
        </p:txBody>
      </p:sp>
      <p:sp>
        <p:nvSpPr>
          <p:cNvPr id="3" name="Text Placeholder 2">
            <a:extLst>
              <a:ext uri="{FF2B5EF4-FFF2-40B4-BE49-F238E27FC236}">
                <a16:creationId xmlns:a16="http://schemas.microsoft.com/office/drawing/2014/main" id="{FEF585C8-F305-0D9E-00EB-C7D10DD82D0F}"/>
              </a:ext>
            </a:extLst>
          </p:cNvPr>
          <p:cNvSpPr>
            <a:spLocks noGrp="1"/>
          </p:cNvSpPr>
          <p:nvPr>
            <p:ph type="body" idx="1"/>
          </p:nvPr>
        </p:nvSpPr>
        <p:spPr/>
        <p:txBody>
          <a:bodyPr/>
          <a:lstStyle/>
          <a:p>
            <a:endParaRPr lang="en-US"/>
          </a:p>
          <a:p>
            <a:endParaRPr lang="en-US"/>
          </a:p>
        </p:txBody>
      </p:sp>
      <p:sp>
        <p:nvSpPr>
          <p:cNvPr id="4" name="Slide Number Placeholder 3">
            <a:extLst>
              <a:ext uri="{FF2B5EF4-FFF2-40B4-BE49-F238E27FC236}">
                <a16:creationId xmlns:a16="http://schemas.microsoft.com/office/drawing/2014/main" id="{8EADDF86-FB95-7907-93FB-43052318E4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13</a:t>
            </a:fld>
            <a:endParaRPr lang="en-US"/>
          </a:p>
        </p:txBody>
      </p:sp>
      <p:sp>
        <p:nvSpPr>
          <p:cNvPr id="8" name="Text Placeholder 2">
            <a:extLst>
              <a:ext uri="{FF2B5EF4-FFF2-40B4-BE49-F238E27FC236}">
                <a16:creationId xmlns:a16="http://schemas.microsoft.com/office/drawing/2014/main" id="{7384EA47-C7C0-204A-66AD-F92B8AA87641}"/>
              </a:ext>
            </a:extLst>
          </p:cNvPr>
          <p:cNvSpPr txBox="1">
            <a:spLocks/>
          </p:cNvSpPr>
          <p:nvPr/>
        </p:nvSpPr>
        <p:spPr>
          <a:xfrm>
            <a:off x="1295400" y="1567543"/>
            <a:ext cx="9601200" cy="4942114"/>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r>
              <a:rPr lang="en-US"/>
              <a:t>Desk reviews verify that each LEA has internal controls in place to ensure LEA compliance with  federal and state statutes. </a:t>
            </a:r>
          </a:p>
          <a:p>
            <a:r>
              <a:rPr lang="en-US"/>
              <a:t>The desk reviews include:</a:t>
            </a:r>
          </a:p>
          <a:p>
            <a:pPr lvl="1"/>
            <a:r>
              <a:rPr lang="en-US"/>
              <a:t>a review of the files submitted by the LEA, may include but are not limited to, the following: </a:t>
            </a:r>
          </a:p>
          <a:p>
            <a:pPr lvl="2"/>
            <a:r>
              <a:rPr lang="en-US"/>
              <a:t>budget and/or expenditure reports</a:t>
            </a:r>
          </a:p>
          <a:p>
            <a:pPr lvl="2"/>
            <a:r>
              <a:rPr lang="en-US"/>
              <a:t>time and effort documentation </a:t>
            </a:r>
          </a:p>
          <a:p>
            <a:pPr lvl="2"/>
            <a:r>
              <a:rPr lang="en-US"/>
              <a:t>documentation related to program-specific areas (where applicable)</a:t>
            </a:r>
          </a:p>
          <a:p>
            <a:pPr lvl="2"/>
            <a:r>
              <a:rPr lang="en-US"/>
              <a:t>board-approved fiscal policies and procedures </a:t>
            </a:r>
          </a:p>
          <a:p>
            <a:pPr lvl="2"/>
            <a:r>
              <a:rPr lang="en-US"/>
              <a:t>additional fiscal data submitted at the request of the NMPED</a:t>
            </a:r>
          </a:p>
          <a:p>
            <a:pPr lvl="2"/>
            <a:r>
              <a:rPr lang="en-US"/>
              <a:t>grant award letters, contracts, files, documents, and related correspondence</a:t>
            </a:r>
          </a:p>
          <a:p>
            <a:pPr lvl="2"/>
            <a:r>
              <a:rPr lang="en-US"/>
              <a:t>audit reports (as necessary)</a:t>
            </a:r>
          </a:p>
          <a:p>
            <a:pPr lvl="2"/>
            <a:endParaRPr lang="en-US"/>
          </a:p>
          <a:p>
            <a:endParaRPr lang="en-US"/>
          </a:p>
          <a:p>
            <a:endParaRPr lang="en-US"/>
          </a:p>
        </p:txBody>
      </p:sp>
      <p:pic>
        <p:nvPicPr>
          <p:cNvPr id="5" name="Picture 4">
            <a:extLst>
              <a:ext uri="{FF2B5EF4-FFF2-40B4-BE49-F238E27FC236}">
                <a16:creationId xmlns:a16="http://schemas.microsoft.com/office/drawing/2014/main" id="{ACA2FEA8-F441-B4F7-C3C0-9B90BB24B2E8}"/>
              </a:ext>
            </a:extLst>
          </p:cNvPr>
          <p:cNvPicPr>
            <a:picLocks noChangeAspect="1"/>
          </p:cNvPicPr>
          <p:nvPr/>
        </p:nvPicPr>
        <p:blipFill>
          <a:blip r:embed="rId2"/>
          <a:stretch>
            <a:fillRect/>
          </a:stretch>
        </p:blipFill>
        <p:spPr>
          <a:xfrm>
            <a:off x="9406276" y="3517582"/>
            <a:ext cx="2602306" cy="1770380"/>
          </a:xfrm>
          <a:prstGeom prst="rect">
            <a:avLst/>
          </a:prstGeom>
        </p:spPr>
      </p:pic>
      <p:sp>
        <p:nvSpPr>
          <p:cNvPr id="6" name="Google Shape;125;g15be0ce96e7_1_100">
            <a:extLst>
              <a:ext uri="{FF2B5EF4-FFF2-40B4-BE49-F238E27FC236}">
                <a16:creationId xmlns:a16="http://schemas.microsoft.com/office/drawing/2014/main" id="{AD62100A-5A6D-AE93-873D-969669A3B41A}"/>
              </a:ext>
            </a:extLst>
          </p:cNvPr>
          <p:cNvSpPr txBox="1">
            <a:spLocks noGrp="1"/>
          </p:cNvSpPr>
          <p:nvPr>
            <p:ph type="ftr" idx="11"/>
          </p:nvPr>
        </p:nvSpPr>
        <p:spPr>
          <a:xfrm>
            <a:off x="0" y="6587461"/>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2128828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EBF5-7497-06EC-0F58-712C13314064}"/>
              </a:ext>
            </a:extLst>
          </p:cNvPr>
          <p:cNvSpPr>
            <a:spLocks noGrp="1"/>
          </p:cNvSpPr>
          <p:nvPr>
            <p:ph type="title"/>
          </p:nvPr>
        </p:nvSpPr>
        <p:spPr>
          <a:xfrm>
            <a:off x="1295400" y="376515"/>
            <a:ext cx="9601200" cy="1036850"/>
          </a:xfrm>
        </p:spPr>
        <p:txBody>
          <a:bodyPr/>
          <a:lstStyle/>
          <a:p>
            <a:pPr algn="ctr"/>
            <a:r>
              <a:rPr lang="en-US" b="1" dirty="0">
                <a:latin typeface="Arial Black" panose="020B0A04020102020204" pitchFamily="34" charset="0"/>
              </a:rPr>
              <a:t>Monitoring Tool</a:t>
            </a:r>
          </a:p>
        </p:txBody>
      </p:sp>
      <p:sp>
        <p:nvSpPr>
          <p:cNvPr id="3" name="Text Placeholder 2">
            <a:extLst>
              <a:ext uri="{FF2B5EF4-FFF2-40B4-BE49-F238E27FC236}">
                <a16:creationId xmlns:a16="http://schemas.microsoft.com/office/drawing/2014/main" id="{62CCE6AB-D9B9-2104-1D7C-29A521D21E6C}"/>
              </a:ext>
            </a:extLst>
          </p:cNvPr>
          <p:cNvSpPr>
            <a:spLocks noGrp="1"/>
          </p:cNvSpPr>
          <p:nvPr>
            <p:ph type="body" idx="1"/>
          </p:nvPr>
        </p:nvSpPr>
        <p:spPr/>
        <p:txBody>
          <a:bodyPr/>
          <a:lstStyle/>
          <a:p>
            <a:r>
              <a:rPr lang="en-US"/>
              <a:t>The fiscal monitoring tool to be used can be found here:</a:t>
            </a:r>
          </a:p>
          <a:p>
            <a:pPr lvl="1"/>
            <a:r>
              <a:rPr lang="en-US">
                <a:hlinkClick r:id="rId2"/>
              </a:rPr>
              <a:t>NMPED Fiscal Monitoring Tool.docx - Google Docs</a:t>
            </a:r>
          </a:p>
          <a:p>
            <a:r>
              <a:rPr lang="en-US"/>
              <a:t>LEAs selected for monitoring - start reviewing the tool and preparing documents which will be requested.</a:t>
            </a:r>
          </a:p>
          <a:p>
            <a:r>
              <a:rPr lang="en-US"/>
              <a:t>LEAs not undergoing monitoring this round should also begin reviewing the protocol to ensure all requirements are being met.</a:t>
            </a:r>
          </a:p>
        </p:txBody>
      </p:sp>
      <p:sp>
        <p:nvSpPr>
          <p:cNvPr id="4" name="Slide Number Placeholder 3">
            <a:extLst>
              <a:ext uri="{FF2B5EF4-FFF2-40B4-BE49-F238E27FC236}">
                <a16:creationId xmlns:a16="http://schemas.microsoft.com/office/drawing/2014/main" id="{73D77813-49A6-450A-2EC7-21EE088B24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14</a:t>
            </a:fld>
            <a:endParaRPr lang="en-US"/>
          </a:p>
        </p:txBody>
      </p:sp>
      <p:pic>
        <p:nvPicPr>
          <p:cNvPr id="17410" name="Picture 2" descr="Free Frozen Background Cliparts, Download Free Frozen Background Cliparts  png images, Free ClipArts on Clipart Library">
            <a:extLst>
              <a:ext uri="{FF2B5EF4-FFF2-40B4-BE49-F238E27FC236}">
                <a16:creationId xmlns:a16="http://schemas.microsoft.com/office/drawing/2014/main" id="{5E1D4402-C9D4-78F2-2F4A-A2F5F0FD8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3758" y="4668303"/>
            <a:ext cx="2732242" cy="2189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08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5EBF5-7497-06EC-0F58-712C13314064}"/>
              </a:ext>
            </a:extLst>
          </p:cNvPr>
          <p:cNvSpPr>
            <a:spLocks noGrp="1"/>
          </p:cNvSpPr>
          <p:nvPr>
            <p:ph type="title"/>
          </p:nvPr>
        </p:nvSpPr>
        <p:spPr>
          <a:xfrm>
            <a:off x="910691" y="145657"/>
            <a:ext cx="10370618" cy="1332445"/>
          </a:xfrm>
        </p:spPr>
        <p:txBody>
          <a:bodyPr>
            <a:normAutofit/>
          </a:bodyPr>
          <a:lstStyle/>
          <a:p>
            <a:pPr algn="ctr"/>
            <a:r>
              <a:rPr lang="en-US" b="1" dirty="0">
                <a:latin typeface="Arial Black"/>
              </a:rPr>
              <a:t>American Rescue Plan Act (ARPA) Funds</a:t>
            </a:r>
            <a:endParaRPr lang="en-US" dirty="0"/>
          </a:p>
        </p:txBody>
      </p:sp>
      <p:sp>
        <p:nvSpPr>
          <p:cNvPr id="3" name="Text Placeholder 2">
            <a:extLst>
              <a:ext uri="{FF2B5EF4-FFF2-40B4-BE49-F238E27FC236}">
                <a16:creationId xmlns:a16="http://schemas.microsoft.com/office/drawing/2014/main" id="{62CCE6AB-D9B9-2104-1D7C-29A521D21E6C}"/>
              </a:ext>
            </a:extLst>
          </p:cNvPr>
          <p:cNvSpPr>
            <a:spLocks noGrp="1"/>
          </p:cNvSpPr>
          <p:nvPr>
            <p:ph type="body" idx="1"/>
          </p:nvPr>
        </p:nvSpPr>
        <p:spPr/>
        <p:txBody>
          <a:bodyPr/>
          <a:lstStyle/>
          <a:p>
            <a:r>
              <a:rPr lang="en-US"/>
              <a:t>OSE is seeking a late liquidation request for ARPA funds</a:t>
            </a:r>
          </a:p>
          <a:p>
            <a:r>
              <a:rPr lang="en-US"/>
              <a:t>LEAs with unspent ARPA funds will be receiving an email soon</a:t>
            </a:r>
          </a:p>
          <a:p>
            <a:pPr lvl="1"/>
            <a:r>
              <a:rPr lang="en-US"/>
              <a:t>Complete google form and submit information requested.</a:t>
            </a:r>
          </a:p>
          <a:p>
            <a:r>
              <a:rPr lang="en-US"/>
              <a:t>The following documents will be required:</a:t>
            </a:r>
          </a:p>
          <a:p>
            <a:pPr lvl="1"/>
            <a:r>
              <a:rPr lang="en-US"/>
              <a:t>Purchase orders</a:t>
            </a:r>
          </a:p>
          <a:p>
            <a:pPr lvl="1"/>
            <a:r>
              <a:rPr lang="en-US"/>
              <a:t>Contracts</a:t>
            </a:r>
          </a:p>
          <a:p>
            <a:pPr lvl="1"/>
            <a:r>
              <a:rPr lang="en-US"/>
              <a:t>Dated invoices, bills of lading or other billing documents</a:t>
            </a:r>
          </a:p>
          <a:p>
            <a:r>
              <a:rPr lang="en-US"/>
              <a:t>Descriptions and clear explanations will be needed</a:t>
            </a:r>
          </a:p>
        </p:txBody>
      </p:sp>
      <p:sp>
        <p:nvSpPr>
          <p:cNvPr id="4" name="Slide Number Placeholder 3">
            <a:extLst>
              <a:ext uri="{FF2B5EF4-FFF2-40B4-BE49-F238E27FC236}">
                <a16:creationId xmlns:a16="http://schemas.microsoft.com/office/drawing/2014/main" id="{73D77813-49A6-450A-2EC7-21EE088B24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15</a:t>
            </a:fld>
            <a:endParaRPr lang="en-US"/>
          </a:p>
        </p:txBody>
      </p:sp>
    </p:spTree>
    <p:extLst>
      <p:ext uri="{BB962C8B-B14F-4D97-AF65-F5344CB8AC3E}">
        <p14:creationId xmlns:p14="http://schemas.microsoft.com/office/powerpoint/2010/main" val="1473262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Elsa">
            <a:extLst>
              <a:ext uri="{FF2B5EF4-FFF2-40B4-BE49-F238E27FC236}">
                <a16:creationId xmlns:a16="http://schemas.microsoft.com/office/drawing/2014/main" id="{AE36DE4A-60B4-AD3A-EE2F-D101E2B69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26889" y="5692578"/>
            <a:ext cx="1165422" cy="11654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F77CD41-AD02-993B-BD50-3EC2505CE6DB}"/>
              </a:ext>
            </a:extLst>
          </p:cNvPr>
          <p:cNvSpPr>
            <a:spLocks noGrp="1"/>
          </p:cNvSpPr>
          <p:nvPr>
            <p:ph type="title"/>
          </p:nvPr>
        </p:nvSpPr>
        <p:spPr>
          <a:xfrm>
            <a:off x="990262" y="113289"/>
            <a:ext cx="10211475" cy="1343505"/>
          </a:xfrm>
        </p:spPr>
        <p:txBody>
          <a:bodyPr>
            <a:normAutofit/>
          </a:bodyPr>
          <a:lstStyle/>
          <a:p>
            <a:pPr algn="ctr"/>
            <a:r>
              <a:rPr lang="en-US" b="1" dirty="0">
                <a:latin typeface="Arial Black"/>
              </a:rPr>
              <a:t>Puente High-Cost Fund Deadline Reminders</a:t>
            </a:r>
          </a:p>
        </p:txBody>
      </p:sp>
      <p:sp>
        <p:nvSpPr>
          <p:cNvPr id="3" name="Content Placeholder 2">
            <a:extLst>
              <a:ext uri="{FF2B5EF4-FFF2-40B4-BE49-F238E27FC236}">
                <a16:creationId xmlns:a16="http://schemas.microsoft.com/office/drawing/2014/main" id="{91CDE6A8-B300-E604-A0FA-83599CF0A064}"/>
              </a:ext>
            </a:extLst>
          </p:cNvPr>
          <p:cNvSpPr>
            <a:spLocks noGrp="1"/>
          </p:cNvSpPr>
          <p:nvPr>
            <p:ph idx="1"/>
          </p:nvPr>
        </p:nvSpPr>
        <p:spPr>
          <a:xfrm>
            <a:off x="609600" y="1586266"/>
            <a:ext cx="9601200" cy="4343400"/>
          </a:xfrm>
        </p:spPr>
        <p:txBody>
          <a:bodyPr>
            <a:normAutofit/>
          </a:bodyPr>
          <a:lstStyle/>
          <a:p>
            <a:pPr algn="ctr"/>
            <a:r>
              <a:rPr lang="en-US" dirty="0"/>
              <a:t>The Puente High-Cost fund application form and guidelines:</a:t>
            </a:r>
          </a:p>
          <a:p>
            <a:pPr marL="0" indent="0" algn="ctr">
              <a:buNone/>
            </a:pPr>
            <a:r>
              <a:rPr lang="en-US" sz="2000" dirty="0">
                <a:hlinkClick r:id="rId3"/>
              </a:rPr>
              <a:t>https://webnew.ped.state.nm.us/bureaus/special-education/fiscal/</a:t>
            </a:r>
            <a:endParaRPr lang="en-US" sz="2000" dirty="0"/>
          </a:p>
          <a:p>
            <a:pPr algn="ctr"/>
            <a:r>
              <a:rPr lang="en-US" dirty="0"/>
              <a:t>Application submission – the month of January 2025</a:t>
            </a:r>
          </a:p>
          <a:p>
            <a:pPr algn="ctr"/>
            <a:r>
              <a:rPr lang="en-US" dirty="0"/>
              <a:t>Note: e-mail attachments, IEPs, must be redacted</a:t>
            </a:r>
          </a:p>
          <a:p>
            <a:pPr algn="ctr"/>
            <a:r>
              <a:rPr lang="en-US" dirty="0"/>
              <a:t>Application deadline date – January 31, 2025</a:t>
            </a:r>
          </a:p>
          <a:p>
            <a:pPr algn="ctr"/>
            <a:r>
              <a:rPr lang="en-US" dirty="0"/>
              <a:t>Puente High-Cost fund committee meeting – February 14, 2025</a:t>
            </a:r>
          </a:p>
          <a:p>
            <a:endParaRPr lang="en-US" dirty="0"/>
          </a:p>
        </p:txBody>
      </p:sp>
      <p:sp>
        <p:nvSpPr>
          <p:cNvPr id="5" name="Slide Number Placeholder 4">
            <a:extLst>
              <a:ext uri="{FF2B5EF4-FFF2-40B4-BE49-F238E27FC236}">
                <a16:creationId xmlns:a16="http://schemas.microsoft.com/office/drawing/2014/main" id="{1EA5F3BA-BEDE-1706-B8D9-5615588F10A3}"/>
              </a:ext>
            </a:extLst>
          </p:cNvPr>
          <p:cNvSpPr>
            <a:spLocks noGrp="1"/>
          </p:cNvSpPr>
          <p:nvPr>
            <p:ph type="sldNum" sz="quarter" idx="12"/>
          </p:nvPr>
        </p:nvSpPr>
        <p:spPr/>
        <p:txBody>
          <a:bodyPr/>
          <a:lstStyle/>
          <a:p>
            <a:fld id="{A7F8E3F6-DE14-48B2-B2BC-6FABA9630FB8}" type="slidenum">
              <a:rPr lang="en-US" smtClean="0"/>
              <a:t>16</a:t>
            </a:fld>
            <a:endParaRPr lang="en-US"/>
          </a:p>
        </p:txBody>
      </p:sp>
      <p:pic>
        <p:nvPicPr>
          <p:cNvPr id="9220" name="Picture 4" descr="Elsa (Frozen) PNG by jakeysamra on DeviantArt">
            <a:extLst>
              <a:ext uri="{FF2B5EF4-FFF2-40B4-BE49-F238E27FC236}">
                <a16:creationId xmlns:a16="http://schemas.microsoft.com/office/drawing/2014/main" id="{8021B5F7-F9B8-CB02-A3DB-8E9EEF5A64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0453" y="2014917"/>
            <a:ext cx="4083780" cy="484308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25;g15be0ce96e7_1_100">
            <a:extLst>
              <a:ext uri="{FF2B5EF4-FFF2-40B4-BE49-F238E27FC236}">
                <a16:creationId xmlns:a16="http://schemas.microsoft.com/office/drawing/2014/main" id="{5B4CBFEC-143F-DDC5-77F8-9B8C3E869D9E}"/>
              </a:ext>
            </a:extLst>
          </p:cNvPr>
          <p:cNvSpPr txBox="1">
            <a:spLocks noGrp="1"/>
          </p:cNvSpPr>
          <p:nvPr>
            <p:ph type="ftr" idx="11"/>
          </p:nvPr>
        </p:nvSpPr>
        <p:spPr>
          <a:xfrm>
            <a:off x="0" y="6583800"/>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1792916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15"/>
          <p:cNvSpPr txBox="1">
            <a:spLocks noGrp="1"/>
          </p:cNvSpPr>
          <p:nvPr>
            <p:ph type="title"/>
          </p:nvPr>
        </p:nvSpPr>
        <p:spPr>
          <a:xfrm>
            <a:off x="167148" y="624975"/>
            <a:ext cx="11857703"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dirty="0">
                <a:latin typeface="Arial Black" panose="020B0A04020102020204" pitchFamily="34" charset="0"/>
              </a:rPr>
              <a:t>Direct Costs - CFR 200.413</a:t>
            </a:r>
          </a:p>
        </p:txBody>
      </p:sp>
      <p:sp>
        <p:nvSpPr>
          <p:cNvPr id="124" name="Google Shape;124;p15"/>
          <p:cNvSpPr txBox="1">
            <a:spLocks noGrp="1"/>
          </p:cNvSpPr>
          <p:nvPr>
            <p:ph type="body" idx="1"/>
          </p:nvPr>
        </p:nvSpPr>
        <p:spPr>
          <a:xfrm>
            <a:off x="366125" y="1814700"/>
            <a:ext cx="11461500" cy="4560300"/>
          </a:xfrm>
          <a:prstGeom prst="rect">
            <a:avLst/>
          </a:prstGeom>
          <a:noFill/>
          <a:ln>
            <a:noFill/>
          </a:ln>
        </p:spPr>
        <p:txBody>
          <a:bodyPr spcFirstLastPara="1" wrap="square" lIns="91425" tIns="45700" rIns="91425" bIns="45700" anchor="t" anchorCtr="0">
            <a:noAutofit/>
          </a:bodyPr>
          <a:lstStyle/>
          <a:p>
            <a:pPr marL="0" lvl="0" indent="0" algn="l" rtl="0">
              <a:spcBef>
                <a:spcPts val="1800"/>
              </a:spcBef>
              <a:spcAft>
                <a:spcPts val="0"/>
              </a:spcAft>
              <a:buClr>
                <a:schemeClr val="dk2"/>
              </a:buClr>
              <a:buSzPts val="1100"/>
              <a:buFont typeface="Arial"/>
              <a:buNone/>
            </a:pPr>
            <a:r>
              <a:rPr lang="en-US" b="1">
                <a:solidFill>
                  <a:srgbClr val="15868C"/>
                </a:solidFill>
              </a:rPr>
              <a:t>Direct Costs:</a:t>
            </a:r>
            <a:r>
              <a:rPr lang="en-US"/>
              <a:t> those costs that can be identified specifically with a particular final cost</a:t>
            </a:r>
            <a:endParaRPr/>
          </a:p>
          <a:p>
            <a:pPr marL="0" lvl="0" indent="0" algn="l" rtl="0">
              <a:spcBef>
                <a:spcPts val="1800"/>
              </a:spcBef>
              <a:spcAft>
                <a:spcPts val="0"/>
              </a:spcAft>
              <a:buClr>
                <a:schemeClr val="dk2"/>
              </a:buClr>
              <a:buSzPts val="1100"/>
              <a:buFont typeface="Arial"/>
              <a:buNone/>
            </a:pPr>
            <a:r>
              <a:rPr lang="en-US"/>
              <a:t>objective, such as a federal award, or other internally or externally funded activity,</a:t>
            </a:r>
            <a:endParaRPr/>
          </a:p>
          <a:p>
            <a:pPr marL="0" lvl="0" indent="0" algn="l" rtl="0">
              <a:spcBef>
                <a:spcPts val="1800"/>
              </a:spcBef>
              <a:spcAft>
                <a:spcPts val="0"/>
              </a:spcAft>
              <a:buClr>
                <a:schemeClr val="dk2"/>
              </a:buClr>
              <a:buSzPts val="1100"/>
              <a:buFont typeface="Arial"/>
              <a:buNone/>
            </a:pPr>
            <a:r>
              <a:rPr lang="en-US"/>
              <a:t>or that can be directly assigned to such activities relatively easily with a high degree</a:t>
            </a:r>
            <a:endParaRPr/>
          </a:p>
          <a:p>
            <a:pPr marL="0" lvl="0" indent="0" algn="l" rtl="0">
              <a:spcBef>
                <a:spcPts val="1800"/>
              </a:spcBef>
              <a:spcAft>
                <a:spcPts val="0"/>
              </a:spcAft>
              <a:buClr>
                <a:schemeClr val="dk2"/>
              </a:buClr>
              <a:buSzPts val="1100"/>
              <a:buFont typeface="Arial"/>
              <a:buNone/>
            </a:pPr>
            <a:r>
              <a:rPr lang="en-US"/>
              <a:t>of accuracy.</a:t>
            </a:r>
            <a:endParaRPr/>
          </a:p>
          <a:p>
            <a:pPr marL="0" lvl="0" indent="0" algn="l" rtl="0">
              <a:spcBef>
                <a:spcPts val="1800"/>
              </a:spcBef>
              <a:spcAft>
                <a:spcPts val="0"/>
              </a:spcAft>
              <a:buNone/>
            </a:pPr>
            <a:r>
              <a:rPr lang="en-US"/>
              <a:t>• Typically incurred specifically to benefit an award</a:t>
            </a:r>
            <a:endParaRPr/>
          </a:p>
          <a:p>
            <a:pPr marL="0" lvl="0" indent="0" algn="l" rtl="0">
              <a:spcBef>
                <a:spcPts val="1800"/>
              </a:spcBef>
              <a:spcAft>
                <a:spcPts val="0"/>
              </a:spcAft>
              <a:buNone/>
            </a:pPr>
            <a:r>
              <a:rPr lang="en-US"/>
              <a:t>•The federal award is the Individuals with Disabilities Education Act (IDEA) Part B.</a:t>
            </a:r>
            <a:endParaRPr/>
          </a:p>
        </p:txBody>
      </p:sp>
      <p:sp>
        <p:nvSpPr>
          <p:cNvPr id="125" name="Google Shape;125;p15"/>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17</a:t>
            </a:fld>
            <a:endParaRPr/>
          </a:p>
        </p:txBody>
      </p:sp>
      <p:sp>
        <p:nvSpPr>
          <p:cNvPr id="126" name="Google Shape;126;p15"/>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128" name="Google Shape;128;p15"/>
          <p:cNvSpPr txBox="1"/>
          <p:nvPr/>
        </p:nvSpPr>
        <p:spPr>
          <a:xfrm>
            <a:off x="8552500" y="6110700"/>
            <a:ext cx="26448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3A3D4B"/>
                </a:solidFill>
                <a:latin typeface="Calibri"/>
                <a:ea typeface="Calibri"/>
                <a:cs typeface="Calibri"/>
                <a:sym typeface="Calibri"/>
              </a:rPr>
              <a:t>Slides taken from EDGAR Academy, The</a:t>
            </a:r>
            <a:endParaRPr sz="1200">
              <a:solidFill>
                <a:srgbClr val="3A3D4B"/>
              </a:solidFill>
              <a:latin typeface="Calibri"/>
              <a:ea typeface="Calibri"/>
              <a:cs typeface="Calibri"/>
              <a:sym typeface="Calibri"/>
            </a:endParaRPr>
          </a:p>
          <a:p>
            <a:pPr marL="0" lvl="0" indent="0" algn="l" rtl="0">
              <a:spcBef>
                <a:spcPts val="0"/>
              </a:spcBef>
              <a:spcAft>
                <a:spcPts val="0"/>
              </a:spcAft>
              <a:buNone/>
            </a:pPr>
            <a:r>
              <a:rPr lang="en-US" sz="1200">
                <a:solidFill>
                  <a:srgbClr val="3A3D4B"/>
                </a:solidFill>
                <a:latin typeface="Calibri"/>
                <a:ea typeface="Calibri"/>
                <a:cs typeface="Calibri"/>
                <a:sym typeface="Calibri"/>
              </a:rPr>
              <a:t>Bruman Group, PLLC</a:t>
            </a:r>
            <a:endParaRPr sz="1200">
              <a:solidFill>
                <a:srgbClr val="3A3D4B"/>
              </a:solidFill>
              <a:latin typeface="Calibri"/>
              <a:ea typeface="Calibri"/>
              <a:cs typeface="Calibri"/>
              <a:sym typeface="Calibri"/>
            </a:endParaRPr>
          </a:p>
          <a:p>
            <a:pPr marL="0" lvl="0" indent="0" algn="l" rtl="0">
              <a:spcBef>
                <a:spcPts val="0"/>
              </a:spcBef>
              <a:spcAft>
                <a:spcPts val="0"/>
              </a:spcAft>
              <a:buNone/>
            </a:pPr>
            <a:endParaRPr sz="2400">
              <a:solidFill>
                <a:srgbClr val="3A3D4B"/>
              </a:solidFill>
              <a:latin typeface="Calibri"/>
              <a:ea typeface="Calibri"/>
              <a:cs typeface="Calibri"/>
              <a:sym typeface="Calibri"/>
            </a:endParaRPr>
          </a:p>
        </p:txBody>
      </p:sp>
      <p:pic>
        <p:nvPicPr>
          <p:cNvPr id="3" name="Picture 2" descr="Elsa">
            <a:extLst>
              <a:ext uri="{FF2B5EF4-FFF2-40B4-BE49-F238E27FC236}">
                <a16:creationId xmlns:a16="http://schemas.microsoft.com/office/drawing/2014/main" id="{4B42E422-A715-539B-56B3-8DE9D5B0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5198" y="5821198"/>
            <a:ext cx="1036801" cy="1036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6"/>
          <p:cNvSpPr txBox="1">
            <a:spLocks noGrp="1"/>
          </p:cNvSpPr>
          <p:nvPr>
            <p:ph type="title"/>
          </p:nvPr>
        </p:nvSpPr>
        <p:spPr>
          <a:xfrm>
            <a:off x="222333" y="593363"/>
            <a:ext cx="11747334"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dirty="0">
                <a:latin typeface="Arial Black" panose="020B0A04020102020204" pitchFamily="34" charset="0"/>
              </a:rPr>
              <a:t>Indirect Costs - CFR 200.414</a:t>
            </a:r>
          </a:p>
        </p:txBody>
      </p:sp>
      <p:sp>
        <p:nvSpPr>
          <p:cNvPr id="135" name="Google Shape;135;p16"/>
          <p:cNvSpPr txBox="1">
            <a:spLocks noGrp="1"/>
          </p:cNvSpPr>
          <p:nvPr>
            <p:ph type="body" idx="1"/>
          </p:nvPr>
        </p:nvSpPr>
        <p:spPr>
          <a:xfrm>
            <a:off x="372900" y="1716119"/>
            <a:ext cx="11446200" cy="4560300"/>
          </a:xfrm>
          <a:prstGeom prst="rect">
            <a:avLst/>
          </a:prstGeom>
          <a:noFill/>
          <a:ln>
            <a:noFill/>
          </a:ln>
        </p:spPr>
        <p:txBody>
          <a:bodyPr spcFirstLastPara="1" wrap="square" lIns="91425" tIns="45700" rIns="91425" bIns="45700" anchor="t" anchorCtr="0">
            <a:noAutofit/>
          </a:bodyPr>
          <a:lstStyle/>
          <a:p>
            <a:pPr indent="-368300">
              <a:buSzPts val="2200"/>
            </a:pPr>
            <a:r>
              <a:rPr lang="en-US" dirty="0"/>
              <a:t>For costs that cannot be directly charged</a:t>
            </a:r>
            <a:r>
              <a:rPr lang="en-US"/>
              <a:t> to the grant</a:t>
            </a:r>
            <a:r>
              <a:rPr lang="en-US" dirty="0"/>
              <a:t>, grantees have an indirect cost rate</a:t>
            </a:r>
            <a:endParaRPr lang="en-US"/>
          </a:p>
          <a:p>
            <a:pPr marL="457200" lvl="0" indent="-368300" algn="l" rtl="0">
              <a:spcBef>
                <a:spcPts val="1800"/>
              </a:spcBef>
              <a:spcAft>
                <a:spcPts val="0"/>
              </a:spcAft>
              <a:buSzPts val="2200"/>
              <a:buChar char="•"/>
            </a:pPr>
            <a:r>
              <a:rPr lang="en-US" dirty="0"/>
              <a:t>Salaries of administrative and clerical staff should be treated as “indirect” unless all of the following are met</a:t>
            </a:r>
            <a:endParaRPr dirty="0"/>
          </a:p>
          <a:p>
            <a:pPr marL="914400" lvl="1" indent="-368300" algn="l" rtl="0">
              <a:spcBef>
                <a:spcPts val="1000"/>
              </a:spcBef>
              <a:spcAft>
                <a:spcPts val="0"/>
              </a:spcAft>
              <a:buSzPts val="2200"/>
              <a:buChar char="•"/>
            </a:pPr>
            <a:r>
              <a:rPr lang="en-US" sz="2400" dirty="0"/>
              <a:t>Such services are integral to the activity</a:t>
            </a:r>
            <a:endParaRPr sz="2400" dirty="0"/>
          </a:p>
          <a:p>
            <a:pPr marL="914400" lvl="1" indent="-368300" algn="l" rtl="0">
              <a:spcBef>
                <a:spcPts val="1000"/>
              </a:spcBef>
              <a:spcAft>
                <a:spcPts val="0"/>
              </a:spcAft>
              <a:buSzPts val="2200"/>
              <a:buChar char="•"/>
            </a:pPr>
            <a:r>
              <a:rPr lang="en-US" sz="2400" dirty="0"/>
              <a:t>Individuals can be specifically identified with the activity</a:t>
            </a:r>
            <a:endParaRPr sz="2400" dirty="0"/>
          </a:p>
          <a:p>
            <a:pPr marL="914400" lvl="1" indent="-368300" algn="l" rtl="0">
              <a:spcBef>
                <a:spcPts val="1000"/>
              </a:spcBef>
              <a:spcAft>
                <a:spcPts val="0"/>
              </a:spcAft>
              <a:buSzPts val="2200"/>
              <a:buChar char="•"/>
            </a:pPr>
            <a:r>
              <a:rPr lang="en-US" sz="2400" dirty="0"/>
              <a:t>Costs not also recovered as indirect</a:t>
            </a:r>
            <a:endParaRPr sz="2400" dirty="0"/>
          </a:p>
          <a:p>
            <a:pPr marL="457200" lvl="0" indent="-368300" algn="l" rtl="0">
              <a:spcBef>
                <a:spcPts val="1800"/>
              </a:spcBef>
              <a:spcAft>
                <a:spcPts val="0"/>
              </a:spcAft>
              <a:buSzPts val="2200"/>
              <a:buChar char="•"/>
            </a:pPr>
            <a:r>
              <a:rPr lang="en-US" dirty="0"/>
              <a:t>Pass-through entities must accept all federally negotiated indirect cost rates for subrecipients</a:t>
            </a:r>
            <a:endParaRPr dirty="0"/>
          </a:p>
          <a:p>
            <a:pPr marL="457200" lvl="0" indent="-342900" algn="l" rtl="0">
              <a:spcBef>
                <a:spcPts val="1800"/>
              </a:spcBef>
              <a:spcAft>
                <a:spcPts val="0"/>
              </a:spcAft>
              <a:buSzPts val="1800"/>
              <a:buChar char="•"/>
            </a:pPr>
            <a:r>
              <a:rPr lang="en-US" dirty="0"/>
              <a:t>Object Code 53713</a:t>
            </a:r>
            <a:endParaRPr dirty="0"/>
          </a:p>
          <a:p>
            <a:pPr marL="0" lvl="0" indent="0" algn="l" rtl="0">
              <a:lnSpc>
                <a:spcPct val="90000"/>
              </a:lnSpc>
              <a:spcBef>
                <a:spcPts val="1800"/>
              </a:spcBef>
              <a:spcAft>
                <a:spcPts val="0"/>
              </a:spcAft>
              <a:buNone/>
            </a:pPr>
            <a:endParaRPr sz="2800" b="1" dirty="0"/>
          </a:p>
        </p:txBody>
      </p:sp>
      <p:sp>
        <p:nvSpPr>
          <p:cNvPr id="136" name="Google Shape;136;p16"/>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18</a:t>
            </a:fld>
            <a:endParaRPr/>
          </a:p>
        </p:txBody>
      </p:sp>
      <p:sp>
        <p:nvSpPr>
          <p:cNvPr id="137" name="Google Shape;137;p16"/>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139" name="Google Shape;139;p16"/>
          <p:cNvSpPr txBox="1"/>
          <p:nvPr/>
        </p:nvSpPr>
        <p:spPr>
          <a:xfrm>
            <a:off x="8444875" y="6100800"/>
            <a:ext cx="2644800" cy="27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2"/>
              </a:buClr>
              <a:buSzPts val="1100"/>
              <a:buFont typeface="Arial"/>
              <a:buNone/>
            </a:pPr>
            <a:r>
              <a:rPr lang="en-US" sz="1200">
                <a:solidFill>
                  <a:srgbClr val="3A3D4B"/>
                </a:solidFill>
                <a:latin typeface="Calibri"/>
                <a:ea typeface="Calibri"/>
                <a:cs typeface="Calibri"/>
                <a:sym typeface="Calibri"/>
              </a:rPr>
              <a:t>Slides taken from EDGAR Academy, The</a:t>
            </a:r>
            <a:endParaRPr sz="1200">
              <a:solidFill>
                <a:srgbClr val="3A3D4B"/>
              </a:solidFill>
              <a:latin typeface="Calibri"/>
              <a:ea typeface="Calibri"/>
              <a:cs typeface="Calibri"/>
              <a:sym typeface="Calibri"/>
            </a:endParaRPr>
          </a:p>
          <a:p>
            <a:pPr marL="0" lvl="0" indent="0" algn="l" rtl="0">
              <a:spcBef>
                <a:spcPts val="0"/>
              </a:spcBef>
              <a:spcAft>
                <a:spcPts val="0"/>
              </a:spcAft>
              <a:buClr>
                <a:schemeClr val="dk2"/>
              </a:buClr>
              <a:buSzPts val="1100"/>
              <a:buFont typeface="Arial"/>
              <a:buNone/>
            </a:pPr>
            <a:r>
              <a:rPr lang="en-US" sz="1200">
                <a:solidFill>
                  <a:srgbClr val="3A3D4B"/>
                </a:solidFill>
                <a:latin typeface="Calibri"/>
                <a:ea typeface="Calibri"/>
                <a:cs typeface="Calibri"/>
                <a:sym typeface="Calibri"/>
              </a:rPr>
              <a:t>Bruman Group, PLLC</a:t>
            </a:r>
            <a:endParaRPr sz="1200">
              <a:solidFill>
                <a:srgbClr val="3A3D4B"/>
              </a:solidFill>
              <a:latin typeface="Calibri"/>
              <a:ea typeface="Calibri"/>
              <a:cs typeface="Calibri"/>
              <a:sym typeface="Calibri"/>
            </a:endParaRPr>
          </a:p>
          <a:p>
            <a:pPr marL="0" lvl="0" indent="0" algn="l" rtl="0">
              <a:spcBef>
                <a:spcPts val="0"/>
              </a:spcBef>
              <a:spcAft>
                <a:spcPts val="0"/>
              </a:spcAft>
              <a:buNone/>
            </a:pPr>
            <a:endParaRPr sz="2400">
              <a:solidFill>
                <a:srgbClr val="3A3D4B"/>
              </a:solidFill>
              <a:latin typeface="Calibri"/>
              <a:ea typeface="Calibri"/>
              <a:cs typeface="Calibri"/>
              <a:sym typeface="Calibri"/>
            </a:endParaRPr>
          </a:p>
        </p:txBody>
      </p:sp>
      <p:pic>
        <p:nvPicPr>
          <p:cNvPr id="2" name="Picture 2" descr="Elsa">
            <a:extLst>
              <a:ext uri="{FF2B5EF4-FFF2-40B4-BE49-F238E27FC236}">
                <a16:creationId xmlns:a16="http://schemas.microsoft.com/office/drawing/2014/main" id="{AAA47C2A-FE12-F412-4ED6-D645EDB8F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71252" y="5737252"/>
            <a:ext cx="1120747" cy="112074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8"/>
          <p:cNvSpPr txBox="1">
            <a:spLocks noGrp="1"/>
          </p:cNvSpPr>
          <p:nvPr>
            <p:ph type="title"/>
          </p:nvPr>
        </p:nvSpPr>
        <p:spPr>
          <a:xfrm>
            <a:off x="174450" y="555358"/>
            <a:ext cx="11843100" cy="1036800"/>
          </a:xfrm>
          <a:prstGeom prst="rect">
            <a:avLst/>
          </a:prstGeom>
          <a:noFill/>
          <a:ln>
            <a:noFill/>
          </a:ln>
        </p:spPr>
        <p:txBody>
          <a:bodyPr spcFirstLastPara="1" wrap="square" lIns="91425" tIns="45700" rIns="91425" bIns="45700" anchor="ctr" anchorCtr="0">
            <a:noAutofit/>
          </a:bodyPr>
          <a:lstStyle/>
          <a:p>
            <a:pPr algn="ctr"/>
            <a:r>
              <a:rPr lang="en-US" b="1" dirty="0">
                <a:latin typeface="Arial Black"/>
              </a:rPr>
              <a:t>Determining Cost Type</a:t>
            </a:r>
            <a:endParaRPr lang="en-US" b="1" dirty="0">
              <a:latin typeface="Arial Black" panose="020B0A04020102020204" pitchFamily="34" charset="0"/>
            </a:endParaRPr>
          </a:p>
        </p:txBody>
      </p:sp>
      <p:sp>
        <p:nvSpPr>
          <p:cNvPr id="155" name="Google Shape;155;p18"/>
          <p:cNvSpPr txBox="1">
            <a:spLocks noGrp="1"/>
          </p:cNvSpPr>
          <p:nvPr>
            <p:ph type="body" idx="1"/>
          </p:nvPr>
        </p:nvSpPr>
        <p:spPr>
          <a:xfrm>
            <a:off x="296100" y="1738638"/>
            <a:ext cx="11599800" cy="434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800"/>
              </a:spcBef>
              <a:spcAft>
                <a:spcPts val="0"/>
              </a:spcAft>
              <a:buSzPts val="1800"/>
              <a:buNone/>
            </a:pPr>
            <a:r>
              <a:rPr lang="en-US" b="1" dirty="0">
                <a:solidFill>
                  <a:srgbClr val="3A3D4B"/>
                </a:solidFill>
              </a:rPr>
              <a:t>Is this a direct or indirect cost?</a:t>
            </a:r>
            <a:endParaRPr b="1" dirty="0">
              <a:solidFill>
                <a:srgbClr val="3A3D4B"/>
              </a:solidFill>
            </a:endParaRPr>
          </a:p>
          <a:p>
            <a:pPr marL="0" lvl="0" indent="0" algn="l" rtl="0">
              <a:lnSpc>
                <a:spcPct val="90000"/>
              </a:lnSpc>
              <a:spcBef>
                <a:spcPts val="1800"/>
              </a:spcBef>
              <a:spcAft>
                <a:spcPts val="0"/>
              </a:spcAft>
              <a:buSzPts val="1800"/>
              <a:buNone/>
            </a:pPr>
            <a:r>
              <a:rPr lang="en-US" b="1" dirty="0">
                <a:solidFill>
                  <a:srgbClr val="15868C"/>
                </a:solidFill>
              </a:rPr>
              <a:t>Considerations:</a:t>
            </a:r>
            <a:endParaRPr b="1" dirty="0">
              <a:solidFill>
                <a:srgbClr val="15868C"/>
              </a:solidFill>
            </a:endParaRPr>
          </a:p>
          <a:p>
            <a:pPr marL="914400" lvl="1" indent="-368300" algn="l" rtl="0">
              <a:spcBef>
                <a:spcPts val="1000"/>
              </a:spcBef>
              <a:spcAft>
                <a:spcPts val="0"/>
              </a:spcAft>
              <a:buSzPts val="2200"/>
              <a:buChar char="•"/>
            </a:pPr>
            <a:r>
              <a:rPr lang="en-US" sz="2400" dirty="0"/>
              <a:t>Such services are integral to the activity</a:t>
            </a:r>
            <a:endParaRPr sz="2400" dirty="0"/>
          </a:p>
          <a:p>
            <a:pPr marL="914400" lvl="1" indent="-368300" algn="l" rtl="0">
              <a:spcBef>
                <a:spcPts val="1000"/>
              </a:spcBef>
              <a:spcAft>
                <a:spcPts val="0"/>
              </a:spcAft>
              <a:buSzPts val="2200"/>
              <a:buChar char="•"/>
            </a:pPr>
            <a:r>
              <a:rPr lang="en-US" sz="2400" dirty="0"/>
              <a:t>Individuals can be specifically identified with the activity</a:t>
            </a:r>
            <a:endParaRPr sz="2400" dirty="0"/>
          </a:p>
          <a:p>
            <a:pPr marL="914400" lvl="1" indent="-368300" algn="l" rtl="0">
              <a:spcBef>
                <a:spcPts val="1000"/>
              </a:spcBef>
              <a:spcAft>
                <a:spcPts val="0"/>
              </a:spcAft>
              <a:buSzPts val="2200"/>
              <a:buChar char="•"/>
            </a:pPr>
            <a:r>
              <a:rPr lang="en-US" sz="2400" dirty="0"/>
              <a:t>Costs not also recovered as indirect</a:t>
            </a:r>
            <a:endParaRPr sz="2400" dirty="0"/>
          </a:p>
          <a:p>
            <a:pPr marL="0" lvl="0" indent="0" algn="l" rtl="0">
              <a:lnSpc>
                <a:spcPct val="90000"/>
              </a:lnSpc>
              <a:spcBef>
                <a:spcPts val="1800"/>
              </a:spcBef>
              <a:spcAft>
                <a:spcPts val="0"/>
              </a:spcAft>
              <a:buSzPts val="1800"/>
              <a:buNone/>
            </a:pPr>
            <a:endParaRPr dirty="0">
              <a:solidFill>
                <a:srgbClr val="3A3D4B"/>
              </a:solidFill>
            </a:endParaRPr>
          </a:p>
        </p:txBody>
      </p:sp>
      <p:sp>
        <p:nvSpPr>
          <p:cNvPr id="156" name="Google Shape;156;p18"/>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19</a:t>
            </a:fld>
            <a:endParaRPr/>
          </a:p>
        </p:txBody>
      </p:sp>
      <p:sp>
        <p:nvSpPr>
          <p:cNvPr id="157" name="Google Shape;157;p18"/>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pic>
        <p:nvPicPr>
          <p:cNvPr id="19458" name="Picture 2" descr="100+] Frozen Elsa Png Images | Wallpapers.com">
            <a:extLst>
              <a:ext uri="{FF2B5EF4-FFF2-40B4-BE49-F238E27FC236}">
                <a16:creationId xmlns:a16="http://schemas.microsoft.com/office/drawing/2014/main" id="{6CA783B0-06ED-3BBE-5A02-6BE1224AED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91065" y="2514600"/>
            <a:ext cx="2400935" cy="43434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ctrTitle"/>
          </p:nvPr>
        </p:nvSpPr>
        <p:spPr>
          <a:xfrm>
            <a:off x="451272" y="0"/>
            <a:ext cx="4202884" cy="235730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A3D4B"/>
              </a:buClr>
              <a:buSzPts val="5400"/>
              <a:buFont typeface="Calibri"/>
              <a:buNone/>
            </a:pPr>
            <a:r>
              <a:rPr lang="en-US" sz="4700" b="1" dirty="0">
                <a:solidFill>
                  <a:schemeClr val="bg2"/>
                </a:solidFill>
                <a:latin typeface="Arial Black" panose="020B0A04020102020204" pitchFamily="34" charset="0"/>
              </a:rPr>
              <a:t>Office Hour Sessions</a:t>
            </a:r>
            <a:endParaRPr sz="3300" b="1" dirty="0">
              <a:solidFill>
                <a:schemeClr val="bg2"/>
              </a:solidFill>
              <a:latin typeface="Arial Black" panose="020B0A04020102020204" pitchFamily="34" charset="0"/>
            </a:endParaRPr>
          </a:p>
        </p:txBody>
      </p:sp>
      <p:sp>
        <p:nvSpPr>
          <p:cNvPr id="104" name="Google Shape;104;p1"/>
          <p:cNvSpPr txBox="1">
            <a:spLocks noGrp="1"/>
          </p:cNvSpPr>
          <p:nvPr>
            <p:ph type="subTitle" idx="1"/>
          </p:nvPr>
        </p:nvSpPr>
        <p:spPr>
          <a:xfrm>
            <a:off x="459072" y="4075326"/>
            <a:ext cx="6452170" cy="121934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2400"/>
              <a:buNone/>
            </a:pPr>
            <a:r>
              <a:rPr lang="en-US" sz="2600">
                <a:solidFill>
                  <a:schemeClr val="dk2"/>
                </a:solidFill>
                <a:latin typeface="Arial Black"/>
              </a:rPr>
              <a:t>Dr. Margaret Cage</a:t>
            </a:r>
          </a:p>
          <a:p>
            <a:pPr marL="0" indent="0">
              <a:lnSpc>
                <a:spcPct val="100000"/>
              </a:lnSpc>
              <a:spcBef>
                <a:spcPts val="0"/>
              </a:spcBef>
            </a:pPr>
            <a:r>
              <a:rPr lang="en-US" sz="2600">
                <a:solidFill>
                  <a:schemeClr val="dk2"/>
                </a:solidFill>
                <a:latin typeface="Arial Black"/>
              </a:rPr>
              <a:t>Deputy Secretary </a:t>
            </a:r>
            <a:endParaRPr lang="en-US" sz="2600">
              <a:solidFill>
                <a:schemeClr val="dk2"/>
              </a:solidFill>
              <a:latin typeface="Arial Black" panose="020B0A04020102020204" pitchFamily="34" charset="0"/>
            </a:endParaRPr>
          </a:p>
          <a:p>
            <a:pPr marL="0" lvl="0" indent="0" algn="l" rtl="0">
              <a:lnSpc>
                <a:spcPct val="100000"/>
              </a:lnSpc>
              <a:spcBef>
                <a:spcPts val="0"/>
              </a:spcBef>
              <a:spcAft>
                <a:spcPts val="0"/>
              </a:spcAft>
              <a:buSzPts val="2400"/>
              <a:buNone/>
            </a:pPr>
            <a:r>
              <a:rPr lang="en-US" sz="2600">
                <a:solidFill>
                  <a:schemeClr val="dk2"/>
                </a:solidFill>
                <a:latin typeface="Arial Black"/>
              </a:rPr>
              <a:t>The Office of Special Education </a:t>
            </a:r>
            <a:endParaRPr lang="en-US">
              <a:solidFill>
                <a:schemeClr val="dk2"/>
              </a:solidFill>
              <a:latin typeface="Arial Black"/>
            </a:endParaRPr>
          </a:p>
        </p:txBody>
      </p:sp>
      <p:pic>
        <p:nvPicPr>
          <p:cNvPr id="105" name="Google Shape;105;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06" name="Google Shape;106;p1"/>
          <p:cNvSpPr/>
          <p:nvPr/>
        </p:nvSpPr>
        <p:spPr>
          <a:xfrm>
            <a:off x="576783" y="6134010"/>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a:solidFill>
                  <a:srgbClr val="048A81"/>
                </a:solidFill>
                <a:latin typeface="Georgia" panose="02040502050405020303" pitchFamily="18" charset="0"/>
                <a:ea typeface="Calibri"/>
                <a:cs typeface="Calibri"/>
                <a:sym typeface="Calibri"/>
              </a:rPr>
              <a:t>Investing for tomorrow, delivering today</a:t>
            </a:r>
            <a:r>
              <a:rPr lang="en-US" sz="2400" b="0" i="1" u="none" strike="noStrike" cap="none">
                <a:solidFill>
                  <a:srgbClr val="048A81"/>
                </a:solidFill>
                <a:latin typeface="Calibri"/>
                <a:ea typeface="Calibri"/>
                <a:cs typeface="Calibri"/>
                <a:sym typeface="Calibri"/>
              </a:rPr>
              <a:t>. </a:t>
            </a:r>
            <a:endParaRPr sz="1200" b="0" i="0" u="none" strike="noStrike" cap="none">
              <a:solidFill>
                <a:srgbClr val="000000"/>
              </a:solidFill>
              <a:latin typeface="Arial"/>
              <a:ea typeface="Arial"/>
              <a:cs typeface="Arial"/>
              <a:sym typeface="Arial"/>
            </a:endParaRPr>
          </a:p>
        </p:txBody>
      </p:sp>
      <p:sp>
        <p:nvSpPr>
          <p:cNvPr id="107" name="Google Shape;107;p1"/>
          <p:cNvSpPr txBox="1"/>
          <p:nvPr/>
        </p:nvSpPr>
        <p:spPr>
          <a:xfrm>
            <a:off x="576783" y="5468040"/>
            <a:ext cx="4554600" cy="492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i="1" dirty="0">
                <a:latin typeface="Georgia" panose="02040502050405020303" pitchFamily="18" charset="0"/>
                <a:ea typeface="Calibri"/>
                <a:cs typeface="Calibri"/>
                <a:sym typeface="Calibri"/>
              </a:rPr>
              <a:t>January 21</a:t>
            </a:r>
            <a:r>
              <a:rPr lang="en-US" sz="2000" b="0" i="1" u="none" strike="noStrike" cap="none" dirty="0">
                <a:solidFill>
                  <a:srgbClr val="000000"/>
                </a:solidFill>
                <a:latin typeface="Georgia" panose="02040502050405020303" pitchFamily="18" charset="0"/>
                <a:ea typeface="Calibri"/>
                <a:cs typeface="Calibri"/>
                <a:sym typeface="Calibri"/>
              </a:rPr>
              <a:t>, 2025</a:t>
            </a:r>
            <a:endParaRPr sz="2000" b="0" i="1" u="none" strike="noStrike" cap="none" dirty="0">
              <a:solidFill>
                <a:srgbClr val="000000"/>
              </a:solidFill>
              <a:latin typeface="Georgia" panose="02040502050405020303" pitchFamily="18" charset="0"/>
              <a:ea typeface="Calibri"/>
              <a:cs typeface="Calibri"/>
              <a:sym typeface="Calibri"/>
            </a:endParaRPr>
          </a:p>
        </p:txBody>
      </p:sp>
      <p:sp>
        <p:nvSpPr>
          <p:cNvPr id="108" name="Google Shape;108;p1"/>
          <p:cNvSpPr txBox="1">
            <a:spLocks noGrp="1"/>
          </p:cNvSpPr>
          <p:nvPr>
            <p:ph type="sldNum" idx="12"/>
          </p:nvPr>
        </p:nvSpPr>
        <p:spPr>
          <a:xfrm>
            <a:off x="11409045" y="6333134"/>
            <a:ext cx="731700" cy="525000"/>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SzPts val="1100"/>
              <a:buNone/>
            </a:pPr>
            <a:fld id="{00000000-1234-1234-1234-123412341234}" type="slidenum">
              <a:rPr lang="en-US"/>
              <a:t>2</a:t>
            </a:fld>
            <a:endParaRPr/>
          </a:p>
        </p:txBody>
      </p:sp>
      <p:pic>
        <p:nvPicPr>
          <p:cNvPr id="3076" name="Picture 4" descr="Frozen 2025 New Year Clipart Illustration For Festive Designs, Frozen 2025,  New Year, Clipart PNG Transparent Image and Clipart for Free Download">
            <a:extLst>
              <a:ext uri="{FF2B5EF4-FFF2-40B4-BE49-F238E27FC236}">
                <a16:creationId xmlns:a16="http://schemas.microsoft.com/office/drawing/2014/main" id="{78AE3113-A319-BB35-EABF-A1A0A64E6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957" y="1178653"/>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1"/>
          <p:cNvSpPr txBox="1">
            <a:spLocks noGrp="1"/>
          </p:cNvSpPr>
          <p:nvPr>
            <p:ph type="title"/>
          </p:nvPr>
        </p:nvSpPr>
        <p:spPr>
          <a:xfrm>
            <a:off x="130277" y="344137"/>
            <a:ext cx="11931445" cy="10368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2"/>
              </a:buClr>
              <a:buSzPts val="990"/>
              <a:buFont typeface="Arial"/>
              <a:buNone/>
            </a:pPr>
            <a:r>
              <a:rPr lang="en-US" b="1" dirty="0">
                <a:latin typeface="Arial Black" panose="020B0A04020102020204" pitchFamily="34" charset="0"/>
              </a:rPr>
              <a:t>Administrative and Clerical Staff Direct Cost Determination Form</a:t>
            </a:r>
          </a:p>
        </p:txBody>
      </p:sp>
      <p:sp>
        <p:nvSpPr>
          <p:cNvPr id="182" name="Google Shape;182;p21"/>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20</a:t>
            </a:fld>
            <a:endParaRPr/>
          </a:p>
        </p:txBody>
      </p:sp>
      <p:sp>
        <p:nvSpPr>
          <p:cNvPr id="183" name="Google Shape;183;p21"/>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pic>
        <p:nvPicPr>
          <p:cNvPr id="184" name="Google Shape;184;p21"/>
          <p:cNvPicPr preferRelativeResize="0"/>
          <p:nvPr/>
        </p:nvPicPr>
        <p:blipFill>
          <a:blip r:embed="rId3">
            <a:alphaModFix/>
          </a:blip>
          <a:stretch>
            <a:fillRect/>
          </a:stretch>
        </p:blipFill>
        <p:spPr>
          <a:xfrm>
            <a:off x="386563" y="1823200"/>
            <a:ext cx="11418875" cy="4020525"/>
          </a:xfrm>
          <a:prstGeom prst="rect">
            <a:avLst/>
          </a:prstGeom>
          <a:noFill/>
          <a:ln>
            <a:noFill/>
          </a:ln>
        </p:spPr>
      </p:pic>
      <p:pic>
        <p:nvPicPr>
          <p:cNvPr id="21506" name="Picture 2" descr="Elsa">
            <a:extLst>
              <a:ext uri="{FF2B5EF4-FFF2-40B4-BE49-F238E27FC236}">
                <a16:creationId xmlns:a16="http://schemas.microsoft.com/office/drawing/2014/main" id="{AB816D9B-5220-719F-775E-DB59689300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5198" y="5821198"/>
            <a:ext cx="1036801" cy="10368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2"/>
          <p:cNvSpPr txBox="1">
            <a:spLocks noGrp="1"/>
          </p:cNvSpPr>
          <p:nvPr>
            <p:ph type="title"/>
          </p:nvPr>
        </p:nvSpPr>
        <p:spPr>
          <a:xfrm>
            <a:off x="130350" y="327953"/>
            <a:ext cx="11931300"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dirty="0">
                <a:latin typeface="Arial Black" panose="020B0A04020102020204" pitchFamily="34" charset="0"/>
              </a:rPr>
              <a:t>Administrative and Clerical Staff Direct Cost Determination Form</a:t>
            </a:r>
          </a:p>
        </p:txBody>
      </p:sp>
      <p:sp>
        <p:nvSpPr>
          <p:cNvPr id="191" name="Google Shape;191;p22"/>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21</a:t>
            </a:fld>
            <a:endParaRPr/>
          </a:p>
        </p:txBody>
      </p:sp>
      <p:sp>
        <p:nvSpPr>
          <p:cNvPr id="192" name="Google Shape;192;p22"/>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pic>
        <p:nvPicPr>
          <p:cNvPr id="193" name="Google Shape;193;p22"/>
          <p:cNvPicPr preferRelativeResize="0"/>
          <p:nvPr/>
        </p:nvPicPr>
        <p:blipFill>
          <a:blip r:embed="rId3">
            <a:alphaModFix/>
          </a:blip>
          <a:stretch>
            <a:fillRect/>
          </a:stretch>
        </p:blipFill>
        <p:spPr>
          <a:xfrm>
            <a:off x="464372" y="1730925"/>
            <a:ext cx="11086600" cy="4551800"/>
          </a:xfrm>
          <a:prstGeom prst="rect">
            <a:avLst/>
          </a:prstGeom>
          <a:noFill/>
          <a:ln>
            <a:noFill/>
          </a:ln>
        </p:spPr>
      </p:pic>
      <p:pic>
        <p:nvPicPr>
          <p:cNvPr id="22530" name="Picture 2" descr="Elsa">
            <a:extLst>
              <a:ext uri="{FF2B5EF4-FFF2-40B4-BE49-F238E27FC236}">
                <a16:creationId xmlns:a16="http://schemas.microsoft.com/office/drawing/2014/main" id="{F3735734-6BD3-7628-673B-6B0DE2E72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5034" y="6011034"/>
            <a:ext cx="846966" cy="8469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0"/>
          <p:cNvSpPr txBox="1">
            <a:spLocks noGrp="1"/>
          </p:cNvSpPr>
          <p:nvPr>
            <p:ph type="title"/>
          </p:nvPr>
        </p:nvSpPr>
        <p:spPr>
          <a:xfrm>
            <a:off x="174450" y="578420"/>
            <a:ext cx="11843100"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b="1" dirty="0">
                <a:latin typeface="Arial Black"/>
              </a:rPr>
              <a:t>Substitutes</a:t>
            </a:r>
            <a:endParaRPr lang="en-US" b="1" dirty="0">
              <a:latin typeface="Arial Black" panose="020B0A04020102020204" pitchFamily="34" charset="0"/>
            </a:endParaRPr>
          </a:p>
        </p:txBody>
      </p:sp>
      <p:sp>
        <p:nvSpPr>
          <p:cNvPr id="173" name="Google Shape;173;p20"/>
          <p:cNvSpPr txBox="1">
            <a:spLocks noGrp="1"/>
          </p:cNvSpPr>
          <p:nvPr>
            <p:ph type="body" idx="1"/>
          </p:nvPr>
        </p:nvSpPr>
        <p:spPr>
          <a:xfrm>
            <a:off x="296100" y="1754013"/>
            <a:ext cx="11599800" cy="43434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800"/>
              </a:spcBef>
              <a:spcAft>
                <a:spcPts val="0"/>
              </a:spcAft>
              <a:buSzPts val="1800"/>
              <a:buNone/>
            </a:pPr>
            <a:r>
              <a:rPr lang="en-US" b="1" dirty="0">
                <a:solidFill>
                  <a:srgbClr val="3A3D4B"/>
                </a:solidFill>
              </a:rPr>
              <a:t>Substitutes can only cover for special education staff and not for general education staff.</a:t>
            </a:r>
            <a:endParaRPr b="1" dirty="0">
              <a:solidFill>
                <a:srgbClr val="3A3D4B"/>
              </a:solidFill>
            </a:endParaRPr>
          </a:p>
          <a:p>
            <a:pPr marL="0" lvl="0" indent="0" algn="l" rtl="0">
              <a:lnSpc>
                <a:spcPct val="90000"/>
              </a:lnSpc>
              <a:spcBef>
                <a:spcPts val="1800"/>
              </a:spcBef>
              <a:spcAft>
                <a:spcPts val="0"/>
              </a:spcAft>
              <a:buSzPts val="1800"/>
              <a:buNone/>
            </a:pPr>
            <a:r>
              <a:rPr lang="en-US" b="1" dirty="0">
                <a:solidFill>
                  <a:srgbClr val="15868C"/>
                </a:solidFill>
              </a:rPr>
              <a:t>Considerations:</a:t>
            </a:r>
            <a:endParaRPr b="1" dirty="0">
              <a:solidFill>
                <a:srgbClr val="15868C"/>
              </a:solidFill>
            </a:endParaRPr>
          </a:p>
          <a:p>
            <a:pPr marL="457200" lvl="0" indent="-342900" algn="l" rtl="0">
              <a:lnSpc>
                <a:spcPct val="90000"/>
              </a:lnSpc>
              <a:spcBef>
                <a:spcPts val="1800"/>
              </a:spcBef>
              <a:spcAft>
                <a:spcPts val="0"/>
              </a:spcAft>
              <a:buClr>
                <a:srgbClr val="3A3D4B"/>
              </a:buClr>
              <a:buSzPts val="1800"/>
              <a:buChar char="•"/>
            </a:pPr>
            <a:r>
              <a:rPr lang="en-US" dirty="0">
                <a:solidFill>
                  <a:srgbClr val="3A3D4B"/>
                </a:solidFill>
              </a:rPr>
              <a:t>Substitutions for special education professional development</a:t>
            </a:r>
            <a:endParaRPr dirty="0">
              <a:solidFill>
                <a:srgbClr val="3A3D4B"/>
              </a:solidFill>
            </a:endParaRPr>
          </a:p>
          <a:p>
            <a:pPr marL="914400" lvl="1" indent="-368300" algn="l" rtl="0">
              <a:lnSpc>
                <a:spcPct val="90000"/>
              </a:lnSpc>
              <a:spcBef>
                <a:spcPts val="0"/>
              </a:spcBef>
              <a:spcAft>
                <a:spcPts val="0"/>
              </a:spcAft>
              <a:buClr>
                <a:srgbClr val="3A3D4B"/>
              </a:buClr>
              <a:buSzPts val="2200"/>
              <a:buChar char="•"/>
            </a:pPr>
            <a:r>
              <a:rPr lang="en-US" sz="2400" i="1" dirty="0">
                <a:solidFill>
                  <a:srgbClr val="3A3D4B"/>
                </a:solidFill>
              </a:rPr>
              <a:t>Proportionality </a:t>
            </a:r>
            <a:endParaRPr sz="2400" i="1" dirty="0">
              <a:solidFill>
                <a:srgbClr val="3A3D4B"/>
              </a:solidFill>
            </a:endParaRPr>
          </a:p>
          <a:p>
            <a:pPr marL="457200" lvl="0" indent="-342900" algn="l" rtl="0">
              <a:lnSpc>
                <a:spcPct val="90000"/>
              </a:lnSpc>
              <a:spcBef>
                <a:spcPts val="0"/>
              </a:spcBef>
              <a:spcAft>
                <a:spcPts val="0"/>
              </a:spcAft>
              <a:buClr>
                <a:srgbClr val="3A3D4B"/>
              </a:buClr>
              <a:buSzPts val="1800"/>
              <a:buChar char="•"/>
            </a:pPr>
            <a:r>
              <a:rPr lang="en-US" dirty="0">
                <a:solidFill>
                  <a:srgbClr val="3A3D4B"/>
                </a:solidFill>
              </a:rPr>
              <a:t>Substitution for special education classroom or caseload</a:t>
            </a:r>
            <a:endParaRPr dirty="0">
              <a:solidFill>
                <a:srgbClr val="3A3D4B"/>
              </a:solidFill>
            </a:endParaRPr>
          </a:p>
          <a:p>
            <a:pPr marL="914400" lvl="1" indent="-368300" algn="l" rtl="0">
              <a:lnSpc>
                <a:spcPct val="90000"/>
              </a:lnSpc>
              <a:spcBef>
                <a:spcPts val="0"/>
              </a:spcBef>
              <a:spcAft>
                <a:spcPts val="0"/>
              </a:spcAft>
              <a:buClr>
                <a:srgbClr val="3A3D4B"/>
              </a:buClr>
              <a:buSzPts val="2200"/>
              <a:buChar char="•"/>
            </a:pPr>
            <a:r>
              <a:rPr lang="en-US" sz="2400" i="1" dirty="0">
                <a:solidFill>
                  <a:srgbClr val="3A3D4B"/>
                </a:solidFill>
              </a:rPr>
              <a:t>Entirely allowable</a:t>
            </a:r>
            <a:endParaRPr sz="2400" i="1" dirty="0">
              <a:solidFill>
                <a:srgbClr val="3A3D4B"/>
              </a:solidFill>
            </a:endParaRPr>
          </a:p>
          <a:p>
            <a:pPr marL="457200" lvl="0" indent="-342900" algn="l" rtl="0">
              <a:lnSpc>
                <a:spcPct val="90000"/>
              </a:lnSpc>
              <a:spcBef>
                <a:spcPts val="0"/>
              </a:spcBef>
              <a:spcAft>
                <a:spcPts val="0"/>
              </a:spcAft>
              <a:buClr>
                <a:srgbClr val="3A3D4B"/>
              </a:buClr>
              <a:buSzPts val="1800"/>
              <a:buChar char="•"/>
            </a:pPr>
            <a:r>
              <a:rPr lang="en-US" dirty="0">
                <a:solidFill>
                  <a:srgbClr val="3A3D4B"/>
                </a:solidFill>
              </a:rPr>
              <a:t>Substitutions for a regular education classroom</a:t>
            </a:r>
            <a:endParaRPr dirty="0">
              <a:solidFill>
                <a:srgbClr val="3A3D4B"/>
              </a:solidFill>
            </a:endParaRPr>
          </a:p>
          <a:p>
            <a:pPr marL="914400" lvl="1" indent="-368300" algn="l" rtl="0">
              <a:lnSpc>
                <a:spcPct val="90000"/>
              </a:lnSpc>
              <a:spcBef>
                <a:spcPts val="0"/>
              </a:spcBef>
              <a:spcAft>
                <a:spcPts val="0"/>
              </a:spcAft>
              <a:buClr>
                <a:srgbClr val="3A3D4B"/>
              </a:buClr>
              <a:buSzPts val="2200"/>
              <a:buChar char="•"/>
            </a:pPr>
            <a:r>
              <a:rPr lang="en-US" sz="2400" i="1" dirty="0">
                <a:solidFill>
                  <a:srgbClr val="3A3D4B"/>
                </a:solidFill>
              </a:rPr>
              <a:t>Not allowable</a:t>
            </a:r>
            <a:endParaRPr sz="2400" i="1" dirty="0">
              <a:solidFill>
                <a:srgbClr val="3A3D4B"/>
              </a:solidFill>
            </a:endParaRPr>
          </a:p>
          <a:p>
            <a:pPr marL="0" lvl="0" indent="0" algn="l" rtl="0">
              <a:lnSpc>
                <a:spcPct val="90000"/>
              </a:lnSpc>
              <a:spcBef>
                <a:spcPts val="1800"/>
              </a:spcBef>
              <a:spcAft>
                <a:spcPts val="0"/>
              </a:spcAft>
              <a:buSzPts val="1800"/>
              <a:buNone/>
            </a:pPr>
            <a:endParaRPr b="1" dirty="0">
              <a:solidFill>
                <a:srgbClr val="15868C"/>
              </a:solidFill>
            </a:endParaRPr>
          </a:p>
          <a:p>
            <a:pPr marL="0" lvl="0" indent="0" algn="l" rtl="0">
              <a:lnSpc>
                <a:spcPct val="90000"/>
              </a:lnSpc>
              <a:spcBef>
                <a:spcPts val="1800"/>
              </a:spcBef>
              <a:spcAft>
                <a:spcPts val="0"/>
              </a:spcAft>
              <a:buSzPts val="1800"/>
              <a:buNone/>
            </a:pPr>
            <a:endParaRPr dirty="0">
              <a:solidFill>
                <a:srgbClr val="3A3D4B"/>
              </a:solidFill>
            </a:endParaRPr>
          </a:p>
        </p:txBody>
      </p:sp>
      <p:sp>
        <p:nvSpPr>
          <p:cNvPr id="174" name="Google Shape;174;p2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22</a:t>
            </a:fld>
            <a:endParaRPr/>
          </a:p>
        </p:txBody>
      </p:sp>
      <p:sp>
        <p:nvSpPr>
          <p:cNvPr id="175" name="Google Shape;175;p20"/>
          <p:cNvSpPr txBox="1">
            <a:spLocks noGrp="1"/>
          </p:cNvSpPr>
          <p:nvPr>
            <p:ph type="ftr" idx="11"/>
          </p:nvPr>
        </p:nvSpPr>
        <p:spPr>
          <a:xfrm>
            <a:off x="0" y="6577084"/>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pic>
        <p:nvPicPr>
          <p:cNvPr id="23554" name="Picture 2" descr="Elsa">
            <a:extLst>
              <a:ext uri="{FF2B5EF4-FFF2-40B4-BE49-F238E27FC236}">
                <a16:creationId xmlns:a16="http://schemas.microsoft.com/office/drawing/2014/main" id="{63263D4D-C017-203A-71FD-B5A580E802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5199" y="5814484"/>
            <a:ext cx="1036800" cy="103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a:spLocks noGrp="1"/>
          </p:cNvSpPr>
          <p:nvPr>
            <p:ph type="title"/>
          </p:nvPr>
        </p:nvSpPr>
        <p:spPr>
          <a:xfrm>
            <a:off x="93159" y="592804"/>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a:latin typeface="Arial Black"/>
              </a:rPr>
              <a:t>RfR Timelines</a:t>
            </a:r>
          </a:p>
        </p:txBody>
      </p:sp>
      <p:sp>
        <p:nvSpPr>
          <p:cNvPr id="200" name="Google Shape;200;p23"/>
          <p:cNvSpPr txBox="1">
            <a:spLocks noGrp="1"/>
          </p:cNvSpPr>
          <p:nvPr>
            <p:ph type="body" idx="1"/>
          </p:nvPr>
        </p:nvSpPr>
        <p:spPr>
          <a:xfrm>
            <a:off x="6065100" y="1556775"/>
            <a:ext cx="5839500" cy="5259900"/>
          </a:xfrm>
          <a:prstGeom prst="rect">
            <a:avLst/>
          </a:prstGeom>
          <a:noFill/>
          <a:ln>
            <a:noFill/>
          </a:ln>
        </p:spPr>
        <p:txBody>
          <a:bodyPr spcFirstLastPara="1" wrap="square" lIns="91425" tIns="45700" rIns="91425" bIns="45700" anchor="t" anchorCtr="0">
            <a:noAutofit/>
          </a:bodyPr>
          <a:lstStyle/>
          <a:p>
            <a:pPr marL="457200" lvl="0" indent="-342900" algn="l" rtl="0">
              <a:lnSpc>
                <a:spcPct val="90000"/>
              </a:lnSpc>
              <a:spcBef>
                <a:spcPts val="0"/>
              </a:spcBef>
              <a:spcAft>
                <a:spcPts val="0"/>
              </a:spcAft>
              <a:buSzPts val="1800"/>
              <a:buChar char="•"/>
            </a:pPr>
            <a:r>
              <a:rPr lang="en-US"/>
              <a:t>LEAs must reply to info requests entered into OBMS. </a:t>
            </a:r>
          </a:p>
          <a:p>
            <a:pPr lvl="1">
              <a:spcBef>
                <a:spcPts val="0"/>
              </a:spcBef>
            </a:pPr>
            <a:r>
              <a:rPr lang="en-US"/>
              <a:t>After 2 days of no LEA response, phone calls and emails will be sent out.</a:t>
            </a:r>
          </a:p>
          <a:p>
            <a:pPr>
              <a:spcBef>
                <a:spcPts val="0"/>
              </a:spcBef>
            </a:pPr>
            <a:r>
              <a:rPr lang="en-US"/>
              <a:t>RfR disapprovals:</a:t>
            </a:r>
          </a:p>
          <a:p>
            <a:pPr lvl="1">
              <a:spcBef>
                <a:spcPts val="0"/>
              </a:spcBef>
            </a:pPr>
            <a:r>
              <a:rPr lang="en-US"/>
              <a:t>If  RfR reaches 10 days pending with OSE:</a:t>
            </a:r>
          </a:p>
          <a:p>
            <a:pPr lvl="2">
              <a:spcBef>
                <a:spcPts val="0"/>
              </a:spcBef>
            </a:pPr>
            <a:r>
              <a:rPr lang="en-US"/>
              <a:t>The entire RfR may be disapproved; or</a:t>
            </a:r>
          </a:p>
          <a:p>
            <a:pPr lvl="2">
              <a:spcBef>
                <a:spcPts val="0"/>
              </a:spcBef>
            </a:pPr>
            <a:r>
              <a:rPr lang="en-US"/>
              <a:t>Line item disapproved for the item(s) in question.</a:t>
            </a:r>
          </a:p>
          <a:p>
            <a:pPr>
              <a:spcBef>
                <a:spcPts val="0"/>
              </a:spcBef>
            </a:pPr>
            <a:r>
              <a:rPr lang="en-US"/>
              <a:t>The weekend and holidays are included in the 10 days.</a:t>
            </a:r>
          </a:p>
        </p:txBody>
      </p:sp>
      <p:sp>
        <p:nvSpPr>
          <p:cNvPr id="201" name="Google Shape;201;p2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23</a:t>
            </a:fld>
            <a:endParaRPr/>
          </a:p>
        </p:txBody>
      </p:sp>
      <p:sp>
        <p:nvSpPr>
          <p:cNvPr id="202" name="Google Shape;202;p23"/>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pic>
        <p:nvPicPr>
          <p:cNvPr id="203" name="Google Shape;203;p23"/>
          <p:cNvPicPr preferRelativeResize="0"/>
          <p:nvPr/>
        </p:nvPicPr>
        <p:blipFill>
          <a:blip r:embed="rId3">
            <a:alphaModFix/>
          </a:blip>
          <a:stretch>
            <a:fillRect/>
          </a:stretch>
        </p:blipFill>
        <p:spPr>
          <a:xfrm>
            <a:off x="134650" y="1556775"/>
            <a:ext cx="5839550" cy="5259776"/>
          </a:xfrm>
          <a:prstGeom prst="rect">
            <a:avLst/>
          </a:prstGeom>
          <a:noFill/>
          <a:ln>
            <a:noFill/>
          </a:ln>
        </p:spPr>
      </p:pic>
      <p:pic>
        <p:nvPicPr>
          <p:cNvPr id="2" name="Picture 2" descr="Elsa">
            <a:extLst>
              <a:ext uri="{FF2B5EF4-FFF2-40B4-BE49-F238E27FC236}">
                <a16:creationId xmlns:a16="http://schemas.microsoft.com/office/drawing/2014/main" id="{8F31C29F-733E-58A0-7CD7-A1C144785E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5200" y="5814485"/>
            <a:ext cx="1036800" cy="103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3"/>
          <p:cNvSpPr txBox="1">
            <a:spLocks noGrp="1"/>
          </p:cNvSpPr>
          <p:nvPr>
            <p:ph type="title"/>
          </p:nvPr>
        </p:nvSpPr>
        <p:spPr>
          <a:xfrm>
            <a:off x="93159" y="592804"/>
            <a:ext cx="11762082"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a:latin typeface="Arial Black"/>
              </a:rPr>
              <a:t>RfR Tips</a:t>
            </a:r>
          </a:p>
        </p:txBody>
      </p:sp>
      <p:sp>
        <p:nvSpPr>
          <p:cNvPr id="200" name="Google Shape;200;p23"/>
          <p:cNvSpPr txBox="1">
            <a:spLocks noGrp="1"/>
          </p:cNvSpPr>
          <p:nvPr>
            <p:ph type="body" idx="1"/>
          </p:nvPr>
        </p:nvSpPr>
        <p:spPr>
          <a:xfrm>
            <a:off x="818186" y="1556775"/>
            <a:ext cx="11021100" cy="4443471"/>
          </a:xfrm>
          <a:prstGeom prst="rect">
            <a:avLst/>
          </a:prstGeom>
          <a:noFill/>
          <a:ln>
            <a:noFill/>
          </a:ln>
        </p:spPr>
        <p:txBody>
          <a:bodyPr spcFirstLastPara="1" wrap="square" lIns="91425" tIns="45700" rIns="91425" bIns="45700" anchor="t" anchorCtr="0">
            <a:noAutofit/>
          </a:bodyPr>
          <a:lstStyle/>
          <a:p>
            <a:endParaRPr lang="en-US"/>
          </a:p>
          <a:p>
            <a:pPr>
              <a:spcBef>
                <a:spcPts val="0"/>
              </a:spcBef>
            </a:pPr>
            <a:r>
              <a:rPr lang="en-US"/>
              <a:t>To avoid the need for info requests and delays in approval, please ensure that:</a:t>
            </a:r>
          </a:p>
          <a:p>
            <a:pPr lvl="1">
              <a:spcBef>
                <a:spcPts val="0"/>
              </a:spcBef>
            </a:pPr>
            <a:r>
              <a:rPr lang="en-US"/>
              <a:t>Backup documentation is provided for all expenses</a:t>
            </a:r>
          </a:p>
          <a:p>
            <a:pPr lvl="2" algn="l" rtl="0">
              <a:lnSpc>
                <a:spcPct val="90000"/>
              </a:lnSpc>
              <a:spcBef>
                <a:spcPts val="0"/>
              </a:spcBef>
              <a:spcAft>
                <a:spcPts val="0"/>
              </a:spcAft>
              <a:buSzPts val="1800"/>
            </a:pPr>
            <a:r>
              <a:rPr lang="en-US"/>
              <a:t>For example:</a:t>
            </a:r>
            <a:endParaRPr/>
          </a:p>
          <a:p>
            <a:pPr lvl="3" algn="l" rtl="0">
              <a:lnSpc>
                <a:spcPct val="90000"/>
              </a:lnSpc>
              <a:spcBef>
                <a:spcPts val="0"/>
              </a:spcBef>
              <a:spcAft>
                <a:spcPts val="0"/>
              </a:spcAft>
              <a:buSzPts val="1800"/>
            </a:pPr>
            <a:r>
              <a:rPr lang="en-US"/>
              <a:t>Purchase orders</a:t>
            </a:r>
            <a:endParaRPr/>
          </a:p>
          <a:p>
            <a:pPr lvl="3" algn="l" rtl="0">
              <a:lnSpc>
                <a:spcPct val="90000"/>
              </a:lnSpc>
              <a:spcBef>
                <a:spcPts val="0"/>
              </a:spcBef>
              <a:spcAft>
                <a:spcPts val="0"/>
              </a:spcAft>
              <a:buSzPts val="1800"/>
            </a:pPr>
            <a:r>
              <a:rPr lang="en-US"/>
              <a:t>Invoices</a:t>
            </a:r>
            <a:endParaRPr/>
          </a:p>
          <a:p>
            <a:pPr lvl="3" algn="l" rtl="0">
              <a:lnSpc>
                <a:spcPct val="90000"/>
              </a:lnSpc>
              <a:spcBef>
                <a:spcPts val="0"/>
              </a:spcBef>
              <a:spcAft>
                <a:spcPts val="0"/>
              </a:spcAft>
              <a:buSzPts val="1800"/>
            </a:pPr>
            <a:r>
              <a:rPr lang="en-US"/>
              <a:t>Administrative Staff Consideration Form</a:t>
            </a:r>
          </a:p>
          <a:p>
            <a:pPr lvl="3">
              <a:spcBef>
                <a:spcPts val="0"/>
              </a:spcBef>
            </a:pPr>
            <a:endParaRPr lang="en-US"/>
          </a:p>
          <a:p>
            <a:pPr lvl="1">
              <a:spcBef>
                <a:spcPts val="0"/>
              </a:spcBef>
            </a:pPr>
            <a:r>
              <a:rPr lang="en-US"/>
              <a:t>All expenses are:</a:t>
            </a:r>
          </a:p>
          <a:p>
            <a:pPr lvl="2">
              <a:spcBef>
                <a:spcPts val="0"/>
              </a:spcBef>
            </a:pPr>
            <a:r>
              <a:rPr lang="en-US"/>
              <a:t>An excess cost of providing special education and related services</a:t>
            </a:r>
          </a:p>
          <a:p>
            <a:pPr lvl="2">
              <a:spcBef>
                <a:spcPts val="0"/>
              </a:spcBef>
            </a:pPr>
            <a:r>
              <a:rPr lang="en-US"/>
              <a:t>Allocable – only correct share of cost is charged</a:t>
            </a:r>
          </a:p>
          <a:p>
            <a:pPr lvl="2">
              <a:spcBef>
                <a:spcPts val="0"/>
              </a:spcBef>
            </a:pPr>
            <a:r>
              <a:rPr lang="en-US"/>
              <a:t>Reasonable – costs meet the prudent person test</a:t>
            </a:r>
          </a:p>
          <a:p>
            <a:pPr lvl="2">
              <a:spcBef>
                <a:spcPts val="0"/>
              </a:spcBef>
            </a:pPr>
            <a:r>
              <a:rPr lang="en-US"/>
              <a:t>Necessary – needed to provide special education and related services</a:t>
            </a:r>
          </a:p>
        </p:txBody>
      </p:sp>
      <p:sp>
        <p:nvSpPr>
          <p:cNvPr id="201" name="Google Shape;201;p2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24</a:t>
            </a:fld>
            <a:endParaRPr/>
          </a:p>
        </p:txBody>
      </p:sp>
      <p:sp>
        <p:nvSpPr>
          <p:cNvPr id="202" name="Google Shape;202;p23"/>
          <p:cNvSpPr txBox="1">
            <a:spLocks noGrp="1"/>
          </p:cNvSpPr>
          <p:nvPr>
            <p:ph type="ftr" idx="11"/>
          </p:nvPr>
        </p:nvSpPr>
        <p:spPr>
          <a:xfrm>
            <a:off x="0" y="6582274"/>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dirty="0"/>
              <a:t>Investing for tomorrow, delivering today.</a:t>
            </a:r>
            <a:endParaRPr dirty="0"/>
          </a:p>
        </p:txBody>
      </p:sp>
      <p:pic>
        <p:nvPicPr>
          <p:cNvPr id="24578" name="Picture 2" descr="Elsa">
            <a:extLst>
              <a:ext uri="{FF2B5EF4-FFF2-40B4-BE49-F238E27FC236}">
                <a16:creationId xmlns:a16="http://schemas.microsoft.com/office/drawing/2014/main" id="{01B0D0D6-F8AA-B02B-6D78-73DE3D90C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5198" y="5821198"/>
            <a:ext cx="1036801" cy="103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44515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D22D7-781D-45EB-AAE7-E0836CD6058F}"/>
              </a:ext>
            </a:extLst>
          </p:cNvPr>
          <p:cNvSpPr>
            <a:spLocks noGrp="1"/>
          </p:cNvSpPr>
          <p:nvPr>
            <p:ph type="title"/>
          </p:nvPr>
        </p:nvSpPr>
        <p:spPr>
          <a:xfrm>
            <a:off x="0" y="1"/>
            <a:ext cx="12192000" cy="1353670"/>
          </a:xfrm>
        </p:spPr>
        <p:txBody>
          <a:bodyPr/>
          <a:lstStyle/>
          <a:p>
            <a:pPr algn="ctr"/>
            <a:r>
              <a:rPr lang="en-US" b="1" dirty="0">
                <a:latin typeface="Arial Black" panose="020B0A04020102020204" pitchFamily="34" charset="0"/>
              </a:rPr>
              <a:t>Data/Finance Team Contact List</a:t>
            </a:r>
          </a:p>
        </p:txBody>
      </p:sp>
      <p:sp>
        <p:nvSpPr>
          <p:cNvPr id="3" name="Text Placeholder 2">
            <a:extLst>
              <a:ext uri="{FF2B5EF4-FFF2-40B4-BE49-F238E27FC236}">
                <a16:creationId xmlns:a16="http://schemas.microsoft.com/office/drawing/2014/main" id="{8F8B2B23-BDAF-1A9F-EBE1-E58FB111E404}"/>
              </a:ext>
            </a:extLst>
          </p:cNvPr>
          <p:cNvSpPr>
            <a:spLocks noGrp="1"/>
          </p:cNvSpPr>
          <p:nvPr>
            <p:ph type="body" idx="1"/>
          </p:nvPr>
        </p:nvSpPr>
        <p:spPr>
          <a:xfrm>
            <a:off x="-2406877" y="1545062"/>
            <a:ext cx="11254315" cy="5312938"/>
          </a:xfrm>
        </p:spPr>
        <p:txBody>
          <a:bodyPr>
            <a:normAutofit fontScale="85000" lnSpcReduction="20000"/>
          </a:bodyPr>
          <a:lstStyle/>
          <a:p>
            <a:pPr marL="114300" indent="0" algn="ctr" rtl="0">
              <a:spcBef>
                <a:spcPts val="1400"/>
              </a:spcBef>
              <a:spcAft>
                <a:spcPts val="0"/>
              </a:spcAft>
              <a:buNone/>
            </a:pPr>
            <a:r>
              <a:rPr lang="en-US" sz="2100" b="1" i="0" u="sng" strike="noStrike" dirty="0">
                <a:solidFill>
                  <a:srgbClr val="FF914D"/>
                </a:solidFill>
                <a:effectLst/>
                <a:latin typeface="Arial Black" panose="020B0A04020102020204" pitchFamily="34" charset="0"/>
              </a:rPr>
              <a:t>Office of Special Education Data Team:</a:t>
            </a:r>
            <a:endParaRPr lang="en-US" sz="2100" b="1" u="sng" dirty="0">
              <a:solidFill>
                <a:srgbClr val="FF914D"/>
              </a:solidFill>
              <a:effectLst/>
              <a:latin typeface="Arial Black" panose="020B0A04020102020204" pitchFamily="34" charset="0"/>
            </a:endParaRPr>
          </a:p>
          <a:p>
            <a:pPr marL="114300" indent="0" algn="ctr" rtl="0">
              <a:spcBef>
                <a:spcPts val="1400"/>
              </a:spcBef>
              <a:spcAft>
                <a:spcPts val="0"/>
              </a:spcAft>
              <a:buNone/>
            </a:pPr>
            <a:r>
              <a:rPr lang="en-US" sz="2100" b="1" i="0" u="sng" strike="noStrike" dirty="0">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charlene.marcotte@ped.nm.gov</a:t>
            </a:r>
            <a:endParaRPr lang="en-US" sz="2100" b="1" dirty="0">
              <a:solidFill>
                <a:schemeClr val="bg2"/>
              </a:solidFill>
              <a:effectLst/>
              <a:latin typeface="Arial Black" panose="020B0A04020102020204" pitchFamily="34" charset="0"/>
            </a:endParaRPr>
          </a:p>
          <a:p>
            <a:pPr marL="114300" indent="0" algn="ctr" rtl="0">
              <a:spcBef>
                <a:spcPts val="1400"/>
              </a:spcBef>
              <a:spcAft>
                <a:spcPts val="0"/>
              </a:spcAft>
              <a:buNone/>
            </a:pPr>
            <a:r>
              <a:rPr lang="en-US" sz="2100" b="1" i="0" u="sng" strike="noStrike" dirty="0">
                <a:solidFill>
                  <a:schemeClr val="bg2"/>
                </a:solidFill>
                <a:effectLst/>
                <a:latin typeface="Arial Black" panose="020B0A04020102020204" pitchFamily="34" charset="0"/>
                <a:hlinkClick r:id="rId4">
                  <a:extLst>
                    <a:ext uri="{A12FA001-AC4F-418D-AE19-62706E023703}">
                      <ahyp:hlinkClr xmlns:ahyp="http://schemas.microsoft.com/office/drawing/2018/hyperlinkcolor" val="tx"/>
                    </a:ext>
                  </a:extLst>
                </a:hlinkClick>
              </a:rPr>
              <a:t>liz.schweiger@ped.nm.gov</a:t>
            </a:r>
            <a:endParaRPr lang="en-US" sz="2100" b="1" dirty="0">
              <a:solidFill>
                <a:schemeClr val="bg2"/>
              </a:solidFill>
              <a:effectLst/>
              <a:latin typeface="Arial Black" panose="020B0A04020102020204" pitchFamily="34" charset="0"/>
            </a:endParaRPr>
          </a:p>
          <a:p>
            <a:pPr marL="114300" indent="0" algn="ctr" rtl="0">
              <a:spcBef>
                <a:spcPts val="1400"/>
              </a:spcBef>
              <a:spcAft>
                <a:spcPts val="0"/>
              </a:spcAft>
              <a:buNone/>
            </a:pPr>
            <a:r>
              <a:rPr lang="en-US" sz="2100" b="1" i="0" u="sng" strike="noStrike" dirty="0">
                <a:solidFill>
                  <a:schemeClr val="bg2"/>
                </a:solidFill>
                <a:effectLst/>
                <a:latin typeface="Arial Black" panose="020B0A04020102020204" pitchFamily="34" charset="0"/>
                <a:hlinkClick r:id="rId5">
                  <a:extLst>
                    <a:ext uri="{A12FA001-AC4F-418D-AE19-62706E023703}">
                      <ahyp:hlinkClr xmlns:ahyp="http://schemas.microsoft.com/office/drawing/2018/hyperlinkcolor" val="tx"/>
                    </a:ext>
                  </a:extLst>
                </a:hlinkClick>
              </a:rPr>
              <a:t>tamara.burkett@ped.nm.gov</a:t>
            </a:r>
            <a:endParaRPr lang="en-US" sz="2100" b="1" i="0" u="sng" strike="noStrike" dirty="0">
              <a:solidFill>
                <a:schemeClr val="bg2"/>
              </a:solidFill>
              <a:effectLst/>
              <a:latin typeface="Arial Black" panose="020B0A04020102020204" pitchFamily="34" charset="0"/>
            </a:endParaRPr>
          </a:p>
          <a:p>
            <a:pPr marL="114300" indent="0" algn="ctr" rtl="0">
              <a:spcBef>
                <a:spcPts val="1400"/>
              </a:spcBef>
              <a:spcAft>
                <a:spcPts val="0"/>
              </a:spcAft>
              <a:buNone/>
            </a:pPr>
            <a:r>
              <a:rPr lang="en-US" sz="2100" b="1" u="sng" dirty="0">
                <a:solidFill>
                  <a:schemeClr val="bg2"/>
                </a:solidFill>
                <a:latin typeface="Arial Black" panose="020B0A04020102020204" pitchFamily="34" charset="0"/>
              </a:rPr>
              <a:t>trudy.cordova@ped.nm.gov</a:t>
            </a:r>
            <a:r>
              <a:rPr lang="en-US" sz="2100" b="1" i="0" u="sng" strike="noStrike" dirty="0">
                <a:solidFill>
                  <a:schemeClr val="bg2"/>
                </a:solidFill>
                <a:effectLst/>
                <a:latin typeface="Arial Black" panose="020B0A04020102020204" pitchFamily="34" charset="0"/>
              </a:rPr>
              <a:t> </a:t>
            </a:r>
          </a:p>
          <a:p>
            <a:pPr marL="114300" indent="0" algn="ctr" rtl="0">
              <a:spcBef>
                <a:spcPts val="1400"/>
              </a:spcBef>
              <a:spcAft>
                <a:spcPts val="0"/>
              </a:spcAft>
              <a:buNone/>
            </a:pPr>
            <a:endParaRPr lang="en-US" sz="3300" b="1" i="0" u="sng" strike="noStrike" dirty="0">
              <a:solidFill>
                <a:schemeClr val="bg2"/>
              </a:solidFill>
              <a:effectLst/>
              <a:latin typeface="Arial Black" panose="020B0A04020102020204" pitchFamily="34" charset="0"/>
            </a:endParaRPr>
          </a:p>
          <a:p>
            <a:pPr marL="114300" indent="0" algn="ctr" rtl="0">
              <a:spcBef>
                <a:spcPts val="1400"/>
              </a:spcBef>
              <a:spcAft>
                <a:spcPts val="0"/>
              </a:spcAft>
              <a:buNone/>
            </a:pPr>
            <a:endParaRPr lang="en-US" sz="3300" b="1" i="0" u="sng" strike="noStrike" dirty="0">
              <a:solidFill>
                <a:schemeClr val="bg2"/>
              </a:solidFill>
              <a:effectLst/>
              <a:latin typeface="Arial Black" panose="020B0A04020102020204" pitchFamily="34" charset="0"/>
            </a:endParaRPr>
          </a:p>
          <a:p>
            <a:pPr marL="114300" indent="0" algn="ctr" rtl="0">
              <a:spcBef>
                <a:spcPts val="1400"/>
              </a:spcBef>
              <a:spcAft>
                <a:spcPts val="0"/>
              </a:spcAft>
              <a:buNone/>
            </a:pPr>
            <a:endParaRPr lang="en-US" sz="3300" b="1" i="0" u="sng" strike="noStrike" dirty="0">
              <a:solidFill>
                <a:schemeClr val="bg2"/>
              </a:solidFill>
              <a:effectLst/>
              <a:latin typeface="Arial Black" panose="020B0A04020102020204" pitchFamily="34" charset="0"/>
            </a:endParaRPr>
          </a:p>
          <a:p>
            <a:pPr marL="114300" indent="0" algn="ctr" rtl="0">
              <a:spcBef>
                <a:spcPts val="1400"/>
              </a:spcBef>
              <a:spcAft>
                <a:spcPts val="0"/>
              </a:spcAft>
              <a:buNone/>
            </a:pPr>
            <a:endParaRPr lang="en-US" sz="3300" b="1" i="0" u="sng" strike="noStrike" dirty="0">
              <a:solidFill>
                <a:schemeClr val="bg2"/>
              </a:solidFill>
              <a:effectLst/>
              <a:latin typeface="Arial Black" panose="020B0A04020102020204" pitchFamily="34" charset="0"/>
            </a:endParaRPr>
          </a:p>
          <a:p>
            <a:pPr marL="114300" indent="0" algn="ctr" rtl="0">
              <a:spcBef>
                <a:spcPts val="1400"/>
              </a:spcBef>
              <a:spcAft>
                <a:spcPts val="0"/>
              </a:spcAft>
              <a:buNone/>
            </a:pPr>
            <a:endParaRPr lang="en-US" sz="3300" b="1" i="0" u="sng" strike="noStrike" dirty="0">
              <a:solidFill>
                <a:schemeClr val="bg2"/>
              </a:solidFill>
              <a:effectLst/>
              <a:latin typeface="Arial Black" panose="020B0A04020102020204" pitchFamily="34" charset="0"/>
            </a:endParaRPr>
          </a:p>
          <a:p>
            <a:pPr marL="114300" indent="0" algn="ctr" rtl="0">
              <a:spcBef>
                <a:spcPts val="1400"/>
              </a:spcBef>
              <a:spcAft>
                <a:spcPts val="0"/>
              </a:spcAft>
              <a:buNone/>
            </a:pPr>
            <a:br>
              <a:rPr lang="en-US" b="1" dirty="0"/>
            </a:br>
            <a:endParaRPr lang="en-US" b="1" dirty="0"/>
          </a:p>
        </p:txBody>
      </p:sp>
      <p:sp>
        <p:nvSpPr>
          <p:cNvPr id="4" name="Slide Number Placeholder 3">
            <a:extLst>
              <a:ext uri="{FF2B5EF4-FFF2-40B4-BE49-F238E27FC236}">
                <a16:creationId xmlns:a16="http://schemas.microsoft.com/office/drawing/2014/main" id="{6DADAA2C-4A74-5A84-FF33-38AE6E296A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25</a:t>
            </a:fld>
            <a:endParaRPr lang="en-US"/>
          </a:p>
        </p:txBody>
      </p:sp>
      <p:sp>
        <p:nvSpPr>
          <p:cNvPr id="8" name="TextBox 7">
            <a:extLst>
              <a:ext uri="{FF2B5EF4-FFF2-40B4-BE49-F238E27FC236}">
                <a16:creationId xmlns:a16="http://schemas.microsoft.com/office/drawing/2014/main" id="{33C1F99C-5758-58EB-2FCE-4E53E06549D3}"/>
              </a:ext>
            </a:extLst>
          </p:cNvPr>
          <p:cNvSpPr txBox="1"/>
          <p:nvPr/>
        </p:nvSpPr>
        <p:spPr>
          <a:xfrm>
            <a:off x="-2306595" y="1979983"/>
            <a:ext cx="6096000" cy="307777"/>
          </a:xfrm>
          <a:prstGeom prst="rect">
            <a:avLst/>
          </a:prstGeom>
          <a:noFill/>
        </p:spPr>
        <p:txBody>
          <a:bodyPr wrap="square">
            <a:spAutoFit/>
          </a:bodyPr>
          <a:lstStyle/>
          <a:p>
            <a:r>
              <a:rPr lang="en-US" b="0">
                <a:effectLst/>
              </a:rPr>
              <a:t> </a:t>
            </a:r>
            <a:endParaRPr lang="en-US"/>
          </a:p>
        </p:txBody>
      </p:sp>
      <p:sp>
        <p:nvSpPr>
          <p:cNvPr id="11" name="Text Placeholder 2">
            <a:extLst>
              <a:ext uri="{FF2B5EF4-FFF2-40B4-BE49-F238E27FC236}">
                <a16:creationId xmlns:a16="http://schemas.microsoft.com/office/drawing/2014/main" id="{05C3393E-9741-1D0A-0DD4-FC5C19562467}"/>
              </a:ext>
            </a:extLst>
          </p:cNvPr>
          <p:cNvSpPr txBox="1">
            <a:spLocks/>
          </p:cNvSpPr>
          <p:nvPr/>
        </p:nvSpPr>
        <p:spPr>
          <a:xfrm>
            <a:off x="6920141" y="5418325"/>
            <a:ext cx="3854593" cy="617405"/>
          </a:xfrm>
          <a:prstGeom prst="rect">
            <a:avLst/>
          </a:prstGeom>
          <a:noFill/>
          <a:ln>
            <a:noFill/>
          </a:ln>
        </p:spPr>
        <p:txBody>
          <a:bodyPr spcFirstLastPara="1" wrap="square" lIns="91425" tIns="45700" rIns="91425" bIns="45700" anchor="t" anchorCtr="0">
            <a:normAutofit fontScale="25000" lnSpcReduction="20000"/>
          </a:bodyPr>
          <a:lstStyle>
            <a:defPPr marR="0" lvl="0" algn="l" rtl="0">
              <a:lnSpc>
                <a:spcPct val="100000"/>
              </a:lnSpc>
              <a:spcBef>
                <a:spcPts val="0"/>
              </a:spcBef>
              <a:spcAft>
                <a:spcPts val="0"/>
              </a:spcAft>
            </a:defPPr>
            <a:lvl1pPr marL="457200" marR="0" lvl="0" indent="-342900" algn="l" rtl="0">
              <a:lnSpc>
                <a:spcPct val="90000"/>
              </a:lnSpc>
              <a:spcBef>
                <a:spcPts val="1800"/>
              </a:spcBef>
              <a:spcAft>
                <a:spcPts val="0"/>
              </a:spcAft>
              <a:buClr>
                <a:srgbClr val="3A3D4B"/>
              </a:buClr>
              <a:buSzPts val="1800"/>
              <a:buFont typeface="Arial"/>
              <a:buChar char="•"/>
              <a:defRPr sz="2400" b="0" i="0" u="none" strike="noStrike" cap="none">
                <a:solidFill>
                  <a:srgbClr val="3A3D4B"/>
                </a:solidFill>
                <a:latin typeface="Calibri"/>
                <a:ea typeface="Calibri"/>
                <a:cs typeface="Calibri"/>
                <a:sym typeface="Calibri"/>
              </a:defRPr>
            </a:lvl1pPr>
            <a:lvl2pPr marL="914400" marR="0" lvl="1" indent="-342900" algn="l" rtl="0">
              <a:lnSpc>
                <a:spcPct val="90000"/>
              </a:lnSpc>
              <a:spcBef>
                <a:spcPts val="1000"/>
              </a:spcBef>
              <a:spcAft>
                <a:spcPts val="0"/>
              </a:spcAft>
              <a:buClr>
                <a:srgbClr val="FF914D"/>
              </a:buClr>
              <a:buSzPts val="1800"/>
              <a:buFont typeface="Arial"/>
              <a:buChar char="•"/>
              <a:defRPr sz="2000" b="0" i="0" u="none" strike="noStrike" cap="none">
                <a:solidFill>
                  <a:srgbClr val="3A3D4B"/>
                </a:solidFill>
                <a:latin typeface="Calibri"/>
                <a:ea typeface="Calibri"/>
                <a:cs typeface="Calibri"/>
                <a:sym typeface="Calibri"/>
              </a:defRPr>
            </a:lvl2pPr>
            <a:lvl3pPr marL="1371600" marR="0" lvl="2" indent="-342900" algn="l" rtl="0">
              <a:lnSpc>
                <a:spcPct val="90000"/>
              </a:lnSpc>
              <a:spcBef>
                <a:spcPts val="800"/>
              </a:spcBef>
              <a:spcAft>
                <a:spcPts val="0"/>
              </a:spcAft>
              <a:buClr>
                <a:srgbClr val="048A81"/>
              </a:buClr>
              <a:buSzPts val="1800"/>
              <a:buFont typeface="Noto Sans Symbols"/>
              <a:buChar char="✔"/>
              <a:defRPr sz="1800" b="0" i="0" u="none" strike="noStrike" cap="none">
                <a:solidFill>
                  <a:srgbClr val="3A3D4B"/>
                </a:solidFill>
                <a:latin typeface="Calibri"/>
                <a:ea typeface="Calibri"/>
                <a:cs typeface="Calibri"/>
                <a:sym typeface="Calibri"/>
              </a:defRPr>
            </a:lvl3pPr>
            <a:lvl4pPr marL="1828800" marR="0" lvl="3"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4pPr>
            <a:lvl5pPr marL="2286000" marR="0" lvl="4" indent="-342900" algn="l" rtl="0">
              <a:lnSpc>
                <a:spcPct val="90000"/>
              </a:lnSpc>
              <a:spcBef>
                <a:spcPts val="800"/>
              </a:spcBef>
              <a:spcAft>
                <a:spcPts val="0"/>
              </a:spcAft>
              <a:buClr>
                <a:srgbClr val="3A3D4B"/>
              </a:buClr>
              <a:buSzPts val="1800"/>
              <a:buFont typeface="Arial"/>
              <a:buChar char="•"/>
              <a:defRPr sz="1600" b="0" i="0" u="none" strike="noStrike" cap="none">
                <a:solidFill>
                  <a:srgbClr val="3A3D4B"/>
                </a:solidFill>
                <a:latin typeface="Calibri"/>
                <a:ea typeface="Calibri"/>
                <a:cs typeface="Calibri"/>
                <a:sym typeface="Calibri"/>
              </a:defRPr>
            </a:lvl5pPr>
            <a:lvl6pPr marL="2743200" marR="0" lvl="5"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6pPr>
            <a:lvl7pPr marL="3200400" marR="0" lvl="6"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7pPr>
            <a:lvl8pPr marL="3657600" marR="0" lvl="7"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8pPr>
            <a:lvl9pPr marL="4114800" marR="0" lvl="8" indent="-342900" algn="l" rtl="0">
              <a:lnSpc>
                <a:spcPct val="90000"/>
              </a:lnSpc>
              <a:spcBef>
                <a:spcPts val="800"/>
              </a:spcBef>
              <a:spcAft>
                <a:spcPts val="0"/>
              </a:spcAft>
              <a:buClr>
                <a:schemeClr val="dk1"/>
              </a:buClr>
              <a:buSzPts val="1800"/>
              <a:buFont typeface="Arial"/>
              <a:buChar char="•"/>
              <a:defRPr sz="1600" b="0" i="0" u="none" strike="noStrike" cap="none">
                <a:solidFill>
                  <a:schemeClr val="dk1"/>
                </a:solidFill>
                <a:latin typeface="Book Antiqua"/>
                <a:ea typeface="Book Antiqua"/>
                <a:cs typeface="Book Antiqua"/>
                <a:sym typeface="Book Antiqua"/>
              </a:defRPr>
            </a:lvl9pPr>
          </a:lstStyle>
          <a:p>
            <a:pPr marL="114300" indent="0" algn="ctr">
              <a:spcBef>
                <a:spcPts val="1400"/>
              </a:spcBef>
              <a:buFont typeface="Arial"/>
              <a:buNone/>
            </a:pPr>
            <a:r>
              <a:rPr lang="en-US" sz="7200" b="1" u="sng" dirty="0">
                <a:solidFill>
                  <a:srgbClr val="FF914D"/>
                </a:solidFill>
                <a:latin typeface="Arial Black"/>
              </a:rPr>
              <a:t>Indicator 14:</a:t>
            </a:r>
          </a:p>
          <a:p>
            <a:pPr marL="114300" indent="0" algn="ctr">
              <a:spcBef>
                <a:spcPts val="1400"/>
              </a:spcBef>
              <a:buNone/>
            </a:pPr>
            <a:r>
              <a:rPr lang="en-US" sz="7200" b="1" u="sng" dirty="0">
                <a:solidFill>
                  <a:schemeClr val="bg2"/>
                </a:solidFill>
                <a:latin typeface="Arial Black"/>
                <a:hlinkClick r:id="rId6">
                  <a:extLst>
                    <a:ext uri="{A12FA001-AC4F-418D-AE19-62706E023703}">
                      <ahyp:hlinkClr xmlns:ahyp="http://schemas.microsoft.com/office/drawing/2018/hyperlinkcolor" val="tx"/>
                    </a:ext>
                  </a:extLst>
                </a:hlinkClick>
              </a:rPr>
              <a:t>gdamian@nmhu.ed</a:t>
            </a:r>
            <a:r>
              <a:rPr lang="en-US" sz="7200" b="1" u="sng" dirty="0">
                <a:solidFill>
                  <a:schemeClr val="bg2"/>
                </a:solidFill>
                <a:latin typeface="Arial Black"/>
              </a:rPr>
              <a:t>u</a:t>
            </a:r>
          </a:p>
          <a:p>
            <a:pPr>
              <a:spcBef>
                <a:spcPts val="1400"/>
              </a:spcBef>
            </a:pPr>
            <a:endParaRPr lang="en-US" sz="1800" b="1" u="sng" dirty="0">
              <a:solidFill>
                <a:srgbClr val="EFC119"/>
              </a:solidFill>
              <a:latin typeface="Calibri" panose="020F0502020204030204" pitchFamily="34" charset="0"/>
            </a:endParaRPr>
          </a:p>
          <a:p>
            <a:pPr marL="114300" indent="0">
              <a:spcBef>
                <a:spcPts val="1400"/>
              </a:spcBef>
              <a:buNone/>
            </a:pPr>
            <a:br>
              <a:rPr lang="en-US" dirty="0"/>
            </a:br>
            <a:endParaRPr lang="en-US" dirty="0"/>
          </a:p>
        </p:txBody>
      </p:sp>
      <p:sp>
        <p:nvSpPr>
          <p:cNvPr id="12" name="TextBox 11">
            <a:extLst>
              <a:ext uri="{FF2B5EF4-FFF2-40B4-BE49-F238E27FC236}">
                <a16:creationId xmlns:a16="http://schemas.microsoft.com/office/drawing/2014/main" id="{E44E43DB-73E9-5B62-9DB5-22E554D1B4F1}"/>
              </a:ext>
            </a:extLst>
          </p:cNvPr>
          <p:cNvSpPr txBox="1"/>
          <p:nvPr/>
        </p:nvSpPr>
        <p:spPr>
          <a:xfrm>
            <a:off x="837346" y="5251281"/>
            <a:ext cx="4571766" cy="1713290"/>
          </a:xfrm>
          <a:prstGeom prst="rect">
            <a:avLst/>
          </a:prstGeom>
          <a:noFill/>
        </p:spPr>
        <p:txBody>
          <a:bodyPr wrap="square" rtlCol="0">
            <a:spAutoFit/>
          </a:bodyPr>
          <a:lstStyle/>
          <a:p>
            <a:pPr algn="ctr" rtl="0">
              <a:spcBef>
                <a:spcPts val="1400"/>
              </a:spcBef>
              <a:spcAft>
                <a:spcPts val="0"/>
              </a:spcAft>
            </a:pPr>
            <a:r>
              <a:rPr lang="es-ES" sz="1800" b="1" i="0" u="sng" strike="noStrike" dirty="0">
                <a:solidFill>
                  <a:srgbClr val="FF914D"/>
                </a:solidFill>
                <a:effectLst/>
                <a:latin typeface="Arial Black" panose="020B0A04020102020204" pitchFamily="34" charset="0"/>
              </a:rPr>
              <a:t>NOVA Data:</a:t>
            </a:r>
          </a:p>
          <a:p>
            <a:pPr algn="ctr" rtl="0">
              <a:spcBef>
                <a:spcPts val="1400"/>
              </a:spcBef>
              <a:spcAft>
                <a:spcPts val="0"/>
              </a:spcAft>
            </a:pPr>
            <a:r>
              <a:rPr lang="es-ES" sz="1800" b="1" u="sng" dirty="0">
                <a:solidFill>
                  <a:schemeClr val="bg2"/>
                </a:solidFill>
                <a:latin typeface="Arial Black" panose="020B0A04020102020204" pitchFamily="34" charset="0"/>
                <a:hlinkClick r:id="rId7">
                  <a:extLst>
                    <a:ext uri="{A12FA001-AC4F-418D-AE19-62706E023703}">
                      <ahyp:hlinkClr xmlns:ahyp="http://schemas.microsoft.com/office/drawing/2018/hyperlinkcolor" val="tx"/>
                    </a:ext>
                  </a:extLst>
                </a:hlinkClick>
              </a:rPr>
              <a:t>a</a:t>
            </a:r>
            <a:r>
              <a:rPr lang="es-ES" sz="1800" b="1" i="0" u="sng" strike="noStrike" dirty="0">
                <a:solidFill>
                  <a:schemeClr val="bg2"/>
                </a:solidFill>
                <a:effectLst/>
                <a:latin typeface="Arial Black" panose="020B0A04020102020204" pitchFamily="34" charset="0"/>
                <a:hlinkClick r:id="rId7">
                  <a:extLst>
                    <a:ext uri="{A12FA001-AC4F-418D-AE19-62706E023703}">
                      <ahyp:hlinkClr xmlns:ahyp="http://schemas.microsoft.com/office/drawing/2018/hyperlinkcolor" val="tx"/>
                    </a:ext>
                  </a:extLst>
                </a:hlinkClick>
              </a:rPr>
              <a:t>lison.watt@ped.nm.gov</a:t>
            </a:r>
          </a:p>
          <a:p>
            <a:pPr algn="ctr" rtl="0">
              <a:spcBef>
                <a:spcPts val="1400"/>
              </a:spcBef>
              <a:spcAft>
                <a:spcPts val="0"/>
              </a:spcAft>
            </a:pPr>
            <a:r>
              <a:rPr lang="es-ES" sz="1800" b="1" i="0" u="sng" strike="noStrike" dirty="0">
                <a:solidFill>
                  <a:schemeClr val="bg2"/>
                </a:solidFill>
                <a:effectLst/>
                <a:latin typeface="Arial Black" panose="020B0A04020102020204" pitchFamily="34" charset="0"/>
                <a:hlinkClick r:id="rId7">
                  <a:extLst>
                    <a:ext uri="{A12FA001-AC4F-418D-AE19-62706E023703}">
                      <ahyp:hlinkClr xmlns:ahyp="http://schemas.microsoft.com/office/drawing/2018/hyperlinkcolor" val="tx"/>
                    </a:ext>
                  </a:extLst>
                </a:hlinkClick>
              </a:rPr>
              <a:t>nicholas.keyes@ped.nm.gov</a:t>
            </a:r>
            <a:endParaRPr lang="es-ES" sz="1800" b="1" dirty="0">
              <a:solidFill>
                <a:schemeClr val="bg2"/>
              </a:solidFill>
              <a:effectLst/>
              <a:latin typeface="Arial Black" panose="020B0A04020102020204" pitchFamily="34" charset="0"/>
            </a:endParaRPr>
          </a:p>
          <a:p>
            <a:br>
              <a:rPr lang="es-ES" dirty="0"/>
            </a:br>
            <a:endParaRPr lang="en-US" dirty="0"/>
          </a:p>
        </p:txBody>
      </p:sp>
      <p:pic>
        <p:nvPicPr>
          <p:cNvPr id="1030" name="Picture 6">
            <a:extLst>
              <a:ext uri="{FF2B5EF4-FFF2-40B4-BE49-F238E27FC236}">
                <a16:creationId xmlns:a16="http://schemas.microsoft.com/office/drawing/2014/main" id="{28BD193B-6EF5-544F-6544-06C512B7E4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6222" y="3481549"/>
            <a:ext cx="1673793" cy="15765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cartoon of a person wearing glasses&#10;&#10;Description automatically generated">
            <a:extLst>
              <a:ext uri="{FF2B5EF4-FFF2-40B4-BE49-F238E27FC236}">
                <a16:creationId xmlns:a16="http://schemas.microsoft.com/office/drawing/2014/main" id="{F7BBA64E-5611-4BB2-6EF2-8518E3017B0F}"/>
              </a:ext>
            </a:extLst>
          </p:cNvPr>
          <p:cNvPicPr>
            <a:picLocks noChangeAspect="1"/>
          </p:cNvPicPr>
          <p:nvPr/>
        </p:nvPicPr>
        <p:blipFill>
          <a:blip r:embed="rId9"/>
          <a:stretch>
            <a:fillRect/>
          </a:stretch>
        </p:blipFill>
        <p:spPr>
          <a:xfrm>
            <a:off x="254724" y="3488828"/>
            <a:ext cx="1076794" cy="1576581"/>
          </a:xfrm>
          <a:prstGeom prst="rect">
            <a:avLst/>
          </a:prstGeom>
        </p:spPr>
      </p:pic>
      <p:pic>
        <p:nvPicPr>
          <p:cNvPr id="13" name="Picture 12" descr="A cartoon of a child wearing a cowboy hat&#10;&#10;Description automatically generated">
            <a:extLst>
              <a:ext uri="{FF2B5EF4-FFF2-40B4-BE49-F238E27FC236}">
                <a16:creationId xmlns:a16="http://schemas.microsoft.com/office/drawing/2014/main" id="{7792171C-91CD-78CC-F070-1F707FFC3129}"/>
              </a:ext>
            </a:extLst>
          </p:cNvPr>
          <p:cNvPicPr>
            <a:picLocks noChangeAspect="1"/>
          </p:cNvPicPr>
          <p:nvPr/>
        </p:nvPicPr>
        <p:blipFill>
          <a:blip r:embed="rId10"/>
          <a:stretch>
            <a:fillRect/>
          </a:stretch>
        </p:blipFill>
        <p:spPr>
          <a:xfrm>
            <a:off x="1475919" y="3484904"/>
            <a:ext cx="1647310" cy="1584431"/>
          </a:xfrm>
          <a:prstGeom prst="rect">
            <a:avLst/>
          </a:prstGeom>
        </p:spPr>
      </p:pic>
      <p:pic>
        <p:nvPicPr>
          <p:cNvPr id="17" name="Picture 16" descr="A person with glasses and mustache&#10;&#10;Description automatically generated">
            <a:extLst>
              <a:ext uri="{FF2B5EF4-FFF2-40B4-BE49-F238E27FC236}">
                <a16:creationId xmlns:a16="http://schemas.microsoft.com/office/drawing/2014/main" id="{D0F0CF00-4E9F-5EA7-810A-3BCA1B23ED21}"/>
              </a:ext>
            </a:extLst>
          </p:cNvPr>
          <p:cNvPicPr>
            <a:picLocks noChangeAspect="1"/>
          </p:cNvPicPr>
          <p:nvPr/>
        </p:nvPicPr>
        <p:blipFill>
          <a:blip r:embed="rId11"/>
          <a:stretch>
            <a:fillRect/>
          </a:stretch>
        </p:blipFill>
        <p:spPr>
          <a:xfrm>
            <a:off x="7474927" y="3537453"/>
            <a:ext cx="1055897" cy="1527956"/>
          </a:xfrm>
          <a:prstGeom prst="rect">
            <a:avLst/>
          </a:prstGeom>
        </p:spPr>
      </p:pic>
      <p:pic>
        <p:nvPicPr>
          <p:cNvPr id="7" name="Picture 6" descr="A picture containing toy, doll&#10;&#10;Description automatically generated">
            <a:extLst>
              <a:ext uri="{FF2B5EF4-FFF2-40B4-BE49-F238E27FC236}">
                <a16:creationId xmlns:a16="http://schemas.microsoft.com/office/drawing/2014/main" id="{C54CA9D4-C88A-733E-EF44-5E8033648D14}"/>
              </a:ext>
            </a:extLst>
          </p:cNvPr>
          <p:cNvPicPr>
            <a:picLocks noChangeAspect="1"/>
          </p:cNvPicPr>
          <p:nvPr/>
        </p:nvPicPr>
        <p:blipFill>
          <a:blip r:embed="rId12"/>
          <a:stretch>
            <a:fillRect/>
          </a:stretch>
        </p:blipFill>
        <p:spPr>
          <a:xfrm>
            <a:off x="9136239" y="3424273"/>
            <a:ext cx="1378567" cy="1633857"/>
          </a:xfrm>
          <a:prstGeom prst="rect">
            <a:avLst/>
          </a:prstGeom>
        </p:spPr>
      </p:pic>
      <p:pic>
        <p:nvPicPr>
          <p:cNvPr id="3076" name="Picture 4" descr="Real pretty blonde woman, blue eyes, wearing glasses - SIDE on emoji | AI Emoji  Generator">
            <a:extLst>
              <a:ext uri="{FF2B5EF4-FFF2-40B4-BE49-F238E27FC236}">
                <a16:creationId xmlns:a16="http://schemas.microsoft.com/office/drawing/2014/main" id="{CF8193D2-B478-4714-99C4-279F7C86891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863008" y="3578800"/>
            <a:ext cx="1479330" cy="147933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435B4E-7196-0617-3469-BD09EB1597AC}"/>
              </a:ext>
            </a:extLst>
          </p:cNvPr>
          <p:cNvSpPr txBox="1"/>
          <p:nvPr/>
        </p:nvSpPr>
        <p:spPr>
          <a:xfrm>
            <a:off x="6128730" y="1641005"/>
            <a:ext cx="5106288" cy="1559401"/>
          </a:xfrm>
          <a:prstGeom prst="rect">
            <a:avLst/>
          </a:prstGeom>
          <a:noFill/>
        </p:spPr>
        <p:txBody>
          <a:bodyPr wrap="square" rtlCol="0">
            <a:spAutoFit/>
          </a:bodyPr>
          <a:lstStyle/>
          <a:p>
            <a:pPr marL="114300" indent="0" algn="ctr">
              <a:spcBef>
                <a:spcPts val="1400"/>
              </a:spcBef>
              <a:buNone/>
            </a:pPr>
            <a:r>
              <a:rPr lang="en-US" sz="1800" b="1" i="0" u="sng" strike="noStrike" dirty="0">
                <a:solidFill>
                  <a:srgbClr val="FF914D"/>
                </a:solidFill>
                <a:effectLst/>
                <a:latin typeface="Arial Black" panose="020B0A04020102020204" pitchFamily="34" charset="0"/>
              </a:rPr>
              <a:t>Office of Special Education Finance Team:</a:t>
            </a:r>
            <a:endParaRPr lang="en-US" sz="1800" b="1" u="sng" dirty="0">
              <a:solidFill>
                <a:srgbClr val="FF914D"/>
              </a:solidFill>
              <a:effectLst/>
              <a:latin typeface="Arial Black" panose="020B0A04020102020204" pitchFamily="34" charset="0"/>
            </a:endParaRPr>
          </a:p>
          <a:p>
            <a:pPr marL="114300" indent="0" algn="ctr" rtl="0">
              <a:spcBef>
                <a:spcPts val="1400"/>
              </a:spcBef>
              <a:spcAft>
                <a:spcPts val="0"/>
              </a:spcAft>
              <a:buNone/>
            </a:pPr>
            <a:r>
              <a:rPr lang="en-US" sz="1800" b="1" dirty="0">
                <a:solidFill>
                  <a:srgbClr val="000000"/>
                </a:solidFill>
                <a:latin typeface="Arial Black" panose="020B0A04020102020204" pitchFamily="34" charset="0"/>
                <a:hlinkClick r:id="rId14">
                  <a:extLst>
                    <a:ext uri="{A12FA001-AC4F-418D-AE19-62706E023703}">
                      <ahyp:hlinkClr xmlns:ahyp="http://schemas.microsoft.com/office/drawing/2018/hyperlinkcolor" val="tx"/>
                    </a:ext>
                  </a:extLst>
                </a:hlinkClick>
              </a:rPr>
              <a:t>kaylock.sellers@ped.nm.gov</a:t>
            </a:r>
            <a:r>
              <a:rPr lang="en-US" sz="1800" b="1" dirty="0">
                <a:solidFill>
                  <a:srgbClr val="000000"/>
                </a:solidFill>
                <a:latin typeface="Arial Black" panose="020B0A04020102020204" pitchFamily="34" charset="0"/>
              </a:rPr>
              <a:t> </a:t>
            </a:r>
          </a:p>
          <a:p>
            <a:pPr marL="114300" indent="0" algn="ctr" rtl="0">
              <a:spcBef>
                <a:spcPts val="1400"/>
              </a:spcBef>
              <a:spcAft>
                <a:spcPts val="0"/>
              </a:spcAft>
              <a:buNone/>
            </a:pPr>
            <a:r>
              <a:rPr lang="en-US" sz="1800" b="1" dirty="0">
                <a:solidFill>
                  <a:srgbClr val="000000"/>
                </a:solidFill>
                <a:latin typeface="Arial Black" panose="020B0A04020102020204" pitchFamily="34" charset="0"/>
                <a:hlinkClick r:id="rId15">
                  <a:extLst>
                    <a:ext uri="{A12FA001-AC4F-418D-AE19-62706E023703}">
                      <ahyp:hlinkClr xmlns:ahyp="http://schemas.microsoft.com/office/drawing/2018/hyperlinkcolor" val="tx"/>
                    </a:ext>
                  </a:extLst>
                </a:hlinkClick>
              </a:rPr>
              <a:t>jingchao.jiang@ped.nm.gov</a:t>
            </a:r>
            <a:r>
              <a:rPr lang="en-US" sz="1800" b="1" dirty="0">
                <a:solidFill>
                  <a:srgbClr val="000000"/>
                </a:solidFill>
                <a:latin typeface="Arial Black" panose="020B0A04020102020204" pitchFamily="34" charset="0"/>
              </a:rPr>
              <a:t> </a:t>
            </a:r>
          </a:p>
        </p:txBody>
      </p:sp>
      <p:pic>
        <p:nvPicPr>
          <p:cNvPr id="10" name="Picture 9">
            <a:extLst>
              <a:ext uri="{FF2B5EF4-FFF2-40B4-BE49-F238E27FC236}">
                <a16:creationId xmlns:a16="http://schemas.microsoft.com/office/drawing/2014/main" id="{EDC90C41-A6F7-3295-5F17-08FDB10FCC47}"/>
              </a:ext>
            </a:extLst>
          </p:cNvPr>
          <p:cNvPicPr>
            <a:picLocks noChangeAspect="1"/>
          </p:cNvPicPr>
          <p:nvPr/>
        </p:nvPicPr>
        <p:blipFill>
          <a:blip r:embed="rId16"/>
          <a:stretch>
            <a:fillRect/>
          </a:stretch>
        </p:blipFill>
        <p:spPr>
          <a:xfrm>
            <a:off x="10659988" y="5058130"/>
            <a:ext cx="1664723" cy="1777092"/>
          </a:xfrm>
          <a:prstGeom prst="rect">
            <a:avLst/>
          </a:prstGeom>
        </p:spPr>
      </p:pic>
    </p:spTree>
    <p:extLst>
      <p:ext uri="{BB962C8B-B14F-4D97-AF65-F5344CB8AC3E}">
        <p14:creationId xmlns:p14="http://schemas.microsoft.com/office/powerpoint/2010/main" val="2315408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2B35C0-5175-23E0-5771-243896C42313}"/>
              </a:ext>
            </a:extLst>
          </p:cNvPr>
          <p:cNvSpPr>
            <a:spLocks noGrp="1"/>
          </p:cNvSpPr>
          <p:nvPr>
            <p:ph type="title"/>
          </p:nvPr>
        </p:nvSpPr>
        <p:spPr/>
        <p:txBody>
          <a:bodyPr>
            <a:noAutofit/>
          </a:bodyPr>
          <a:lstStyle/>
          <a:p>
            <a:pPr algn="ctr"/>
            <a:r>
              <a:rPr lang="en-US" b="1" dirty="0">
                <a:solidFill>
                  <a:schemeClr val="bg1"/>
                </a:solidFill>
                <a:latin typeface="Arial Black" panose="020B0A04020102020204" pitchFamily="34" charset="0"/>
              </a:rPr>
              <a:t>Spring Special Education </a:t>
            </a:r>
            <a:br>
              <a:rPr lang="en-US" b="1" dirty="0">
                <a:latin typeface="Arial Black" panose="020B0A04020102020204" pitchFamily="34" charset="0"/>
              </a:rPr>
            </a:br>
            <a:r>
              <a:rPr lang="en-US" b="1" dirty="0">
                <a:solidFill>
                  <a:schemeClr val="bg1"/>
                </a:solidFill>
                <a:latin typeface="Arial Black" panose="020B0A04020102020204" pitchFamily="34" charset="0"/>
              </a:rPr>
              <a:t>Law Conference</a:t>
            </a:r>
          </a:p>
        </p:txBody>
      </p:sp>
      <p:sp>
        <p:nvSpPr>
          <p:cNvPr id="8" name="Text Placeholder 7">
            <a:extLst>
              <a:ext uri="{FF2B5EF4-FFF2-40B4-BE49-F238E27FC236}">
                <a16:creationId xmlns:a16="http://schemas.microsoft.com/office/drawing/2014/main" id="{535A0F86-08F3-657D-0ADE-872A967221F2}"/>
              </a:ext>
            </a:extLst>
          </p:cNvPr>
          <p:cNvSpPr>
            <a:spLocks noGrp="1"/>
          </p:cNvSpPr>
          <p:nvPr>
            <p:ph type="body" idx="1"/>
          </p:nvPr>
        </p:nvSpPr>
        <p:spPr>
          <a:xfrm>
            <a:off x="547477" y="2025040"/>
            <a:ext cx="4893503" cy="4009372"/>
          </a:xfrm>
        </p:spPr>
        <p:txBody>
          <a:bodyPr spcFirstLastPara="1" wrap="square" lIns="91425" tIns="45700" rIns="91425" bIns="45700" anchor="t" anchorCtr="0">
            <a:noAutofit/>
          </a:bodyPr>
          <a:lstStyle/>
          <a:p>
            <a:pPr marL="342900">
              <a:lnSpc>
                <a:spcPct val="110000"/>
              </a:lnSpc>
              <a:spcBef>
                <a:spcPts val="0"/>
              </a:spcBef>
            </a:pPr>
            <a:r>
              <a:rPr lang="en-US" b="1" u="sng" dirty="0">
                <a:solidFill>
                  <a:srgbClr val="595959"/>
                </a:solidFill>
                <a:latin typeface="Arial Black"/>
              </a:rPr>
              <a:t>Tentatively</a:t>
            </a:r>
            <a:r>
              <a:rPr lang="en-US" u="sng" dirty="0">
                <a:solidFill>
                  <a:srgbClr val="595959"/>
                </a:solidFill>
                <a:latin typeface="Arial Black"/>
              </a:rPr>
              <a:t> Scheduled</a:t>
            </a:r>
            <a:endParaRPr lang="en-US" u="sng" dirty="0"/>
          </a:p>
          <a:p>
            <a:pPr lvl="1">
              <a:lnSpc>
                <a:spcPct val="110000"/>
              </a:lnSpc>
              <a:spcBef>
                <a:spcPts val="0"/>
              </a:spcBef>
            </a:pPr>
            <a:r>
              <a:rPr lang="en-US" sz="1800" dirty="0">
                <a:solidFill>
                  <a:srgbClr val="595959"/>
                </a:solidFill>
                <a:latin typeface="Arial Black"/>
              </a:rPr>
              <a:t>Tuesday April 15, 2025, and  Wednesday April 16, 2025</a:t>
            </a:r>
            <a:endParaRPr lang="en-US" sz="1800" dirty="0"/>
          </a:p>
          <a:p>
            <a:pPr lvl="1">
              <a:lnSpc>
                <a:spcPct val="110000"/>
              </a:lnSpc>
              <a:spcBef>
                <a:spcPts val="0"/>
              </a:spcBef>
            </a:pPr>
            <a:r>
              <a:rPr lang="en-US" sz="1800" dirty="0">
                <a:solidFill>
                  <a:srgbClr val="595959"/>
                </a:solidFill>
                <a:latin typeface="Arial Black"/>
              </a:rPr>
              <a:t>Times: TBD</a:t>
            </a:r>
          </a:p>
          <a:p>
            <a:pPr lvl="1">
              <a:lnSpc>
                <a:spcPct val="110000"/>
              </a:lnSpc>
              <a:spcBef>
                <a:spcPts val="0"/>
              </a:spcBef>
            </a:pPr>
            <a:r>
              <a:rPr lang="en-US" dirty="0">
                <a:solidFill>
                  <a:srgbClr val="595959"/>
                </a:solidFill>
                <a:latin typeface="Arial Black"/>
              </a:rPr>
              <a:t>Location: TBD</a:t>
            </a:r>
            <a:endParaRPr lang="en-US" sz="2000" dirty="0">
              <a:solidFill>
                <a:srgbClr val="595959"/>
              </a:solidFill>
              <a:latin typeface="Arial Black"/>
            </a:endParaRPr>
          </a:p>
          <a:p>
            <a:pPr lvl="1">
              <a:lnSpc>
                <a:spcPct val="110000"/>
              </a:lnSpc>
              <a:spcBef>
                <a:spcPts val="0"/>
              </a:spcBef>
            </a:pPr>
            <a:endParaRPr lang="en-US" dirty="0">
              <a:solidFill>
                <a:srgbClr val="595959"/>
              </a:solidFill>
              <a:latin typeface="Arial Black"/>
            </a:endParaRPr>
          </a:p>
          <a:p>
            <a:pPr marL="342900">
              <a:lnSpc>
                <a:spcPct val="110000"/>
              </a:lnSpc>
              <a:spcBef>
                <a:spcPts val="0"/>
              </a:spcBef>
            </a:pPr>
            <a:r>
              <a:rPr lang="en-US" sz="2200" i="1" dirty="0">
                <a:solidFill>
                  <a:srgbClr val="595959"/>
                </a:solidFill>
                <a:latin typeface="Arial Black"/>
              </a:rPr>
              <a:t>Save the Date! Registration will be available soon!!!</a:t>
            </a:r>
            <a:endParaRPr lang="en-US" sz="2000" dirty="0">
              <a:solidFill>
                <a:srgbClr val="595959"/>
              </a:solidFill>
              <a:latin typeface="Arial Black"/>
            </a:endParaRPr>
          </a:p>
          <a:p>
            <a:pPr marL="0" indent="0">
              <a:lnSpc>
                <a:spcPct val="110000"/>
              </a:lnSpc>
              <a:spcBef>
                <a:spcPts val="0"/>
              </a:spcBef>
              <a:buNone/>
            </a:pPr>
            <a:endParaRPr lang="en-US" dirty="0">
              <a:solidFill>
                <a:srgbClr val="595959"/>
              </a:solidFill>
              <a:latin typeface="Arial Black"/>
            </a:endParaRPr>
          </a:p>
          <a:p>
            <a:pPr marL="0" indent="0">
              <a:lnSpc>
                <a:spcPct val="110000"/>
              </a:lnSpc>
              <a:spcBef>
                <a:spcPts val="0"/>
              </a:spcBef>
              <a:buNone/>
            </a:pPr>
            <a:endParaRPr lang="en-US" dirty="0">
              <a:solidFill>
                <a:srgbClr val="595959"/>
              </a:solidFill>
              <a:latin typeface="Arial Black"/>
            </a:endParaRPr>
          </a:p>
          <a:p>
            <a:pPr marL="342900">
              <a:lnSpc>
                <a:spcPct val="110000"/>
              </a:lnSpc>
              <a:spcBef>
                <a:spcPts val="0"/>
              </a:spcBef>
            </a:pPr>
            <a:endParaRPr lang="en-US" dirty="0">
              <a:solidFill>
                <a:srgbClr val="595959"/>
              </a:solidFill>
              <a:latin typeface="Arial Black"/>
            </a:endParaRPr>
          </a:p>
          <a:p>
            <a:pPr marL="342900">
              <a:lnSpc>
                <a:spcPct val="110000"/>
              </a:lnSpc>
              <a:spcBef>
                <a:spcPts val="0"/>
              </a:spcBef>
            </a:pPr>
            <a:endParaRPr lang="en-US" sz="1900" dirty="0">
              <a:solidFill>
                <a:srgbClr val="595959"/>
              </a:solidFill>
              <a:latin typeface="Arial Black"/>
            </a:endParaRPr>
          </a:p>
          <a:p>
            <a:pPr marL="342900">
              <a:lnSpc>
                <a:spcPct val="110000"/>
              </a:lnSpc>
              <a:spcBef>
                <a:spcPts val="0"/>
              </a:spcBef>
            </a:pPr>
            <a:endParaRPr lang="en-US" sz="1800" u="sng" dirty="0">
              <a:solidFill>
                <a:srgbClr val="595959"/>
              </a:solidFill>
              <a:latin typeface="Arial Black"/>
            </a:endParaRPr>
          </a:p>
          <a:p>
            <a:pPr lvl="1">
              <a:lnSpc>
                <a:spcPct val="110000"/>
              </a:lnSpc>
              <a:spcBef>
                <a:spcPts val="0"/>
              </a:spcBef>
            </a:pPr>
            <a:endParaRPr lang="en-US" sz="1500" dirty="0">
              <a:solidFill>
                <a:srgbClr val="595959"/>
              </a:solidFill>
              <a:latin typeface="Arial Black"/>
            </a:endParaRPr>
          </a:p>
          <a:p>
            <a:endParaRPr lang="en-US" dirty="0"/>
          </a:p>
        </p:txBody>
      </p:sp>
      <p:sp>
        <p:nvSpPr>
          <p:cNvPr id="2" name="Slide Number Placeholder 1">
            <a:extLst>
              <a:ext uri="{FF2B5EF4-FFF2-40B4-BE49-F238E27FC236}">
                <a16:creationId xmlns:a16="http://schemas.microsoft.com/office/drawing/2014/main" id="{D8703BA4-8BB9-6C84-6EBB-E231AA3480BF}"/>
              </a:ext>
            </a:extLst>
          </p:cNvPr>
          <p:cNvSpPr>
            <a:spLocks noGrp="1"/>
          </p:cNvSpPr>
          <p:nvPr>
            <p:ph type="sldNum" idx="12"/>
          </p:nvPr>
        </p:nvSpPr>
        <p:spPr/>
        <p:txBody>
          <a:bodyPr/>
          <a:lstStyle/>
          <a:p>
            <a:fld id="{B6F15528-21DE-4FAA-801E-634DDDAF4B2B}" type="slidenum">
              <a:rPr lang="en-US" smtClean="0"/>
              <a:pPr/>
              <a:t>26</a:t>
            </a:fld>
            <a:endParaRPr lang="en-US"/>
          </a:p>
        </p:txBody>
      </p:sp>
      <p:sp>
        <p:nvSpPr>
          <p:cNvPr id="11" name="TextBox 10">
            <a:extLst>
              <a:ext uri="{FF2B5EF4-FFF2-40B4-BE49-F238E27FC236}">
                <a16:creationId xmlns:a16="http://schemas.microsoft.com/office/drawing/2014/main" id="{58DD46E7-3CCC-E5BC-7079-5D826EEF10B2}"/>
              </a:ext>
            </a:extLst>
          </p:cNvPr>
          <p:cNvSpPr txBox="1"/>
          <p:nvPr/>
        </p:nvSpPr>
        <p:spPr>
          <a:xfrm>
            <a:off x="5831783" y="2229233"/>
            <a:ext cx="5530238" cy="36009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sz="2000" dirty="0">
                <a:solidFill>
                  <a:srgbClr val="595959"/>
                </a:solidFill>
                <a:latin typeface="Arial Black"/>
              </a:rPr>
              <a:t>Conference will cover same topics as 2024 Fall Law Conference, excluding finance training.</a:t>
            </a:r>
          </a:p>
          <a:p>
            <a:endParaRPr lang="en-US" sz="2000" dirty="0">
              <a:solidFill>
                <a:srgbClr val="595959"/>
              </a:solidFill>
              <a:latin typeface="Arial Black"/>
            </a:endParaRPr>
          </a:p>
          <a:p>
            <a:pPr marL="285750" indent="-285750">
              <a:buChar char="•"/>
            </a:pPr>
            <a:r>
              <a:rPr lang="en-US" sz="2000" dirty="0">
                <a:solidFill>
                  <a:srgbClr val="595959"/>
                </a:solidFill>
                <a:latin typeface="Arial Black"/>
              </a:rPr>
              <a:t>LEAs are encouraged to send Superintendents, School and District Administrators, and  Teachers </a:t>
            </a:r>
            <a:r>
              <a:rPr lang="en-US" sz="2000" u="sng" dirty="0">
                <a:solidFill>
                  <a:srgbClr val="595959"/>
                </a:solidFill>
                <a:latin typeface="Arial Black"/>
              </a:rPr>
              <a:t>that did not attend Fall conference</a:t>
            </a:r>
            <a:endParaRPr lang="en-US" sz="2000" dirty="0"/>
          </a:p>
          <a:p>
            <a:pPr marL="285750" indent="-285750">
              <a:buChar char="•"/>
            </a:pPr>
            <a:endParaRPr lang="en-US" sz="2400" dirty="0">
              <a:solidFill>
                <a:srgbClr val="595959"/>
              </a:solidFill>
              <a:latin typeface="Arial Black"/>
            </a:endParaRPr>
          </a:p>
          <a:p>
            <a:pPr marL="285750" indent="-285750">
              <a:buChar char="•"/>
            </a:pPr>
            <a:endParaRPr lang="en-US" sz="2400" i="1" dirty="0">
              <a:solidFill>
                <a:srgbClr val="595959"/>
              </a:solidFill>
              <a:latin typeface="Arial Black"/>
            </a:endParaRPr>
          </a:p>
        </p:txBody>
      </p:sp>
      <p:pic>
        <p:nvPicPr>
          <p:cNvPr id="13" name="Graphic 12" descr="Gavel with solid fill">
            <a:extLst>
              <a:ext uri="{FF2B5EF4-FFF2-40B4-BE49-F238E27FC236}">
                <a16:creationId xmlns:a16="http://schemas.microsoft.com/office/drawing/2014/main" id="{F921B259-A7DC-C53E-FB0E-9C8F3CDE3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0581" y="257828"/>
            <a:ext cx="914400" cy="914400"/>
          </a:xfrm>
          <a:prstGeom prst="rect">
            <a:avLst/>
          </a:prstGeom>
        </p:spPr>
      </p:pic>
      <p:pic>
        <p:nvPicPr>
          <p:cNvPr id="14" name="Graphic 13" descr="Scales of justice with solid fill">
            <a:extLst>
              <a:ext uri="{FF2B5EF4-FFF2-40B4-BE49-F238E27FC236}">
                <a16:creationId xmlns:a16="http://schemas.microsoft.com/office/drawing/2014/main" id="{8FE31D9E-8C5E-0FB5-3C2A-8954106D1B0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447621" y="244128"/>
            <a:ext cx="914400" cy="914400"/>
          </a:xfrm>
          <a:prstGeom prst="rect">
            <a:avLst/>
          </a:prstGeom>
        </p:spPr>
      </p:pic>
      <p:pic>
        <p:nvPicPr>
          <p:cNvPr id="1028" name="Picture 4" descr="Olaf (Frozen) - Wikipedia">
            <a:extLst>
              <a:ext uri="{FF2B5EF4-FFF2-40B4-BE49-F238E27FC236}">
                <a16:creationId xmlns:a16="http://schemas.microsoft.com/office/drawing/2014/main" id="{90F37978-1637-C28B-F59C-98E45C1793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22278" y="4495434"/>
            <a:ext cx="1147383" cy="2362566"/>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25;g15be0ce96e7_1_100">
            <a:extLst>
              <a:ext uri="{FF2B5EF4-FFF2-40B4-BE49-F238E27FC236}">
                <a16:creationId xmlns:a16="http://schemas.microsoft.com/office/drawing/2014/main" id="{607305C7-06A1-0802-4E99-E0E0F2AFA075}"/>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3917001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29CBA-2507-00A4-A53A-505D5961764C}"/>
              </a:ext>
            </a:extLst>
          </p:cNvPr>
          <p:cNvSpPr>
            <a:spLocks noGrp="1"/>
          </p:cNvSpPr>
          <p:nvPr>
            <p:ph type="title"/>
          </p:nvPr>
        </p:nvSpPr>
        <p:spPr>
          <a:xfrm>
            <a:off x="0" y="1"/>
            <a:ext cx="12192000" cy="1315320"/>
          </a:xfrm>
        </p:spPr>
        <p:txBody>
          <a:bodyPr/>
          <a:lstStyle/>
          <a:p>
            <a:pPr algn="ctr"/>
            <a:r>
              <a:rPr lang="en-US" b="1">
                <a:latin typeface="Arial Black" panose="020B0A04020102020204" pitchFamily="34" charset="0"/>
              </a:rPr>
              <a:t>OSE Monthly Newsletter</a:t>
            </a:r>
          </a:p>
        </p:txBody>
      </p:sp>
      <p:sp>
        <p:nvSpPr>
          <p:cNvPr id="3" name="Text Placeholder 2">
            <a:extLst>
              <a:ext uri="{FF2B5EF4-FFF2-40B4-BE49-F238E27FC236}">
                <a16:creationId xmlns:a16="http://schemas.microsoft.com/office/drawing/2014/main" id="{775A82E5-0BE0-907C-4FA0-94BC0F87C75B}"/>
              </a:ext>
            </a:extLst>
          </p:cNvPr>
          <p:cNvSpPr>
            <a:spLocks noGrp="1"/>
          </p:cNvSpPr>
          <p:nvPr>
            <p:ph type="body" idx="1"/>
          </p:nvPr>
        </p:nvSpPr>
        <p:spPr>
          <a:xfrm>
            <a:off x="0" y="1461247"/>
            <a:ext cx="12192000" cy="5396753"/>
          </a:xfrm>
        </p:spPr>
        <p:txBody>
          <a:bodyPr>
            <a:normAutofit lnSpcReduction="10000"/>
          </a:bodyPr>
          <a:lstStyle/>
          <a:p>
            <a:pPr marL="114300" indent="0">
              <a:buNone/>
            </a:pPr>
            <a:endParaRPr lang="en-US" sz="1900" b="1" dirty="0">
              <a:solidFill>
                <a:schemeClr val="bg2"/>
              </a:solidFill>
              <a:latin typeface="Arial Black" panose="020B0A04020102020204" pitchFamily="34" charset="0"/>
            </a:endParaRPr>
          </a:p>
          <a:p>
            <a:pPr marL="571500" lvl="1" indent="0">
              <a:buNone/>
            </a:pPr>
            <a:endParaRPr lang="en-US" sz="1900" b="1" dirty="0">
              <a:solidFill>
                <a:schemeClr val="bg2"/>
              </a:solidFill>
              <a:latin typeface="Arial Black" panose="020B0A04020102020204" pitchFamily="34" charset="0"/>
            </a:endParaRPr>
          </a:p>
          <a:p>
            <a:pPr marL="571500" lvl="1" indent="0">
              <a:buNone/>
            </a:pPr>
            <a:endParaRPr lang="en-US" sz="1900" b="1" dirty="0">
              <a:solidFill>
                <a:schemeClr val="bg2"/>
              </a:solidFill>
              <a:latin typeface="Arial Black" panose="020B0A04020102020204" pitchFamily="34" charset="0"/>
            </a:endParaRPr>
          </a:p>
          <a:p>
            <a:pPr marL="571500" lvl="1" indent="0">
              <a:buNone/>
            </a:pPr>
            <a:r>
              <a:rPr lang="en-US" sz="1800" b="1" dirty="0">
                <a:solidFill>
                  <a:schemeClr val="bg2"/>
                </a:solidFill>
                <a:latin typeface="Arial Black"/>
              </a:rPr>
              <a:t>Submissions to the </a:t>
            </a:r>
            <a:r>
              <a:rPr lang="en-US" sz="1800" b="1" dirty="0">
                <a:solidFill>
                  <a:schemeClr val="bg2"/>
                </a:solidFill>
                <a:latin typeface="Arial Black"/>
                <a:hlinkClick r:id="rId3">
                  <a:extLst>
                    <a:ext uri="{A12FA001-AC4F-418D-AE19-62706E023703}">
                      <ahyp:hlinkClr xmlns:ahyp="http://schemas.microsoft.com/office/drawing/2018/hyperlinkcolor" val="tx"/>
                    </a:ext>
                  </a:extLst>
                </a:hlinkClick>
              </a:rPr>
              <a:t>OSE Newsletter</a:t>
            </a:r>
            <a:r>
              <a:rPr lang="en-US" sz="1800" b="1" dirty="0">
                <a:solidFill>
                  <a:schemeClr val="bg2"/>
                </a:solidFill>
                <a:latin typeface="Arial Black"/>
              </a:rPr>
              <a:t> are due by the </a:t>
            </a:r>
            <a:r>
              <a:rPr lang="en-US" sz="1800" b="1">
                <a:solidFill>
                  <a:schemeClr val="bg2"/>
                </a:solidFill>
                <a:latin typeface="Arial Black"/>
              </a:rPr>
              <a:t>second</a:t>
            </a:r>
            <a:r>
              <a:rPr lang="en-US" sz="1800" b="1" dirty="0">
                <a:solidFill>
                  <a:schemeClr val="bg2"/>
                </a:solidFill>
                <a:latin typeface="Arial Black"/>
              </a:rPr>
              <a:t> Monday of each month and should be sent </a:t>
            </a:r>
            <a:r>
              <a:rPr lang="en-US" sz="1800" b="1" dirty="0">
                <a:latin typeface="Arial Black"/>
              </a:rPr>
              <a:t>to </a:t>
            </a:r>
            <a:r>
              <a:rPr lang="en-US" sz="1800" b="1" u="sng" dirty="0">
                <a:solidFill>
                  <a:schemeClr val="accent2"/>
                </a:solidFill>
                <a:latin typeface="Arial Black"/>
                <a:hlinkClick r:id="rId4">
                  <a:extLst>
                    <a:ext uri="{A12FA001-AC4F-418D-AE19-62706E023703}">
                      <ahyp:hlinkClr xmlns:ahyp="http://schemas.microsoft.com/office/drawing/2018/hyperlinkcolor" val="tx"/>
                    </a:ext>
                  </a:extLst>
                </a:hlinkClick>
              </a:rPr>
              <a:t>special.ednews@ped.nm.gov</a:t>
            </a:r>
            <a:r>
              <a:rPr lang="en-US" sz="1800" b="1" dirty="0">
                <a:solidFill>
                  <a:schemeClr val="bg2"/>
                </a:solidFill>
                <a:latin typeface="Arial Black"/>
              </a:rPr>
              <a:t>. </a:t>
            </a:r>
          </a:p>
          <a:p>
            <a:pPr marL="571500" lvl="1" indent="0">
              <a:buNone/>
            </a:pPr>
            <a:endParaRPr lang="en-US" sz="1800" b="1" dirty="0">
              <a:solidFill>
                <a:schemeClr val="bg2"/>
              </a:solidFill>
              <a:latin typeface="Arial Black"/>
            </a:endParaRPr>
          </a:p>
          <a:p>
            <a:pPr marL="571500" lvl="1" indent="0">
              <a:buNone/>
            </a:pPr>
            <a:r>
              <a:rPr lang="en-US" sz="1800" b="1" dirty="0">
                <a:solidFill>
                  <a:schemeClr val="bg2"/>
                </a:solidFill>
                <a:latin typeface="Arial Black"/>
              </a:rPr>
              <a:t>Please share great things happening in your LEA to </a:t>
            </a:r>
            <a:r>
              <a:rPr lang="en-US" sz="1800" b="1" dirty="0">
                <a:solidFill>
                  <a:srgbClr val="EF7920"/>
                </a:solidFill>
                <a:latin typeface="Arial Black"/>
                <a:hlinkClick r:id="rId4">
                  <a:extLst>
                    <a:ext uri="{A12FA001-AC4F-418D-AE19-62706E023703}">
                      <ahyp:hlinkClr xmlns:ahyp="http://schemas.microsoft.com/office/drawing/2018/hyperlinkcolor" val="tx"/>
                    </a:ext>
                  </a:extLst>
                </a:hlinkClick>
              </a:rPr>
              <a:t>special.ednews@ped.nm.gov</a:t>
            </a:r>
            <a:r>
              <a:rPr lang="en-US" sz="1800" b="1" dirty="0">
                <a:solidFill>
                  <a:schemeClr val="bg2"/>
                </a:solidFill>
                <a:latin typeface="Arial Black"/>
              </a:rPr>
              <a:t>. </a:t>
            </a:r>
            <a:endParaRPr lang="en-US" sz="1800" dirty="0">
              <a:solidFill>
                <a:schemeClr val="bg2"/>
              </a:solidFill>
              <a:latin typeface="Arial Black"/>
            </a:endParaRPr>
          </a:p>
          <a:p>
            <a:pPr marL="1200150" lvl="1" indent="-285750"/>
            <a:endParaRPr lang="en-US" sz="1800" dirty="0">
              <a:solidFill>
                <a:srgbClr val="595959"/>
              </a:solidFill>
              <a:latin typeface="Arial Black"/>
            </a:endParaRPr>
          </a:p>
          <a:p>
            <a:pPr marL="571500" lvl="1" indent="0">
              <a:buNone/>
            </a:pPr>
            <a:r>
              <a:rPr lang="en-US" sz="1800" b="1" dirty="0">
                <a:solidFill>
                  <a:schemeClr val="bg2"/>
                </a:solidFill>
                <a:latin typeface="Arial Black"/>
                <a:cs typeface="Arial"/>
              </a:rPr>
              <a:t>The following form can be shared with colleagues who wish to receive the OSE Newsletter: </a:t>
            </a:r>
            <a:r>
              <a:rPr lang="en-US" sz="1800" b="1" u="sng" dirty="0">
                <a:solidFill>
                  <a:schemeClr val="accent2"/>
                </a:solidFill>
                <a:latin typeface="Arial Black"/>
                <a:cs typeface="Arial"/>
                <a:hlinkClick r:id="rId5">
                  <a:extLst>
                    <a:ext uri="{A12FA001-AC4F-418D-AE19-62706E023703}">
                      <ahyp:hlinkClr xmlns:ahyp="http://schemas.microsoft.com/office/drawing/2018/hyperlinkcolor" val="tx"/>
                    </a:ext>
                  </a:extLst>
                </a:hlinkClick>
              </a:rPr>
              <a:t>OSE Signup Form</a:t>
            </a:r>
            <a:r>
              <a:rPr lang="en-US" sz="1800" b="1" dirty="0">
                <a:solidFill>
                  <a:srgbClr val="202020"/>
                </a:solidFill>
                <a:latin typeface="Arial Black"/>
                <a:cs typeface="Arial"/>
              </a:rPr>
              <a:t>.</a:t>
            </a:r>
            <a:endParaRPr lang="en-US" dirty="0"/>
          </a:p>
          <a:p>
            <a:pPr lvl="1"/>
            <a:endParaRPr lang="en-US" sz="1800" b="1" dirty="0">
              <a:solidFill>
                <a:srgbClr val="202020"/>
              </a:solidFill>
              <a:latin typeface="Arial Black" panose="020B0A04020102020204" pitchFamily="34" charset="0"/>
              <a:cs typeface="Arial"/>
            </a:endParaRPr>
          </a:p>
          <a:p>
            <a:pPr marL="571500" lvl="1" indent="0">
              <a:buNone/>
            </a:pPr>
            <a:r>
              <a:rPr lang="en-US" sz="1800" b="1" dirty="0">
                <a:solidFill>
                  <a:schemeClr val="bg2"/>
                </a:solidFill>
                <a:latin typeface="Arial Black"/>
                <a:cs typeface="Arial"/>
              </a:rPr>
              <a:t>Here is a </a:t>
            </a:r>
            <a:r>
              <a:rPr lang="en-US" sz="1800" b="1" dirty="0">
                <a:solidFill>
                  <a:srgbClr val="EF7920"/>
                </a:solidFill>
                <a:latin typeface="Arial Black"/>
                <a:cs typeface="Arial"/>
                <a:hlinkClick r:id="rId6">
                  <a:extLst>
                    <a:ext uri="{A12FA001-AC4F-418D-AE19-62706E023703}">
                      <ahyp:hlinkClr xmlns:ahyp="http://schemas.microsoft.com/office/drawing/2018/hyperlinkcolor" val="tx"/>
                    </a:ext>
                  </a:extLst>
                </a:hlinkClick>
              </a:rPr>
              <a:t>linked newsletter submissions schedule</a:t>
            </a:r>
            <a:r>
              <a:rPr lang="en-US" sz="1800" b="1" dirty="0">
                <a:solidFill>
                  <a:srgbClr val="EF7920"/>
                </a:solidFill>
                <a:latin typeface="Arial Black"/>
                <a:cs typeface="Arial"/>
              </a:rPr>
              <a:t> </a:t>
            </a:r>
            <a:r>
              <a:rPr lang="en-US" sz="1800" b="1" dirty="0">
                <a:solidFill>
                  <a:schemeClr val="bg2"/>
                </a:solidFill>
                <a:latin typeface="Arial Black"/>
                <a:cs typeface="Arial"/>
              </a:rPr>
              <a:t>through November 2025, as to when article submissions are due.</a:t>
            </a:r>
          </a:p>
          <a:p>
            <a:pPr marL="571500" lvl="1" indent="0">
              <a:buNone/>
            </a:pPr>
            <a:endParaRPr lang="en-US" sz="1800" b="1" dirty="0">
              <a:solidFill>
                <a:srgbClr val="202020"/>
              </a:solidFill>
              <a:latin typeface="Arial Black" panose="020B0A04020102020204" pitchFamily="34" charset="0"/>
              <a:cs typeface="Arial"/>
            </a:endParaRPr>
          </a:p>
          <a:p>
            <a:pPr marL="571500" lvl="1" indent="0">
              <a:buNone/>
            </a:pPr>
            <a:r>
              <a:rPr lang="en-US" sz="1800" b="1" dirty="0">
                <a:solidFill>
                  <a:schemeClr val="bg2"/>
                </a:solidFill>
                <a:latin typeface="Arial Black"/>
              </a:rPr>
              <a:t>If you have questions about the newsletter email </a:t>
            </a:r>
            <a:r>
              <a:rPr lang="en-US" sz="1800" b="1" dirty="0">
                <a:solidFill>
                  <a:schemeClr val="accent2"/>
                </a:solidFill>
                <a:latin typeface="Arial Black"/>
                <a:hlinkClick r:id="rId4">
                  <a:extLst>
                    <a:ext uri="{A12FA001-AC4F-418D-AE19-62706E023703}">
                      <ahyp:hlinkClr xmlns:ahyp="http://schemas.microsoft.com/office/drawing/2018/hyperlinkcolor" val="tx"/>
                    </a:ext>
                  </a:extLst>
                </a:hlinkClick>
              </a:rPr>
              <a:t>special.ednews@ped.nm.gov</a:t>
            </a:r>
            <a:r>
              <a:rPr lang="en-US" sz="1800" b="1" dirty="0">
                <a:solidFill>
                  <a:schemeClr val="bg2"/>
                </a:solidFill>
                <a:latin typeface="Arial Black"/>
              </a:rPr>
              <a:t>. </a:t>
            </a:r>
          </a:p>
          <a:p>
            <a:pPr lvl="1"/>
            <a:endParaRPr lang="en-US" dirty="0">
              <a:solidFill>
                <a:srgbClr val="202020"/>
              </a:solidFill>
              <a:cs typeface="Arial"/>
            </a:endParaRPr>
          </a:p>
          <a:p>
            <a:pPr lvl="1"/>
            <a:endParaRPr lang="en-US" dirty="0">
              <a:solidFill>
                <a:srgbClr val="202020"/>
              </a:solidFill>
              <a:cs typeface="Arial"/>
            </a:endParaRPr>
          </a:p>
        </p:txBody>
      </p:sp>
      <p:sp>
        <p:nvSpPr>
          <p:cNvPr id="4" name="Slide Number Placeholder 3">
            <a:extLst>
              <a:ext uri="{FF2B5EF4-FFF2-40B4-BE49-F238E27FC236}">
                <a16:creationId xmlns:a16="http://schemas.microsoft.com/office/drawing/2014/main" id="{92DFF3C2-B293-82EE-C4F1-7AAFD447363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27</a:t>
            </a:fld>
            <a:endParaRPr lang="en-US"/>
          </a:p>
        </p:txBody>
      </p:sp>
      <p:pic>
        <p:nvPicPr>
          <p:cNvPr id="5" name="Picture 4">
            <a:extLst>
              <a:ext uri="{FF2B5EF4-FFF2-40B4-BE49-F238E27FC236}">
                <a16:creationId xmlns:a16="http://schemas.microsoft.com/office/drawing/2014/main" id="{5267F400-6223-BA58-B292-2539DBA1C0D1}"/>
              </a:ext>
            </a:extLst>
          </p:cNvPr>
          <p:cNvPicPr>
            <a:picLocks noChangeAspect="1"/>
          </p:cNvPicPr>
          <p:nvPr/>
        </p:nvPicPr>
        <p:blipFill>
          <a:blip r:embed="rId7"/>
          <a:stretch>
            <a:fillRect/>
          </a:stretch>
        </p:blipFill>
        <p:spPr>
          <a:xfrm>
            <a:off x="3397105" y="1550895"/>
            <a:ext cx="4897231" cy="907128"/>
          </a:xfrm>
          <a:prstGeom prst="rect">
            <a:avLst/>
          </a:prstGeom>
        </p:spPr>
      </p:pic>
      <p:pic>
        <p:nvPicPr>
          <p:cNvPr id="1028" name="Picture 4" descr="Sven And Olaf PNG Transparent Images, Clipart, Disney Frozen | Inspire  Uplift">
            <a:extLst>
              <a:ext uri="{FF2B5EF4-FFF2-40B4-BE49-F238E27FC236}">
                <a16:creationId xmlns:a16="http://schemas.microsoft.com/office/drawing/2014/main" id="{9186420D-0FA7-D4F5-7872-4C688121BB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866719" y="5542678"/>
            <a:ext cx="1315321" cy="1315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424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3977F-DEDB-C8E3-C15B-6E66ACB7FF2C}"/>
              </a:ext>
            </a:extLst>
          </p:cNvPr>
          <p:cNvSpPr>
            <a:spLocks noGrp="1"/>
          </p:cNvSpPr>
          <p:nvPr>
            <p:ph type="title"/>
          </p:nvPr>
        </p:nvSpPr>
        <p:spPr>
          <a:xfrm>
            <a:off x="0" y="300510"/>
            <a:ext cx="12192000" cy="1125431"/>
          </a:xfrm>
        </p:spPr>
        <p:txBody>
          <a:bodyPr/>
          <a:lstStyle/>
          <a:p>
            <a:pPr algn="ctr"/>
            <a:r>
              <a:rPr lang="en-US" b="1">
                <a:latin typeface="Arial Black" panose="020B0A04020102020204" pitchFamily="34" charset="0"/>
              </a:rPr>
              <a:t>IDEA B Panel Meetings</a:t>
            </a:r>
          </a:p>
        </p:txBody>
      </p:sp>
      <p:sp>
        <p:nvSpPr>
          <p:cNvPr id="4" name="Slide Number Placeholder 3">
            <a:extLst>
              <a:ext uri="{FF2B5EF4-FFF2-40B4-BE49-F238E27FC236}">
                <a16:creationId xmlns:a16="http://schemas.microsoft.com/office/drawing/2014/main" id="{9FF0174B-4D71-D7DE-AF81-98F058F220C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28</a:t>
            </a:fld>
            <a:endParaRPr lang="en-US"/>
          </a:p>
        </p:txBody>
      </p:sp>
      <p:sp>
        <p:nvSpPr>
          <p:cNvPr id="8" name="TextBox 7">
            <a:extLst>
              <a:ext uri="{FF2B5EF4-FFF2-40B4-BE49-F238E27FC236}">
                <a16:creationId xmlns:a16="http://schemas.microsoft.com/office/drawing/2014/main" id="{CBC7FAFF-5EA4-64F8-828E-DAC8089656D4}"/>
              </a:ext>
            </a:extLst>
          </p:cNvPr>
          <p:cNvSpPr txBox="1"/>
          <p:nvPr/>
        </p:nvSpPr>
        <p:spPr>
          <a:xfrm>
            <a:off x="6943165" y="5219258"/>
            <a:ext cx="3290046" cy="307777"/>
          </a:xfrm>
          <a:prstGeom prst="rect">
            <a:avLst/>
          </a:prstGeom>
          <a:noFill/>
        </p:spPr>
        <p:txBody>
          <a:bodyPr wrap="square">
            <a:spAutoFit/>
          </a:bodyPr>
          <a:lstStyle/>
          <a:p>
            <a:pPr marL="0" marR="0">
              <a:spcBef>
                <a:spcPts val="0"/>
              </a:spcBef>
              <a:spcAft>
                <a:spcPts val="0"/>
              </a:spcAft>
            </a:pPr>
            <a:r>
              <a:rPr lang="en-US" sz="1400">
                <a:effectLst/>
                <a:latin typeface="Aptos" panose="020B0004020202020204" pitchFamily="34" charset="0"/>
                <a:ea typeface="Aptos" panose="020B0004020202020204" pitchFamily="34" charset="0"/>
                <a:cs typeface="Aptos" panose="020B0004020202020204" pitchFamily="34" charset="0"/>
              </a:rPr>
              <a:t> </a:t>
            </a:r>
          </a:p>
        </p:txBody>
      </p:sp>
      <p:sp>
        <p:nvSpPr>
          <p:cNvPr id="24" name="TextBox 23">
            <a:extLst>
              <a:ext uri="{FF2B5EF4-FFF2-40B4-BE49-F238E27FC236}">
                <a16:creationId xmlns:a16="http://schemas.microsoft.com/office/drawing/2014/main" id="{DEBFF0DE-00D3-225D-2D95-474A8F2C68A8}"/>
              </a:ext>
            </a:extLst>
          </p:cNvPr>
          <p:cNvSpPr txBox="1"/>
          <p:nvPr/>
        </p:nvSpPr>
        <p:spPr>
          <a:xfrm>
            <a:off x="17929" y="1525589"/>
            <a:ext cx="7229520" cy="4524315"/>
          </a:xfrm>
          <a:prstGeom prst="rect">
            <a:avLst/>
          </a:prstGeom>
          <a:noFill/>
        </p:spPr>
        <p:txBody>
          <a:bodyPr wrap="square">
            <a:spAutoFit/>
          </a:bodyPr>
          <a:lstStyle/>
          <a:p>
            <a:pPr marL="0" marR="0">
              <a:spcBef>
                <a:spcPts val="0"/>
              </a:spcBef>
              <a:spcAft>
                <a:spcPts val="0"/>
              </a:spcAft>
            </a:pPr>
            <a:endParaRPr lang="en-US" sz="1800" b="1"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u="sng" dirty="0">
                <a:effectLst/>
                <a:latin typeface="Arial Black" panose="020B0A04020102020204" pitchFamily="34" charset="0"/>
                <a:ea typeface="Aptos" panose="020B0004020202020204" pitchFamily="34" charset="0"/>
                <a:cs typeface="Aptos" panose="020B0004020202020204" pitchFamily="34" charset="0"/>
              </a:rPr>
              <a:t>Quadrants: Dates</a:t>
            </a:r>
            <a:r>
              <a:rPr lang="en-US" sz="1800" dirty="0">
                <a:effectLst/>
                <a:latin typeface="Arial Black" panose="020B0A04020102020204" pitchFamily="34" charset="0"/>
                <a:ea typeface="Aptos" panose="020B0004020202020204" pitchFamily="34" charset="0"/>
                <a:cs typeface="Aptos" panose="020B0004020202020204" pitchFamily="34" charset="0"/>
              </a:rPr>
              <a:t> </a:t>
            </a:r>
          </a:p>
          <a:p>
            <a:pPr marL="0" marR="0" algn="ctr">
              <a:spcBef>
                <a:spcPts val="0"/>
              </a:spcBef>
              <a:spcAft>
                <a:spcPts val="0"/>
              </a:spcAft>
            </a:pPr>
            <a:endParaRPr lang="en-US" sz="1800" dirty="0">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b="1" dirty="0">
                <a:solidFill>
                  <a:srgbClr val="FFF200"/>
                </a:solidFill>
                <a:effectLst/>
                <a:latin typeface="Arial Black" panose="020B0A04020102020204" pitchFamily="34" charset="0"/>
                <a:ea typeface="Aptos" panose="020B0004020202020204" pitchFamily="34" charset="0"/>
                <a:cs typeface="Aptos" panose="020B0004020202020204" pitchFamily="34" charset="0"/>
              </a:rPr>
              <a:t>Q1: </a:t>
            </a:r>
            <a:r>
              <a:rPr lang="en-US" sz="1800" dirty="0">
                <a:effectLst/>
                <a:latin typeface="Arial Black" panose="020B0A04020102020204" pitchFamily="34" charset="0"/>
                <a:ea typeface="Aptos" panose="020B0004020202020204" pitchFamily="34" charset="0"/>
                <a:cs typeface="Aptos" panose="020B0004020202020204" pitchFamily="34" charset="0"/>
              </a:rPr>
              <a:t>September 5 &amp; 6</a:t>
            </a: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cs typeface="Aptos" panose="020B0004020202020204" pitchFamily="34" charset="0"/>
              </a:rPr>
              <a:t>(Española Public Schools) </a:t>
            </a:r>
          </a:p>
          <a:p>
            <a:pPr marL="0" marR="0" algn="ctr">
              <a:spcBef>
                <a:spcPts val="0"/>
              </a:spcBef>
              <a:spcAft>
                <a:spcPts val="0"/>
              </a:spcAft>
            </a:pPr>
            <a:endParaRPr lang="en-US" sz="1800"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dirty="0">
                <a:solidFill>
                  <a:srgbClr val="99D9EA"/>
                </a:solidFill>
                <a:effectLst/>
                <a:latin typeface="Arial Black" panose="020B0A04020102020204" pitchFamily="34" charset="0"/>
                <a:ea typeface="Aptos" panose="020B0004020202020204" pitchFamily="34" charset="0"/>
                <a:cs typeface="Aptos" panose="020B0004020202020204" pitchFamily="34" charset="0"/>
              </a:rPr>
              <a:t>Q2: </a:t>
            </a:r>
            <a:r>
              <a:rPr lang="en-US" sz="1800" dirty="0">
                <a:effectLst/>
                <a:latin typeface="Arial Black" panose="020B0A04020102020204" pitchFamily="34" charset="0"/>
                <a:ea typeface="Aptos" panose="020B0004020202020204" pitchFamily="34" charset="0"/>
                <a:cs typeface="Aptos" panose="020B0004020202020204" pitchFamily="34" charset="0"/>
              </a:rPr>
              <a:t>November 7 &amp; 8 </a:t>
            </a: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cs typeface="Aptos" panose="020B0004020202020204" pitchFamily="34" charset="0"/>
              </a:rPr>
              <a:t>(Virtual)</a:t>
            </a:r>
          </a:p>
          <a:p>
            <a:pPr marL="0" marR="0" algn="ctr">
              <a:spcBef>
                <a:spcPts val="0"/>
              </a:spcBef>
              <a:spcAft>
                <a:spcPts val="0"/>
              </a:spcAft>
            </a:pPr>
            <a:endParaRPr lang="en-US" sz="1800"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dirty="0">
                <a:solidFill>
                  <a:srgbClr val="B5E61D"/>
                </a:solidFill>
                <a:effectLst/>
                <a:latin typeface="Arial Black" panose="020B0A04020102020204" pitchFamily="34" charset="0"/>
                <a:ea typeface="Aptos" panose="020B0004020202020204" pitchFamily="34" charset="0"/>
                <a:cs typeface="Aptos" panose="020B0004020202020204" pitchFamily="34" charset="0"/>
              </a:rPr>
              <a:t>Q3: </a:t>
            </a:r>
            <a:r>
              <a:rPr lang="en-US" sz="1800" dirty="0">
                <a:effectLst/>
                <a:latin typeface="Arial Black" panose="020B0A04020102020204" pitchFamily="34" charset="0"/>
                <a:ea typeface="Aptos" panose="020B0004020202020204" pitchFamily="34" charset="0"/>
                <a:cs typeface="Aptos" panose="020B0004020202020204" pitchFamily="34" charset="0"/>
              </a:rPr>
              <a:t>February 20 and 21 </a:t>
            </a: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cs typeface="Aptos" panose="020B0004020202020204" pitchFamily="34" charset="0"/>
              </a:rPr>
              <a:t>(Virtual, with the ICC joining on the 21st)</a:t>
            </a:r>
          </a:p>
          <a:p>
            <a:pPr marL="0" marR="0" algn="ctr">
              <a:spcBef>
                <a:spcPts val="0"/>
              </a:spcBef>
              <a:spcAft>
                <a:spcPts val="0"/>
              </a:spcAft>
            </a:pPr>
            <a:endParaRPr lang="en-US" sz="1800" dirty="0">
              <a:effectLst/>
              <a:latin typeface="Arial Black" panose="020B0A04020102020204" pitchFamily="34" charset="0"/>
              <a:ea typeface="Aptos" panose="020B0004020202020204" pitchFamily="34" charset="0"/>
              <a:cs typeface="Aptos" panose="020B0004020202020204" pitchFamily="34" charset="0"/>
            </a:endParaRPr>
          </a:p>
          <a:p>
            <a:pPr marL="0" marR="0" algn="ctr">
              <a:spcBef>
                <a:spcPts val="0"/>
              </a:spcBef>
              <a:spcAft>
                <a:spcPts val="0"/>
              </a:spcAft>
            </a:pPr>
            <a:r>
              <a:rPr lang="en-US" sz="1800" dirty="0">
                <a:solidFill>
                  <a:srgbClr val="FFC90E"/>
                </a:solidFill>
                <a:effectLst/>
                <a:latin typeface="Arial Black" panose="020B0A04020102020204" pitchFamily="34" charset="0"/>
                <a:ea typeface="Aptos" panose="020B0004020202020204" pitchFamily="34" charset="0"/>
                <a:cs typeface="Aptos" panose="020B0004020202020204" pitchFamily="34" charset="0"/>
              </a:rPr>
              <a:t>Q4: </a:t>
            </a:r>
            <a:r>
              <a:rPr lang="en-US" sz="1800" dirty="0">
                <a:effectLst/>
                <a:latin typeface="Arial Black" panose="020B0A04020102020204" pitchFamily="34" charset="0"/>
                <a:ea typeface="Aptos" panose="020B0004020202020204" pitchFamily="34" charset="0"/>
                <a:cs typeface="Aptos" panose="020B0004020202020204" pitchFamily="34" charset="0"/>
              </a:rPr>
              <a:t>May 1 &amp; 2 </a:t>
            </a:r>
          </a:p>
          <a:p>
            <a:pPr marL="0" marR="0" algn="ctr">
              <a:spcBef>
                <a:spcPts val="0"/>
              </a:spcBef>
              <a:spcAft>
                <a:spcPts val="0"/>
              </a:spcAft>
            </a:pPr>
            <a:r>
              <a:rPr lang="en-US" sz="1800" dirty="0">
                <a:effectLst/>
                <a:latin typeface="Arial Black" panose="020B0A04020102020204" pitchFamily="34" charset="0"/>
                <a:ea typeface="Aptos" panose="020B0004020202020204" pitchFamily="34" charset="0"/>
                <a:cs typeface="Aptos" panose="020B0004020202020204" pitchFamily="34" charset="0"/>
              </a:rPr>
              <a:t>(Location to TBD)</a:t>
            </a:r>
          </a:p>
          <a:p>
            <a:pPr marL="0" marR="0">
              <a:spcBef>
                <a:spcPts val="0"/>
              </a:spcBef>
              <a:spcAft>
                <a:spcPts val="0"/>
              </a:spcAft>
            </a:pPr>
            <a:endParaRPr lang="en-US" sz="1800" dirty="0">
              <a:latin typeface="Arial Black" panose="020B0A04020102020204" pitchFamily="34" charset="0"/>
              <a:ea typeface="Aptos" panose="020B0004020202020204" pitchFamily="34" charset="0"/>
              <a:cs typeface="Aptos" panose="020B0004020202020204" pitchFamily="34" charset="0"/>
            </a:endParaRPr>
          </a:p>
          <a:p>
            <a:pPr marL="0" marR="0">
              <a:spcBef>
                <a:spcPts val="0"/>
              </a:spcBef>
              <a:spcAft>
                <a:spcPts val="0"/>
              </a:spcAft>
            </a:pPr>
            <a:endParaRPr lang="en-US" sz="1800" dirty="0">
              <a:solidFill>
                <a:schemeClr val="bg2"/>
              </a:solidFill>
              <a:effectLst/>
              <a:latin typeface="Arial Black" panose="020B0A04020102020204" pitchFamily="34" charset="0"/>
              <a:ea typeface="Aptos" panose="020B0004020202020204" pitchFamily="34" charset="0"/>
              <a:cs typeface="Aptos" panose="020B0004020202020204" pitchFamily="34" charset="0"/>
            </a:endParaRPr>
          </a:p>
        </p:txBody>
      </p:sp>
      <p:sp>
        <p:nvSpPr>
          <p:cNvPr id="28" name="TextBox 27">
            <a:extLst>
              <a:ext uri="{FF2B5EF4-FFF2-40B4-BE49-F238E27FC236}">
                <a16:creationId xmlns:a16="http://schemas.microsoft.com/office/drawing/2014/main" id="{B72AF50D-058B-E18C-7DDE-D182A0C185DB}"/>
              </a:ext>
            </a:extLst>
          </p:cNvPr>
          <p:cNvSpPr txBox="1"/>
          <p:nvPr/>
        </p:nvSpPr>
        <p:spPr>
          <a:xfrm>
            <a:off x="336255" y="5934670"/>
            <a:ext cx="6911194" cy="923330"/>
          </a:xfrm>
          <a:prstGeom prst="rect">
            <a:avLst/>
          </a:prstGeom>
          <a:noFill/>
        </p:spPr>
        <p:txBody>
          <a:bodyPr wrap="square">
            <a:spAutoFit/>
          </a:bodyPr>
          <a:lstStyle/>
          <a:p>
            <a:pPr marL="0" marR="0" algn="ctr">
              <a:spcBef>
                <a:spcPts val="0"/>
              </a:spcBef>
              <a:spcAft>
                <a:spcPts val="0"/>
              </a:spcAft>
            </a:pPr>
            <a:r>
              <a:rPr lang="en-US" sz="1800" b="1">
                <a:latin typeface="Arial Black" panose="020B0A04020102020204" pitchFamily="34" charset="0"/>
                <a:ea typeface="Aptos" panose="020B0004020202020204" pitchFamily="34" charset="0"/>
                <a:cs typeface="Aptos" panose="020B0004020202020204" pitchFamily="34" charset="0"/>
              </a:rPr>
              <a:t>C</a:t>
            </a:r>
            <a:r>
              <a:rPr lang="en-US" sz="1800" b="1">
                <a:effectLst/>
                <a:latin typeface="Arial Black" panose="020B0A04020102020204" pitchFamily="34" charset="0"/>
                <a:ea typeface="Aptos" panose="020B0004020202020204" pitchFamily="34" charset="0"/>
                <a:cs typeface="Aptos" panose="020B0004020202020204" pitchFamily="34" charset="0"/>
              </a:rPr>
              <a:t>ontact Kaity Ellis for questions</a:t>
            </a: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hlinkClick r:id="rId3">
                  <a:extLst>
                    <a:ext uri="{A12FA001-AC4F-418D-AE19-62706E023703}">
                      <ahyp:hlinkClr xmlns:ahyp="http://schemas.microsoft.com/office/drawing/2018/hyperlinkcolor" val="tx"/>
                    </a:ext>
                  </a:extLst>
                </a:hlinkClick>
              </a:rPr>
              <a:t>kaitlin.ellis@ped.nm.gov</a:t>
            </a:r>
            <a:endParaRPr lang="en-US" sz="1800" b="1" u="sng">
              <a:solidFill>
                <a:schemeClr val="bg2"/>
              </a:solidFill>
              <a:latin typeface="Arial Black" panose="020B0A04020102020204" pitchFamily="34" charset="0"/>
              <a:ea typeface="Aptos" panose="020B0004020202020204" pitchFamily="34" charset="0"/>
            </a:endParaRPr>
          </a:p>
          <a:p>
            <a:pPr marL="0" marR="0" algn="ctr">
              <a:spcBef>
                <a:spcPts val="0"/>
              </a:spcBef>
              <a:spcAft>
                <a:spcPts val="0"/>
              </a:spcAft>
            </a:pPr>
            <a:r>
              <a:rPr lang="en-US" sz="1800" b="1" u="sng">
                <a:solidFill>
                  <a:schemeClr val="bg2"/>
                </a:solidFill>
                <a:effectLst/>
                <a:latin typeface="Arial Black" panose="020B0A04020102020204" pitchFamily="34" charset="0"/>
                <a:ea typeface="Aptos" panose="020B0004020202020204" pitchFamily="34" charset="0"/>
              </a:rPr>
              <a:t>505-709-7690</a:t>
            </a:r>
            <a:endParaRPr lang="en-US" sz="1800" b="1"/>
          </a:p>
        </p:txBody>
      </p:sp>
      <p:pic>
        <p:nvPicPr>
          <p:cNvPr id="36" name="Picture 35" descr="A logo of a book with text&#10;&#10;Description automatically generated">
            <a:extLst>
              <a:ext uri="{FF2B5EF4-FFF2-40B4-BE49-F238E27FC236}">
                <a16:creationId xmlns:a16="http://schemas.microsoft.com/office/drawing/2014/main" id="{2A37685A-B425-A60C-D3A2-4E41196B0F4E}"/>
              </a:ext>
            </a:extLst>
          </p:cNvPr>
          <p:cNvPicPr>
            <a:picLocks noChangeAspect="1"/>
          </p:cNvPicPr>
          <p:nvPr/>
        </p:nvPicPr>
        <p:blipFill>
          <a:blip r:embed="rId4"/>
          <a:stretch>
            <a:fillRect/>
          </a:stretch>
        </p:blipFill>
        <p:spPr>
          <a:xfrm>
            <a:off x="7247449" y="1959722"/>
            <a:ext cx="4090800" cy="3836119"/>
          </a:xfrm>
          <a:prstGeom prst="rect">
            <a:avLst/>
          </a:prstGeom>
          <a:effectLst>
            <a:glow rad="127000">
              <a:srgbClr val="3A3D4B"/>
            </a:glow>
          </a:effectLst>
        </p:spPr>
      </p:pic>
      <p:pic>
        <p:nvPicPr>
          <p:cNvPr id="5" name="Picture 4" descr="A red check mark on a black background&#10;&#10;Description automatically generated">
            <a:extLst>
              <a:ext uri="{FF2B5EF4-FFF2-40B4-BE49-F238E27FC236}">
                <a16:creationId xmlns:a16="http://schemas.microsoft.com/office/drawing/2014/main" id="{8DA11D8F-F207-E0C1-C366-3A2939E4F9D3}"/>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197371" y="2190115"/>
            <a:ext cx="870636" cy="779557"/>
          </a:xfrm>
          <a:prstGeom prst="rect">
            <a:avLst/>
          </a:prstGeom>
        </p:spPr>
      </p:pic>
      <p:pic>
        <p:nvPicPr>
          <p:cNvPr id="3" name="Picture 2" descr="A red check mark on a black background&#10;&#10;Description automatically generated">
            <a:extLst>
              <a:ext uri="{FF2B5EF4-FFF2-40B4-BE49-F238E27FC236}">
                <a16:creationId xmlns:a16="http://schemas.microsoft.com/office/drawing/2014/main" id="{F81C9F17-015B-CB54-3CF1-92AA0F8BA37E}"/>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3238662" y="2950572"/>
            <a:ext cx="870636" cy="779557"/>
          </a:xfrm>
          <a:prstGeom prst="rect">
            <a:avLst/>
          </a:prstGeom>
        </p:spPr>
      </p:pic>
      <p:pic>
        <p:nvPicPr>
          <p:cNvPr id="2050" name="Picture 2" descr="Anna PNG Transparent Images, Anna Frozen PNG, Disney Frozen | Inspire Uplift">
            <a:extLst>
              <a:ext uri="{FF2B5EF4-FFF2-40B4-BE49-F238E27FC236}">
                <a16:creationId xmlns:a16="http://schemas.microsoft.com/office/drawing/2014/main" id="{5A75D0BC-CEF3-D054-D697-4A4B51D6DB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255010" y="5921010"/>
            <a:ext cx="936990" cy="936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5155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7F898-4B5B-4214-2D3C-31B44F5FC8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952376-30E8-AB97-D277-9363D0251E79}"/>
              </a:ext>
            </a:extLst>
          </p:cNvPr>
          <p:cNvSpPr>
            <a:spLocks noGrp="1"/>
          </p:cNvSpPr>
          <p:nvPr>
            <p:ph type="title"/>
          </p:nvPr>
        </p:nvSpPr>
        <p:spPr>
          <a:xfrm>
            <a:off x="0" y="1"/>
            <a:ext cx="12192000" cy="1315320"/>
          </a:xfrm>
        </p:spPr>
        <p:txBody>
          <a:bodyPr/>
          <a:lstStyle/>
          <a:p>
            <a:pPr algn="ctr"/>
            <a:r>
              <a:rPr lang="en-US" b="1" i="1">
                <a:latin typeface="Arial Black"/>
              </a:rPr>
              <a:t>Connections! </a:t>
            </a:r>
            <a:r>
              <a:rPr lang="en-US" b="1">
                <a:latin typeface="Arial Black"/>
              </a:rPr>
              <a:t>- OSE Parent Newsletter</a:t>
            </a:r>
          </a:p>
        </p:txBody>
      </p:sp>
      <p:sp>
        <p:nvSpPr>
          <p:cNvPr id="3" name="Text Placeholder 2">
            <a:extLst>
              <a:ext uri="{FF2B5EF4-FFF2-40B4-BE49-F238E27FC236}">
                <a16:creationId xmlns:a16="http://schemas.microsoft.com/office/drawing/2014/main" id="{AF4DAD88-0CC3-160F-D951-1F48CA099278}"/>
              </a:ext>
            </a:extLst>
          </p:cNvPr>
          <p:cNvSpPr>
            <a:spLocks noGrp="1"/>
          </p:cNvSpPr>
          <p:nvPr>
            <p:ph type="body" idx="1"/>
          </p:nvPr>
        </p:nvSpPr>
        <p:spPr>
          <a:xfrm>
            <a:off x="0" y="1461247"/>
            <a:ext cx="12192000" cy="5396753"/>
          </a:xfrm>
        </p:spPr>
        <p:txBody>
          <a:bodyPr>
            <a:normAutofit/>
          </a:bodyPr>
          <a:lstStyle/>
          <a:p>
            <a:pPr marL="114300" indent="0">
              <a:buNone/>
            </a:pPr>
            <a:endParaRPr lang="en-US" sz="1900" b="1" dirty="0">
              <a:solidFill>
                <a:schemeClr val="bg2"/>
              </a:solidFill>
              <a:latin typeface="Arial Black" panose="020B0A04020102020204" pitchFamily="34" charset="0"/>
            </a:endParaRPr>
          </a:p>
          <a:p>
            <a:pPr marL="571500" lvl="1" indent="0">
              <a:buNone/>
            </a:pPr>
            <a:endParaRPr lang="en-US" sz="1900" b="1" dirty="0">
              <a:solidFill>
                <a:schemeClr val="bg2"/>
              </a:solidFill>
              <a:latin typeface="Arial Black" panose="020B0A04020102020204" pitchFamily="34" charset="0"/>
            </a:endParaRPr>
          </a:p>
          <a:p>
            <a:pPr marL="0" indent="0" algn="ctr">
              <a:buNone/>
            </a:pPr>
            <a:r>
              <a:rPr lang="en-US" sz="1800" b="1" dirty="0">
                <a:solidFill>
                  <a:schemeClr val="bg2"/>
                </a:solidFill>
                <a:latin typeface="+mn-lt"/>
                <a:ea typeface="Aptos" panose="020B0004020202020204" pitchFamily="34" charset="0"/>
                <a:cs typeface="Aptos" panose="020B0004020202020204" pitchFamily="34" charset="0"/>
              </a:rPr>
              <a:t>Our new monthly OSE parent newsletter, </a:t>
            </a:r>
            <a:r>
              <a:rPr lang="en-US" sz="1800" b="1" i="1" dirty="0">
                <a:solidFill>
                  <a:schemeClr val="bg2"/>
                </a:solidFill>
                <a:latin typeface="+mn-lt"/>
                <a:ea typeface="Aptos" panose="020B0004020202020204" pitchFamily="34" charset="0"/>
                <a:cs typeface="Aptos" panose="020B0004020202020204" pitchFamily="34" charset="0"/>
              </a:rPr>
              <a:t>Connections!</a:t>
            </a:r>
            <a:r>
              <a:rPr lang="en-US" sz="1800" b="1" dirty="0">
                <a:solidFill>
                  <a:schemeClr val="bg2"/>
                </a:solidFill>
                <a:latin typeface="+mn-lt"/>
                <a:ea typeface="Aptos" panose="020B0004020202020204" pitchFamily="34" charset="0"/>
                <a:cs typeface="Aptos" panose="020B0004020202020204" pitchFamily="34" charset="0"/>
              </a:rPr>
              <a:t>, released its inaugural issue last week for parents.</a:t>
            </a:r>
          </a:p>
          <a:p>
            <a:pPr marL="0" indent="0" algn="ctr">
              <a:buNone/>
            </a:pPr>
            <a:r>
              <a:rPr lang="en-US" sz="1800" b="1" dirty="0">
                <a:solidFill>
                  <a:schemeClr val="bg2"/>
                </a:solidFill>
                <a:latin typeface="+mn-lt"/>
                <a:ea typeface="Aptos" panose="020B0004020202020204" pitchFamily="34" charset="0"/>
                <a:cs typeface="Aptos" panose="020B0004020202020204" pitchFamily="34" charset="0"/>
              </a:rPr>
              <a:t>Our</a:t>
            </a:r>
            <a:r>
              <a:rPr lang="en-US" sz="1800" b="1" dirty="0">
                <a:solidFill>
                  <a:schemeClr val="bg2"/>
                </a:solidFill>
                <a:effectLst/>
                <a:latin typeface="+mn-lt"/>
                <a:ea typeface="Aptos" panose="020B0004020202020204" pitchFamily="34" charset="0"/>
                <a:cs typeface="Aptos" panose="020B0004020202020204" pitchFamily="34" charset="0"/>
              </a:rPr>
              <a:t> goal is to continue building strong, supportive, collaborative relationships with families of students with disabilities, school districts, and leaders from our state’s cradle to career initiative set for the by the education Secretaries and our Governor, Michelle Lujan Grisham. </a:t>
            </a:r>
            <a:endParaRPr lang="en-US" dirty="0">
              <a:solidFill>
                <a:schemeClr val="bg2"/>
              </a:solidFill>
            </a:endParaRPr>
          </a:p>
          <a:p>
            <a:pPr marL="0" indent="0" algn="ctr">
              <a:buNone/>
            </a:pPr>
            <a:r>
              <a:rPr lang="en-US" sz="1800" b="1" i="1" dirty="0">
                <a:solidFill>
                  <a:schemeClr val="bg2"/>
                </a:solidFill>
                <a:effectLst/>
                <a:latin typeface="+mn-lt"/>
                <a:ea typeface="Aptos" panose="020B0004020202020204" pitchFamily="34" charset="0"/>
                <a:cs typeface="Aptos" panose="020B0004020202020204" pitchFamily="34" charset="0"/>
              </a:rPr>
              <a:t>Connections</a:t>
            </a:r>
            <a:r>
              <a:rPr lang="en-US" sz="1800" b="1" i="1" dirty="0">
                <a:solidFill>
                  <a:schemeClr val="bg2"/>
                </a:solidFill>
                <a:latin typeface="+mn-lt"/>
                <a:ea typeface="Aptos" panose="020B0004020202020204" pitchFamily="34" charset="0"/>
                <a:cs typeface="Aptos" panose="020B0004020202020204" pitchFamily="34" charset="0"/>
              </a:rPr>
              <a:t>!</a:t>
            </a:r>
            <a:r>
              <a:rPr lang="en-US" sz="1800" b="1" dirty="0">
                <a:solidFill>
                  <a:schemeClr val="bg2"/>
                </a:solidFill>
                <a:effectLst/>
                <a:latin typeface="+mn-lt"/>
                <a:ea typeface="Aptos" panose="020B0004020202020204" pitchFamily="34" charset="0"/>
                <a:cs typeface="Aptos" panose="020B0004020202020204" pitchFamily="34" charset="0"/>
              </a:rPr>
              <a:t> will play an important role in this effort. Through this newsletter, </a:t>
            </a:r>
            <a:r>
              <a:rPr lang="en-US" sz="1800" b="1" dirty="0">
                <a:solidFill>
                  <a:schemeClr val="bg2"/>
                </a:solidFill>
                <a:latin typeface="+mn-lt"/>
                <a:ea typeface="Aptos" panose="020B0004020202020204" pitchFamily="34" charset="0"/>
                <a:cs typeface="Aptos" panose="020B0004020202020204" pitchFamily="34" charset="0"/>
              </a:rPr>
              <a:t>our goal is</a:t>
            </a:r>
            <a:r>
              <a:rPr lang="en-US" sz="1800" b="1" dirty="0">
                <a:solidFill>
                  <a:schemeClr val="bg2"/>
                </a:solidFill>
                <a:effectLst/>
                <a:latin typeface="+mn-lt"/>
                <a:ea typeface="Aptos" panose="020B0004020202020204" pitchFamily="34" charset="0"/>
                <a:cs typeface="Aptos" panose="020B0004020202020204" pitchFamily="34" charset="0"/>
              </a:rPr>
              <a:t> to keep parents informed and engaged in the educational journey of </a:t>
            </a:r>
            <a:r>
              <a:rPr lang="en-US" sz="1800" b="1" dirty="0">
                <a:solidFill>
                  <a:schemeClr val="bg2"/>
                </a:solidFill>
                <a:latin typeface="+mn-lt"/>
                <a:ea typeface="Aptos" panose="020B0004020202020204" pitchFamily="34" charset="0"/>
                <a:cs typeface="Aptos" panose="020B0004020202020204" pitchFamily="34" charset="0"/>
              </a:rPr>
              <a:t>their</a:t>
            </a:r>
            <a:r>
              <a:rPr lang="en-US" sz="1800" b="1" dirty="0">
                <a:solidFill>
                  <a:schemeClr val="bg2"/>
                </a:solidFill>
                <a:effectLst/>
                <a:latin typeface="+mn-lt"/>
                <a:ea typeface="Aptos" panose="020B0004020202020204" pitchFamily="34" charset="0"/>
                <a:cs typeface="Aptos" panose="020B0004020202020204" pitchFamily="34" charset="0"/>
              </a:rPr>
              <a:t> </a:t>
            </a:r>
            <a:r>
              <a:rPr lang="en-US" sz="1800" b="1" dirty="0">
                <a:solidFill>
                  <a:schemeClr val="bg2"/>
                </a:solidFill>
                <a:latin typeface="+mn-lt"/>
                <a:ea typeface="Aptos" panose="020B0004020202020204" pitchFamily="34" charset="0"/>
                <a:cs typeface="Aptos" panose="020B0004020202020204" pitchFamily="34" charset="0"/>
              </a:rPr>
              <a:t>children</a:t>
            </a:r>
            <a:r>
              <a:rPr lang="en-US" sz="1800" b="1" dirty="0">
                <a:solidFill>
                  <a:schemeClr val="bg2"/>
                </a:solidFill>
                <a:effectLst/>
                <a:latin typeface="+mn-lt"/>
                <a:ea typeface="Aptos" panose="020B0004020202020204" pitchFamily="34" charset="0"/>
                <a:cs typeface="Aptos" panose="020B0004020202020204" pitchFamily="34" charset="0"/>
              </a:rPr>
              <a:t>, while also aligning with specific special education initiatives within the State Plan.</a:t>
            </a:r>
          </a:p>
          <a:p>
            <a:pPr marL="0" marR="0" indent="0" algn="ctr">
              <a:buNone/>
            </a:pPr>
            <a:r>
              <a:rPr lang="en-US" dirty="0">
                <a:solidFill>
                  <a:srgbClr val="202020"/>
                </a:solidFill>
                <a:cs typeface="Arial"/>
                <a:hlinkClick r:id="rId3"/>
              </a:rPr>
              <a:t>connections.news@ped.nm.gov</a:t>
            </a:r>
          </a:p>
          <a:p>
            <a:pPr marL="0" marR="0" indent="0" algn="ctr">
              <a:buNone/>
            </a:pPr>
            <a:r>
              <a:rPr lang="en-US" dirty="0">
                <a:solidFill>
                  <a:srgbClr val="202020"/>
                </a:solidFill>
                <a:cs typeface="Arial"/>
                <a:hlinkClick r:id="rId3"/>
              </a:rPr>
              <a:t>Parent Resource Spotlight</a:t>
            </a:r>
            <a:r>
              <a:rPr lang="en-US" dirty="0">
                <a:solidFill>
                  <a:srgbClr val="202020"/>
                </a:solidFill>
                <a:cs typeface="Arial"/>
              </a:rPr>
              <a:t> </a:t>
            </a:r>
          </a:p>
        </p:txBody>
      </p:sp>
      <p:sp>
        <p:nvSpPr>
          <p:cNvPr id="4" name="Slide Number Placeholder 3">
            <a:extLst>
              <a:ext uri="{FF2B5EF4-FFF2-40B4-BE49-F238E27FC236}">
                <a16:creationId xmlns:a16="http://schemas.microsoft.com/office/drawing/2014/main" id="{1C9AAB7F-40B7-3C18-0F77-F416FD7C78A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29</a:t>
            </a:fld>
            <a:endParaRPr lang="en-US"/>
          </a:p>
        </p:txBody>
      </p:sp>
      <p:pic>
        <p:nvPicPr>
          <p:cNvPr id="5" name="Picture 4">
            <a:extLst>
              <a:ext uri="{FF2B5EF4-FFF2-40B4-BE49-F238E27FC236}">
                <a16:creationId xmlns:a16="http://schemas.microsoft.com/office/drawing/2014/main" id="{2EDD53A1-109A-8E1F-8643-1C66AB141BAB}"/>
              </a:ext>
            </a:extLst>
          </p:cNvPr>
          <p:cNvPicPr>
            <a:picLocks noChangeAspect="1"/>
          </p:cNvPicPr>
          <p:nvPr/>
        </p:nvPicPr>
        <p:blipFill>
          <a:blip r:embed="rId4"/>
          <a:stretch>
            <a:fillRect/>
          </a:stretch>
        </p:blipFill>
        <p:spPr>
          <a:xfrm>
            <a:off x="3397105" y="1550895"/>
            <a:ext cx="4897231" cy="907128"/>
          </a:xfrm>
          <a:prstGeom prst="rect">
            <a:avLst/>
          </a:prstGeom>
        </p:spPr>
      </p:pic>
      <p:pic>
        <p:nvPicPr>
          <p:cNvPr id="14342" name="Picture 6" descr="Disney's Frozen 2 Clip Art (PNG Images) | Disney Clip Art Galore">
            <a:extLst>
              <a:ext uri="{FF2B5EF4-FFF2-40B4-BE49-F238E27FC236}">
                <a16:creationId xmlns:a16="http://schemas.microsoft.com/office/drawing/2014/main" id="{32424D6D-FC49-82D6-ED0A-E975E07A54C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5928" y="5023421"/>
            <a:ext cx="814872" cy="1792386"/>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25;g15be0ce96e7_1_100">
            <a:extLst>
              <a:ext uri="{FF2B5EF4-FFF2-40B4-BE49-F238E27FC236}">
                <a16:creationId xmlns:a16="http://schemas.microsoft.com/office/drawing/2014/main" id="{27D6D879-BBA9-AAD4-440E-C20BFC8BD97C}"/>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3471719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16001117d3c_0_30"/>
          <p:cNvSpPr txBox="1">
            <a:spLocks noGrp="1"/>
          </p:cNvSpPr>
          <p:nvPr>
            <p:ph type="title"/>
          </p:nvPr>
        </p:nvSpPr>
        <p:spPr>
          <a:xfrm>
            <a:off x="0" y="604234"/>
            <a:ext cx="12192000" cy="103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990"/>
              <a:buNone/>
            </a:pPr>
            <a:r>
              <a:rPr lang="en-US" b="1">
                <a:latin typeface="Arial Black" panose="020B0A04020102020204" pitchFamily="34" charset="0"/>
              </a:rPr>
              <a:t>Leadership/Duties of the Office</a:t>
            </a:r>
            <a:endParaRPr b="1">
              <a:latin typeface="Arial Black" panose="020B0A04020102020204" pitchFamily="34" charset="0"/>
            </a:endParaRPr>
          </a:p>
        </p:txBody>
      </p:sp>
      <p:sp>
        <p:nvSpPr>
          <p:cNvPr id="134" name="Google Shape;134;g16001117d3c_0_30"/>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3</a:t>
            </a:fld>
            <a:endParaRPr/>
          </a:p>
        </p:txBody>
      </p:sp>
      <p:sp>
        <p:nvSpPr>
          <p:cNvPr id="135" name="Google Shape;135;g16001117d3c_0_30"/>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graphicFrame>
        <p:nvGraphicFramePr>
          <p:cNvPr id="9" name="Diagram 8">
            <a:extLst>
              <a:ext uri="{FF2B5EF4-FFF2-40B4-BE49-F238E27FC236}">
                <a16:creationId xmlns:a16="http://schemas.microsoft.com/office/drawing/2014/main" id="{E791D1F0-2474-7C05-77D3-90E447E3A52C}"/>
              </a:ext>
            </a:extLst>
          </p:cNvPr>
          <p:cNvGraphicFramePr/>
          <p:nvPr>
            <p:extLst>
              <p:ext uri="{D42A27DB-BD31-4B8C-83A1-F6EECF244321}">
                <p14:modId xmlns:p14="http://schemas.microsoft.com/office/powerpoint/2010/main" val="1742540348"/>
              </p:ext>
            </p:extLst>
          </p:nvPr>
        </p:nvGraphicFramePr>
        <p:xfrm>
          <a:off x="5804965" y="1402672"/>
          <a:ext cx="6387035" cy="53887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a:extLst>
              <a:ext uri="{FF2B5EF4-FFF2-40B4-BE49-F238E27FC236}">
                <a16:creationId xmlns:a16="http://schemas.microsoft.com/office/drawing/2014/main" id="{BD5A4CC5-EB2C-D70E-76EF-68104E6F6324}"/>
              </a:ext>
            </a:extLst>
          </p:cNvPr>
          <p:cNvGraphicFramePr/>
          <p:nvPr>
            <p:extLst>
              <p:ext uri="{D42A27DB-BD31-4B8C-83A1-F6EECF244321}">
                <p14:modId xmlns:p14="http://schemas.microsoft.com/office/powerpoint/2010/main" val="147473200"/>
              </p:ext>
            </p:extLst>
          </p:nvPr>
        </p:nvGraphicFramePr>
        <p:xfrm>
          <a:off x="0" y="1535837"/>
          <a:ext cx="6095999" cy="51133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6146" name="Picture 2" descr="Kristoff (Frozen) PNG by jakeysamra on DeviantArt">
            <a:extLst>
              <a:ext uri="{FF2B5EF4-FFF2-40B4-BE49-F238E27FC236}">
                <a16:creationId xmlns:a16="http://schemas.microsoft.com/office/drawing/2014/main" id="{4D078EEC-A58A-8BFB-71CF-B70ED20E4F4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58194" y="4322034"/>
            <a:ext cx="1239513" cy="12395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C7BE9-7273-BC52-59C9-FF48ECF48FC3}"/>
              </a:ext>
            </a:extLst>
          </p:cNvPr>
          <p:cNvSpPr>
            <a:spLocks noGrp="1"/>
          </p:cNvSpPr>
          <p:nvPr>
            <p:ph type="title"/>
          </p:nvPr>
        </p:nvSpPr>
        <p:spPr>
          <a:xfrm>
            <a:off x="0" y="358401"/>
            <a:ext cx="12192000" cy="1089572"/>
          </a:xfrm>
        </p:spPr>
        <p:txBody>
          <a:bodyPr/>
          <a:lstStyle/>
          <a:p>
            <a:pPr algn="ctr"/>
            <a:r>
              <a:rPr lang="en-US" b="1">
                <a:latin typeface="Arial Black" panose="020B0A04020102020204" pitchFamily="34" charset="0"/>
              </a:rPr>
              <a:t>Special Education Ombud Flyers</a:t>
            </a:r>
          </a:p>
        </p:txBody>
      </p:sp>
      <p:sp>
        <p:nvSpPr>
          <p:cNvPr id="4" name="Slide Number Placeholder 3">
            <a:extLst>
              <a:ext uri="{FF2B5EF4-FFF2-40B4-BE49-F238E27FC236}">
                <a16:creationId xmlns:a16="http://schemas.microsoft.com/office/drawing/2014/main" id="{58B762AC-9EED-97C6-15C9-C183A5582C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pic>
        <p:nvPicPr>
          <p:cNvPr id="5" name="Picture 4">
            <a:extLst>
              <a:ext uri="{FF2B5EF4-FFF2-40B4-BE49-F238E27FC236}">
                <a16:creationId xmlns:a16="http://schemas.microsoft.com/office/drawing/2014/main" id="{7175D1F4-984A-68F0-FA5E-31EB28AAA27A}"/>
              </a:ext>
            </a:extLst>
          </p:cNvPr>
          <p:cNvPicPr>
            <a:picLocks noChangeAspect="1"/>
          </p:cNvPicPr>
          <p:nvPr/>
        </p:nvPicPr>
        <p:blipFill>
          <a:blip r:embed="rId3"/>
          <a:stretch>
            <a:fillRect/>
          </a:stretch>
        </p:blipFill>
        <p:spPr>
          <a:xfrm>
            <a:off x="0" y="1529394"/>
            <a:ext cx="4041580" cy="5328606"/>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938D7979-162E-C539-349D-1A5B098F76DF}"/>
              </a:ext>
            </a:extLst>
          </p:cNvPr>
          <p:cNvSpPr txBox="1"/>
          <p:nvPr/>
        </p:nvSpPr>
        <p:spPr>
          <a:xfrm>
            <a:off x="4176612" y="1690111"/>
            <a:ext cx="7657358" cy="1200329"/>
          </a:xfrm>
          <a:prstGeom prst="rect">
            <a:avLst/>
          </a:prstGeom>
          <a:noFill/>
        </p:spPr>
        <p:txBody>
          <a:bodyPr wrap="square">
            <a:spAutoFit/>
          </a:bodyPr>
          <a:lstStyle/>
          <a:p>
            <a:pPr marL="0" marR="0" algn="ctr">
              <a:spcBef>
                <a:spcPts val="0"/>
              </a:spcBef>
              <a:spcAft>
                <a:spcPts val="0"/>
              </a:spcAft>
            </a:pPr>
            <a:endParaRPr lang="en-US" sz="1800">
              <a:effectLst/>
              <a:latin typeface="Arial Black" panose="020B0A04020102020204" pitchFamily="34" charset="0"/>
              <a:ea typeface="Aptos" panose="020B0004020202020204" pitchFamily="34" charset="0"/>
            </a:endParaRPr>
          </a:p>
          <a:p>
            <a:pPr marL="0" marR="0" algn="ctr">
              <a:spcBef>
                <a:spcPts val="0"/>
              </a:spcBef>
              <a:spcAft>
                <a:spcPts val="0"/>
              </a:spcAft>
            </a:pPr>
            <a:r>
              <a:rPr lang="en-US" sz="1800">
                <a:effectLst/>
                <a:latin typeface="Arial Black" panose="020B0A04020102020204" pitchFamily="34" charset="0"/>
                <a:ea typeface="Aptos" panose="020B0004020202020204" pitchFamily="34" charset="0"/>
              </a:rPr>
              <a:t>Please direct all website staff, schools, and school personnel to take down the old flyers and post the </a:t>
            </a:r>
            <a:r>
              <a:rPr lang="en-US" sz="1800">
                <a:solidFill>
                  <a:srgbClr val="C00000"/>
                </a:solidFill>
                <a:effectLst/>
                <a:latin typeface="Arial Black" panose="020B0A04020102020204" pitchFamily="34" charset="0"/>
                <a:ea typeface="Aptos" panose="020B0004020202020204" pitchFamily="34" charset="0"/>
              </a:rPr>
              <a:t>new</a:t>
            </a:r>
            <a:r>
              <a:rPr lang="en-US" sz="1800">
                <a:effectLst/>
                <a:latin typeface="Arial Black" panose="020B0A04020102020204" pitchFamily="34" charset="0"/>
                <a:ea typeface="Aptos" panose="020B0004020202020204" pitchFamily="34" charset="0"/>
              </a:rPr>
              <a:t> flyers in well trafficked areas. </a:t>
            </a:r>
            <a:endParaRPr lang="en-US" sz="1200">
              <a:effectLst/>
              <a:latin typeface="Calibri" panose="020F0502020204030204" pitchFamily="34" charset="0"/>
              <a:ea typeface="Aptos" panose="020B0004020202020204" pitchFamily="34" charset="0"/>
            </a:endParaRPr>
          </a:p>
        </p:txBody>
      </p:sp>
      <p:sp>
        <p:nvSpPr>
          <p:cNvPr id="10" name="TextBox 9">
            <a:extLst>
              <a:ext uri="{FF2B5EF4-FFF2-40B4-BE49-F238E27FC236}">
                <a16:creationId xmlns:a16="http://schemas.microsoft.com/office/drawing/2014/main" id="{CDCB2BDA-B145-6CB8-0287-3E101700FAE1}"/>
              </a:ext>
            </a:extLst>
          </p:cNvPr>
          <p:cNvSpPr txBox="1"/>
          <p:nvPr/>
        </p:nvSpPr>
        <p:spPr>
          <a:xfrm>
            <a:off x="4412444" y="4282725"/>
            <a:ext cx="7286494" cy="2492990"/>
          </a:xfrm>
          <a:prstGeom prst="rect">
            <a:avLst/>
          </a:prstGeom>
          <a:noFill/>
        </p:spPr>
        <p:txBody>
          <a:bodyPr wrap="square" lIns="91440" tIns="45720" rIns="91440" bIns="45720" anchor="t">
            <a:spAutoFit/>
          </a:bodyPr>
          <a:lstStyle/>
          <a:p>
            <a:pPr marL="0" marR="0" algn="ctr">
              <a:spcBef>
                <a:spcPts val="0"/>
              </a:spcBef>
              <a:spcAft>
                <a:spcPts val="0"/>
              </a:spcAft>
            </a:pPr>
            <a:r>
              <a:rPr lang="en-US" sz="1800" dirty="0">
                <a:effectLst/>
                <a:latin typeface="Arial Black"/>
                <a:ea typeface="Aptos" panose="020B0004020202020204" pitchFamily="34" charset="0"/>
              </a:rPr>
              <a:t>If you would like information about our intake process, family presentations, or general information about our work, please contact:</a:t>
            </a:r>
          </a:p>
          <a:p>
            <a:pPr marL="0" marR="0" algn="ctr">
              <a:spcBef>
                <a:spcPts val="0"/>
              </a:spcBef>
              <a:spcAft>
                <a:spcPts val="0"/>
              </a:spcAft>
            </a:pPr>
            <a:endParaRPr lang="en-US" sz="1800" dirty="0">
              <a:latin typeface="Arial Black" panose="020B0A04020102020204" pitchFamily="34" charset="0"/>
              <a:ea typeface="Aptos" panose="020B0004020202020204" pitchFamily="34" charset="0"/>
            </a:endParaRPr>
          </a:p>
          <a:p>
            <a:pPr marL="0" marR="0" algn="ctr">
              <a:spcBef>
                <a:spcPts val="0"/>
              </a:spcBef>
              <a:spcAft>
                <a:spcPts val="0"/>
              </a:spcAft>
            </a:pPr>
            <a:r>
              <a:rPr lang="en-US" sz="1800" dirty="0">
                <a:effectLst/>
                <a:latin typeface="Arial Black"/>
                <a:ea typeface="Aptos" panose="020B0004020202020204" pitchFamily="34" charset="0"/>
              </a:rPr>
              <a:t> </a:t>
            </a:r>
            <a:r>
              <a:rPr lang="en-US" sz="1600" dirty="0">
                <a:effectLst/>
                <a:latin typeface="Arial Black"/>
                <a:ea typeface="Aptos" panose="020B0004020202020204" pitchFamily="34" charset="0"/>
              </a:rPr>
              <a:t>Clare Gallegos (505) 841-3885</a:t>
            </a:r>
            <a:endParaRPr lang="en-US" sz="1600" dirty="0">
              <a:latin typeface="Arial Black"/>
              <a:ea typeface="Aptos" panose="020B0004020202020204" pitchFamily="34" charset="0"/>
            </a:endParaRPr>
          </a:p>
          <a:p>
            <a:pPr marL="0" marR="0" algn="ctr">
              <a:spcBef>
                <a:spcPts val="0"/>
              </a:spcBef>
              <a:spcAft>
                <a:spcPts val="0"/>
              </a:spcAft>
            </a:pPr>
            <a:endParaRPr lang="en-US" sz="1600" dirty="0">
              <a:latin typeface="Arial Black" panose="020B0A04020102020204" pitchFamily="34" charset="0"/>
              <a:ea typeface="Aptos" panose="020B0004020202020204" pitchFamily="34" charset="0"/>
            </a:endParaRPr>
          </a:p>
          <a:p>
            <a:pPr marL="0" marR="0" algn="ctr">
              <a:spcBef>
                <a:spcPts val="0"/>
              </a:spcBef>
              <a:spcAft>
                <a:spcPts val="0"/>
              </a:spcAft>
            </a:pPr>
            <a:r>
              <a:rPr lang="en-US" sz="1600" dirty="0">
                <a:latin typeface="Arial Black"/>
                <a:ea typeface="Aptos" panose="020B0004020202020204" pitchFamily="34" charset="0"/>
              </a:rPr>
              <a:t>Jody Myers </a:t>
            </a:r>
            <a:r>
              <a:rPr lang="en-US" sz="1600" dirty="0">
                <a:effectLst/>
                <a:latin typeface="Arial Black"/>
                <a:ea typeface="Times New Roman" panose="02020603050405020304" pitchFamily="18" charset="0"/>
              </a:rPr>
              <a:t>(682)554-6672</a:t>
            </a:r>
            <a:endParaRPr lang="en-US" sz="1600" dirty="0">
              <a:effectLst/>
              <a:latin typeface="Arial Black"/>
              <a:ea typeface="Aptos" panose="020B0004020202020204" pitchFamily="34" charset="0"/>
            </a:endParaRPr>
          </a:p>
          <a:p>
            <a:pPr marL="0" marR="0" algn="ctr">
              <a:spcBef>
                <a:spcPts val="0"/>
              </a:spcBef>
              <a:spcAft>
                <a:spcPts val="0"/>
              </a:spcAft>
            </a:pPr>
            <a:endParaRPr lang="en-US" sz="1800" dirty="0">
              <a:latin typeface="Arial Black" panose="020B0A04020102020204" pitchFamily="34" charset="0"/>
              <a:ea typeface="Aptos" panose="020B0004020202020204" pitchFamily="34" charset="0"/>
            </a:endParaRPr>
          </a:p>
          <a:p>
            <a:pPr marL="0" marR="0" algn="ctr">
              <a:spcBef>
                <a:spcPts val="0"/>
              </a:spcBef>
              <a:spcAft>
                <a:spcPts val="0"/>
              </a:spcAft>
            </a:pPr>
            <a:r>
              <a:rPr lang="en-US" sz="1600" dirty="0">
                <a:effectLst/>
                <a:latin typeface="Arial Black"/>
                <a:ea typeface="Aptos" panose="020B0004020202020204" pitchFamily="34" charset="0"/>
              </a:rPr>
              <a:t>Michelle Tregembo</a:t>
            </a:r>
            <a:r>
              <a:rPr lang="en-US" sz="1600" dirty="0">
                <a:latin typeface="Arial Black"/>
                <a:ea typeface="Aptos" panose="020B0004020202020204" pitchFamily="34" charset="0"/>
              </a:rPr>
              <a:t> </a:t>
            </a:r>
            <a:r>
              <a:rPr lang="en-US" sz="1600" dirty="0">
                <a:effectLst/>
                <a:latin typeface="Arial Black"/>
                <a:ea typeface="Aptos" panose="020B0004020202020204" pitchFamily="34" charset="0"/>
              </a:rPr>
              <a:t>(505)274-3885</a:t>
            </a:r>
          </a:p>
        </p:txBody>
      </p:sp>
      <p:pic>
        <p:nvPicPr>
          <p:cNvPr id="1026" name="Picture 2" descr="NMDDPC">
            <a:extLst>
              <a:ext uri="{FF2B5EF4-FFF2-40B4-BE49-F238E27FC236}">
                <a16:creationId xmlns:a16="http://schemas.microsoft.com/office/drawing/2014/main" id="{868BCDAF-7A00-2E9C-7267-4A0706B390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8237" y="2982166"/>
            <a:ext cx="3494108" cy="120883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Elsa">
            <a:extLst>
              <a:ext uri="{FF2B5EF4-FFF2-40B4-BE49-F238E27FC236}">
                <a16:creationId xmlns:a16="http://schemas.microsoft.com/office/drawing/2014/main" id="{988ECBE2-BC6B-2B57-FAC2-40CC8AED8E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2428" y="5777868"/>
            <a:ext cx="1089572" cy="1089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4692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EC36226-9E93-BD07-B2FD-B3E588E75F3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31</a:t>
            </a:fld>
            <a:endParaRPr lang="en-US"/>
          </a:p>
        </p:txBody>
      </p:sp>
      <p:graphicFrame>
        <p:nvGraphicFramePr>
          <p:cNvPr id="5" name="Table 4">
            <a:extLst>
              <a:ext uri="{FF2B5EF4-FFF2-40B4-BE49-F238E27FC236}">
                <a16:creationId xmlns:a16="http://schemas.microsoft.com/office/drawing/2014/main" id="{5894B304-53FB-8E26-7482-8BC2D4E4A89D}"/>
              </a:ext>
            </a:extLst>
          </p:cNvPr>
          <p:cNvGraphicFramePr>
            <a:graphicFrameLocks noGrp="1"/>
          </p:cNvGraphicFramePr>
          <p:nvPr>
            <p:extLst>
              <p:ext uri="{D42A27DB-BD31-4B8C-83A1-F6EECF244321}">
                <p14:modId xmlns:p14="http://schemas.microsoft.com/office/powerpoint/2010/main" val="1100902722"/>
              </p:ext>
            </p:extLst>
          </p:nvPr>
        </p:nvGraphicFramePr>
        <p:xfrm>
          <a:off x="-1" y="1515036"/>
          <a:ext cx="12192001" cy="5320493"/>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3470670932"/>
                    </a:ext>
                  </a:extLst>
                </a:gridCol>
                <a:gridCol w="4991565">
                  <a:extLst>
                    <a:ext uri="{9D8B030D-6E8A-4147-A177-3AD203B41FA5}">
                      <a16:colId xmlns:a16="http://schemas.microsoft.com/office/drawing/2014/main" val="956122779"/>
                    </a:ext>
                  </a:extLst>
                </a:gridCol>
                <a:gridCol w="3139423">
                  <a:extLst>
                    <a:ext uri="{9D8B030D-6E8A-4147-A177-3AD203B41FA5}">
                      <a16:colId xmlns:a16="http://schemas.microsoft.com/office/drawing/2014/main" val="3979335520"/>
                    </a:ext>
                  </a:extLst>
                </a:gridCol>
              </a:tblGrid>
              <a:tr h="418960">
                <a:tc>
                  <a:txBody>
                    <a:bodyPr/>
                    <a:lstStyle/>
                    <a:p>
                      <a:pPr marL="0" marR="0">
                        <a:lnSpc>
                          <a:spcPct val="107000"/>
                        </a:lnSpc>
                        <a:spcBef>
                          <a:spcPts val="0"/>
                        </a:spcBef>
                        <a:spcAft>
                          <a:spcPts val="0"/>
                        </a:spcAft>
                      </a:pPr>
                      <a:r>
                        <a:rPr lang="en-US" sz="900" kern="0">
                          <a:solidFill>
                            <a:schemeClr val="bg2"/>
                          </a:solidFill>
                          <a:effectLst/>
                          <a:latin typeface="Arial Black"/>
                        </a:rPr>
                        <a:t>Cage, Margaret</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3">
                            <a:extLst>
                              <a:ext uri="{A12FA001-AC4F-418D-AE19-62706E023703}">
                                <ahyp:hlinkClr xmlns:ahyp="http://schemas.microsoft.com/office/drawing/2018/hyperlinkcolor" val="tx"/>
                              </a:ext>
                            </a:extLst>
                          </a:hlinkClick>
                        </a:rPr>
                        <a:t>margaret.cage@ped.nm.gov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Director of Special Education</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718685198"/>
                  </a:ext>
                </a:extLst>
              </a:tr>
              <a:tr h="432526">
                <a:tc>
                  <a:txBody>
                    <a:bodyPr/>
                    <a:lstStyle/>
                    <a:p>
                      <a:pPr marL="0" marR="0">
                        <a:lnSpc>
                          <a:spcPct val="107000"/>
                        </a:lnSpc>
                        <a:spcBef>
                          <a:spcPts val="0"/>
                        </a:spcBef>
                        <a:spcAft>
                          <a:spcPts val="0"/>
                        </a:spcAft>
                      </a:pPr>
                      <a:r>
                        <a:rPr lang="en-US" sz="900" kern="0">
                          <a:solidFill>
                            <a:schemeClr val="bg2"/>
                          </a:solidFill>
                          <a:effectLst/>
                          <a:latin typeface="Arial Black"/>
                        </a:rPr>
                        <a:t>Jenkins, Tyre’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4">
                            <a:extLst>
                              <a:ext uri="{A12FA001-AC4F-418D-AE19-62706E023703}">
                                <ahyp:hlinkClr xmlns:ahyp="http://schemas.microsoft.com/office/drawing/2018/hyperlinkcolor" val="tx"/>
                              </a:ext>
                            </a:extLst>
                          </a:hlinkClick>
                        </a:rPr>
                        <a:t>tyre.jenkins@ped.nm.gov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Deputy Director, Office of Special Education</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717637208"/>
                  </a:ext>
                </a:extLst>
              </a:tr>
              <a:tr h="305033">
                <a:tc>
                  <a:txBody>
                    <a:bodyPr/>
                    <a:lstStyle/>
                    <a:p>
                      <a:pPr marL="0" marR="0">
                        <a:lnSpc>
                          <a:spcPct val="107000"/>
                        </a:lnSpc>
                        <a:spcBef>
                          <a:spcPts val="0"/>
                        </a:spcBef>
                        <a:spcAft>
                          <a:spcPts val="0"/>
                        </a:spcAft>
                      </a:pPr>
                      <a:r>
                        <a:rPr lang="en-US" sz="900" kern="0">
                          <a:solidFill>
                            <a:schemeClr val="bg2"/>
                          </a:solidFill>
                          <a:effectLst/>
                          <a:latin typeface="Arial Black"/>
                        </a:rPr>
                        <a:t>Lozano, Miguel</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5">
                            <a:extLst>
                              <a:ext uri="{A12FA001-AC4F-418D-AE19-62706E023703}">
                                <ahyp:hlinkClr xmlns:ahyp="http://schemas.microsoft.com/office/drawing/2018/hyperlinkcolor" val="tx"/>
                              </a:ext>
                            </a:extLst>
                          </a:hlinkClick>
                        </a:rPr>
                        <a:t>miguel.lozano@ped.nm.gov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Chief Counsel</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1288684168"/>
                  </a:ext>
                </a:extLst>
              </a:tr>
              <a:tr h="532891">
                <a:tc>
                  <a:txBody>
                    <a:bodyPr/>
                    <a:lstStyle/>
                    <a:p>
                      <a:pPr marL="0" marR="0">
                        <a:lnSpc>
                          <a:spcPct val="107000"/>
                        </a:lnSpc>
                        <a:spcBef>
                          <a:spcPts val="0"/>
                        </a:spcBef>
                        <a:spcAft>
                          <a:spcPts val="0"/>
                        </a:spcAft>
                      </a:pPr>
                      <a:r>
                        <a:rPr lang="en-US" sz="900" kern="0">
                          <a:solidFill>
                            <a:schemeClr val="bg2"/>
                          </a:solidFill>
                          <a:effectLst/>
                          <a:latin typeface="Arial Black"/>
                        </a:rPr>
                        <a:t>Marcotte, Charlene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6">
                            <a:extLst>
                              <a:ext uri="{A12FA001-AC4F-418D-AE19-62706E023703}">
                                <ahyp:hlinkClr xmlns:ahyp="http://schemas.microsoft.com/office/drawing/2018/hyperlinkcolor" val="tx"/>
                              </a:ext>
                            </a:extLst>
                          </a:hlinkClick>
                        </a:rPr>
                        <a:t>charlene.marcotte@ped.nm.gov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Deputy Director of Finance and Data</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031116897"/>
                  </a:ext>
                </a:extLst>
              </a:tr>
              <a:tr h="515283">
                <a:tc>
                  <a:txBody>
                    <a:bodyPr/>
                    <a:lstStyle/>
                    <a:p>
                      <a:pPr marL="0" marR="0">
                        <a:lnSpc>
                          <a:spcPct val="107000"/>
                        </a:lnSpc>
                        <a:spcBef>
                          <a:spcPts val="0"/>
                        </a:spcBef>
                        <a:spcAft>
                          <a:spcPts val="0"/>
                        </a:spcAft>
                      </a:pPr>
                      <a:r>
                        <a:rPr lang="en-US" sz="900" kern="0">
                          <a:solidFill>
                            <a:schemeClr val="bg2"/>
                          </a:solidFill>
                          <a:effectLst/>
                          <a:latin typeface="Arial Black"/>
                        </a:rPr>
                        <a:t>Gill, Ria</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7">
                            <a:extLst>
                              <a:ext uri="{A12FA001-AC4F-418D-AE19-62706E023703}">
                                <ahyp:hlinkClr xmlns:ahyp="http://schemas.microsoft.com/office/drawing/2018/hyperlinkcolor" val="tx"/>
                              </a:ext>
                            </a:extLst>
                          </a:hlinkClick>
                        </a:rPr>
                        <a:t>ria.gill@ped.nm.gov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
                          <a:srgbClr val="000000"/>
                        </a:buClr>
                        <a:buSzTx/>
                        <a:buFont typeface="Arial"/>
                        <a:buNone/>
                        <a:tabLst/>
                        <a:defRPr/>
                      </a:pPr>
                      <a:r>
                        <a:rPr lang="en-US" sz="900" b="0">
                          <a:solidFill>
                            <a:schemeClr val="bg2"/>
                          </a:solidFill>
                          <a:latin typeface="Arial Black"/>
                        </a:rPr>
                        <a:t>Assistant Deputy Director, OSE</a:t>
                      </a:r>
                    </a:p>
                  </a:txBody>
                  <a:tcPr marL="95234" marR="95234" marT="182880" marB="182880" anchor="ctr">
                    <a:solidFill>
                      <a:schemeClr val="bg1">
                        <a:lumMod val="95000"/>
                      </a:schemeClr>
                    </a:solidFill>
                  </a:tcPr>
                </a:tc>
                <a:extLst>
                  <a:ext uri="{0D108BD9-81ED-4DB2-BD59-A6C34878D82A}">
                    <a16:rowId xmlns:a16="http://schemas.microsoft.com/office/drawing/2014/main" val="2419657079"/>
                  </a:ext>
                </a:extLst>
              </a:tr>
              <a:tr h="443600">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Santistevan, Monica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none" kern="100">
                          <a:solidFill>
                            <a:schemeClr val="bg2"/>
                          </a:solidFill>
                          <a:effectLst/>
                          <a:latin typeface="Arial Black"/>
                          <a:ea typeface="Aptos" panose="020B0004020202020204" pitchFamily="34" charset="0"/>
                          <a:cs typeface="Times New Roman"/>
                          <a:hlinkClick r:id="rId8">
                            <a:extLst>
                              <a:ext uri="{A12FA001-AC4F-418D-AE19-62706E023703}">
                                <ahyp:hlinkClr xmlns:ahyp="http://schemas.microsoft.com/office/drawing/2018/hyperlinkcolor" val="tx"/>
                              </a:ext>
                            </a:extLst>
                          </a:hlinkClick>
                        </a:rPr>
                        <a:t>monica.santistevan@ped.nm.gov</a:t>
                      </a:r>
                      <a:r>
                        <a:rPr lang="en-US" sz="900" b="0" u="none" kern="100">
                          <a:solidFill>
                            <a:schemeClr val="bg2"/>
                          </a:solidFill>
                          <a:effectLst/>
                          <a:latin typeface="Arial Black"/>
                          <a:ea typeface="Aptos" panose="020B0004020202020204" pitchFamily="34" charset="0"/>
                          <a:cs typeface="Times New Roman"/>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Program Support Specialist</a:t>
                      </a:r>
                    </a:p>
                  </a:txBody>
                  <a:tcPr marL="95234" marR="95234" marT="47617" marB="47617" anchor="ctr">
                    <a:solidFill>
                      <a:schemeClr val="bg1">
                        <a:lumMod val="95000"/>
                      </a:schemeClr>
                    </a:solidFill>
                  </a:tcPr>
                </a:tc>
                <a:extLst>
                  <a:ext uri="{0D108BD9-81ED-4DB2-BD59-A6C34878D82A}">
                    <a16:rowId xmlns:a16="http://schemas.microsoft.com/office/drawing/2014/main" val="2949660197"/>
                  </a:ext>
                </a:extLst>
              </a:tr>
              <a:tr h="475223">
                <a:tc>
                  <a:txBody>
                    <a:bodyPr/>
                    <a:lstStyle/>
                    <a:p>
                      <a:pPr marL="0" marR="0">
                        <a:lnSpc>
                          <a:spcPct val="107000"/>
                        </a:lnSpc>
                        <a:spcBef>
                          <a:spcPts val="0"/>
                        </a:spcBef>
                        <a:spcAft>
                          <a:spcPts val="0"/>
                        </a:spcAft>
                      </a:pPr>
                      <a:r>
                        <a:rPr lang="en-US" sz="900" kern="0">
                          <a:solidFill>
                            <a:schemeClr val="bg2"/>
                          </a:solidFill>
                          <a:effectLst/>
                          <a:latin typeface="Arial Black"/>
                        </a:rPr>
                        <a:t>Perea, Sharyn</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9">
                            <a:extLst>
                              <a:ext uri="{A12FA001-AC4F-418D-AE19-62706E023703}">
                                <ahyp:hlinkClr xmlns:ahyp="http://schemas.microsoft.com/office/drawing/2018/hyperlinkcolor" val="tx"/>
                              </a:ext>
                            </a:extLst>
                          </a:hlinkClick>
                        </a:rPr>
                        <a:t>sharyn.perea@ped.nm.gov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Dispute Resolution Coordinator</a:t>
                      </a:r>
                    </a:p>
                  </a:txBody>
                  <a:tcPr marL="95234" marR="95234" marT="47617" marB="47617" anchor="ctr">
                    <a:solidFill>
                      <a:schemeClr val="bg1">
                        <a:lumMod val="95000"/>
                      </a:schemeClr>
                    </a:solidFill>
                  </a:tcPr>
                </a:tc>
                <a:extLst>
                  <a:ext uri="{0D108BD9-81ED-4DB2-BD59-A6C34878D82A}">
                    <a16:rowId xmlns:a16="http://schemas.microsoft.com/office/drawing/2014/main" val="230532274"/>
                  </a:ext>
                </a:extLst>
              </a:tr>
              <a:tr h="499890">
                <a:tc>
                  <a:txBody>
                    <a:bodyPr/>
                    <a:lstStyle/>
                    <a:p>
                      <a:pPr marL="0" marR="0">
                        <a:lnSpc>
                          <a:spcPct val="107000"/>
                        </a:lnSpc>
                        <a:spcBef>
                          <a:spcPts val="0"/>
                        </a:spcBef>
                        <a:spcAft>
                          <a:spcPts val="0"/>
                        </a:spcAft>
                      </a:pPr>
                      <a:r>
                        <a:rPr lang="en-US" sz="900" kern="0">
                          <a:solidFill>
                            <a:schemeClr val="bg2"/>
                          </a:solidFill>
                          <a:effectLst/>
                          <a:latin typeface="Arial Black"/>
                        </a:rPr>
                        <a:t>Cassel, Elizabeth</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0">
                            <a:extLst>
                              <a:ext uri="{A12FA001-AC4F-418D-AE19-62706E023703}">
                                <ahyp:hlinkClr xmlns:ahyp="http://schemas.microsoft.com/office/drawing/2018/hyperlinkcolor" val="tx"/>
                              </a:ext>
                            </a:extLst>
                          </a:hlinkClick>
                        </a:rPr>
                        <a:t>elizabeth.cassel@ped.nm.gov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br>
                        <a:rPr lang="en-US" sz="900" b="0" kern="0">
                          <a:solidFill>
                            <a:srgbClr val="000000"/>
                          </a:solidFill>
                          <a:effectLst/>
                          <a:latin typeface="Arial Black"/>
                        </a:rPr>
                      </a:br>
                      <a:r>
                        <a:rPr lang="en-US" sz="900" b="0" kern="0">
                          <a:solidFill>
                            <a:schemeClr val="bg2"/>
                          </a:solidFill>
                          <a:effectLst/>
                          <a:latin typeface="Arial Black"/>
                        </a:rPr>
                        <a:t>Parent and Community Liaison,</a:t>
                      </a:r>
                      <a:br>
                        <a:rPr lang="en-US" sz="900" b="0" kern="0">
                          <a:solidFill>
                            <a:srgbClr val="000000"/>
                          </a:solidFill>
                          <a:effectLst/>
                          <a:latin typeface="Arial Black"/>
                        </a:rPr>
                      </a:br>
                      <a:r>
                        <a:rPr lang="en-US" sz="900" b="0" kern="0">
                          <a:solidFill>
                            <a:schemeClr val="bg2"/>
                          </a:solidFill>
                          <a:effectLst/>
                          <a:latin typeface="Arial Black"/>
                        </a:rPr>
                        <a:t>Complaints and CAPS</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3840681843"/>
                  </a:ext>
                </a:extLst>
              </a:tr>
              <a:tr h="540661">
                <a:tc>
                  <a:txBody>
                    <a:bodyPr/>
                    <a:lstStyle/>
                    <a:p>
                      <a:pPr marL="0" marR="0">
                        <a:lnSpc>
                          <a:spcPct val="107000"/>
                        </a:lnSpc>
                        <a:spcBef>
                          <a:spcPts val="0"/>
                        </a:spcBef>
                        <a:spcAft>
                          <a:spcPts val="0"/>
                        </a:spcAft>
                      </a:pPr>
                      <a:r>
                        <a:rPr lang="en-US" sz="900" kern="0">
                          <a:solidFill>
                            <a:schemeClr val="bg2"/>
                          </a:solidFill>
                          <a:effectLst/>
                          <a:latin typeface="Arial Black"/>
                        </a:rPr>
                        <a:t>Pacheco, Lorie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1">
                            <a:extLst>
                              <a:ext uri="{A12FA001-AC4F-418D-AE19-62706E023703}">
                                <ahyp:hlinkClr xmlns:ahyp="http://schemas.microsoft.com/office/drawing/2018/hyperlinkcolor" val="tx"/>
                              </a:ext>
                            </a:extLst>
                          </a:hlinkClick>
                        </a:rPr>
                        <a:t>lorie.pacheco@ped.nm.gov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General Supervision,</a:t>
                      </a:r>
                      <a:br>
                        <a:rPr lang="en-US" sz="900" b="0" kern="0">
                          <a:solidFill>
                            <a:srgbClr val="000000"/>
                          </a:solidFill>
                          <a:effectLst/>
                          <a:latin typeface="Arial Black"/>
                        </a:rPr>
                      </a:br>
                      <a:r>
                        <a:rPr lang="en-US" sz="900" b="0" kern="0">
                          <a:solidFill>
                            <a:schemeClr val="bg2"/>
                          </a:solidFill>
                          <a:effectLst/>
                          <a:latin typeface="Arial Black"/>
                        </a:rPr>
                        <a:t>Low Incidence,</a:t>
                      </a:r>
                      <a:br>
                        <a:rPr lang="en-US" sz="900" b="0" kern="0">
                          <a:solidFill>
                            <a:srgbClr val="000000"/>
                          </a:solidFill>
                          <a:effectLst/>
                          <a:latin typeface="Arial Black"/>
                        </a:rPr>
                      </a:br>
                      <a:r>
                        <a:rPr lang="en-US" sz="900" b="0" kern="0">
                          <a:solidFill>
                            <a:schemeClr val="bg2"/>
                          </a:solidFill>
                          <a:effectLst/>
                          <a:latin typeface="Arial Black"/>
                        </a:rPr>
                        <a:t>NIMAS/NIMAC</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4280217291"/>
                  </a:ext>
                </a:extLst>
              </a:tr>
              <a:tr h="432526">
                <a:tc>
                  <a:txBody>
                    <a:bodyPr/>
                    <a:lstStyle/>
                    <a:p>
                      <a:pPr marL="0" marR="0">
                        <a:lnSpc>
                          <a:spcPct val="107000"/>
                        </a:lnSpc>
                        <a:spcBef>
                          <a:spcPts val="0"/>
                        </a:spcBef>
                        <a:spcAft>
                          <a:spcPts val="0"/>
                        </a:spcAft>
                      </a:pPr>
                      <a:r>
                        <a:rPr lang="en-US" sz="900" kern="0">
                          <a:solidFill>
                            <a:schemeClr val="bg2"/>
                          </a:solidFill>
                          <a:effectLst/>
                          <a:latin typeface="Arial Black"/>
                        </a:rPr>
                        <a:t>Schweiger, Liz</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2">
                            <a:extLst>
                              <a:ext uri="{A12FA001-AC4F-418D-AE19-62706E023703}">
                                <ahyp:hlinkClr xmlns:ahyp="http://schemas.microsoft.com/office/drawing/2018/hyperlinkcolor" val="tx"/>
                              </a:ext>
                            </a:extLst>
                          </a:hlinkClick>
                        </a:rPr>
                        <a:t>liz.schweiger@ped.nm.gov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ea typeface="Aptos" panose="020B0004020202020204" pitchFamily="34" charset="0"/>
                          <a:cs typeface="Times New Roman"/>
                        </a:rPr>
                        <a:t>Education Administrator, Data Analyst, Indicator 13</a:t>
                      </a:r>
                      <a:endParaRPr lang="en-US" sz="900" b="0" kern="100">
                        <a:solidFill>
                          <a:schemeClr val="bg2"/>
                        </a:solidFill>
                        <a:effectLst/>
                        <a:latin typeface="Arial Black"/>
                        <a:ea typeface="Aptos" panose="020B0004020202020204" pitchFamily="34" charset="0"/>
                        <a:cs typeface="Times New Roman"/>
                      </a:endParaRPr>
                    </a:p>
                  </a:txBody>
                  <a:tcPr marL="95234" marR="95234" marT="47617" marB="47617" anchor="ctr">
                    <a:solidFill>
                      <a:schemeClr val="bg1">
                        <a:lumMod val="95000"/>
                      </a:schemeClr>
                    </a:solidFill>
                  </a:tcPr>
                </a:tc>
                <a:extLst>
                  <a:ext uri="{0D108BD9-81ED-4DB2-BD59-A6C34878D82A}">
                    <a16:rowId xmlns:a16="http://schemas.microsoft.com/office/drawing/2014/main" val="3410414079"/>
                  </a:ext>
                </a:extLst>
              </a:tr>
              <a:tr h="305033">
                <a:tc>
                  <a:txBody>
                    <a:bodyPr/>
                    <a:lstStyle/>
                    <a:p>
                      <a:pPr marL="0" marR="0">
                        <a:lnSpc>
                          <a:spcPct val="107000"/>
                        </a:lnSpc>
                        <a:spcBef>
                          <a:spcPts val="0"/>
                        </a:spcBef>
                        <a:spcAft>
                          <a:spcPts val="0"/>
                        </a:spcAft>
                      </a:pPr>
                      <a:r>
                        <a:rPr lang="en-US" sz="900" kern="100">
                          <a:solidFill>
                            <a:schemeClr val="bg2"/>
                          </a:solidFill>
                          <a:effectLst/>
                          <a:latin typeface="Arial Black"/>
                          <a:ea typeface="Aptos" panose="020B0004020202020204" pitchFamily="34" charset="0"/>
                          <a:cs typeface="Times New Roman"/>
                        </a:rPr>
                        <a:t>Sellers, Kaylock </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a:ea typeface="Aptos" panose="020B0004020202020204" pitchFamily="34" charset="0"/>
                          <a:cs typeface="Times New Roman"/>
                        </a:rPr>
                        <a:t>kaylock.sellers@ped.nm.gov</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a:ea typeface="Aptos" panose="020B0004020202020204" pitchFamily="34" charset="0"/>
                          <a:cs typeface="Times New Roman"/>
                        </a:rPr>
                        <a:t>Financial Coordinator </a:t>
                      </a:r>
                    </a:p>
                  </a:txBody>
                  <a:tcPr marL="95234" marR="95234" marT="47617" marB="47617" anchor="ctr">
                    <a:solidFill>
                      <a:schemeClr val="bg1">
                        <a:lumMod val="95000"/>
                      </a:schemeClr>
                    </a:solidFill>
                  </a:tcPr>
                </a:tc>
                <a:extLst>
                  <a:ext uri="{0D108BD9-81ED-4DB2-BD59-A6C34878D82A}">
                    <a16:rowId xmlns:a16="http://schemas.microsoft.com/office/drawing/2014/main" val="3758807853"/>
                  </a:ext>
                </a:extLst>
              </a:tr>
              <a:tr h="389818">
                <a:tc>
                  <a:txBody>
                    <a:bodyPr/>
                    <a:lstStyle/>
                    <a:p>
                      <a:pPr marL="0" marR="0">
                        <a:lnSpc>
                          <a:spcPct val="107000"/>
                        </a:lnSpc>
                        <a:spcBef>
                          <a:spcPts val="0"/>
                        </a:spcBef>
                        <a:spcAft>
                          <a:spcPts val="0"/>
                        </a:spcAft>
                      </a:pPr>
                      <a:r>
                        <a:rPr lang="en-US" sz="900" kern="0">
                          <a:solidFill>
                            <a:schemeClr val="bg2"/>
                          </a:solidFill>
                          <a:effectLst/>
                          <a:latin typeface="Arial Black"/>
                        </a:rPr>
                        <a:t>Quick, Catherine</a:t>
                      </a:r>
                      <a:endParaRPr lang="en-US" sz="90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a:hlinkClick r:id="rId13">
                            <a:extLst>
                              <a:ext uri="{A12FA001-AC4F-418D-AE19-62706E023703}">
                                <ahyp:hlinkClr xmlns:ahyp="http://schemas.microsoft.com/office/drawing/2018/hyperlinkcolor" val="tx"/>
                              </a:ext>
                            </a:extLst>
                          </a:hlinkClick>
                        </a:rPr>
                        <a:t>catherine.Quick@ped.nm.gov</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a:rPr>
                        <a:t>General Supervision,</a:t>
                      </a:r>
                      <a:br>
                        <a:rPr lang="en-US" sz="900" b="0" kern="0">
                          <a:solidFill>
                            <a:srgbClr val="000000"/>
                          </a:solidFill>
                          <a:effectLst/>
                          <a:latin typeface="Arial Black"/>
                        </a:rPr>
                      </a:br>
                      <a:r>
                        <a:rPr lang="en-US" sz="900" b="0" kern="0">
                          <a:solidFill>
                            <a:schemeClr val="bg2"/>
                          </a:solidFill>
                          <a:effectLst/>
                          <a:latin typeface="Arial Black"/>
                        </a:rPr>
                        <a:t>Early Childhood Ed</a:t>
                      </a:r>
                      <a:endParaRPr lang="en-US" sz="900" b="0" kern="100">
                        <a:solidFill>
                          <a:schemeClr val="bg2"/>
                        </a:solidFill>
                        <a:effectLst/>
                        <a:latin typeface="Arial Black"/>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203640649"/>
                  </a:ext>
                </a:extLst>
              </a:tr>
            </a:tbl>
          </a:graphicData>
        </a:graphic>
      </p:graphicFrame>
      <p:sp>
        <p:nvSpPr>
          <p:cNvPr id="9" name="TextBox 8">
            <a:extLst>
              <a:ext uri="{FF2B5EF4-FFF2-40B4-BE49-F238E27FC236}">
                <a16:creationId xmlns:a16="http://schemas.microsoft.com/office/drawing/2014/main" id="{DA6C5511-D99A-579F-557E-375C5B8523F4}"/>
              </a:ext>
            </a:extLst>
          </p:cNvPr>
          <p:cNvSpPr txBox="1"/>
          <p:nvPr/>
        </p:nvSpPr>
        <p:spPr>
          <a:xfrm>
            <a:off x="0" y="598470"/>
            <a:ext cx="12192000"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cs typeface="Calibri" panose="020F0502020204030204" pitchFamily="34" charset="0"/>
              </a:rPr>
              <a:t>Contact List</a:t>
            </a:r>
          </a:p>
        </p:txBody>
      </p:sp>
    </p:spTree>
    <p:extLst>
      <p:ext uri="{BB962C8B-B14F-4D97-AF65-F5344CB8AC3E}">
        <p14:creationId xmlns:p14="http://schemas.microsoft.com/office/powerpoint/2010/main" val="3737329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29EBB-93B2-4D01-602A-E26B3F201CF7}"/>
              </a:ext>
            </a:extLst>
          </p:cNvPr>
          <p:cNvSpPr>
            <a:spLocks noGrp="1"/>
          </p:cNvSpPr>
          <p:nvPr>
            <p:ph type="title"/>
          </p:nvPr>
        </p:nvSpPr>
        <p:spPr>
          <a:xfrm>
            <a:off x="1295400" y="849770"/>
            <a:ext cx="9601200" cy="1041784"/>
          </a:xfrm>
        </p:spPr>
        <p:txBody>
          <a:bodyPr>
            <a:normAutofit fontScale="90000"/>
          </a:bodyPr>
          <a:lstStyle/>
          <a:p>
            <a:pPr algn="ctr"/>
            <a:br>
              <a:rPr lang="en-US" sz="4400">
                <a:solidFill>
                  <a:schemeClr val="bg1"/>
                </a:solidFill>
                <a:latin typeface="Georgia" panose="02040502050405020303" pitchFamily="18" charset="0"/>
                <a:cs typeface="Calibri" panose="020F0502020204030204" pitchFamily="34" charset="0"/>
              </a:rPr>
            </a:br>
            <a:br>
              <a:rPr lang="en-US" sz="4400">
                <a:solidFill>
                  <a:schemeClr val="bg1"/>
                </a:solidFill>
                <a:latin typeface="Georgia" panose="02040502050405020303" pitchFamily="18" charset="0"/>
                <a:cs typeface="Calibri" panose="020F0502020204030204" pitchFamily="34" charset="0"/>
              </a:rPr>
            </a:br>
            <a:br>
              <a:rPr lang="en-US" sz="4400">
                <a:solidFill>
                  <a:schemeClr val="bg1"/>
                </a:solidFill>
                <a:latin typeface="Georgia" panose="02040502050405020303" pitchFamily="18" charset="0"/>
                <a:cs typeface="Calibri" panose="020F0502020204030204" pitchFamily="34" charset="0"/>
              </a:rPr>
            </a:br>
            <a:r>
              <a:rPr lang="en-US" sz="4400" b="1">
                <a:solidFill>
                  <a:schemeClr val="bg1"/>
                </a:solidFill>
                <a:latin typeface="Arial Black" panose="020B0A04020102020204" pitchFamily="34" charset="0"/>
                <a:cs typeface="Calibri" panose="020F0502020204030204" pitchFamily="34" charset="0"/>
              </a:rPr>
              <a:t>Contact List</a:t>
            </a:r>
            <a:br>
              <a:rPr lang="en-US" sz="4000">
                <a:solidFill>
                  <a:schemeClr val="bg1"/>
                </a:solidFill>
                <a:latin typeface="Calibri" panose="020F0502020204030204" pitchFamily="34" charset="0"/>
                <a:cs typeface="Calibri" panose="020F0502020204030204" pitchFamily="34" charset="0"/>
              </a:rPr>
            </a:br>
            <a:endParaRPr lang="en-US"/>
          </a:p>
        </p:txBody>
      </p:sp>
      <p:sp>
        <p:nvSpPr>
          <p:cNvPr id="4" name="Slide Number Placeholder 3">
            <a:extLst>
              <a:ext uri="{FF2B5EF4-FFF2-40B4-BE49-F238E27FC236}">
                <a16:creationId xmlns:a16="http://schemas.microsoft.com/office/drawing/2014/main" id="{458A8AD0-C93D-E0A2-6F8D-5DC4C1CCC0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32</a:t>
            </a:fld>
            <a:endParaRPr lang="en-US"/>
          </a:p>
        </p:txBody>
      </p:sp>
      <p:graphicFrame>
        <p:nvGraphicFramePr>
          <p:cNvPr id="5" name="Table 4">
            <a:extLst>
              <a:ext uri="{FF2B5EF4-FFF2-40B4-BE49-F238E27FC236}">
                <a16:creationId xmlns:a16="http://schemas.microsoft.com/office/drawing/2014/main" id="{5AE31AAC-E57C-DB17-6192-545E63E62386}"/>
              </a:ext>
            </a:extLst>
          </p:cNvPr>
          <p:cNvGraphicFramePr>
            <a:graphicFrameLocks noGrp="1"/>
          </p:cNvGraphicFramePr>
          <p:nvPr>
            <p:extLst>
              <p:ext uri="{D42A27DB-BD31-4B8C-83A1-F6EECF244321}">
                <p14:modId xmlns:p14="http://schemas.microsoft.com/office/powerpoint/2010/main" val="566750044"/>
              </p:ext>
            </p:extLst>
          </p:nvPr>
        </p:nvGraphicFramePr>
        <p:xfrm>
          <a:off x="0" y="1476736"/>
          <a:ext cx="12192000" cy="4350084"/>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3558232566"/>
                    </a:ext>
                  </a:extLst>
                </a:gridCol>
                <a:gridCol w="4064000">
                  <a:extLst>
                    <a:ext uri="{9D8B030D-6E8A-4147-A177-3AD203B41FA5}">
                      <a16:colId xmlns:a16="http://schemas.microsoft.com/office/drawing/2014/main" val="4048128168"/>
                    </a:ext>
                  </a:extLst>
                </a:gridCol>
                <a:gridCol w="4064000">
                  <a:extLst>
                    <a:ext uri="{9D8B030D-6E8A-4147-A177-3AD203B41FA5}">
                      <a16:colId xmlns:a16="http://schemas.microsoft.com/office/drawing/2014/main" val="2005355084"/>
                    </a:ext>
                  </a:extLst>
                </a:gridCol>
              </a:tblGrid>
              <a:tr h="491021">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Gallegos, Katalina</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hlinkClick r:id="rId3">
                            <a:extLst>
                              <a:ext uri="{A12FA001-AC4F-418D-AE19-62706E023703}">
                                <ahyp:hlinkClr xmlns:ahyp="http://schemas.microsoft.com/office/drawing/2018/hyperlinkcolor" val="tx"/>
                              </a:ext>
                            </a:extLst>
                          </a:hlinkClick>
                        </a:rPr>
                        <a:t>katalina.gallegos@ped.nm.gov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Management Analyst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1813833686"/>
                  </a:ext>
                </a:extLst>
              </a:tr>
              <a:tr h="578074">
                <a:tc>
                  <a:txBody>
                    <a:bodyPr/>
                    <a:lstStyle/>
                    <a:p>
                      <a:pPr marL="0" marR="0">
                        <a:lnSpc>
                          <a:spcPct val="107000"/>
                        </a:lnSpc>
                        <a:spcBef>
                          <a:spcPts val="0"/>
                        </a:spcBef>
                        <a:spcAft>
                          <a:spcPts val="0"/>
                        </a:spcAft>
                      </a:pPr>
                      <a:r>
                        <a:rPr lang="en-US" sz="900" b="1" kern="0">
                          <a:solidFill>
                            <a:schemeClr val="bg2"/>
                          </a:solidFill>
                          <a:effectLst/>
                          <a:latin typeface="Arial Black" panose="020B0A04020102020204" pitchFamily="34" charset="0"/>
                        </a:rPr>
                        <a:t>Cordova, Trudy</a:t>
                      </a:r>
                      <a:endPar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0">
                          <a:solidFill>
                            <a:schemeClr val="bg2"/>
                          </a:solidFill>
                          <a:effectLst/>
                          <a:latin typeface="Arial Black" panose="020B0A04020102020204" pitchFamily="34" charset="0"/>
                        </a:rPr>
                        <a:t>trudy.cordova@ped.nm.gov</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Education Administrator, Professional Development</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tx2"/>
                    </a:solidFill>
                  </a:tcPr>
                </a:tc>
                <a:extLst>
                  <a:ext uri="{0D108BD9-81ED-4DB2-BD59-A6C34878D82A}">
                    <a16:rowId xmlns:a16="http://schemas.microsoft.com/office/drawing/2014/main" val="2923703042"/>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Dinsmore, Jessica</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jessica.dinsmore@ped.nm.gov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and Support Specialist</a:t>
                      </a:r>
                    </a:p>
                  </a:txBody>
                  <a:tcPr marL="95234" marR="95234" marT="47617" marB="47617" anchor="ctr">
                    <a:solidFill>
                      <a:schemeClr val="tx2"/>
                    </a:solidFill>
                  </a:tcPr>
                </a:tc>
                <a:extLst>
                  <a:ext uri="{0D108BD9-81ED-4DB2-BD59-A6C34878D82A}">
                    <a16:rowId xmlns:a16="http://schemas.microsoft.com/office/drawing/2014/main" val="3671462520"/>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Burkett, Tammy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tamara.burkett@ped.nm.gov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Data Analyst</a:t>
                      </a:r>
                    </a:p>
                  </a:txBody>
                  <a:tcPr marL="95234" marR="95234" marT="47617" marB="47617" anchor="ctr">
                    <a:solidFill>
                      <a:schemeClr val="tx2"/>
                    </a:solidFill>
                  </a:tcPr>
                </a:tc>
                <a:extLst>
                  <a:ext uri="{0D108BD9-81ED-4DB2-BD59-A6C34878D82A}">
                    <a16:rowId xmlns:a16="http://schemas.microsoft.com/office/drawing/2014/main" val="4194773897"/>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Hedrick, Yaling</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yaling.hedrick@ped.nm.gov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monitor</a:t>
                      </a:r>
                    </a:p>
                  </a:txBody>
                  <a:tcPr marL="95234" marR="95234" marT="47617" marB="47617" anchor="ctr">
                    <a:solidFill>
                      <a:schemeClr val="tx2"/>
                    </a:solidFill>
                  </a:tcPr>
                </a:tc>
                <a:extLst>
                  <a:ext uri="{0D108BD9-81ED-4DB2-BD59-A6C34878D82A}">
                    <a16:rowId xmlns:a16="http://schemas.microsoft.com/office/drawing/2014/main" val="1134620395"/>
                  </a:ext>
                </a:extLst>
              </a:tr>
              <a:tr h="578074">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Gonzales, Kim</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kimberly.gonzales1@ped.nm.gov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Education Administrator Program &amp; Support Specialist </a:t>
                      </a:r>
                    </a:p>
                  </a:txBody>
                  <a:tcPr marL="95234" marR="95234" marT="47617" marB="47617" anchor="ctr">
                    <a:solidFill>
                      <a:schemeClr val="tx2"/>
                    </a:solidFill>
                  </a:tcPr>
                </a:tc>
                <a:extLst>
                  <a:ext uri="{0D108BD9-81ED-4DB2-BD59-A6C34878D82A}">
                    <a16:rowId xmlns:a16="http://schemas.microsoft.com/office/drawing/2014/main" val="3623248437"/>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Ellis, Kaity</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kaitlin.ellis@ped.nm.gov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Social &amp; Community Coordinator</a:t>
                      </a:r>
                    </a:p>
                  </a:txBody>
                  <a:tcPr marL="95234" marR="95234" marT="47617" marB="47617" anchor="ctr">
                    <a:solidFill>
                      <a:schemeClr val="tx2"/>
                    </a:solidFill>
                  </a:tcPr>
                </a:tc>
                <a:extLst>
                  <a:ext uri="{0D108BD9-81ED-4DB2-BD59-A6C34878D82A}">
                    <a16:rowId xmlns:a16="http://schemas.microsoft.com/office/drawing/2014/main" val="2589675539"/>
                  </a:ext>
                </a:extLst>
              </a:tr>
              <a:tr h="515589">
                <a:tc>
                  <a:txBody>
                    <a:bodyPr/>
                    <a:lstStyle/>
                    <a:p>
                      <a:pPr marL="0" marR="0">
                        <a:lnSpc>
                          <a:spcPct val="107000"/>
                        </a:lnSpc>
                        <a:spcBef>
                          <a:spcPts val="0"/>
                        </a:spcBef>
                        <a:spcAft>
                          <a:spcPts val="0"/>
                        </a:spcAft>
                      </a:pPr>
                      <a:r>
                        <a:rPr lang="en-US" sz="900" b="1"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Campbell, Natalie</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u="sng"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natalie.campbell@ped.nm.gov</a:t>
                      </a:r>
                    </a:p>
                  </a:txBody>
                  <a:tcPr marL="95234" marR="95234" marT="47617" marB="47617" anchor="ctr">
                    <a:solidFill>
                      <a:schemeClr val="tx2"/>
                    </a:solidFill>
                  </a:tcPr>
                </a:tc>
                <a:tc>
                  <a:txBody>
                    <a:bodyPr/>
                    <a:lstStyle/>
                    <a:p>
                      <a:pPr marL="0" marR="0" algn="ctr">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Assistant General Counsel</a:t>
                      </a:r>
                    </a:p>
                  </a:txBody>
                  <a:tcPr marL="95234" marR="95234" marT="47617" marB="47617" anchor="ctr">
                    <a:solidFill>
                      <a:schemeClr val="tx2"/>
                    </a:solidFill>
                  </a:tcPr>
                </a:tc>
                <a:extLst>
                  <a:ext uri="{0D108BD9-81ED-4DB2-BD59-A6C34878D82A}">
                    <a16:rowId xmlns:a16="http://schemas.microsoft.com/office/drawing/2014/main" val="3395030610"/>
                  </a:ext>
                </a:extLst>
              </a:tr>
            </a:tbl>
          </a:graphicData>
        </a:graphic>
      </p:graphicFrame>
      <p:graphicFrame>
        <p:nvGraphicFramePr>
          <p:cNvPr id="3" name="Table 2">
            <a:extLst>
              <a:ext uri="{FF2B5EF4-FFF2-40B4-BE49-F238E27FC236}">
                <a16:creationId xmlns:a16="http://schemas.microsoft.com/office/drawing/2014/main" id="{3D0D7E04-EC33-0027-1C3E-80BA3A6F40E1}"/>
              </a:ext>
            </a:extLst>
          </p:cNvPr>
          <p:cNvGraphicFramePr>
            <a:graphicFrameLocks noGrp="1"/>
          </p:cNvGraphicFramePr>
          <p:nvPr>
            <p:extLst>
              <p:ext uri="{D42A27DB-BD31-4B8C-83A1-F6EECF244321}">
                <p14:modId xmlns:p14="http://schemas.microsoft.com/office/powerpoint/2010/main" val="2978662237"/>
              </p:ext>
            </p:extLst>
          </p:nvPr>
        </p:nvGraphicFramePr>
        <p:xfrm>
          <a:off x="0" y="5826820"/>
          <a:ext cx="12192001" cy="515591"/>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114048629"/>
                    </a:ext>
                  </a:extLst>
                </a:gridCol>
                <a:gridCol w="4065220">
                  <a:extLst>
                    <a:ext uri="{9D8B030D-6E8A-4147-A177-3AD203B41FA5}">
                      <a16:colId xmlns:a16="http://schemas.microsoft.com/office/drawing/2014/main" val="136489587"/>
                    </a:ext>
                  </a:extLst>
                </a:gridCol>
                <a:gridCol w="4065768">
                  <a:extLst>
                    <a:ext uri="{9D8B030D-6E8A-4147-A177-3AD203B41FA5}">
                      <a16:colId xmlns:a16="http://schemas.microsoft.com/office/drawing/2014/main" val="667300276"/>
                    </a:ext>
                  </a:extLst>
                </a:gridCol>
              </a:tblGrid>
              <a:tr h="515591">
                <a:tc>
                  <a:txBody>
                    <a:bodyPr/>
                    <a:lstStyle/>
                    <a:p>
                      <a:pPr marL="0" marR="0">
                        <a:lnSpc>
                          <a:spcPct val="107000"/>
                        </a:lnSpc>
                        <a:spcBef>
                          <a:spcPts val="0"/>
                        </a:spcBef>
                        <a:spcAft>
                          <a:spcPts val="0"/>
                        </a:spcAft>
                      </a:pPr>
                      <a:r>
                        <a:rPr lang="en-US" sz="900" kern="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Jiang, Jingchao</a:t>
                      </a:r>
                      <a:endPar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jingchao.jiang@ped.nm.gov</a:t>
                      </a: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0">
                          <a:solidFill>
                            <a:schemeClr val="bg2"/>
                          </a:solidFill>
                          <a:effectLst/>
                          <a:latin typeface="Arial Black" panose="020B0A04020102020204" pitchFamily="34" charset="0"/>
                        </a:rPr>
                        <a:t>Financial Coordinator</a:t>
                      </a:r>
                      <a:endPar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endParaRPr>
                    </a:p>
                  </a:txBody>
                  <a:tcPr marL="95234" marR="95234" marT="47617" marB="47617" anchor="ctr">
                    <a:solidFill>
                      <a:schemeClr val="bg1">
                        <a:lumMod val="95000"/>
                      </a:schemeClr>
                    </a:solidFill>
                  </a:tcPr>
                </a:tc>
                <a:extLst>
                  <a:ext uri="{0D108BD9-81ED-4DB2-BD59-A6C34878D82A}">
                    <a16:rowId xmlns:a16="http://schemas.microsoft.com/office/drawing/2014/main" val="2227944119"/>
                  </a:ext>
                </a:extLst>
              </a:tr>
            </a:tbl>
          </a:graphicData>
        </a:graphic>
      </p:graphicFrame>
      <p:graphicFrame>
        <p:nvGraphicFramePr>
          <p:cNvPr id="6" name="Table 5">
            <a:extLst>
              <a:ext uri="{FF2B5EF4-FFF2-40B4-BE49-F238E27FC236}">
                <a16:creationId xmlns:a16="http://schemas.microsoft.com/office/drawing/2014/main" id="{B0E59A89-400D-AB08-D856-8A1C78E6DD70}"/>
              </a:ext>
            </a:extLst>
          </p:cNvPr>
          <p:cNvGraphicFramePr>
            <a:graphicFrameLocks noGrp="1"/>
          </p:cNvGraphicFramePr>
          <p:nvPr>
            <p:extLst>
              <p:ext uri="{D42A27DB-BD31-4B8C-83A1-F6EECF244321}">
                <p14:modId xmlns:p14="http://schemas.microsoft.com/office/powerpoint/2010/main" val="2652109128"/>
              </p:ext>
            </p:extLst>
          </p:nvPr>
        </p:nvGraphicFramePr>
        <p:xfrm>
          <a:off x="-1" y="6342410"/>
          <a:ext cx="12192001" cy="515589"/>
        </p:xfrm>
        <a:graphic>
          <a:graphicData uri="http://schemas.openxmlformats.org/drawingml/2006/table">
            <a:tbl>
              <a:tblPr firstRow="1" firstCol="1" bandRow="1">
                <a:tableStyleId>{5C22544A-7EE6-4342-B048-85BDC9FD1C3A}</a:tableStyleId>
              </a:tblPr>
              <a:tblGrid>
                <a:gridCol w="4061013">
                  <a:extLst>
                    <a:ext uri="{9D8B030D-6E8A-4147-A177-3AD203B41FA5}">
                      <a16:colId xmlns:a16="http://schemas.microsoft.com/office/drawing/2014/main" val="774320643"/>
                    </a:ext>
                  </a:extLst>
                </a:gridCol>
                <a:gridCol w="4063392">
                  <a:extLst>
                    <a:ext uri="{9D8B030D-6E8A-4147-A177-3AD203B41FA5}">
                      <a16:colId xmlns:a16="http://schemas.microsoft.com/office/drawing/2014/main" val="1640360479"/>
                    </a:ext>
                  </a:extLst>
                </a:gridCol>
                <a:gridCol w="4067596">
                  <a:extLst>
                    <a:ext uri="{9D8B030D-6E8A-4147-A177-3AD203B41FA5}">
                      <a16:colId xmlns:a16="http://schemas.microsoft.com/office/drawing/2014/main" val="4163655224"/>
                    </a:ext>
                  </a:extLst>
                </a:gridCol>
              </a:tblGrid>
              <a:tr h="515589">
                <a:tc>
                  <a:txBody>
                    <a:bodyPr/>
                    <a:lstStyle/>
                    <a:p>
                      <a:pPr marL="0" marR="0">
                        <a:lnSpc>
                          <a:spcPct val="107000"/>
                        </a:lnSpc>
                        <a:spcBef>
                          <a:spcPts val="0"/>
                        </a:spcBef>
                        <a:spcAft>
                          <a:spcPts val="0"/>
                        </a:spcAft>
                      </a:pPr>
                      <a:r>
                        <a:rPr lang="en-US" sz="90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Rodriguez, Jennifer</a:t>
                      </a:r>
                    </a:p>
                  </a:txBody>
                  <a:tcPr marL="95234" marR="95234" marT="47617" marB="47617" anchor="ctr">
                    <a:solidFill>
                      <a:srgbClr val="FF914D"/>
                    </a:solidFill>
                  </a:tcPr>
                </a:tc>
                <a:tc>
                  <a:txBody>
                    <a:bodyPr/>
                    <a:lstStyle/>
                    <a:p>
                      <a:pPr marL="0" marR="0">
                        <a:lnSpc>
                          <a:spcPct val="107000"/>
                        </a:lnSpc>
                        <a:spcBef>
                          <a:spcPts val="0"/>
                        </a:spcBef>
                        <a:spcAft>
                          <a:spcPts val="0"/>
                        </a:spcAft>
                      </a:pP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jennifer.rodriguez1@ped.nm.gov</a:t>
                      </a:r>
                      <a:r>
                        <a:rPr lang="en-US" sz="900" b="0" kern="10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  </a:t>
                      </a:r>
                    </a:p>
                  </a:txBody>
                  <a:tcPr marL="95234" marR="95234" marT="47617" marB="47617" anchor="ctr">
                    <a:solidFill>
                      <a:schemeClr val="bg1">
                        <a:lumMod val="95000"/>
                      </a:schemeClr>
                    </a:solidFill>
                  </a:tcPr>
                </a:tc>
                <a:tc>
                  <a:txBody>
                    <a:bodyPr/>
                    <a:lstStyle/>
                    <a:p>
                      <a:pPr marL="0" marR="0" algn="ctr">
                        <a:lnSpc>
                          <a:spcPct val="107000"/>
                        </a:lnSpc>
                        <a:spcBef>
                          <a:spcPts val="0"/>
                        </a:spcBef>
                        <a:spcAft>
                          <a:spcPts val="0"/>
                        </a:spcAft>
                      </a:pPr>
                      <a:r>
                        <a:rPr lang="en-US" sz="900" b="0" kern="100" dirty="0">
                          <a:solidFill>
                            <a:schemeClr val="bg2"/>
                          </a:solidFill>
                          <a:effectLst/>
                          <a:latin typeface="Arial Black" panose="020B0A04020102020204" pitchFamily="34" charset="0"/>
                          <a:ea typeface="Aptos" panose="020B0004020202020204" pitchFamily="34" charset="0"/>
                          <a:cs typeface="Times New Roman" panose="02020603050405020304" pitchFamily="18" charset="0"/>
                        </a:rPr>
                        <a:t>Executive Secretary</a:t>
                      </a:r>
                    </a:p>
                  </a:txBody>
                  <a:tcPr marL="95234" marR="95234" marT="47617" marB="47617" anchor="ctr">
                    <a:solidFill>
                      <a:schemeClr val="bg1">
                        <a:lumMod val="95000"/>
                      </a:schemeClr>
                    </a:solidFill>
                  </a:tcPr>
                </a:tc>
                <a:extLst>
                  <a:ext uri="{0D108BD9-81ED-4DB2-BD59-A6C34878D82A}">
                    <a16:rowId xmlns:a16="http://schemas.microsoft.com/office/drawing/2014/main" val="3183687255"/>
                  </a:ext>
                </a:extLst>
              </a:tr>
            </a:tbl>
          </a:graphicData>
        </a:graphic>
      </p:graphicFrame>
    </p:spTree>
    <p:extLst>
      <p:ext uri="{BB962C8B-B14F-4D97-AF65-F5344CB8AC3E}">
        <p14:creationId xmlns:p14="http://schemas.microsoft.com/office/powerpoint/2010/main" val="714203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728AAC"/>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F358D0-7FA0-5BA5-3EE3-387057F67569}"/>
              </a:ext>
            </a:extLst>
          </p:cNvPr>
          <p:cNvSpPr>
            <a:spLocks noGrp="1"/>
          </p:cNvSpPr>
          <p:nvPr>
            <p:ph type="sldNum" sz="quarter" idx="12"/>
          </p:nvPr>
        </p:nvSpPr>
        <p:spPr/>
        <p:txBody>
          <a:bodyPr/>
          <a:lstStyle/>
          <a:p>
            <a:fld id="{B6F15528-21DE-4FAA-801E-634DDDAF4B2B}" type="slidenum">
              <a:rPr lang="en-US" smtClean="0"/>
              <a:pPr/>
              <a:t>33</a:t>
            </a:fld>
            <a:endParaRPr lang="en-US"/>
          </a:p>
        </p:txBody>
      </p:sp>
      <p:sp>
        <p:nvSpPr>
          <p:cNvPr id="4" name="TextBox 3">
            <a:extLst>
              <a:ext uri="{FF2B5EF4-FFF2-40B4-BE49-F238E27FC236}">
                <a16:creationId xmlns:a16="http://schemas.microsoft.com/office/drawing/2014/main" id="{75C8F6FE-18AD-7106-6369-63C106F5BC76}"/>
              </a:ext>
            </a:extLst>
          </p:cNvPr>
          <p:cNvSpPr txBox="1"/>
          <p:nvPr/>
        </p:nvSpPr>
        <p:spPr>
          <a:xfrm>
            <a:off x="0" y="767031"/>
            <a:ext cx="12192000" cy="707886"/>
          </a:xfrm>
          <a:prstGeom prst="rect">
            <a:avLst/>
          </a:prstGeom>
          <a:noFill/>
        </p:spPr>
        <p:txBody>
          <a:bodyPr wrap="square" rtlCol="0">
            <a:spAutoFit/>
          </a:bodyPr>
          <a:lstStyle/>
          <a:p>
            <a:pPr algn="ctr"/>
            <a:r>
              <a:rPr lang="en-US" sz="4000" b="1" dirty="0">
                <a:solidFill>
                  <a:schemeClr val="bg1"/>
                </a:solidFill>
                <a:latin typeface="Arial Black" panose="020B0A04020102020204" pitchFamily="34" charset="0"/>
              </a:rPr>
              <a:t>Mark Your Calendars!</a:t>
            </a:r>
          </a:p>
        </p:txBody>
      </p:sp>
      <p:pic>
        <p:nvPicPr>
          <p:cNvPr id="5" name="Picture 4" descr="A picture containing outdoor, snow, tree, sky&#10;&#10;Description automatically generated">
            <a:extLst>
              <a:ext uri="{FF2B5EF4-FFF2-40B4-BE49-F238E27FC236}">
                <a16:creationId xmlns:a16="http://schemas.microsoft.com/office/drawing/2014/main" id="{85B87FC9-561B-724B-330A-B39B2F16928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0" y="1474917"/>
            <a:ext cx="9538720" cy="5383083"/>
          </a:xfrm>
          <a:prstGeom prst="rect">
            <a:avLst/>
          </a:prstGeom>
        </p:spPr>
      </p:pic>
      <p:sp>
        <p:nvSpPr>
          <p:cNvPr id="15" name="TextBox 14">
            <a:extLst>
              <a:ext uri="{FF2B5EF4-FFF2-40B4-BE49-F238E27FC236}">
                <a16:creationId xmlns:a16="http://schemas.microsoft.com/office/drawing/2014/main" id="{0E07477B-F2F3-57E5-9E35-F789BCA25AA4}"/>
              </a:ext>
            </a:extLst>
          </p:cNvPr>
          <p:cNvSpPr txBox="1"/>
          <p:nvPr/>
        </p:nvSpPr>
        <p:spPr>
          <a:xfrm>
            <a:off x="7210075" y="4398198"/>
            <a:ext cx="4657289" cy="2215991"/>
          </a:xfrm>
          <a:prstGeom prst="rect">
            <a:avLst/>
          </a:prstGeom>
          <a:solidFill>
            <a:srgbClr val="BECAD6"/>
          </a:solidFill>
          <a:effectLst>
            <a:glow rad="127000">
              <a:srgbClr val="7087A9"/>
            </a:glow>
            <a:outerShdw blurRad="50800" dist="38100" dir="2700000" algn="tl" rotWithShape="0">
              <a:prstClr val="black">
                <a:alpha val="40000"/>
              </a:prstClr>
            </a:outerShdw>
          </a:effectLst>
        </p:spPr>
        <p:txBody>
          <a:bodyPr wrap="square" rtlCol="0">
            <a:spAutoFit/>
          </a:bodyPr>
          <a:lstStyle/>
          <a:p>
            <a:pPr marL="114300" indent="0" algn="ctr">
              <a:buNone/>
            </a:pPr>
            <a:endParaRPr lang="en-US" sz="1600" b="1" dirty="0">
              <a:solidFill>
                <a:schemeClr val="bg2"/>
              </a:solidFill>
              <a:latin typeface="Arial Black" panose="020B0A04020102020204" pitchFamily="34" charset="0"/>
            </a:endParaRPr>
          </a:p>
          <a:p>
            <a:pPr marL="114300" indent="0" algn="ctr">
              <a:buNone/>
            </a:pPr>
            <a:r>
              <a:rPr lang="en-US" sz="1600" b="1" dirty="0">
                <a:solidFill>
                  <a:schemeClr val="bg2"/>
                </a:solidFill>
                <a:latin typeface="Arial Black" panose="020B0A04020102020204" pitchFamily="34" charset="0"/>
              </a:rPr>
              <a:t>Office Hour Sessions is moving to a </a:t>
            </a:r>
          </a:p>
          <a:p>
            <a:pPr marL="114300" indent="0" algn="ctr">
              <a:buNone/>
            </a:pPr>
            <a:r>
              <a:rPr lang="en-US" sz="1600" b="1" u="sng" dirty="0">
                <a:solidFill>
                  <a:srgbClr val="932C2D"/>
                </a:solidFill>
                <a:latin typeface="Arial Black" panose="020B0A04020102020204" pitchFamily="34" charset="0"/>
              </a:rPr>
              <a:t>NEW TIME!</a:t>
            </a:r>
          </a:p>
          <a:p>
            <a:pPr marL="114300" indent="0" algn="ctr">
              <a:buNone/>
            </a:pPr>
            <a:endParaRPr lang="en-US" sz="1600" b="1" dirty="0">
              <a:solidFill>
                <a:schemeClr val="bg2"/>
              </a:solidFill>
              <a:latin typeface="Arial Black" panose="020B0A04020102020204" pitchFamily="34" charset="0"/>
            </a:endParaRPr>
          </a:p>
          <a:p>
            <a:pPr marL="114300" indent="0" algn="ctr">
              <a:buNone/>
            </a:pPr>
            <a:r>
              <a:rPr lang="en-US" sz="1600" b="1" dirty="0">
                <a:solidFill>
                  <a:schemeClr val="bg2"/>
                </a:solidFill>
                <a:latin typeface="Arial Black" panose="020B0A04020102020204" pitchFamily="34" charset="0"/>
              </a:rPr>
              <a:t>Beginning March 18, 2025, OHS will be moving from 3:30 p.m. to 9:00 a.m.</a:t>
            </a:r>
          </a:p>
          <a:p>
            <a:pPr marL="114300" indent="0" algn="ctr">
              <a:buNone/>
            </a:pPr>
            <a:endParaRPr lang="en-US" sz="1400" b="1" dirty="0">
              <a:solidFill>
                <a:schemeClr val="bg2"/>
              </a:solidFill>
              <a:latin typeface="Arial Black" panose="020B0A04020102020204" pitchFamily="34" charset="0"/>
            </a:endParaRPr>
          </a:p>
          <a:p>
            <a:pPr marL="114300" indent="0" algn="ctr">
              <a:buNone/>
            </a:pPr>
            <a:endParaRPr lang="en-US" sz="1400" b="1" dirty="0">
              <a:solidFill>
                <a:schemeClr val="bg2"/>
              </a:solidFill>
              <a:latin typeface="Arial Black" panose="020B0A04020102020204" pitchFamily="34" charset="0"/>
            </a:endParaRPr>
          </a:p>
          <a:p>
            <a:pPr marL="114300" indent="0" algn="ctr">
              <a:buNone/>
            </a:pPr>
            <a:r>
              <a:rPr lang="en-US" sz="1400" dirty="0">
                <a:latin typeface="Arial Black" panose="020B0A04020102020204" pitchFamily="34" charset="0"/>
              </a:rPr>
              <a:t> </a:t>
            </a:r>
          </a:p>
        </p:txBody>
      </p:sp>
      <p:sp>
        <p:nvSpPr>
          <p:cNvPr id="14" name="TextBox 13">
            <a:extLst>
              <a:ext uri="{FF2B5EF4-FFF2-40B4-BE49-F238E27FC236}">
                <a16:creationId xmlns:a16="http://schemas.microsoft.com/office/drawing/2014/main" id="{84BF8D92-621D-142C-89B1-4939592419F8}"/>
              </a:ext>
            </a:extLst>
          </p:cNvPr>
          <p:cNvSpPr txBox="1"/>
          <p:nvPr/>
        </p:nvSpPr>
        <p:spPr>
          <a:xfrm>
            <a:off x="7210076" y="1582042"/>
            <a:ext cx="4657288" cy="2462213"/>
          </a:xfrm>
          <a:prstGeom prst="rect">
            <a:avLst/>
          </a:prstGeom>
          <a:solidFill>
            <a:srgbClr val="BECAD6"/>
          </a:solidFill>
          <a:effectLst>
            <a:glow rad="127000">
              <a:srgbClr val="7087A9"/>
            </a:glow>
            <a:outerShdw blurRad="50800" dist="38100" dir="2700000" algn="tl" rotWithShape="0">
              <a:prstClr val="black">
                <a:alpha val="40000"/>
              </a:prstClr>
            </a:outerShdw>
          </a:effectLst>
        </p:spPr>
        <p:txBody>
          <a:bodyPr wrap="square" rtlCol="0">
            <a:spAutoFit/>
          </a:bodyPr>
          <a:lstStyle/>
          <a:p>
            <a:pPr marL="114300" indent="0" algn="ctr">
              <a:buNone/>
            </a:pPr>
            <a:r>
              <a:rPr lang="en-US" b="1" dirty="0">
                <a:solidFill>
                  <a:schemeClr val="bg2"/>
                </a:solidFill>
                <a:latin typeface="Arial Black" panose="020B0A04020102020204" pitchFamily="34" charset="0"/>
              </a:rPr>
              <a:t>February</a:t>
            </a:r>
            <a:r>
              <a:rPr lang="en-US" sz="1400" b="1" dirty="0">
                <a:solidFill>
                  <a:schemeClr val="bg2"/>
                </a:solidFill>
                <a:latin typeface="Arial Black" panose="020B0A04020102020204" pitchFamily="34" charset="0"/>
              </a:rPr>
              <a:t> 18, 2025 </a:t>
            </a:r>
          </a:p>
          <a:p>
            <a:pPr marL="114300" indent="0" algn="ctr">
              <a:buNone/>
            </a:pPr>
            <a:r>
              <a:rPr lang="en-US" sz="1400" b="1" dirty="0">
                <a:solidFill>
                  <a:schemeClr val="bg2"/>
                </a:solidFill>
                <a:latin typeface="Arial Black" panose="020B0A04020102020204" pitchFamily="34" charset="0"/>
              </a:rPr>
              <a:t>Time: 3:30 – TBD</a:t>
            </a:r>
          </a:p>
          <a:p>
            <a:pPr marL="114300" indent="0" algn="ctr">
              <a:buNone/>
            </a:pPr>
            <a:r>
              <a:rPr lang="en-US" sz="1400" b="1" dirty="0">
                <a:solidFill>
                  <a:schemeClr val="bg2"/>
                </a:solidFill>
                <a:latin typeface="Arial Black" panose="020B0A04020102020204" pitchFamily="34" charset="0"/>
              </a:rPr>
              <a:t>Location: Virtual, Microsoft Teams Click here to join the meeting</a:t>
            </a:r>
          </a:p>
          <a:p>
            <a:pPr marL="114300" indent="0" algn="ctr">
              <a:buNone/>
            </a:pPr>
            <a:r>
              <a:rPr lang="en-US" sz="1400" b="1" u="sng" dirty="0">
                <a:solidFill>
                  <a:srgbClr val="932C2D"/>
                </a:solidFill>
                <a:effectLst/>
                <a:latin typeface="Arial Black"/>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Click here to join the meeting</a:t>
            </a:r>
            <a:r>
              <a:rPr lang="en-US" sz="1400" b="1" dirty="0">
                <a:solidFill>
                  <a:srgbClr val="932C2D"/>
                </a:solidFill>
                <a:latin typeface="Arial Black"/>
                <a:ea typeface="Aptos" panose="020B0004020202020204" pitchFamily="34" charset="0"/>
                <a:cs typeface="Aptos" panose="020B0004020202020204" pitchFamily="34" charset="0"/>
              </a:rPr>
              <a:t> </a:t>
            </a:r>
            <a:endParaRPr lang="en-US" sz="1400" b="1" dirty="0">
              <a:solidFill>
                <a:srgbClr val="932C2D"/>
              </a:solidFill>
              <a:latin typeface="Arial Black"/>
            </a:endParaRPr>
          </a:p>
          <a:p>
            <a:pPr marL="114300" indent="0" algn="ctr">
              <a:buNone/>
            </a:pPr>
            <a:r>
              <a:rPr lang="en-US" sz="1400" b="1" dirty="0">
                <a:solidFill>
                  <a:schemeClr val="bg2"/>
                </a:solidFill>
                <a:latin typeface="Arial Black" panose="020B0A04020102020204" pitchFamily="34" charset="0"/>
              </a:rPr>
              <a:t>Meeting ID: 252 341 847 618 </a:t>
            </a:r>
            <a:br>
              <a:rPr lang="en-US" sz="1400" b="1" dirty="0">
                <a:solidFill>
                  <a:schemeClr val="bg2"/>
                </a:solidFill>
                <a:latin typeface="Arial Black" panose="020B0A04020102020204" pitchFamily="34" charset="0"/>
              </a:rPr>
            </a:br>
            <a:r>
              <a:rPr lang="en-US" sz="1400" b="1" dirty="0">
                <a:solidFill>
                  <a:schemeClr val="bg2"/>
                </a:solidFill>
                <a:latin typeface="Arial Black" panose="020B0A04020102020204" pitchFamily="34" charset="0"/>
              </a:rPr>
              <a:t>Passcode: 7tVTBm </a:t>
            </a:r>
          </a:p>
          <a:p>
            <a:pPr marL="114300" indent="0" algn="ctr">
              <a:buNone/>
            </a:pPr>
            <a:r>
              <a:rPr lang="en-US" sz="1400" b="1" dirty="0">
                <a:solidFill>
                  <a:schemeClr val="bg2"/>
                </a:solidFill>
                <a:latin typeface="Arial Black" panose="020B0A04020102020204" pitchFamily="34" charset="0"/>
              </a:rPr>
              <a:t>Or call in (audio only) </a:t>
            </a:r>
          </a:p>
          <a:p>
            <a:pPr marL="114300" indent="0" algn="ctr">
              <a:buNone/>
            </a:pPr>
            <a:r>
              <a:rPr lang="en-US" sz="1400" b="1" dirty="0">
                <a:solidFill>
                  <a:schemeClr val="bg2"/>
                </a:solidFill>
                <a:latin typeface="Arial Black" panose="020B0A04020102020204" pitchFamily="34" charset="0"/>
              </a:rPr>
              <a:t>+1 505-312-4308,,779020632# </a:t>
            </a:r>
            <a:endParaRPr lang="en-US" sz="1400" b="1" dirty="0">
              <a:latin typeface="Arial Black" panose="020B0A04020102020204" pitchFamily="34" charset="0"/>
            </a:endParaRPr>
          </a:p>
          <a:p>
            <a:pPr marL="114300" indent="0" algn="ctr">
              <a:buNone/>
            </a:pPr>
            <a:r>
              <a:rPr lang="en-US" sz="1400" b="1" dirty="0">
                <a:solidFill>
                  <a:schemeClr val="bg2"/>
                </a:solidFill>
                <a:latin typeface="Arial Black" panose="020B0A04020102020204" pitchFamily="34" charset="0"/>
              </a:rPr>
              <a:t>Phone Conference ID: 779 020 632# </a:t>
            </a:r>
          </a:p>
          <a:p>
            <a:pPr marL="114300" indent="0" algn="ctr">
              <a:buNone/>
            </a:pPr>
            <a:r>
              <a:rPr lang="en-US" sz="1400" dirty="0">
                <a:latin typeface="Arial Black" panose="020B0A04020102020204" pitchFamily="34" charset="0"/>
              </a:rPr>
              <a:t> </a:t>
            </a:r>
          </a:p>
        </p:txBody>
      </p:sp>
    </p:spTree>
    <p:extLst>
      <p:ext uri="{BB962C8B-B14F-4D97-AF65-F5344CB8AC3E}">
        <p14:creationId xmlns:p14="http://schemas.microsoft.com/office/powerpoint/2010/main" val="16888319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30BE1B-9968-9E2B-BCDC-DE6502911FB6}"/>
              </a:ext>
            </a:extLst>
          </p:cNvPr>
          <p:cNvSpPr>
            <a:spLocks noGrp="1"/>
          </p:cNvSpPr>
          <p:nvPr>
            <p:ph type="sldNum" sz="quarter" idx="12"/>
          </p:nvPr>
        </p:nvSpPr>
        <p:spPr>
          <a:xfrm>
            <a:off x="10814807" y="6583680"/>
            <a:ext cx="1371600" cy="274320"/>
          </a:xfrm>
        </p:spPr>
        <p:txBody>
          <a:bodyPr/>
          <a:lstStyle/>
          <a:p>
            <a:fld id="{B6F15528-21DE-4FAA-801E-634DDDAF4B2B}" type="slidenum">
              <a:rPr lang="en-US" smtClean="0"/>
              <a:pPr/>
              <a:t>34</a:t>
            </a:fld>
            <a:endParaRPr lang="en-US"/>
          </a:p>
        </p:txBody>
      </p:sp>
      <p:sp>
        <p:nvSpPr>
          <p:cNvPr id="3" name="TextBox 2">
            <a:extLst>
              <a:ext uri="{FF2B5EF4-FFF2-40B4-BE49-F238E27FC236}">
                <a16:creationId xmlns:a16="http://schemas.microsoft.com/office/drawing/2014/main" id="{6BB312F9-7545-EC2A-1C0E-365D20C712CB}"/>
              </a:ext>
            </a:extLst>
          </p:cNvPr>
          <p:cNvSpPr txBox="1"/>
          <p:nvPr/>
        </p:nvSpPr>
        <p:spPr>
          <a:xfrm>
            <a:off x="2136396" y="746620"/>
            <a:ext cx="7919207"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Questions???</a:t>
            </a:r>
          </a:p>
        </p:txBody>
      </p:sp>
      <p:pic>
        <p:nvPicPr>
          <p:cNvPr id="8194" name="Picture 2" descr="Ice Question Mark PNG Images &amp; PSDs for Download | PixelSquid - S111270368">
            <a:extLst>
              <a:ext uri="{FF2B5EF4-FFF2-40B4-BE49-F238E27FC236}">
                <a16:creationId xmlns:a16="http://schemas.microsoft.com/office/drawing/2014/main" id="{E96ADF6A-3DA4-538E-3F6D-42CBD0AAFB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0052" y="2128947"/>
            <a:ext cx="4591893" cy="4591893"/>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5;g15be0ce96e7_1_100">
            <a:extLst>
              <a:ext uri="{FF2B5EF4-FFF2-40B4-BE49-F238E27FC236}">
                <a16:creationId xmlns:a16="http://schemas.microsoft.com/office/drawing/2014/main" id="{41215D72-62B1-A6DF-16A3-C9AA55175802}"/>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3350940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DFDFD"/>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B690CB-BAF0-F798-7FBF-F331F47A8DDE}"/>
              </a:ext>
            </a:extLst>
          </p:cNvPr>
          <p:cNvSpPr>
            <a:spLocks noGrp="1"/>
          </p:cNvSpPr>
          <p:nvPr>
            <p:ph type="sldNum" sz="quarter" idx="12"/>
          </p:nvPr>
        </p:nvSpPr>
        <p:spPr/>
        <p:txBody>
          <a:bodyPr/>
          <a:lstStyle/>
          <a:p>
            <a:fld id="{B6F15528-21DE-4FAA-801E-634DDDAF4B2B}" type="slidenum">
              <a:rPr lang="en-US" smtClean="0"/>
              <a:pPr/>
              <a:t>35</a:t>
            </a:fld>
            <a:endParaRPr lang="en-US"/>
          </a:p>
        </p:txBody>
      </p:sp>
      <p:sp>
        <p:nvSpPr>
          <p:cNvPr id="3" name="TextBox 2">
            <a:extLst>
              <a:ext uri="{FF2B5EF4-FFF2-40B4-BE49-F238E27FC236}">
                <a16:creationId xmlns:a16="http://schemas.microsoft.com/office/drawing/2014/main" id="{9675EDD0-CDC1-A493-20FA-F4501294C0F0}"/>
              </a:ext>
            </a:extLst>
          </p:cNvPr>
          <p:cNvSpPr txBox="1"/>
          <p:nvPr/>
        </p:nvSpPr>
        <p:spPr>
          <a:xfrm>
            <a:off x="2618509" y="806878"/>
            <a:ext cx="6954982" cy="707886"/>
          </a:xfrm>
          <a:prstGeom prst="rect">
            <a:avLst/>
          </a:prstGeom>
          <a:noFill/>
        </p:spPr>
        <p:txBody>
          <a:bodyPr wrap="square" rtlCol="0">
            <a:spAutoFit/>
          </a:bodyPr>
          <a:lstStyle/>
          <a:p>
            <a:pPr algn="ctr"/>
            <a:r>
              <a:rPr lang="en-US" sz="4000" dirty="0">
                <a:solidFill>
                  <a:schemeClr val="bg1"/>
                </a:solidFill>
                <a:latin typeface="Arial Black" panose="020B0A04020102020204" pitchFamily="34" charset="0"/>
              </a:rPr>
              <a:t>TRAINING</a:t>
            </a:r>
          </a:p>
        </p:txBody>
      </p:sp>
      <p:pic>
        <p:nvPicPr>
          <p:cNvPr id="2052" name="Picture 4" descr="Frozen Characters PNG Transparent Images, Disney Frozen PNG, | Inspire  Uplift">
            <a:extLst>
              <a:ext uri="{FF2B5EF4-FFF2-40B4-BE49-F238E27FC236}">
                <a16:creationId xmlns:a16="http://schemas.microsoft.com/office/drawing/2014/main" id="{EC0AC800-757F-31A5-904B-F60F16D2E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076" y="1675518"/>
            <a:ext cx="7621068" cy="4836641"/>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5;g15be0ce96e7_1_100">
            <a:extLst>
              <a:ext uri="{FF2B5EF4-FFF2-40B4-BE49-F238E27FC236}">
                <a16:creationId xmlns:a16="http://schemas.microsoft.com/office/drawing/2014/main" id="{C20A538D-4E78-918F-C92A-03835D40DDFA}"/>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1247218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
          <p:cNvSpPr txBox="1">
            <a:spLocks noGrp="1"/>
          </p:cNvSpPr>
          <p:nvPr>
            <p:ph type="ctrTitle"/>
          </p:nvPr>
        </p:nvSpPr>
        <p:spPr>
          <a:xfrm>
            <a:off x="0" y="1709259"/>
            <a:ext cx="6695677" cy="2101095"/>
          </a:xfrm>
          <a:prstGeom prst="rect">
            <a:avLst/>
          </a:prstGeom>
          <a:noFill/>
          <a:ln>
            <a:noFill/>
          </a:ln>
        </p:spPr>
        <p:txBody>
          <a:bodyPr spcFirstLastPara="1" wrap="square" lIns="91425" tIns="45700" rIns="91425" bIns="45700" anchor="ctr" anchorCtr="0">
            <a:noAutofit/>
          </a:bodyPr>
          <a:lstStyle/>
          <a:p>
            <a:pPr>
              <a:buSzPts val="5400"/>
            </a:pPr>
            <a:r>
              <a:rPr lang="en-US" sz="4400" b="1" dirty="0">
                <a:latin typeface="Aptos Black" panose="020B0004020202020204" pitchFamily="34" charset="0"/>
              </a:rPr>
              <a:t>Indicator 13 Secondary Transition for Students &amp; 120-Day Data Training</a:t>
            </a:r>
            <a:br>
              <a:rPr lang="en-US" sz="4700" b="1" dirty="0"/>
            </a:br>
            <a:br>
              <a:rPr lang="en-US" sz="4700" b="1" dirty="0"/>
            </a:br>
            <a:endParaRPr sz="3300" b="1" dirty="0"/>
          </a:p>
        </p:txBody>
      </p:sp>
      <p:sp>
        <p:nvSpPr>
          <p:cNvPr id="115" name="Google Shape;115;p1"/>
          <p:cNvSpPr txBox="1">
            <a:spLocks noGrp="1"/>
          </p:cNvSpPr>
          <p:nvPr>
            <p:ph type="subTitle" idx="1"/>
          </p:nvPr>
        </p:nvSpPr>
        <p:spPr>
          <a:xfrm>
            <a:off x="648032" y="4882491"/>
            <a:ext cx="5674352" cy="2101095"/>
          </a:xfrm>
          <a:prstGeom prst="rect">
            <a:avLst/>
          </a:prstGeom>
          <a:noFill/>
          <a:ln>
            <a:noFill/>
          </a:ln>
        </p:spPr>
        <p:txBody>
          <a:bodyPr spcFirstLastPara="1" wrap="square" lIns="91425" tIns="45700" rIns="91425" bIns="45700" anchor="t" anchorCtr="0">
            <a:noAutofit/>
          </a:bodyPr>
          <a:lstStyle/>
          <a:p>
            <a:pPr marL="0" lvl="0" indent="0" rtl="0">
              <a:lnSpc>
                <a:spcPct val="70000"/>
              </a:lnSpc>
              <a:spcBef>
                <a:spcPts val="0"/>
              </a:spcBef>
              <a:spcAft>
                <a:spcPts val="600"/>
              </a:spcAft>
              <a:buNone/>
            </a:pPr>
            <a:r>
              <a:rPr lang="en-US" sz="2600" dirty="0">
                <a:solidFill>
                  <a:schemeClr val="dk2"/>
                </a:solidFill>
              </a:rPr>
              <a:t>Lizana Schweiger, EA Secondary Transition Coordinator OSE</a:t>
            </a:r>
          </a:p>
          <a:p>
            <a:pPr marL="0" indent="0">
              <a:lnSpc>
                <a:spcPct val="70000"/>
              </a:lnSpc>
              <a:spcBef>
                <a:spcPts val="0"/>
              </a:spcBef>
              <a:spcAft>
                <a:spcPts val="600"/>
              </a:spcAft>
            </a:pPr>
            <a:endParaRPr lang="en-US" sz="2600" dirty="0">
              <a:solidFill>
                <a:schemeClr val="dk2"/>
              </a:solidFill>
            </a:endParaRPr>
          </a:p>
          <a:p>
            <a:pPr marL="0" indent="0">
              <a:lnSpc>
                <a:spcPct val="70000"/>
              </a:lnSpc>
              <a:spcBef>
                <a:spcPts val="0"/>
              </a:spcBef>
              <a:spcAft>
                <a:spcPts val="600"/>
              </a:spcAft>
            </a:pPr>
            <a:endParaRPr lang="en-US" sz="2600" dirty="0">
              <a:solidFill>
                <a:schemeClr val="dk2"/>
              </a:solidFill>
            </a:endParaRPr>
          </a:p>
        </p:txBody>
      </p:sp>
      <p:pic>
        <p:nvPicPr>
          <p:cNvPr id="116" name="Google Shape;116;p1"/>
          <p:cNvPicPr preferRelativeResize="0">
            <a:picLocks noGrp="1"/>
          </p:cNvPicPr>
          <p:nvPr>
            <p:ph type="pic" idx="2"/>
          </p:nvPr>
        </p:nvPicPr>
        <p:blipFill rotWithShape="1">
          <a:blip r:embed="rId3">
            <a:alphaModFix/>
          </a:blip>
          <a:srcRect t="4283" b="4282"/>
          <a:stretch/>
        </p:blipFill>
        <p:spPr>
          <a:xfrm>
            <a:off x="7537845" y="939800"/>
            <a:ext cx="4487785" cy="5648960"/>
          </a:xfrm>
          <a:prstGeom prst="rect">
            <a:avLst/>
          </a:prstGeom>
          <a:noFill/>
          <a:ln>
            <a:noFill/>
          </a:ln>
        </p:spPr>
      </p:pic>
      <p:sp>
        <p:nvSpPr>
          <p:cNvPr id="117" name="Google Shape;117;p1"/>
          <p:cNvSpPr/>
          <p:nvPr/>
        </p:nvSpPr>
        <p:spPr>
          <a:xfrm>
            <a:off x="693325" y="6127136"/>
            <a:ext cx="6216749"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400" b="0" i="1" u="none" strike="noStrike" cap="none">
                <a:solidFill>
                  <a:srgbClr val="048A81"/>
                </a:solidFill>
                <a:latin typeface="Calibri"/>
                <a:ea typeface="Calibri"/>
                <a:cs typeface="Calibri"/>
                <a:sym typeface="Calibri"/>
              </a:rPr>
              <a:t>Investing for tomorrow, delivering today. </a:t>
            </a:r>
            <a:endParaRPr sz="1200" b="0" i="0" u="none" strike="noStrike" cap="none">
              <a:solidFill>
                <a:srgbClr val="000000"/>
              </a:solidFill>
              <a:latin typeface="Arial"/>
              <a:ea typeface="Arial"/>
              <a:cs typeface="Arial"/>
              <a:sym typeface="Arial"/>
            </a:endParaRPr>
          </a:p>
        </p:txBody>
      </p:sp>
      <p:sp>
        <p:nvSpPr>
          <p:cNvPr id="118" name="Google Shape;118;p1"/>
          <p:cNvSpPr txBox="1"/>
          <p:nvPr/>
        </p:nvSpPr>
        <p:spPr>
          <a:xfrm>
            <a:off x="693325" y="5532945"/>
            <a:ext cx="4554600" cy="800189"/>
          </a:xfrm>
          <a:prstGeom prst="rect">
            <a:avLst/>
          </a:prstGeom>
          <a:noFill/>
          <a:ln>
            <a:noFill/>
          </a:ln>
        </p:spPr>
        <p:txBody>
          <a:bodyPr spcFirstLastPara="1" wrap="square" lIns="91425" tIns="91425" rIns="91425" bIns="91425" anchor="t" anchorCtr="0">
            <a:spAutoFit/>
          </a:bodyPr>
          <a:lstStyle/>
          <a:p>
            <a:r>
              <a:rPr lang="en-US" sz="2000" i="1" dirty="0">
                <a:latin typeface="Calibri"/>
                <a:ea typeface="Calibri"/>
                <a:cs typeface="Calibri"/>
              </a:rPr>
              <a:t>January 21, 2025</a:t>
            </a:r>
          </a:p>
          <a:p>
            <a:pPr marL="0" lvl="0" indent="0" algn="l" rtl="0">
              <a:spcBef>
                <a:spcPts val="0"/>
              </a:spcBef>
              <a:spcAft>
                <a:spcPts val="0"/>
              </a:spcAft>
              <a:buNone/>
            </a:pPr>
            <a:endParaRPr sz="2000" i="1" dirty="0">
              <a:latin typeface="Calibri"/>
              <a:ea typeface="Calibri"/>
              <a:cs typeface="Calibri"/>
              <a:sym typeface="Calibri"/>
            </a:endParaRPr>
          </a:p>
        </p:txBody>
      </p:sp>
      <p:sp>
        <p:nvSpPr>
          <p:cNvPr id="119" name="Google Shape;119;p1"/>
          <p:cNvSpPr txBox="1">
            <a:spLocks noGrp="1"/>
          </p:cNvSpPr>
          <p:nvPr>
            <p:ph type="sldNum" idx="12"/>
          </p:nvPr>
        </p:nvSpPr>
        <p:spPr>
          <a:xfrm>
            <a:off x="11409045" y="6333134"/>
            <a:ext cx="731700" cy="525000"/>
          </a:xfrm>
          <a:prstGeom prst="rect">
            <a:avLst/>
          </a:prstGeom>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36</a:t>
            </a:fld>
            <a:endParaRPr/>
          </a:p>
        </p:txBody>
      </p:sp>
      <p:sp>
        <p:nvSpPr>
          <p:cNvPr id="4" name="Google Shape;118;p1">
            <a:extLst>
              <a:ext uri="{FF2B5EF4-FFF2-40B4-BE49-F238E27FC236}">
                <a16:creationId xmlns:a16="http://schemas.microsoft.com/office/drawing/2014/main" id="{9A21308E-4B1B-84A5-8100-B2216DD8DF46}"/>
              </a:ext>
            </a:extLst>
          </p:cNvPr>
          <p:cNvSpPr txBox="1"/>
          <p:nvPr/>
        </p:nvSpPr>
        <p:spPr>
          <a:xfrm>
            <a:off x="578075" y="120325"/>
            <a:ext cx="4487785" cy="461635"/>
          </a:xfrm>
          <a:prstGeom prst="rect">
            <a:avLst/>
          </a:prstGeom>
          <a:noFill/>
          <a:ln>
            <a:noFill/>
          </a:ln>
        </p:spPr>
        <p:txBody>
          <a:bodyPr spcFirstLastPara="1" wrap="square" lIns="91425" tIns="91425" rIns="91425" bIns="91425" anchor="t" anchorCtr="0">
            <a:spAutoFit/>
          </a:bodyPr>
          <a:lstStyle/>
          <a:p>
            <a:r>
              <a:rPr lang="en-US" sz="1800" i="1">
                <a:latin typeface="Calibri"/>
                <a:ea typeface="Calibri"/>
                <a:cs typeface="Calibri"/>
                <a:sym typeface="Calibri"/>
              </a:rPr>
              <a:t>OSE Office Hours </a:t>
            </a:r>
          </a:p>
        </p:txBody>
      </p:sp>
    </p:spTree>
    <p:extLst>
      <p:ext uri="{BB962C8B-B14F-4D97-AF65-F5344CB8AC3E}">
        <p14:creationId xmlns:p14="http://schemas.microsoft.com/office/powerpoint/2010/main" val="978887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33F8F-9BB8-D8B6-3EC1-6AEDD3F6CAF8}"/>
              </a:ext>
            </a:extLst>
          </p:cNvPr>
          <p:cNvSpPr>
            <a:spLocks noGrp="1"/>
          </p:cNvSpPr>
          <p:nvPr>
            <p:ph type="title"/>
          </p:nvPr>
        </p:nvSpPr>
        <p:spPr>
          <a:xfrm>
            <a:off x="0" y="207824"/>
            <a:ext cx="12192000" cy="1201606"/>
          </a:xfrm>
        </p:spPr>
        <p:txBody>
          <a:bodyPr>
            <a:noAutofit/>
          </a:bodyPr>
          <a:lstStyle/>
          <a:p>
            <a:pPr algn="ctr"/>
            <a:r>
              <a:rPr lang="en-US" b="1">
                <a:latin typeface="Arial Black"/>
              </a:rPr>
              <a:t>I-13 Submission</a:t>
            </a:r>
            <a:endParaRPr lang="en-US" b="1">
              <a:latin typeface="Arial Black" panose="020B0A04020102020204" pitchFamily="34" charset="0"/>
            </a:endParaRPr>
          </a:p>
        </p:txBody>
      </p:sp>
      <p:sp>
        <p:nvSpPr>
          <p:cNvPr id="3" name="Text Placeholder 2">
            <a:extLst>
              <a:ext uri="{FF2B5EF4-FFF2-40B4-BE49-F238E27FC236}">
                <a16:creationId xmlns:a16="http://schemas.microsoft.com/office/drawing/2014/main" id="{0B939374-38E1-10E1-2500-564E1F505D4D}"/>
              </a:ext>
            </a:extLst>
          </p:cNvPr>
          <p:cNvSpPr>
            <a:spLocks noGrp="1"/>
          </p:cNvSpPr>
          <p:nvPr>
            <p:ph type="body" idx="1"/>
          </p:nvPr>
        </p:nvSpPr>
        <p:spPr/>
        <p:txBody>
          <a:bodyPr>
            <a:normAutofit lnSpcReduction="10000"/>
          </a:bodyPr>
          <a:lstStyle/>
          <a:p>
            <a:r>
              <a:rPr lang="en-US" sz="3600" dirty="0">
                <a:latin typeface="Times New Roman"/>
                <a:cs typeface="Times New Roman"/>
              </a:rPr>
              <a:t>Deadline for I-13 was Monday 1.13.25</a:t>
            </a:r>
          </a:p>
          <a:p>
            <a:r>
              <a:rPr lang="en-US" sz="3600" dirty="0">
                <a:latin typeface="Times New Roman"/>
                <a:cs typeface="Times New Roman"/>
              </a:rPr>
              <a:t>If you had an extension, it expired yesterday Monday 1.20.25</a:t>
            </a:r>
          </a:p>
          <a:p>
            <a:r>
              <a:rPr lang="en-US" sz="3600" dirty="0">
                <a:latin typeface="Times New Roman"/>
                <a:cs typeface="Times New Roman"/>
              </a:rPr>
              <a:t>If  I-13 IEPs are not submitted, they will be considered late.</a:t>
            </a:r>
          </a:p>
          <a:p>
            <a:r>
              <a:rPr lang="en-US" sz="3600" dirty="0">
                <a:latin typeface="Times New Roman"/>
                <a:cs typeface="Times New Roman"/>
              </a:rPr>
              <a:t>Reviews will start tomorrow Wednesday 1.22.25</a:t>
            </a:r>
          </a:p>
          <a:p>
            <a:r>
              <a:rPr lang="en-US" sz="3600" dirty="0">
                <a:latin typeface="Times New Roman"/>
                <a:cs typeface="Times New Roman"/>
              </a:rPr>
              <a:t>Tentative Completion date is Monday 3.10.25</a:t>
            </a:r>
          </a:p>
          <a:p>
            <a:endParaRPr lang="en-US" sz="3600" dirty="0"/>
          </a:p>
        </p:txBody>
      </p:sp>
      <p:sp>
        <p:nvSpPr>
          <p:cNvPr id="4" name="Slide Number Placeholder 3">
            <a:extLst>
              <a:ext uri="{FF2B5EF4-FFF2-40B4-BE49-F238E27FC236}">
                <a16:creationId xmlns:a16="http://schemas.microsoft.com/office/drawing/2014/main" id="{41A627E0-2EB4-E09B-3B88-192EBB5C9D3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37</a:t>
            </a:fld>
            <a:endParaRPr lang="en-US"/>
          </a:p>
        </p:txBody>
      </p:sp>
      <p:pic>
        <p:nvPicPr>
          <p:cNvPr id="5" name="Picture 4">
            <a:extLst>
              <a:ext uri="{FF2B5EF4-FFF2-40B4-BE49-F238E27FC236}">
                <a16:creationId xmlns:a16="http://schemas.microsoft.com/office/drawing/2014/main" id="{0E833043-8678-4B10-784B-565DE04B77C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371092" y="1697940"/>
            <a:ext cx="1597154" cy="2302560"/>
          </a:xfrm>
          <a:prstGeom prst="rect">
            <a:avLst/>
          </a:prstGeom>
          <a:effectLst>
            <a:softEdge rad="228600"/>
          </a:effectLst>
        </p:spPr>
      </p:pic>
      <p:sp>
        <p:nvSpPr>
          <p:cNvPr id="6" name="Google Shape;125;g15be0ce96e7_1_100">
            <a:extLst>
              <a:ext uri="{FF2B5EF4-FFF2-40B4-BE49-F238E27FC236}">
                <a16:creationId xmlns:a16="http://schemas.microsoft.com/office/drawing/2014/main" id="{3AA24DFF-DFD9-769D-A163-B2D8E5ABDE5A}"/>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186444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24A7CB-2A5F-C1F1-54E7-05A8BDF22613}"/>
              </a:ext>
            </a:extLst>
          </p:cNvPr>
          <p:cNvSpPr>
            <a:spLocks noGrp="1"/>
          </p:cNvSpPr>
          <p:nvPr>
            <p:ph type="title"/>
          </p:nvPr>
        </p:nvSpPr>
        <p:spPr>
          <a:xfrm>
            <a:off x="0" y="427128"/>
            <a:ext cx="12192000" cy="1036850"/>
          </a:xfrm>
        </p:spPr>
        <p:txBody>
          <a:bodyPr>
            <a:normAutofit/>
          </a:bodyPr>
          <a:lstStyle/>
          <a:p>
            <a:pPr algn="ctr"/>
            <a:r>
              <a:rPr lang="en-US" b="1">
                <a:latin typeface="Arial Black" panose="020B0A04020102020204" pitchFamily="34" charset="0"/>
              </a:rPr>
              <a:t> Indicator 13 Non-Compliance</a:t>
            </a:r>
          </a:p>
        </p:txBody>
      </p:sp>
      <p:sp>
        <p:nvSpPr>
          <p:cNvPr id="3" name="Text Placeholder 2">
            <a:extLst>
              <a:ext uri="{FF2B5EF4-FFF2-40B4-BE49-F238E27FC236}">
                <a16:creationId xmlns:a16="http://schemas.microsoft.com/office/drawing/2014/main" id="{112F04D5-A81A-47B5-97DF-72D7E8BEB7D9}"/>
              </a:ext>
            </a:extLst>
          </p:cNvPr>
          <p:cNvSpPr>
            <a:spLocks noGrp="1"/>
          </p:cNvSpPr>
          <p:nvPr>
            <p:ph type="body" idx="1"/>
          </p:nvPr>
        </p:nvSpPr>
        <p:spPr>
          <a:xfrm>
            <a:off x="1446756" y="1591096"/>
            <a:ext cx="9298488" cy="4343400"/>
          </a:xfrm>
        </p:spPr>
        <p:txBody>
          <a:bodyPr>
            <a:normAutofit/>
          </a:bodyPr>
          <a:lstStyle/>
          <a:p>
            <a:r>
              <a:rPr lang="en-US" sz="2800" b="1" dirty="0">
                <a:latin typeface="Times New Roman"/>
                <a:cs typeface="Times New Roman"/>
              </a:rPr>
              <a:t>Liz Schweiger will email LEAs who </a:t>
            </a:r>
            <a:r>
              <a:rPr lang="en-US" sz="2800" b="1" u="sng" dirty="0">
                <a:latin typeface="Times New Roman"/>
                <a:cs typeface="Times New Roman"/>
              </a:rPr>
              <a:t>did not</a:t>
            </a:r>
            <a:r>
              <a:rPr lang="en-US" sz="2800" b="1" dirty="0">
                <a:latin typeface="Times New Roman"/>
                <a:cs typeface="Times New Roman"/>
              </a:rPr>
              <a:t> score 100% </a:t>
            </a:r>
            <a:r>
              <a:rPr lang="en-US" sz="2800" dirty="0">
                <a:latin typeface="Times New Roman"/>
                <a:cs typeface="Times New Roman"/>
              </a:rPr>
              <a:t>on the initial review. </a:t>
            </a:r>
            <a:endParaRPr lang="en-US" sz="2800" dirty="0">
              <a:latin typeface="Times New Roman"/>
            </a:endParaRPr>
          </a:p>
          <a:p>
            <a:r>
              <a:rPr lang="en-US" sz="2800" b="1" dirty="0">
                <a:latin typeface="Times New Roman"/>
                <a:cs typeface="Times New Roman"/>
              </a:rPr>
              <a:t>Prong 1: Correction of Non-Compliance</a:t>
            </a:r>
          </a:p>
          <a:p>
            <a:pPr lvl="1"/>
            <a:r>
              <a:rPr lang="en-US" sz="2800" b="1" dirty="0">
                <a:latin typeface="Times New Roman"/>
                <a:cs typeface="Times New Roman"/>
              </a:rPr>
              <a:t>LEAs have 10 days to make whole the students whose IEPs did not meet all requirements </a:t>
            </a:r>
            <a:r>
              <a:rPr lang="en-US" sz="2800" dirty="0">
                <a:latin typeface="Times New Roman"/>
                <a:cs typeface="Times New Roman"/>
              </a:rPr>
              <a:t>(score less than 100%) by correcting the IEP.</a:t>
            </a:r>
          </a:p>
          <a:p>
            <a:pPr lvl="1"/>
            <a:r>
              <a:rPr lang="en-US" sz="2800" dirty="0">
                <a:latin typeface="Times New Roman"/>
                <a:cs typeface="Times New Roman"/>
              </a:rPr>
              <a:t>A </a:t>
            </a:r>
            <a:r>
              <a:rPr lang="en-US" sz="2800" b="1" u="sng" dirty="0">
                <a:latin typeface="Times New Roman"/>
                <a:cs typeface="Times New Roman"/>
              </a:rPr>
              <a:t>pre-finding correction notice</a:t>
            </a:r>
            <a:r>
              <a:rPr lang="en-US" sz="2800" dirty="0">
                <a:latin typeface="Times New Roman"/>
                <a:cs typeface="Times New Roman"/>
              </a:rPr>
              <a:t> will be issued, and the LEA must meet the established timelines and criteria outlined in the notice for correcting the IEP.</a:t>
            </a:r>
          </a:p>
          <a:p>
            <a:endParaRPr lang="en-US" sz="2800" b="1" dirty="0">
              <a:latin typeface="Times New Roman"/>
              <a:cs typeface="Times New Roman"/>
            </a:endParaRPr>
          </a:p>
          <a:p>
            <a:endParaRPr lang="en-US" b="1" dirty="0">
              <a:latin typeface="Times New Roman"/>
              <a:cs typeface="Times New Roman"/>
            </a:endParaRPr>
          </a:p>
          <a:p>
            <a:endParaRPr lang="en-US" dirty="0"/>
          </a:p>
        </p:txBody>
      </p:sp>
      <p:sp>
        <p:nvSpPr>
          <p:cNvPr id="4" name="Slide Number Placeholder 3">
            <a:extLst>
              <a:ext uri="{FF2B5EF4-FFF2-40B4-BE49-F238E27FC236}">
                <a16:creationId xmlns:a16="http://schemas.microsoft.com/office/drawing/2014/main" id="{BEE25321-EC8E-E462-1DF8-9135B7CE06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38</a:t>
            </a:fld>
            <a:endParaRPr lang="en-US"/>
          </a:p>
        </p:txBody>
      </p:sp>
      <p:pic>
        <p:nvPicPr>
          <p:cNvPr id="10242" name="Picture 2" descr="Prince Hans (Frozen) PNG by jakeysamra on DeviantArt">
            <a:extLst>
              <a:ext uri="{FF2B5EF4-FFF2-40B4-BE49-F238E27FC236}">
                <a16:creationId xmlns:a16="http://schemas.microsoft.com/office/drawing/2014/main" id="{D34B68CD-8E0D-7E12-48D8-66B1A2D8B8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62796"/>
            <a:ext cx="3095204" cy="3095204"/>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5;g15be0ce96e7_1_100">
            <a:extLst>
              <a:ext uri="{FF2B5EF4-FFF2-40B4-BE49-F238E27FC236}">
                <a16:creationId xmlns:a16="http://schemas.microsoft.com/office/drawing/2014/main" id="{E0A39FF6-7516-1A91-ABC8-97AF4AD0CCA9}"/>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3548450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C1B232-817F-E9EC-A732-3EC0BF3CAB54}"/>
              </a:ext>
            </a:extLst>
          </p:cNvPr>
          <p:cNvSpPr>
            <a:spLocks noGrp="1"/>
          </p:cNvSpPr>
          <p:nvPr>
            <p:ph type="title"/>
          </p:nvPr>
        </p:nvSpPr>
        <p:spPr>
          <a:xfrm>
            <a:off x="0" y="422914"/>
            <a:ext cx="12192000" cy="1036850"/>
          </a:xfrm>
        </p:spPr>
        <p:txBody>
          <a:bodyPr/>
          <a:lstStyle/>
          <a:p>
            <a:pPr algn="ctr"/>
            <a:r>
              <a:rPr lang="en-US" b="1">
                <a:latin typeface="Arial Black"/>
              </a:rPr>
              <a:t>OSE Indicator 13 Review Recap</a:t>
            </a:r>
            <a:endParaRPr lang="en-US" b="1">
              <a:latin typeface="Arial Black" panose="020B0A04020102020204" pitchFamily="34" charset="0"/>
            </a:endParaRPr>
          </a:p>
        </p:txBody>
      </p:sp>
      <p:sp>
        <p:nvSpPr>
          <p:cNvPr id="3" name="Text Placeholder 2">
            <a:extLst>
              <a:ext uri="{FF2B5EF4-FFF2-40B4-BE49-F238E27FC236}">
                <a16:creationId xmlns:a16="http://schemas.microsoft.com/office/drawing/2014/main" id="{4242B080-0C27-BB5D-495B-F714FE039599}"/>
              </a:ext>
            </a:extLst>
          </p:cNvPr>
          <p:cNvSpPr>
            <a:spLocks noGrp="1"/>
          </p:cNvSpPr>
          <p:nvPr>
            <p:ph type="body" idx="1"/>
          </p:nvPr>
        </p:nvSpPr>
        <p:spPr>
          <a:xfrm>
            <a:off x="2362200" y="1453243"/>
            <a:ext cx="9601200" cy="4343400"/>
          </a:xfrm>
        </p:spPr>
        <p:txBody>
          <a:bodyPr/>
          <a:lstStyle/>
          <a:p>
            <a:pPr marL="114300" indent="0">
              <a:buNone/>
            </a:pPr>
            <a:endParaRPr lang="en-US" dirty="0">
              <a:latin typeface="Times New Roman"/>
              <a:cs typeface="Times New Roman"/>
            </a:endParaRPr>
          </a:p>
          <a:p>
            <a:r>
              <a:rPr lang="en-US">
                <a:latin typeface="Times New Roman"/>
                <a:cs typeface="Times New Roman"/>
              </a:rPr>
              <a:t>LEA scores</a:t>
            </a:r>
            <a:r>
              <a:rPr lang="en-US" dirty="0">
                <a:latin typeface="Times New Roman"/>
                <a:cs typeface="Times New Roman"/>
              </a:rPr>
              <a:t> will be available once </a:t>
            </a:r>
            <a:r>
              <a:rPr lang="en-US" b="1" dirty="0">
                <a:latin typeface="Times New Roman"/>
                <a:cs typeface="Times New Roman"/>
              </a:rPr>
              <a:t>all the reviews are complete </a:t>
            </a:r>
            <a:r>
              <a:rPr lang="en-US" dirty="0">
                <a:latin typeface="Times New Roman"/>
                <a:cs typeface="Times New Roman"/>
              </a:rPr>
              <a:t>in  </a:t>
            </a:r>
            <a:r>
              <a:rPr lang="en-US" b="1" dirty="0">
                <a:latin typeface="Times New Roman"/>
                <a:cs typeface="Times New Roman"/>
              </a:rPr>
              <a:t>March 2025 </a:t>
            </a:r>
          </a:p>
          <a:p>
            <a:r>
              <a:rPr lang="en-US" b="1">
                <a:latin typeface="Times New Roman"/>
                <a:cs typeface="Times New Roman"/>
              </a:rPr>
              <a:t>Check</a:t>
            </a:r>
            <a:r>
              <a:rPr lang="en-US" b="1" dirty="0">
                <a:latin typeface="Times New Roman"/>
                <a:cs typeface="Times New Roman"/>
              </a:rPr>
              <a:t> the</a:t>
            </a:r>
            <a:r>
              <a:rPr lang="en-US" dirty="0">
                <a:latin typeface="Times New Roman"/>
                <a:cs typeface="Times New Roman"/>
              </a:rPr>
              <a:t> </a:t>
            </a:r>
            <a:r>
              <a:rPr lang="en-US" b="1" u="sng" dirty="0">
                <a:latin typeface="Times New Roman"/>
                <a:cs typeface="Times New Roman"/>
              </a:rPr>
              <a:t>Special Education Monitoring Site </a:t>
            </a:r>
            <a:r>
              <a:rPr lang="en-US" dirty="0">
                <a:latin typeface="Times New Roman"/>
                <a:cs typeface="Times New Roman"/>
              </a:rPr>
              <a:t>for LEAs score.</a:t>
            </a:r>
          </a:p>
          <a:p>
            <a:pPr lvl="1"/>
            <a:r>
              <a:rPr lang="en-US" b="1" dirty="0">
                <a:latin typeface="Times New Roman"/>
                <a:cs typeface="Times New Roman"/>
              </a:rPr>
              <a:t>You will </a:t>
            </a:r>
            <a:r>
              <a:rPr lang="en-US" b="1" i="1" dirty="0">
                <a:solidFill>
                  <a:schemeClr val="accent2"/>
                </a:solidFill>
                <a:latin typeface="Times New Roman"/>
                <a:cs typeface="Times New Roman"/>
              </a:rPr>
              <a:t>not receive</a:t>
            </a:r>
            <a:r>
              <a:rPr lang="en-US" b="1" dirty="0">
                <a:latin typeface="Times New Roman"/>
                <a:cs typeface="Times New Roman"/>
              </a:rPr>
              <a:t> an email from OSE if your score is 100%.  Please check the </a:t>
            </a:r>
            <a:r>
              <a:rPr lang="en-US" b="1" u="sng" dirty="0">
                <a:latin typeface="Times New Roman"/>
                <a:cs typeface="Times New Roman"/>
              </a:rPr>
              <a:t>Special Education Monitoring Site </a:t>
            </a:r>
            <a:r>
              <a:rPr lang="en-US" b="1" dirty="0">
                <a:latin typeface="Times New Roman"/>
                <a:cs typeface="Times New Roman"/>
              </a:rPr>
              <a:t>for your score.</a:t>
            </a:r>
          </a:p>
          <a:p>
            <a:endParaRPr lang="en-US" dirty="0"/>
          </a:p>
        </p:txBody>
      </p:sp>
      <p:sp>
        <p:nvSpPr>
          <p:cNvPr id="4" name="Slide Number Placeholder 3">
            <a:extLst>
              <a:ext uri="{FF2B5EF4-FFF2-40B4-BE49-F238E27FC236}">
                <a16:creationId xmlns:a16="http://schemas.microsoft.com/office/drawing/2014/main" id="{405CEA0C-E6EB-7C64-40D4-545B9E2CE52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39</a:t>
            </a:fld>
            <a:endParaRPr lang="en-US"/>
          </a:p>
        </p:txBody>
      </p:sp>
      <p:sp>
        <p:nvSpPr>
          <p:cNvPr id="5" name="AutoShape 2" descr="Duque de Weselton e seus guardas">
            <a:extLst>
              <a:ext uri="{FF2B5EF4-FFF2-40B4-BE49-F238E27FC236}">
                <a16:creationId xmlns:a16="http://schemas.microsoft.com/office/drawing/2014/main" id="{4FE57348-F518-D672-1B3A-EE79D251EC5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272" name="Picture 8" descr="Duke Of Weselton Png, Frozen logo Png, Frozen family Png, Fr | Inspire  Uplift">
            <a:extLst>
              <a:ext uri="{FF2B5EF4-FFF2-40B4-BE49-F238E27FC236}">
                <a16:creationId xmlns:a16="http://schemas.microsoft.com/office/drawing/2014/main" id="{059C3CE5-DB5C-90AF-4555-EA92008C33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19" y="3581401"/>
            <a:ext cx="3148004" cy="3276600"/>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25;g15be0ce96e7_1_100">
            <a:extLst>
              <a:ext uri="{FF2B5EF4-FFF2-40B4-BE49-F238E27FC236}">
                <a16:creationId xmlns:a16="http://schemas.microsoft.com/office/drawing/2014/main" id="{8ECB5D72-C88D-8C41-D8F6-789E1BF29E62}"/>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369022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15f9dcab8b2_0_3"/>
          <p:cNvSpPr txBox="1">
            <a:spLocks noGrp="1"/>
          </p:cNvSpPr>
          <p:nvPr>
            <p:ph type="title"/>
          </p:nvPr>
        </p:nvSpPr>
        <p:spPr>
          <a:xfrm>
            <a:off x="209261" y="627838"/>
            <a:ext cx="11564471" cy="86109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ts val="4000"/>
              <a:buNone/>
            </a:pPr>
            <a:r>
              <a:rPr lang="en-US" b="1">
                <a:latin typeface="Arial Black" panose="020B0A04020102020204" pitchFamily="34" charset="0"/>
              </a:rPr>
              <a:t>Hiring Updates</a:t>
            </a:r>
            <a:endParaRPr b="1">
              <a:latin typeface="Arial Black" panose="020B0A04020102020204" pitchFamily="34" charset="0"/>
            </a:endParaRPr>
          </a:p>
        </p:txBody>
      </p:sp>
      <p:sp>
        <p:nvSpPr>
          <p:cNvPr id="152" name="Google Shape;152;g15f9dcab8b2_0_3"/>
          <p:cNvSpPr txBox="1">
            <a:spLocks noGrp="1"/>
          </p:cNvSpPr>
          <p:nvPr>
            <p:ph type="sldNum" idx="12"/>
          </p:nvPr>
        </p:nvSpPr>
        <p:spPr>
          <a:xfrm>
            <a:off x="9525000" y="6374999"/>
            <a:ext cx="1371600" cy="2742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100"/>
              <a:buNone/>
            </a:pPr>
            <a:fld id="{00000000-1234-1234-1234-123412341234}" type="slidenum">
              <a:rPr lang="en-US"/>
              <a:t>4</a:t>
            </a:fld>
            <a:endParaRPr/>
          </a:p>
        </p:txBody>
      </p:sp>
      <p:sp>
        <p:nvSpPr>
          <p:cNvPr id="153" name="Google Shape;153;g15f9dcab8b2_0_3"/>
          <p:cNvSpPr txBox="1">
            <a:spLocks noGrp="1"/>
          </p:cNvSpPr>
          <p:nvPr>
            <p:ph type="ftr" idx="11"/>
          </p:nvPr>
        </p:nvSpPr>
        <p:spPr>
          <a:xfrm>
            <a:off x="287350" y="6374999"/>
            <a:ext cx="6243300" cy="2742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a:t>Investing for tomorrow, delivering today.</a:t>
            </a:r>
            <a:endParaRPr/>
          </a:p>
        </p:txBody>
      </p:sp>
      <p:sp>
        <p:nvSpPr>
          <p:cNvPr id="3" name="Text Placeholder 2">
            <a:extLst>
              <a:ext uri="{FF2B5EF4-FFF2-40B4-BE49-F238E27FC236}">
                <a16:creationId xmlns:a16="http://schemas.microsoft.com/office/drawing/2014/main" id="{74A4E2D6-FA8F-2B23-1B82-41B7C02460F1}"/>
              </a:ext>
            </a:extLst>
          </p:cNvPr>
          <p:cNvSpPr>
            <a:spLocks noGrp="1"/>
          </p:cNvSpPr>
          <p:nvPr>
            <p:ph type="body" idx="1"/>
          </p:nvPr>
        </p:nvSpPr>
        <p:spPr>
          <a:xfrm>
            <a:off x="1567972" y="1899926"/>
            <a:ext cx="9197774" cy="4343400"/>
          </a:xfrm>
          <a:effectLst/>
        </p:spPr>
        <p:txBody>
          <a:bodyPr/>
          <a:lstStyle/>
          <a:p>
            <a:pPr marL="114300" indent="0" algn="ctr">
              <a:buNone/>
            </a:pPr>
            <a:endParaRPr lang="en-US">
              <a:solidFill>
                <a:schemeClr val="bg2"/>
              </a:solidFill>
            </a:endParaRPr>
          </a:p>
          <a:p>
            <a:pPr marL="114300" indent="0" algn="ctr">
              <a:buNone/>
            </a:pPr>
            <a:endParaRPr lang="en-US">
              <a:solidFill>
                <a:schemeClr val="bg2"/>
              </a:solidFill>
            </a:endParaRPr>
          </a:p>
          <a:p>
            <a:pPr marL="114300" indent="0" algn="ctr">
              <a:buNone/>
            </a:pPr>
            <a:endParaRPr lang="en-US">
              <a:solidFill>
                <a:schemeClr val="bg2"/>
              </a:solidFill>
            </a:endParaRPr>
          </a:p>
        </p:txBody>
      </p:sp>
      <p:pic>
        <p:nvPicPr>
          <p:cNvPr id="8" name="Picture 7">
            <a:extLst>
              <a:ext uri="{FF2B5EF4-FFF2-40B4-BE49-F238E27FC236}">
                <a16:creationId xmlns:a16="http://schemas.microsoft.com/office/drawing/2014/main" id="{506AE3F7-17F6-2F36-1C12-932BCF4614D0}"/>
              </a:ext>
            </a:extLst>
          </p:cNvPr>
          <p:cNvPicPr>
            <a:picLocks noChangeAspect="1"/>
          </p:cNvPicPr>
          <p:nvPr/>
        </p:nvPicPr>
        <p:blipFill>
          <a:blip r:embed="rId3">
            <a:alphaModFix amt="58000"/>
          </a:blip>
          <a:stretch>
            <a:fillRect/>
          </a:stretch>
        </p:blipFill>
        <p:spPr>
          <a:xfrm>
            <a:off x="0" y="1488935"/>
            <a:ext cx="12191999" cy="5369065"/>
          </a:xfrm>
          <a:prstGeom prst="rect">
            <a:avLst/>
          </a:prstGeom>
          <a:effectLst>
            <a:reflection endPos="0" dist="50800" dir="5400000" sy="-100000" algn="bl" rotWithShape="0"/>
          </a:effectLst>
        </p:spPr>
      </p:pic>
      <p:sp>
        <p:nvSpPr>
          <p:cNvPr id="6" name="TextBox 5">
            <a:extLst>
              <a:ext uri="{FF2B5EF4-FFF2-40B4-BE49-F238E27FC236}">
                <a16:creationId xmlns:a16="http://schemas.microsoft.com/office/drawing/2014/main" id="{9DF7FB05-BBAD-0DD2-9C7B-F734EA69AFC2}"/>
              </a:ext>
            </a:extLst>
          </p:cNvPr>
          <p:cNvSpPr txBox="1"/>
          <p:nvPr/>
        </p:nvSpPr>
        <p:spPr>
          <a:xfrm>
            <a:off x="4163294" y="2843527"/>
            <a:ext cx="3865409" cy="369332"/>
          </a:xfrm>
          <a:prstGeom prst="rect">
            <a:avLst/>
          </a:prstGeom>
          <a:noFill/>
          <a:effectLst>
            <a:outerShdw sx="1000" sy="1000" algn="ctr" rotWithShape="0">
              <a:srgbClr val="000000"/>
            </a:outerShdw>
            <a:reflection endPos="0" dir="5400000" sy="-100000" algn="bl" rotWithShape="0"/>
            <a:softEdge rad="0"/>
          </a:effectLst>
        </p:spPr>
        <p:txBody>
          <a:bodyPr wrap="square">
            <a:spAutoFit/>
          </a:bodyPr>
          <a:lstStyle/>
          <a:p>
            <a:r>
              <a:rPr lang="en-US" sz="1800" b="1">
                <a:solidFill>
                  <a:schemeClr val="bg2"/>
                </a:solidFill>
                <a:latin typeface="Arial Black" panose="020B0A04020102020204" pitchFamily="34" charset="0"/>
                <a:hlinkClick r:id="rId4">
                  <a:extLst>
                    <a:ext uri="{A12FA001-AC4F-418D-AE19-62706E023703}">
                      <ahyp:hlinkClr xmlns:ahyp="http://schemas.microsoft.com/office/drawing/2018/hyperlinkcolor" val="tx"/>
                    </a:ext>
                  </a:extLst>
                </a:hlinkClick>
              </a:rPr>
              <a:t>https://www.spo.state.nm.us/</a:t>
            </a:r>
            <a:r>
              <a:rPr lang="en-US" sz="1800" b="1">
                <a:solidFill>
                  <a:schemeClr val="bg2"/>
                </a:solidFill>
                <a:latin typeface="Arial Black" panose="020B0A04020102020204" pitchFamily="34" charset="0"/>
              </a:rPr>
              <a:t> </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00514-6A20-24EF-5DC7-AC17EA90E9BD}"/>
              </a:ext>
            </a:extLst>
          </p:cNvPr>
          <p:cNvSpPr>
            <a:spLocks noGrp="1"/>
          </p:cNvSpPr>
          <p:nvPr>
            <p:ph type="title"/>
          </p:nvPr>
        </p:nvSpPr>
        <p:spPr>
          <a:xfrm>
            <a:off x="1295400" y="415278"/>
            <a:ext cx="9601200" cy="1036850"/>
          </a:xfrm>
        </p:spPr>
        <p:txBody>
          <a:bodyPr/>
          <a:lstStyle/>
          <a:p>
            <a:pPr algn="ctr"/>
            <a:r>
              <a:rPr lang="en-US" b="1">
                <a:latin typeface="Arial Black"/>
              </a:rPr>
              <a:t>120 Day Reminders 2-12-2025</a:t>
            </a:r>
            <a:endParaRPr lang="en-US" b="1" dirty="0">
              <a:latin typeface="Arial Black" panose="020B0A04020102020204" pitchFamily="34" charset="0"/>
            </a:endParaRPr>
          </a:p>
        </p:txBody>
      </p:sp>
      <p:sp>
        <p:nvSpPr>
          <p:cNvPr id="3" name="Text Placeholder 2">
            <a:extLst>
              <a:ext uri="{FF2B5EF4-FFF2-40B4-BE49-F238E27FC236}">
                <a16:creationId xmlns:a16="http://schemas.microsoft.com/office/drawing/2014/main" id="{8DD3D98C-ABB1-C687-B6F1-BA1C6A06CE44}"/>
              </a:ext>
            </a:extLst>
          </p:cNvPr>
          <p:cNvSpPr>
            <a:spLocks noGrp="1"/>
          </p:cNvSpPr>
          <p:nvPr>
            <p:ph type="body" idx="1"/>
          </p:nvPr>
        </p:nvSpPr>
        <p:spPr>
          <a:xfrm>
            <a:off x="460331" y="1787046"/>
            <a:ext cx="3995803" cy="4343400"/>
          </a:xfrm>
        </p:spPr>
        <p:txBody>
          <a:bodyPr/>
          <a:lstStyle/>
          <a:p>
            <a:r>
              <a:rPr lang="en-US" dirty="0"/>
              <a:t>Subs and Caseloads</a:t>
            </a:r>
          </a:p>
          <a:p>
            <a:pPr lvl="1"/>
            <a:r>
              <a:rPr lang="en-US" dirty="0"/>
              <a:t>Substitute Teachers are not allowed to carry a caseload for students with disabilities.</a:t>
            </a:r>
          </a:p>
          <a:p>
            <a:pPr lvl="1"/>
            <a:r>
              <a:rPr lang="en-US" dirty="0"/>
              <a:t>See allowable case managers, student levels and codes.</a:t>
            </a:r>
          </a:p>
        </p:txBody>
      </p:sp>
      <p:sp>
        <p:nvSpPr>
          <p:cNvPr id="4" name="Slide Number Placeholder 3">
            <a:extLst>
              <a:ext uri="{FF2B5EF4-FFF2-40B4-BE49-F238E27FC236}">
                <a16:creationId xmlns:a16="http://schemas.microsoft.com/office/drawing/2014/main" id="{6464A750-93F1-74F6-47C5-F5FBCA4D309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40</a:t>
            </a:fld>
            <a:endParaRPr lang="en-US"/>
          </a:p>
        </p:txBody>
      </p:sp>
      <p:graphicFrame>
        <p:nvGraphicFramePr>
          <p:cNvPr id="6" name="Table 5">
            <a:extLst>
              <a:ext uri="{FF2B5EF4-FFF2-40B4-BE49-F238E27FC236}">
                <a16:creationId xmlns:a16="http://schemas.microsoft.com/office/drawing/2014/main" id="{7D2AB40C-0C0F-763C-29C8-AD62F1761E00}"/>
              </a:ext>
            </a:extLst>
          </p:cNvPr>
          <p:cNvGraphicFramePr>
            <a:graphicFrameLocks noGrp="1"/>
          </p:cNvGraphicFramePr>
          <p:nvPr>
            <p:extLst>
              <p:ext uri="{D42A27DB-BD31-4B8C-83A1-F6EECF244321}">
                <p14:modId xmlns:p14="http://schemas.microsoft.com/office/powerpoint/2010/main" val="2340090793"/>
              </p:ext>
            </p:extLst>
          </p:nvPr>
        </p:nvGraphicFramePr>
        <p:xfrm>
          <a:off x="4843858" y="1907213"/>
          <a:ext cx="7034530" cy="1598747"/>
        </p:xfrm>
        <a:graphic>
          <a:graphicData uri="http://schemas.openxmlformats.org/drawingml/2006/table">
            <a:tbl>
              <a:tblPr firstRow="1" firstCol="1" bandRow="1">
                <a:tableStyleId>{5C22544A-7EE6-4342-B048-85BDC9FD1C3A}</a:tableStyleId>
              </a:tblPr>
              <a:tblGrid>
                <a:gridCol w="1654175">
                  <a:extLst>
                    <a:ext uri="{9D8B030D-6E8A-4147-A177-3AD203B41FA5}">
                      <a16:colId xmlns:a16="http://schemas.microsoft.com/office/drawing/2014/main" val="2726805584"/>
                    </a:ext>
                  </a:extLst>
                </a:gridCol>
                <a:gridCol w="5380355">
                  <a:extLst>
                    <a:ext uri="{9D8B030D-6E8A-4147-A177-3AD203B41FA5}">
                      <a16:colId xmlns:a16="http://schemas.microsoft.com/office/drawing/2014/main" val="3037667616"/>
                    </a:ext>
                  </a:extLst>
                </a:gridCol>
              </a:tblGrid>
              <a:tr h="364627">
                <a:tc>
                  <a:txBody>
                    <a:bodyPr/>
                    <a:lstStyle/>
                    <a:p>
                      <a:pPr marL="0" marR="0" algn="l">
                        <a:lnSpc>
                          <a:spcPct val="105000"/>
                        </a:lnSpc>
                        <a:spcBef>
                          <a:spcPts val="200"/>
                        </a:spcBef>
                        <a:spcAft>
                          <a:spcPts val="200"/>
                        </a:spcAft>
                      </a:pPr>
                      <a:r>
                        <a:rPr lang="en-US" sz="1100" b="1">
                          <a:solidFill>
                            <a:srgbClr val="000000"/>
                          </a:solidFill>
                          <a:effectLst/>
                          <a:latin typeface="Arial Narrow"/>
                          <a:ea typeface="Calibri"/>
                          <a:cs typeface="Times New Roman"/>
                        </a:rPr>
                        <a:t>Teachers’ Position Codes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l">
                        <a:lnSpc>
                          <a:spcPct val="105000"/>
                        </a:lnSpc>
                        <a:spcBef>
                          <a:spcPts val="200"/>
                        </a:spcBef>
                        <a:spcAft>
                          <a:spcPts val="200"/>
                        </a:spcAft>
                      </a:pPr>
                      <a:r>
                        <a:rPr lang="en-US" sz="1100" b="1">
                          <a:solidFill>
                            <a:srgbClr val="000000"/>
                          </a:solidFill>
                          <a:effectLst/>
                          <a:latin typeface="Arial Narrow"/>
                          <a:ea typeface="Calibri"/>
                          <a:cs typeface="Times New Roman"/>
                        </a:rPr>
                        <a:t>Description of Position</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372477019"/>
                  </a:ext>
                </a:extLst>
              </a:tr>
              <a:tr h="308530">
                <a:tc>
                  <a:txBody>
                    <a:bodyPr/>
                    <a:lstStyle/>
                    <a:p>
                      <a:pPr marL="0" marR="0" algn="l">
                        <a:lnSpc>
                          <a:spcPct val="105000"/>
                        </a:lnSpc>
                        <a:spcAft>
                          <a:spcPts val="1000"/>
                        </a:spcAft>
                      </a:pPr>
                      <a:r>
                        <a:rPr lang="en-US" sz="1000" b="1">
                          <a:solidFill>
                            <a:schemeClr val="tx1"/>
                          </a:solidFill>
                          <a:effectLst/>
                          <a:latin typeface="Arial Narrow"/>
                          <a:ea typeface="Calibri"/>
                          <a:cs typeface="Times New Roman"/>
                        </a:rPr>
                        <a:t>95</a:t>
                      </a:r>
                      <a:endParaRPr lang="en-US" sz="1100" b="1">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5000"/>
                        </a:lnSpc>
                        <a:spcAft>
                          <a:spcPts val="1000"/>
                        </a:spcAft>
                      </a:pPr>
                      <a:r>
                        <a:rPr lang="en-US" sz="1000">
                          <a:effectLst/>
                          <a:latin typeface="Arial Narrow"/>
                          <a:ea typeface="Calibri"/>
                          <a:cs typeface="Times New Roman"/>
                        </a:rPr>
                        <a:t>Special Education Speech Language Pathologist Acting as a Caseload Manager (6–21 year olds)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67196319"/>
                  </a:ext>
                </a:extLst>
              </a:tr>
              <a:tr h="308530">
                <a:tc>
                  <a:txBody>
                    <a:bodyPr/>
                    <a:lstStyle/>
                    <a:p>
                      <a:pPr marL="0" marR="0" algn="l">
                        <a:lnSpc>
                          <a:spcPct val="105000"/>
                        </a:lnSpc>
                        <a:spcAft>
                          <a:spcPts val="1000"/>
                        </a:spcAft>
                      </a:pPr>
                      <a:r>
                        <a:rPr lang="en-US" sz="1000" b="1">
                          <a:solidFill>
                            <a:srgbClr val="000000"/>
                          </a:solidFill>
                          <a:effectLst/>
                          <a:latin typeface="Arial Narrow"/>
                          <a:ea typeface="Calibri"/>
                          <a:cs typeface="Times New Roman"/>
                        </a:rPr>
                        <a:t>95S</a:t>
                      </a:r>
                      <a:endParaRPr lang="en-US" sz="1100" b="1">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l">
                        <a:lnSpc>
                          <a:spcPct val="105000"/>
                        </a:lnSpc>
                        <a:spcAft>
                          <a:spcPts val="1000"/>
                        </a:spcAft>
                      </a:pPr>
                      <a:r>
                        <a:rPr lang="en-US" sz="1000">
                          <a:solidFill>
                            <a:srgbClr val="000000"/>
                          </a:solidFill>
                          <a:effectLst/>
                          <a:latin typeface="Arial Narrow"/>
                          <a:ea typeface="Calibri"/>
                          <a:cs typeface="Times New Roman"/>
                        </a:rPr>
                        <a:t>Special Education Speech Language Pathologist Acting as a Caseload Manager (3–5 year olds)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3286334354"/>
                  </a:ext>
                </a:extLst>
              </a:tr>
              <a:tr h="308530">
                <a:tc>
                  <a:txBody>
                    <a:bodyPr/>
                    <a:lstStyle/>
                    <a:p>
                      <a:pPr marL="0" marR="0" algn="l">
                        <a:lnSpc>
                          <a:spcPct val="105000"/>
                        </a:lnSpc>
                        <a:spcAft>
                          <a:spcPts val="1000"/>
                        </a:spcAft>
                      </a:pPr>
                      <a:r>
                        <a:rPr lang="en-US" sz="1000" b="1">
                          <a:solidFill>
                            <a:schemeClr val="tx1"/>
                          </a:solidFill>
                          <a:effectLst/>
                          <a:latin typeface="Arial Narrow"/>
                          <a:ea typeface="Calibri"/>
                          <a:cs typeface="Times New Roman"/>
                        </a:rPr>
                        <a:t>96</a:t>
                      </a:r>
                      <a:endParaRPr lang="en-US" sz="1100" b="1">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a:lnSpc>
                          <a:spcPct val="105000"/>
                        </a:lnSpc>
                        <a:spcAft>
                          <a:spcPts val="1000"/>
                        </a:spcAft>
                      </a:pPr>
                      <a:r>
                        <a:rPr lang="en-US" sz="1000">
                          <a:effectLst/>
                          <a:latin typeface="Arial Narrow"/>
                          <a:ea typeface="Calibri"/>
                          <a:cs typeface="Times New Roman"/>
                        </a:rPr>
                        <a:t>Special Education Preschool Teacher</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0746413"/>
                  </a:ext>
                </a:extLst>
              </a:tr>
              <a:tr h="308530">
                <a:tc>
                  <a:txBody>
                    <a:bodyPr/>
                    <a:lstStyle/>
                    <a:p>
                      <a:pPr marL="0" marR="0" algn="l">
                        <a:lnSpc>
                          <a:spcPct val="105000"/>
                        </a:lnSpc>
                        <a:spcAft>
                          <a:spcPts val="1000"/>
                        </a:spcAft>
                      </a:pPr>
                      <a:r>
                        <a:rPr lang="en-US" sz="1000" b="1">
                          <a:solidFill>
                            <a:srgbClr val="000000"/>
                          </a:solidFill>
                          <a:effectLst/>
                          <a:latin typeface="Arial Narrow"/>
                          <a:ea typeface="Calibri"/>
                          <a:cs typeface="Times New Roman"/>
                        </a:rPr>
                        <a:t>97</a:t>
                      </a:r>
                      <a:endParaRPr lang="en-US" sz="1100" b="1">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l">
                        <a:lnSpc>
                          <a:spcPct val="105000"/>
                        </a:lnSpc>
                        <a:spcAft>
                          <a:spcPts val="1000"/>
                        </a:spcAft>
                      </a:pPr>
                      <a:r>
                        <a:rPr lang="en-US" sz="1000">
                          <a:solidFill>
                            <a:srgbClr val="000000"/>
                          </a:solidFill>
                          <a:effectLst/>
                          <a:latin typeface="Arial Narrow"/>
                          <a:ea typeface="Calibri"/>
                          <a:cs typeface="Times New Roman"/>
                        </a:rPr>
                        <a:t>General Special Education Teacher (K–12)</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2502575580"/>
                  </a:ext>
                </a:extLst>
              </a:tr>
            </a:tbl>
          </a:graphicData>
        </a:graphic>
      </p:graphicFrame>
      <p:graphicFrame>
        <p:nvGraphicFramePr>
          <p:cNvPr id="8" name="Table 7">
            <a:extLst>
              <a:ext uri="{FF2B5EF4-FFF2-40B4-BE49-F238E27FC236}">
                <a16:creationId xmlns:a16="http://schemas.microsoft.com/office/drawing/2014/main" id="{B8CAAD1A-68E9-C456-C28D-605C9AD3FAB3}"/>
              </a:ext>
            </a:extLst>
          </p:cNvPr>
          <p:cNvGraphicFramePr>
            <a:graphicFrameLocks noGrp="1"/>
          </p:cNvGraphicFramePr>
          <p:nvPr>
            <p:extLst>
              <p:ext uri="{D42A27DB-BD31-4B8C-83A1-F6EECF244321}">
                <p14:modId xmlns:p14="http://schemas.microsoft.com/office/powerpoint/2010/main" val="3020304533"/>
              </p:ext>
            </p:extLst>
          </p:nvPr>
        </p:nvGraphicFramePr>
        <p:xfrm>
          <a:off x="4843858" y="3961045"/>
          <a:ext cx="7034530" cy="2302099"/>
        </p:xfrm>
        <a:graphic>
          <a:graphicData uri="http://schemas.openxmlformats.org/drawingml/2006/table">
            <a:tbl>
              <a:tblPr firstRow="1" firstCol="1" bandRow="1">
                <a:tableStyleId>{5C22544A-7EE6-4342-B048-85BDC9FD1C3A}</a:tableStyleId>
              </a:tblPr>
              <a:tblGrid>
                <a:gridCol w="1191260">
                  <a:extLst>
                    <a:ext uri="{9D8B030D-6E8A-4147-A177-3AD203B41FA5}">
                      <a16:colId xmlns:a16="http://schemas.microsoft.com/office/drawing/2014/main" val="1069026274"/>
                    </a:ext>
                  </a:extLst>
                </a:gridCol>
                <a:gridCol w="1347470">
                  <a:extLst>
                    <a:ext uri="{9D8B030D-6E8A-4147-A177-3AD203B41FA5}">
                      <a16:colId xmlns:a16="http://schemas.microsoft.com/office/drawing/2014/main" val="3166342403"/>
                    </a:ext>
                  </a:extLst>
                </a:gridCol>
                <a:gridCol w="1115695">
                  <a:extLst>
                    <a:ext uri="{9D8B030D-6E8A-4147-A177-3AD203B41FA5}">
                      <a16:colId xmlns:a16="http://schemas.microsoft.com/office/drawing/2014/main" val="1516434703"/>
                    </a:ext>
                  </a:extLst>
                </a:gridCol>
                <a:gridCol w="1943100">
                  <a:extLst>
                    <a:ext uri="{9D8B030D-6E8A-4147-A177-3AD203B41FA5}">
                      <a16:colId xmlns:a16="http://schemas.microsoft.com/office/drawing/2014/main" val="4013866143"/>
                    </a:ext>
                  </a:extLst>
                </a:gridCol>
                <a:gridCol w="685800">
                  <a:extLst>
                    <a:ext uri="{9D8B030D-6E8A-4147-A177-3AD203B41FA5}">
                      <a16:colId xmlns:a16="http://schemas.microsoft.com/office/drawing/2014/main" val="4003528070"/>
                    </a:ext>
                  </a:extLst>
                </a:gridCol>
                <a:gridCol w="751205">
                  <a:extLst>
                    <a:ext uri="{9D8B030D-6E8A-4147-A177-3AD203B41FA5}">
                      <a16:colId xmlns:a16="http://schemas.microsoft.com/office/drawing/2014/main" val="432920879"/>
                    </a:ext>
                  </a:extLst>
                </a:gridCol>
              </a:tblGrid>
              <a:tr h="623221">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Level of Student</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Student Category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Nova Category Level</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Amount of Special Education Services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Teacher Category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0" algn="ctr">
                        <a:lnSpc>
                          <a:spcPct val="105000"/>
                        </a:lnSpc>
                        <a:spcBef>
                          <a:spcPts val="200"/>
                        </a:spcBef>
                        <a:spcAft>
                          <a:spcPts val="200"/>
                        </a:spcAft>
                      </a:pPr>
                      <a:r>
                        <a:rPr lang="en-US" sz="1100" b="1">
                          <a:solidFill>
                            <a:srgbClr val="000000"/>
                          </a:solidFill>
                          <a:effectLst/>
                          <a:latin typeface="Arial Narrow"/>
                          <a:ea typeface="Calibri"/>
                          <a:cs typeface="Times New Roman"/>
                        </a:rPr>
                        <a:t>FTE</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773400115"/>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A or minimum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Student with Disabilities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1</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10% or less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96 / 97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1/35 or .029</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1983029022"/>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A or minimum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“Speech-Only” Student</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1</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10% or less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95 / 95S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1/60 or .017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3684655"/>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B or moderate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Student with Disabilities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2</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11%–49%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96 / 97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1/24 or .042</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3539435561"/>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B or moderate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“Speech-Only” Student</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2</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11%–49%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95 / 95S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1/35 or .029</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45352150"/>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C or extensive level </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Student with Disabilities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3</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nSpc>
                          <a:spcPct val="105000"/>
                        </a:lnSpc>
                        <a:spcBef>
                          <a:spcPts val="400"/>
                        </a:spcBef>
                        <a:spcAft>
                          <a:spcPts val="400"/>
                        </a:spcAft>
                      </a:pPr>
                      <a:r>
                        <a:rPr lang="en-US" sz="1000">
                          <a:solidFill>
                            <a:srgbClr val="000000"/>
                          </a:solidFill>
                          <a:effectLst/>
                          <a:latin typeface="Arial Narrow"/>
                          <a:ea typeface="Calibri"/>
                          <a:cs typeface="Times New Roman"/>
                        </a:rPr>
                        <a:t>50% or more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96 / 97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tc>
                  <a:txBody>
                    <a:bodyPr/>
                    <a:lstStyle/>
                    <a:p>
                      <a:pPr marL="0" marR="0" algn="ctr">
                        <a:lnSpc>
                          <a:spcPct val="105000"/>
                        </a:lnSpc>
                        <a:spcBef>
                          <a:spcPts val="400"/>
                        </a:spcBef>
                        <a:spcAft>
                          <a:spcPts val="400"/>
                        </a:spcAft>
                      </a:pPr>
                      <a:r>
                        <a:rPr lang="en-US" sz="1000">
                          <a:solidFill>
                            <a:srgbClr val="000000"/>
                          </a:solidFill>
                          <a:effectLst/>
                          <a:latin typeface="Arial Narrow"/>
                          <a:ea typeface="Calibri"/>
                          <a:cs typeface="Times New Roman"/>
                        </a:rPr>
                        <a:t>1/15 or .067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BE5F1"/>
                    </a:solidFill>
                  </a:tcPr>
                </a:tc>
                <a:extLst>
                  <a:ext uri="{0D108BD9-81ED-4DB2-BD59-A6C34878D82A}">
                    <a16:rowId xmlns:a16="http://schemas.microsoft.com/office/drawing/2014/main" val="2376226522"/>
                  </a:ext>
                </a:extLst>
              </a:tr>
              <a:tr h="279813">
                <a:tc>
                  <a:txBody>
                    <a:bodyPr/>
                    <a:lstStyle/>
                    <a:p>
                      <a:pPr marL="0" marR="0">
                        <a:lnSpc>
                          <a:spcPct val="105000"/>
                        </a:lnSpc>
                        <a:spcBef>
                          <a:spcPts val="400"/>
                        </a:spcBef>
                        <a:spcAft>
                          <a:spcPts val="400"/>
                        </a:spcAft>
                      </a:pPr>
                      <a:r>
                        <a:rPr lang="en-US" sz="1000">
                          <a:solidFill>
                            <a:schemeClr val="tx1"/>
                          </a:solidFill>
                          <a:effectLst/>
                          <a:latin typeface="Arial Narrow"/>
                          <a:ea typeface="Calibri"/>
                          <a:cs typeface="Times New Roman"/>
                        </a:rPr>
                        <a:t>D or maximum level</a:t>
                      </a:r>
                      <a:endParaRPr lang="en-US" sz="1100">
                        <a:solidFill>
                          <a:schemeClr val="tx1"/>
                        </a:solidFill>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Student with Disabilities</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4</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nSpc>
                          <a:spcPct val="105000"/>
                        </a:lnSpc>
                        <a:spcBef>
                          <a:spcPts val="400"/>
                        </a:spcBef>
                        <a:spcAft>
                          <a:spcPts val="400"/>
                        </a:spcAft>
                      </a:pPr>
                      <a:r>
                        <a:rPr lang="en-US" sz="1000">
                          <a:effectLst/>
                          <a:latin typeface="Arial Narrow"/>
                          <a:ea typeface="Calibri"/>
                          <a:cs typeface="Times New Roman"/>
                        </a:rPr>
                        <a:t>Approaching 100% of the school day</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96 / 97</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5000"/>
                        </a:lnSpc>
                        <a:spcBef>
                          <a:spcPts val="400"/>
                        </a:spcBef>
                        <a:spcAft>
                          <a:spcPts val="400"/>
                        </a:spcAft>
                      </a:pPr>
                      <a:r>
                        <a:rPr lang="en-US" sz="1000">
                          <a:effectLst/>
                          <a:latin typeface="Arial Narrow"/>
                          <a:ea typeface="Calibri"/>
                          <a:cs typeface="Times New Roman"/>
                        </a:rPr>
                        <a:t>1/8 or .125</a:t>
                      </a:r>
                      <a:endParaRPr lang="en-US" sz="1100">
                        <a:effectLst/>
                        <a:latin typeface="Arial Narrow"/>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10216162"/>
                  </a:ext>
                </a:extLst>
              </a:tr>
            </a:tbl>
          </a:graphicData>
        </a:graphic>
      </p:graphicFrame>
      <p:pic>
        <p:nvPicPr>
          <p:cNvPr id="12300" name="Picture 12" descr="Frozen Nokk Render by vachang on DeviantArt">
            <a:extLst>
              <a:ext uri="{FF2B5EF4-FFF2-40B4-BE49-F238E27FC236}">
                <a16:creationId xmlns:a16="http://schemas.microsoft.com/office/drawing/2014/main" id="{D2B861F6-BC1B-0271-D0BB-E8C2BF082B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1612" y="4628644"/>
            <a:ext cx="2229356" cy="2229356"/>
          </a:xfrm>
          <a:prstGeom prst="rect">
            <a:avLst/>
          </a:prstGeom>
          <a:noFill/>
          <a:extLst>
            <a:ext uri="{909E8E84-426E-40DD-AFC4-6F175D3DCCD1}">
              <a14:hiddenFill xmlns:a14="http://schemas.microsoft.com/office/drawing/2010/main">
                <a:solidFill>
                  <a:srgbClr val="FFFFFF"/>
                </a:solidFill>
              </a14:hiddenFill>
            </a:ext>
          </a:extLst>
        </p:spPr>
      </p:pic>
      <p:sp>
        <p:nvSpPr>
          <p:cNvPr id="9" name="Google Shape;125;g15be0ce96e7_1_100">
            <a:extLst>
              <a:ext uri="{FF2B5EF4-FFF2-40B4-BE49-F238E27FC236}">
                <a16:creationId xmlns:a16="http://schemas.microsoft.com/office/drawing/2014/main" id="{82CAE4C3-02E3-0C27-83AB-1BF6B4B58FD2}"/>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2979677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2746E-288A-F628-6B39-4A7185A8D98F}"/>
              </a:ext>
            </a:extLst>
          </p:cNvPr>
          <p:cNvSpPr>
            <a:spLocks noGrp="1"/>
          </p:cNvSpPr>
          <p:nvPr>
            <p:ph type="title"/>
          </p:nvPr>
        </p:nvSpPr>
        <p:spPr>
          <a:xfrm>
            <a:off x="0" y="339024"/>
            <a:ext cx="12192000" cy="1036850"/>
          </a:xfrm>
        </p:spPr>
        <p:txBody>
          <a:bodyPr/>
          <a:lstStyle/>
          <a:p>
            <a:pPr algn="ctr"/>
            <a:r>
              <a:rPr lang="en-US" b="1" dirty="0">
                <a:latin typeface="Arial Black" panose="020B0A04020102020204" pitchFamily="34" charset="0"/>
              </a:rPr>
              <a:t>120 Day Reminders</a:t>
            </a:r>
          </a:p>
        </p:txBody>
      </p:sp>
      <p:sp>
        <p:nvSpPr>
          <p:cNvPr id="3" name="Text Placeholder 2">
            <a:extLst>
              <a:ext uri="{FF2B5EF4-FFF2-40B4-BE49-F238E27FC236}">
                <a16:creationId xmlns:a16="http://schemas.microsoft.com/office/drawing/2014/main" id="{BCBE2908-DD6B-2A6E-3E6A-603FEA49B0AE}"/>
              </a:ext>
            </a:extLst>
          </p:cNvPr>
          <p:cNvSpPr>
            <a:spLocks noGrp="1"/>
          </p:cNvSpPr>
          <p:nvPr>
            <p:ph type="body" idx="1"/>
          </p:nvPr>
        </p:nvSpPr>
        <p:spPr>
          <a:xfrm>
            <a:off x="346841" y="1828800"/>
            <a:ext cx="10549759" cy="4552167"/>
          </a:xfrm>
        </p:spPr>
        <p:txBody>
          <a:bodyPr>
            <a:normAutofit lnSpcReduction="10000"/>
          </a:bodyPr>
          <a:lstStyle/>
          <a:p>
            <a:r>
              <a:rPr lang="en-US" dirty="0"/>
              <a:t>Modified and Ability Graduation Options</a:t>
            </a:r>
          </a:p>
          <a:p>
            <a:pPr lvl="1"/>
            <a:r>
              <a:rPr lang="en-US" dirty="0"/>
              <a:t>Students who graduated on the </a:t>
            </a:r>
            <a:r>
              <a:rPr lang="en-US" b="1"/>
              <a:t>modified</a:t>
            </a:r>
            <a:r>
              <a:rPr lang="en-US" dirty="0"/>
              <a:t> and </a:t>
            </a:r>
            <a:r>
              <a:rPr lang="en-US" b="1"/>
              <a:t>ability</a:t>
            </a:r>
            <a:r>
              <a:rPr lang="en-US" dirty="0"/>
              <a:t> </a:t>
            </a:r>
            <a:r>
              <a:rPr lang="en-US" b="1"/>
              <a:t>option</a:t>
            </a:r>
            <a:r>
              <a:rPr lang="en-US" dirty="0"/>
              <a:t> but returned for a Free and Appropriate Public Education (FAPE) are still students of the LEA and must be reported as such for federal reporting purposes.</a:t>
            </a:r>
          </a:p>
          <a:p>
            <a:pPr lvl="2"/>
            <a:r>
              <a:rPr lang="en-US" dirty="0"/>
              <a:t>This includes students who are enrolled in Project Search or other postsecondary transition programs.</a:t>
            </a:r>
          </a:p>
          <a:p>
            <a:r>
              <a:rPr lang="en-US" dirty="0"/>
              <a:t>What is a FAPE?</a:t>
            </a:r>
          </a:p>
          <a:p>
            <a:pPr lvl="1"/>
            <a:r>
              <a:rPr lang="en-US" dirty="0"/>
              <a:t>The coursework necessary to earn a Standard Diploma.</a:t>
            </a:r>
          </a:p>
          <a:p>
            <a:pPr lvl="1"/>
            <a:r>
              <a:rPr lang="en-US" dirty="0"/>
              <a:t>Special education and related services.</a:t>
            </a:r>
          </a:p>
          <a:p>
            <a:r>
              <a:rPr lang="en-US" dirty="0"/>
              <a:t>Students are eligible for a FAPE until they:</a:t>
            </a:r>
          </a:p>
          <a:p>
            <a:pPr lvl="1"/>
            <a:r>
              <a:rPr lang="en-US" dirty="0"/>
              <a:t>Age out at 21 (or 22 if turn 22 after the school year has already started)</a:t>
            </a:r>
          </a:p>
          <a:p>
            <a:pPr lvl="1"/>
            <a:r>
              <a:rPr lang="en-US" dirty="0"/>
              <a:t>Earn a diploma through the Standard program of study.</a:t>
            </a:r>
          </a:p>
        </p:txBody>
      </p:sp>
      <p:sp>
        <p:nvSpPr>
          <p:cNvPr id="4" name="Slide Number Placeholder 3">
            <a:extLst>
              <a:ext uri="{FF2B5EF4-FFF2-40B4-BE49-F238E27FC236}">
                <a16:creationId xmlns:a16="http://schemas.microsoft.com/office/drawing/2014/main" id="{2FE38A95-6782-21B4-2684-28ACDD5B17E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41</a:t>
            </a:fld>
            <a:endParaRPr lang="en-US"/>
          </a:p>
        </p:txBody>
      </p:sp>
      <p:pic>
        <p:nvPicPr>
          <p:cNvPr id="13316" name="Picture 4" descr="Frozen character png free png images on pnghq.com">
            <a:extLst>
              <a:ext uri="{FF2B5EF4-FFF2-40B4-BE49-F238E27FC236}">
                <a16:creationId xmlns:a16="http://schemas.microsoft.com/office/drawing/2014/main" id="{DF86C87B-7C4C-13AF-47AD-5A9C8BBF1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0" y="4104883"/>
            <a:ext cx="2431038" cy="2753117"/>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5;g15be0ce96e7_1_100">
            <a:extLst>
              <a:ext uri="{FF2B5EF4-FFF2-40B4-BE49-F238E27FC236}">
                <a16:creationId xmlns:a16="http://schemas.microsoft.com/office/drawing/2014/main" id="{2754705F-2835-0A19-F07F-7955165458FD}"/>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3568767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471F-7F6A-C584-4E31-8A624554F944}"/>
              </a:ext>
            </a:extLst>
          </p:cNvPr>
          <p:cNvSpPr>
            <a:spLocks noGrp="1"/>
          </p:cNvSpPr>
          <p:nvPr>
            <p:ph type="title"/>
          </p:nvPr>
        </p:nvSpPr>
        <p:spPr>
          <a:xfrm>
            <a:off x="1295400" y="389358"/>
            <a:ext cx="9601200" cy="1036850"/>
          </a:xfrm>
        </p:spPr>
        <p:txBody>
          <a:bodyPr/>
          <a:lstStyle/>
          <a:p>
            <a:pPr algn="ctr"/>
            <a:r>
              <a:rPr lang="en-US" b="1" dirty="0">
                <a:latin typeface="Arial Black" panose="020B0A04020102020204" pitchFamily="34" charset="0"/>
              </a:rPr>
              <a:t>120 Day Reminders</a:t>
            </a:r>
          </a:p>
        </p:txBody>
      </p:sp>
      <p:sp>
        <p:nvSpPr>
          <p:cNvPr id="3" name="Text Placeholder 2">
            <a:extLst>
              <a:ext uri="{FF2B5EF4-FFF2-40B4-BE49-F238E27FC236}">
                <a16:creationId xmlns:a16="http://schemas.microsoft.com/office/drawing/2014/main" id="{D268B292-2F58-7027-DF0D-325FD40A7AAB}"/>
              </a:ext>
            </a:extLst>
          </p:cNvPr>
          <p:cNvSpPr>
            <a:spLocks noGrp="1"/>
          </p:cNvSpPr>
          <p:nvPr>
            <p:ph type="body" idx="1"/>
          </p:nvPr>
        </p:nvSpPr>
        <p:spPr/>
        <p:txBody>
          <a:bodyPr/>
          <a:lstStyle/>
          <a:p>
            <a:r>
              <a:rPr lang="en-US" dirty="0"/>
              <a:t>Indicator 8 Parent Information</a:t>
            </a:r>
          </a:p>
          <a:p>
            <a:pPr lvl="1"/>
            <a:r>
              <a:rPr lang="en-US" dirty="0"/>
              <a:t>The following data points are required for students:</a:t>
            </a:r>
          </a:p>
          <a:p>
            <a:pPr lvl="2"/>
            <a:r>
              <a:rPr lang="en-US" b="1" i="1" dirty="0">
                <a:solidFill>
                  <a:schemeClr val="accent2"/>
                </a:solidFill>
              </a:rPr>
              <a:t>Parent mailing address</a:t>
            </a:r>
            <a:r>
              <a:rPr lang="en-US" dirty="0"/>
              <a:t> to send a paper survey mailing to the parent.</a:t>
            </a:r>
          </a:p>
          <a:p>
            <a:pPr lvl="2"/>
            <a:r>
              <a:rPr lang="en-US" b="1" i="1" dirty="0">
                <a:solidFill>
                  <a:schemeClr val="accent2"/>
                </a:solidFill>
              </a:rPr>
              <a:t>Parent email address</a:t>
            </a:r>
            <a:r>
              <a:rPr lang="en-US" dirty="0"/>
              <a:t> to send an email with the link to the parent survey.</a:t>
            </a:r>
          </a:p>
          <a:p>
            <a:pPr lvl="2"/>
            <a:r>
              <a:rPr lang="en-US" b="1" i="1" dirty="0">
                <a:solidFill>
                  <a:schemeClr val="accent2"/>
                </a:solidFill>
              </a:rPr>
              <a:t>Parent cell phone number</a:t>
            </a:r>
            <a:r>
              <a:rPr lang="en-US" dirty="0"/>
              <a:t> to send a text with the link to the parent survey.</a:t>
            </a:r>
          </a:p>
          <a:p>
            <a:pPr lvl="1"/>
            <a:r>
              <a:rPr lang="en-US"/>
              <a:t>This data will be collected manually for LEAs having SIS difficulties.</a:t>
            </a:r>
          </a:p>
          <a:p>
            <a:pPr lvl="1"/>
            <a:endParaRPr lang="en-US"/>
          </a:p>
        </p:txBody>
      </p:sp>
      <p:sp>
        <p:nvSpPr>
          <p:cNvPr id="4" name="Slide Number Placeholder 3">
            <a:extLst>
              <a:ext uri="{FF2B5EF4-FFF2-40B4-BE49-F238E27FC236}">
                <a16:creationId xmlns:a16="http://schemas.microsoft.com/office/drawing/2014/main" id="{5FA21AAB-4C70-93C6-B803-58A7BBB433B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42</a:t>
            </a:fld>
            <a:endParaRPr lang="en-US"/>
          </a:p>
        </p:txBody>
      </p:sp>
      <p:pic>
        <p:nvPicPr>
          <p:cNvPr id="15364" name="Picture 4" descr="Anna and Elsa (Frozen) PNG by jakeysamra on DeviantArt">
            <a:extLst>
              <a:ext uri="{FF2B5EF4-FFF2-40B4-BE49-F238E27FC236}">
                <a16:creationId xmlns:a16="http://schemas.microsoft.com/office/drawing/2014/main" id="{CAD55630-2FC0-E14B-D118-6F4AB60B9C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0200" y="4175490"/>
            <a:ext cx="1371600" cy="2682510"/>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5;g15be0ce96e7_1_100">
            <a:extLst>
              <a:ext uri="{FF2B5EF4-FFF2-40B4-BE49-F238E27FC236}">
                <a16:creationId xmlns:a16="http://schemas.microsoft.com/office/drawing/2014/main" id="{E34AE76D-2FD0-9019-F603-C98D4681580A}"/>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430424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87F345-BCAE-792D-DE8C-15D89E8287AE}"/>
              </a:ext>
            </a:extLst>
          </p:cNvPr>
          <p:cNvSpPr>
            <a:spLocks noGrp="1"/>
          </p:cNvSpPr>
          <p:nvPr>
            <p:ph type="sldNum" sz="quarter" idx="12"/>
          </p:nvPr>
        </p:nvSpPr>
        <p:spPr/>
        <p:txBody>
          <a:bodyPr/>
          <a:lstStyle/>
          <a:p>
            <a:fld id="{B6F15528-21DE-4FAA-801E-634DDDAF4B2B}" type="slidenum">
              <a:rPr lang="en-US" smtClean="0"/>
              <a:pPr/>
              <a:t>43</a:t>
            </a:fld>
            <a:endParaRPr lang="en-US"/>
          </a:p>
        </p:txBody>
      </p:sp>
      <p:sp>
        <p:nvSpPr>
          <p:cNvPr id="3" name="TextBox 2">
            <a:extLst>
              <a:ext uri="{FF2B5EF4-FFF2-40B4-BE49-F238E27FC236}">
                <a16:creationId xmlns:a16="http://schemas.microsoft.com/office/drawing/2014/main" id="{602DD0F4-A451-7CAC-E611-3C5AFCB62064}"/>
              </a:ext>
            </a:extLst>
          </p:cNvPr>
          <p:cNvSpPr txBox="1"/>
          <p:nvPr/>
        </p:nvSpPr>
        <p:spPr>
          <a:xfrm>
            <a:off x="2074258" y="760651"/>
            <a:ext cx="8043483" cy="707886"/>
          </a:xfrm>
          <a:prstGeom prst="rect">
            <a:avLst/>
          </a:prstGeom>
          <a:noFill/>
        </p:spPr>
        <p:txBody>
          <a:bodyPr wrap="square" rtlCol="0">
            <a:spAutoFit/>
          </a:bodyPr>
          <a:lstStyle/>
          <a:p>
            <a:pPr algn="ctr"/>
            <a:r>
              <a:rPr lang="en-US" sz="4000" b="1">
                <a:solidFill>
                  <a:schemeClr val="bg1"/>
                </a:solidFill>
                <a:latin typeface="Arial Black" panose="020B0A04020102020204" pitchFamily="34" charset="0"/>
              </a:rPr>
              <a:t>Data Validation Form </a:t>
            </a:r>
          </a:p>
        </p:txBody>
      </p:sp>
      <p:pic>
        <p:nvPicPr>
          <p:cNvPr id="4" name="Picture 3">
            <a:extLst>
              <a:ext uri="{FF2B5EF4-FFF2-40B4-BE49-F238E27FC236}">
                <a16:creationId xmlns:a16="http://schemas.microsoft.com/office/drawing/2014/main" id="{1CB0CA95-01FA-5EC3-CCAF-84D0ACAE3CCB}"/>
              </a:ext>
            </a:extLst>
          </p:cNvPr>
          <p:cNvPicPr>
            <a:picLocks noChangeAspect="1"/>
          </p:cNvPicPr>
          <p:nvPr/>
        </p:nvPicPr>
        <p:blipFill>
          <a:blip r:embed="rId2"/>
          <a:stretch>
            <a:fillRect/>
          </a:stretch>
        </p:blipFill>
        <p:spPr>
          <a:xfrm>
            <a:off x="383230" y="1696720"/>
            <a:ext cx="6233780" cy="4815840"/>
          </a:xfrm>
          <a:prstGeom prst="rect">
            <a:avLst/>
          </a:prstGeom>
        </p:spPr>
      </p:pic>
      <p:sp>
        <p:nvSpPr>
          <p:cNvPr id="6" name="TextBox 5">
            <a:extLst>
              <a:ext uri="{FF2B5EF4-FFF2-40B4-BE49-F238E27FC236}">
                <a16:creationId xmlns:a16="http://schemas.microsoft.com/office/drawing/2014/main" id="{EDCC22FC-F62C-7AB7-A9EB-1B160766E105}"/>
              </a:ext>
            </a:extLst>
          </p:cNvPr>
          <p:cNvSpPr txBox="1"/>
          <p:nvPr/>
        </p:nvSpPr>
        <p:spPr>
          <a:xfrm>
            <a:off x="6709663" y="1701190"/>
            <a:ext cx="5209235" cy="48320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
            </a:pPr>
            <a:r>
              <a:rPr lang="en-US"/>
              <a:t>This form must be filled out once data in the Nova reports is completely accurate.</a:t>
            </a:r>
          </a:p>
          <a:p>
            <a:endParaRPr lang="en-US"/>
          </a:p>
          <a:p>
            <a:pPr marL="285750" indent="-285750">
              <a:buFont typeface="Wingdings"/>
              <a:buChar char="§"/>
            </a:pPr>
            <a:r>
              <a:rPr lang="en-US"/>
              <a:t>By signing, Special Education Director/Designee is indicating they have reviewed each report and confirm  accuracy. </a:t>
            </a:r>
          </a:p>
          <a:p>
            <a:pPr lvl="2"/>
            <a:r>
              <a:rPr lang="en-US"/>
              <a:t>        -  This is done by marking yes/no in the "Data Reviewed" </a:t>
            </a:r>
          </a:p>
          <a:p>
            <a:pPr lvl="2"/>
            <a:r>
              <a:rPr lang="en-US"/>
              <a:t>            box and initialing in the box next to it. </a:t>
            </a:r>
          </a:p>
          <a:p>
            <a:pPr marL="285750" lvl="3" indent="-285750">
              <a:buFont typeface="Wingdings"/>
              <a:buChar char="§"/>
            </a:pPr>
            <a:endParaRPr lang="en-US"/>
          </a:p>
          <a:p>
            <a:pPr marL="285750" indent="-285750">
              <a:buFont typeface="Wingdings"/>
              <a:buChar char="§"/>
            </a:pPr>
            <a:r>
              <a:rPr lang="en-US"/>
              <a:t>"No Data" should be marked with an "X"  when an LEA does not have any of data to report for the specific reporting period. </a:t>
            </a:r>
          </a:p>
          <a:p>
            <a:pPr marL="285750" indent="-285750">
              <a:buFont typeface="Wingdings"/>
              <a:buChar char="§"/>
            </a:pPr>
            <a:endParaRPr lang="en-US"/>
          </a:p>
          <a:p>
            <a:r>
              <a:rPr lang="en-US"/>
              <a:t>         - "No Data" is not the same as "No Errors."</a:t>
            </a:r>
          </a:p>
          <a:p>
            <a:endParaRPr lang="en-US"/>
          </a:p>
          <a:p>
            <a:pPr marL="285750" indent="-285750">
              <a:buFont typeface="Wingdings"/>
              <a:buChar char="§"/>
            </a:pPr>
            <a:r>
              <a:rPr lang="en-US"/>
              <a:t>The infraction reports referenced on this page are specific to the data involving students with disabilities only.  If  have no infraction data for students with disabilities, indicate no data on this form. </a:t>
            </a:r>
          </a:p>
          <a:p>
            <a:pPr marL="285750" indent="-285750">
              <a:buFont typeface="Wingdings"/>
              <a:buChar char="§"/>
            </a:pPr>
            <a:endParaRPr lang="en-US"/>
          </a:p>
          <a:p>
            <a:pPr marL="285750" indent="-285750">
              <a:buFont typeface="Wingdings"/>
              <a:buChar char="§"/>
            </a:pPr>
            <a:r>
              <a:rPr lang="en-US"/>
              <a:t>Membership count must either be included on this form or as a comment in the DTS.</a:t>
            </a:r>
          </a:p>
        </p:txBody>
      </p:sp>
      <p:pic>
        <p:nvPicPr>
          <p:cNvPr id="5" name="Picture 2" descr="Elsa">
            <a:extLst>
              <a:ext uri="{FF2B5EF4-FFF2-40B4-BE49-F238E27FC236}">
                <a16:creationId xmlns:a16="http://schemas.microsoft.com/office/drawing/2014/main" id="{C1FED1E6-E931-35D7-C6CC-6CD4139B3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31122" y="6190407"/>
            <a:ext cx="660878" cy="660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49547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C9F0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2A2A27-50F2-B8CB-CB89-F9F546BA5874}"/>
              </a:ext>
            </a:extLst>
          </p:cNvPr>
          <p:cNvSpPr>
            <a:spLocks noGrp="1"/>
          </p:cNvSpPr>
          <p:nvPr>
            <p:ph type="title"/>
          </p:nvPr>
        </p:nvSpPr>
        <p:spPr>
          <a:xfrm>
            <a:off x="1295400" y="498201"/>
            <a:ext cx="9601200" cy="1036850"/>
          </a:xfrm>
        </p:spPr>
        <p:txBody>
          <a:bodyPr/>
          <a:lstStyle/>
          <a:p>
            <a:pPr algn="ctr"/>
            <a:r>
              <a:rPr lang="en-US" b="1" dirty="0">
                <a:latin typeface="Arial Black" panose="020B0A04020102020204" pitchFamily="34" charset="0"/>
              </a:rPr>
              <a:t>Resources</a:t>
            </a:r>
          </a:p>
        </p:txBody>
      </p:sp>
      <p:sp>
        <p:nvSpPr>
          <p:cNvPr id="4" name="Slide Number Placeholder 3">
            <a:extLst>
              <a:ext uri="{FF2B5EF4-FFF2-40B4-BE49-F238E27FC236}">
                <a16:creationId xmlns:a16="http://schemas.microsoft.com/office/drawing/2014/main" id="{1E29FC5E-F97F-1831-D608-6AD38EF7946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44</a:t>
            </a:fld>
            <a:endParaRPr lang="en-US"/>
          </a:p>
        </p:txBody>
      </p:sp>
      <p:pic>
        <p:nvPicPr>
          <p:cNvPr id="5124" name="Picture 4" descr="Shuffle Disney Frozen Elsa And Olaf Memory Game">
            <a:extLst>
              <a:ext uri="{FF2B5EF4-FFF2-40B4-BE49-F238E27FC236}">
                <a16:creationId xmlns:a16="http://schemas.microsoft.com/office/drawing/2014/main" id="{9E4580E9-0071-CA53-BF37-2D39C4F2D069}"/>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1724738" y="1444480"/>
            <a:ext cx="8585200" cy="5411938"/>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3F7B29D-9268-F4B0-8B5A-4690C1953E6C}"/>
              </a:ext>
            </a:extLst>
          </p:cNvPr>
          <p:cNvSpPr txBox="1"/>
          <p:nvPr/>
        </p:nvSpPr>
        <p:spPr>
          <a:xfrm>
            <a:off x="2238112" y="4711789"/>
            <a:ext cx="3384817" cy="701731"/>
          </a:xfrm>
          <a:prstGeom prst="rect">
            <a:avLst/>
          </a:prstGeom>
          <a:noFill/>
        </p:spPr>
        <p:txBody>
          <a:bodyPr wrap="square">
            <a:spAutoFit/>
          </a:bodyPr>
          <a:lstStyle/>
          <a:p>
            <a:pPr marL="0" indent="0" algn="ctr">
              <a:lnSpc>
                <a:spcPct val="120000"/>
              </a:lnSpc>
              <a:spcBef>
                <a:spcPts val="0"/>
              </a:spcBef>
              <a:buFont typeface="Arial"/>
              <a:buNone/>
            </a:pPr>
            <a:r>
              <a:rPr lang="en-US" sz="1800" b="1" dirty="0">
                <a:solidFill>
                  <a:schemeClr val="bg2"/>
                </a:solidFill>
                <a:latin typeface="Georgia" panose="02040502050405020303" pitchFamily="18" charset="0"/>
              </a:rPr>
              <a:t> </a:t>
            </a:r>
            <a:r>
              <a:rPr lang="en-US" sz="1800" b="1" dirty="0">
                <a:solidFill>
                  <a:srgbClr val="8E4CBD"/>
                </a:solidFill>
                <a:latin typeface="Arial Black" panose="020B0A04020102020204" pitchFamily="34" charset="0"/>
              </a:rPr>
              <a:t>Have Questions for OSE? </a:t>
            </a:r>
          </a:p>
          <a:p>
            <a:pPr marL="114300" indent="0" algn="ctr">
              <a:buFont typeface="Arial"/>
              <a:buNone/>
            </a:pPr>
            <a:r>
              <a:rPr lang="en-US" sz="1800" b="1" dirty="0">
                <a:solidFill>
                  <a:srgbClr val="8E4CBD"/>
                </a:solidFill>
                <a:latin typeface="Arial Black" panose="020B0A04020102020204" pitchFamily="34" charset="0"/>
                <a:hlinkClick r:id="rId4">
                  <a:extLst>
                    <a:ext uri="{A12FA001-AC4F-418D-AE19-62706E023703}">
                      <ahyp:hlinkClr xmlns:ahyp="http://schemas.microsoft.com/office/drawing/2018/hyperlinkcolor" val="tx"/>
                    </a:ext>
                  </a:extLst>
                </a:hlinkClick>
              </a:rPr>
              <a:t>ose.support@ped.nm.gov</a:t>
            </a:r>
            <a:r>
              <a:rPr lang="en-US" sz="1800" b="1" dirty="0">
                <a:solidFill>
                  <a:srgbClr val="8E4CBD"/>
                </a:solidFill>
                <a:latin typeface="Arial Black" panose="020B0A04020102020204" pitchFamily="34" charset="0"/>
              </a:rPr>
              <a:t> </a:t>
            </a:r>
            <a:endParaRPr lang="en-US" sz="1800" dirty="0">
              <a:solidFill>
                <a:srgbClr val="8E4CBD"/>
              </a:solidFill>
            </a:endParaRPr>
          </a:p>
        </p:txBody>
      </p:sp>
      <p:sp>
        <p:nvSpPr>
          <p:cNvPr id="20" name="TextBox 19">
            <a:extLst>
              <a:ext uri="{FF2B5EF4-FFF2-40B4-BE49-F238E27FC236}">
                <a16:creationId xmlns:a16="http://schemas.microsoft.com/office/drawing/2014/main" id="{C236CAD5-DBDB-F5CC-D411-BF7D49DA15E9}"/>
              </a:ext>
            </a:extLst>
          </p:cNvPr>
          <p:cNvSpPr txBox="1"/>
          <p:nvPr/>
        </p:nvSpPr>
        <p:spPr>
          <a:xfrm>
            <a:off x="2490092" y="5424878"/>
            <a:ext cx="3030800" cy="369332"/>
          </a:xfrm>
          <a:prstGeom prst="rect">
            <a:avLst/>
          </a:prstGeom>
          <a:noFill/>
        </p:spPr>
        <p:txBody>
          <a:bodyPr wrap="square">
            <a:spAutoFit/>
          </a:bodyPr>
          <a:lstStyle/>
          <a:p>
            <a:pPr algn="ctr"/>
            <a:r>
              <a:rPr lang="en-US" sz="1800" b="1" u="sng" dirty="0">
                <a:solidFill>
                  <a:srgbClr val="8E4CBD"/>
                </a:solidFill>
                <a:effectLst/>
                <a:latin typeface="Arial Black" panose="020B0A04020102020204" pitchFamily="34" charset="0"/>
                <a:ea typeface="Aptos" panose="020B000402020202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LEA Managed Booklet</a:t>
            </a:r>
            <a:endParaRPr lang="en-US" sz="1800" b="1" u="sng" dirty="0">
              <a:solidFill>
                <a:srgbClr val="8E4CBD"/>
              </a:solidFill>
              <a:effectLst/>
              <a:latin typeface="Arial Black" panose="020B0A04020102020204" pitchFamily="34" charset="0"/>
              <a:ea typeface="Aptos" panose="020B000402020202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51F58858-A343-5EF9-7850-28C479962D58}"/>
              </a:ext>
            </a:extLst>
          </p:cNvPr>
          <p:cNvSpPr txBox="1"/>
          <p:nvPr/>
        </p:nvSpPr>
        <p:spPr>
          <a:xfrm>
            <a:off x="2700096" y="5765637"/>
            <a:ext cx="2460848" cy="369332"/>
          </a:xfrm>
          <a:prstGeom prst="rect">
            <a:avLst/>
          </a:prstGeom>
          <a:noFill/>
        </p:spPr>
        <p:txBody>
          <a:bodyPr wrap="square">
            <a:spAutoFit/>
          </a:bodyPr>
          <a:lstStyle/>
          <a:p>
            <a:pPr algn="ctr"/>
            <a:r>
              <a:rPr lang="en-US" sz="1800" b="1" u="sng" dirty="0">
                <a:solidFill>
                  <a:srgbClr val="8E4CBD"/>
                </a:solidFill>
                <a:effectLst/>
                <a:latin typeface="Arial Black" panose="020B0A04020102020204" pitchFamily="34" charset="0"/>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OSE Parent Portal</a:t>
            </a:r>
            <a:endParaRPr lang="en-US" sz="1800" b="1" dirty="0">
              <a:solidFill>
                <a:srgbClr val="8E4CBD"/>
              </a:solidFill>
              <a:latin typeface="Arial Black" panose="020B0A04020102020204" pitchFamily="34" charset="0"/>
            </a:endParaRPr>
          </a:p>
        </p:txBody>
      </p:sp>
      <p:sp>
        <p:nvSpPr>
          <p:cNvPr id="10" name="TextBox 9">
            <a:extLst>
              <a:ext uri="{FF2B5EF4-FFF2-40B4-BE49-F238E27FC236}">
                <a16:creationId xmlns:a16="http://schemas.microsoft.com/office/drawing/2014/main" id="{4A1A7CC5-FBBB-62C9-141F-8596F245ED82}"/>
              </a:ext>
            </a:extLst>
          </p:cNvPr>
          <p:cNvSpPr txBox="1"/>
          <p:nvPr/>
        </p:nvSpPr>
        <p:spPr>
          <a:xfrm>
            <a:off x="2790141" y="6142827"/>
            <a:ext cx="2280758" cy="369332"/>
          </a:xfrm>
          <a:prstGeom prst="rect">
            <a:avLst/>
          </a:prstGeom>
          <a:noFill/>
        </p:spPr>
        <p:txBody>
          <a:bodyPr wrap="square">
            <a:spAutoFit/>
          </a:bodyPr>
          <a:lstStyle/>
          <a:p>
            <a:pPr algn="ctr"/>
            <a:r>
              <a:rPr lang="en-US" sz="1800" b="1" u="sng" dirty="0">
                <a:solidFill>
                  <a:srgbClr val="8E4CBD"/>
                </a:solidFill>
                <a:effectLst/>
                <a:latin typeface="Arial Black" panose="020B0A04020102020204" pitchFamily="34" charset="0"/>
                <a:ea typeface="Aptos" panose="020B000402020202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OSE Resources</a:t>
            </a:r>
            <a:endParaRPr lang="en-US" sz="1800" b="1" u="sng" dirty="0">
              <a:solidFill>
                <a:srgbClr val="8E4CBD"/>
              </a:solidFill>
              <a:effectLst/>
              <a:latin typeface="Arial Black" panose="020B0A04020102020204" pitchFamily="34" charset="0"/>
              <a:ea typeface="Aptos" panose="020B000402020202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1D0E74BB-DA57-0C35-67F0-4691EE8C31D7}"/>
              </a:ext>
            </a:extLst>
          </p:cNvPr>
          <p:cNvSpPr txBox="1"/>
          <p:nvPr/>
        </p:nvSpPr>
        <p:spPr>
          <a:xfrm>
            <a:off x="1882062" y="4396631"/>
            <a:ext cx="4246861" cy="369332"/>
          </a:xfrm>
          <a:prstGeom prst="rect">
            <a:avLst/>
          </a:prstGeom>
          <a:noFill/>
        </p:spPr>
        <p:txBody>
          <a:bodyPr wrap="square" lIns="91440" tIns="45720" rIns="91440" bIns="45720" anchor="t">
            <a:spAutoFit/>
          </a:bodyPr>
          <a:lstStyle/>
          <a:p>
            <a:pPr algn="ctr"/>
            <a:r>
              <a:rPr lang="en-US" sz="1800" b="1" dirty="0">
                <a:solidFill>
                  <a:srgbClr val="8E4CBD"/>
                </a:solidFill>
                <a:latin typeface="Arial Black"/>
                <a:hlinkClick r:id="rId8">
                  <a:extLst>
                    <a:ext uri="{A12FA001-AC4F-418D-AE19-62706E023703}">
                      <ahyp:hlinkClr xmlns:ahyp="http://schemas.microsoft.com/office/drawing/2018/hyperlinkcolor" val="tx"/>
                    </a:ext>
                  </a:extLst>
                </a:hlinkClick>
              </a:rPr>
              <a:t>December 2024 OSE Newsletter</a:t>
            </a:r>
          </a:p>
        </p:txBody>
      </p:sp>
    </p:spTree>
    <p:extLst>
      <p:ext uri="{BB962C8B-B14F-4D97-AF65-F5344CB8AC3E}">
        <p14:creationId xmlns:p14="http://schemas.microsoft.com/office/powerpoint/2010/main" val="3939940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g15f9dcab8b2_0_14"/>
          <p:cNvSpPr txBox="1">
            <a:spLocks noGrp="1"/>
          </p:cNvSpPr>
          <p:nvPr>
            <p:ph type="title"/>
          </p:nvPr>
        </p:nvSpPr>
        <p:spPr>
          <a:xfrm>
            <a:off x="1" y="344277"/>
            <a:ext cx="12192000" cy="1036800"/>
          </a:xfrm>
          <a:prstGeom prst="rect">
            <a:avLst/>
          </a:prstGeom>
        </p:spPr>
        <p:txBody>
          <a:bodyPr spcFirstLastPara="1" wrap="square" lIns="91425" tIns="45700" rIns="91425" bIns="45700" anchor="ctr" anchorCtr="0">
            <a:noAutofit/>
          </a:bodyPr>
          <a:lstStyle/>
          <a:p>
            <a:pPr algn="ctr"/>
            <a:r>
              <a:rPr lang="en-US" b="1">
                <a:latin typeface="Arial Black"/>
              </a:rPr>
              <a:t>Thank you for working with our students. You are the best! </a:t>
            </a:r>
            <a:endParaRPr lang="en-US" b="1">
              <a:latin typeface="Arial Black" panose="020B0A04020102020204" pitchFamily="34" charset="0"/>
            </a:endParaRPr>
          </a:p>
        </p:txBody>
      </p:sp>
      <p:sp>
        <p:nvSpPr>
          <p:cNvPr id="260" name="Google Shape;260;g15f9dcab8b2_0_14"/>
          <p:cNvSpPr txBox="1">
            <a:spLocks noGrp="1"/>
          </p:cNvSpPr>
          <p:nvPr>
            <p:ph type="sldNum" idx="12"/>
          </p:nvPr>
        </p:nvSpPr>
        <p:spPr>
          <a:xfrm>
            <a:off x="9525000" y="6374999"/>
            <a:ext cx="1371600" cy="2742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45</a:t>
            </a:fld>
            <a:endParaRPr/>
          </a:p>
        </p:txBody>
      </p:sp>
      <p:sp>
        <p:nvSpPr>
          <p:cNvPr id="2" name="Google Shape;125;g15be0ce96e7_1_100">
            <a:extLst>
              <a:ext uri="{FF2B5EF4-FFF2-40B4-BE49-F238E27FC236}">
                <a16:creationId xmlns:a16="http://schemas.microsoft.com/office/drawing/2014/main" id="{46EA68F4-D2BC-D925-7A7A-C6B28808A0B9}"/>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pic>
        <p:nvPicPr>
          <p:cNvPr id="3" name="Picture 2">
            <a:extLst>
              <a:ext uri="{FF2B5EF4-FFF2-40B4-BE49-F238E27FC236}">
                <a16:creationId xmlns:a16="http://schemas.microsoft.com/office/drawing/2014/main" id="{06DEB3D4-E158-B567-7F59-CF49F9D06B45}"/>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765986" y="1533026"/>
            <a:ext cx="8660028" cy="4841973"/>
          </a:xfrm>
          <a:prstGeom prst="rect">
            <a:avLst/>
          </a:prstGeom>
        </p:spPr>
      </p:pic>
      <p:pic>
        <p:nvPicPr>
          <p:cNvPr id="7176" name="Picture 8" descr="Frozen Olaf PNG transparent image download, size: 425x600px">
            <a:extLst>
              <a:ext uri="{FF2B5EF4-FFF2-40B4-BE49-F238E27FC236}">
                <a16:creationId xmlns:a16="http://schemas.microsoft.com/office/drawing/2014/main" id="{8176EFF5-328E-E270-B37E-366671E314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73265" y="4439256"/>
            <a:ext cx="1371600" cy="19376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3BE5B-4A28-8DAD-65CC-853FD90203F1}"/>
              </a:ext>
            </a:extLst>
          </p:cNvPr>
          <p:cNvSpPr>
            <a:spLocks noGrp="1"/>
          </p:cNvSpPr>
          <p:nvPr>
            <p:ph type="title"/>
          </p:nvPr>
        </p:nvSpPr>
        <p:spPr>
          <a:xfrm>
            <a:off x="1060341" y="418055"/>
            <a:ext cx="9601200" cy="1036850"/>
          </a:xfrm>
        </p:spPr>
        <p:txBody>
          <a:bodyPr/>
          <a:lstStyle/>
          <a:p>
            <a:pPr algn="ctr"/>
            <a:r>
              <a:rPr lang="en-US" b="1">
                <a:latin typeface="Arial Black" panose="020B0A04020102020204" pitchFamily="34" charset="0"/>
              </a:rPr>
              <a:t>Data &amp; Finance</a:t>
            </a:r>
            <a:r>
              <a:rPr lang="en-US" b="1">
                <a:latin typeface="Georgia" panose="02040502050405020303" pitchFamily="18" charset="0"/>
              </a:rPr>
              <a:t> </a:t>
            </a:r>
            <a:r>
              <a:rPr lang="en-US" b="1">
                <a:latin typeface="Arial Black" panose="020B0A04020102020204" pitchFamily="34" charset="0"/>
              </a:rPr>
              <a:t>Calendar</a:t>
            </a:r>
          </a:p>
        </p:txBody>
      </p:sp>
      <p:sp>
        <p:nvSpPr>
          <p:cNvPr id="7" name="Rectangle 6">
            <a:extLst>
              <a:ext uri="{FF2B5EF4-FFF2-40B4-BE49-F238E27FC236}">
                <a16:creationId xmlns:a16="http://schemas.microsoft.com/office/drawing/2014/main" id="{7D10B68D-1B30-69C9-8335-62F1D27215E7}"/>
              </a:ext>
            </a:extLst>
          </p:cNvPr>
          <p:cNvSpPr/>
          <p:nvPr/>
        </p:nvSpPr>
        <p:spPr>
          <a:xfrm>
            <a:off x="226577" y="1591280"/>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B703BF-6E93-F5F5-F4C7-7F642DB224C2}"/>
              </a:ext>
            </a:extLst>
          </p:cNvPr>
          <p:cNvSpPr/>
          <p:nvPr/>
        </p:nvSpPr>
        <p:spPr>
          <a:xfrm>
            <a:off x="3388536" y="1591279"/>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F5FF584-EE67-6E72-8EF3-23A8DC4F0761}"/>
              </a:ext>
            </a:extLst>
          </p:cNvPr>
          <p:cNvSpPr/>
          <p:nvPr/>
        </p:nvSpPr>
        <p:spPr>
          <a:xfrm>
            <a:off x="235334" y="5135721"/>
            <a:ext cx="2524715" cy="156881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D0743D-2C73-1D66-6014-BEF331AD5008}"/>
              </a:ext>
            </a:extLst>
          </p:cNvPr>
          <p:cNvSpPr/>
          <p:nvPr/>
        </p:nvSpPr>
        <p:spPr>
          <a:xfrm>
            <a:off x="3412818" y="3065642"/>
            <a:ext cx="2524715" cy="191652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CE3F82B-71E9-62DB-3226-AF8092C8737E}"/>
              </a:ext>
            </a:extLst>
          </p:cNvPr>
          <p:cNvSpPr/>
          <p:nvPr/>
        </p:nvSpPr>
        <p:spPr>
          <a:xfrm>
            <a:off x="226577" y="3063837"/>
            <a:ext cx="2524715" cy="1918328"/>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87F5EA7-16E9-BBCD-0FC4-F91A34999911}"/>
              </a:ext>
            </a:extLst>
          </p:cNvPr>
          <p:cNvSpPr/>
          <p:nvPr/>
        </p:nvSpPr>
        <p:spPr>
          <a:xfrm>
            <a:off x="3416020" y="5144362"/>
            <a:ext cx="2524715" cy="1568813"/>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DC6532-583A-9C5B-1B42-D6BE84C808CA}"/>
              </a:ext>
            </a:extLst>
          </p:cNvPr>
          <p:cNvSpPr/>
          <p:nvPr/>
        </p:nvSpPr>
        <p:spPr>
          <a:xfrm>
            <a:off x="9485549" y="5165655"/>
            <a:ext cx="2524715" cy="1538879"/>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EE4D638-29F3-2B62-ECF2-289F8944E5DD}"/>
              </a:ext>
            </a:extLst>
          </p:cNvPr>
          <p:cNvSpPr/>
          <p:nvPr/>
        </p:nvSpPr>
        <p:spPr>
          <a:xfrm>
            <a:off x="6488973" y="5144362"/>
            <a:ext cx="2524715" cy="1574135"/>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ED3C860-031E-7F1A-B522-A435A88AB1B5}"/>
              </a:ext>
            </a:extLst>
          </p:cNvPr>
          <p:cNvSpPr/>
          <p:nvPr/>
        </p:nvSpPr>
        <p:spPr>
          <a:xfrm>
            <a:off x="6471103" y="3076243"/>
            <a:ext cx="2524715" cy="1892826"/>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5AF9F5-68C8-C061-1122-04AADBCF25A5}"/>
              </a:ext>
            </a:extLst>
          </p:cNvPr>
          <p:cNvSpPr/>
          <p:nvPr/>
        </p:nvSpPr>
        <p:spPr>
          <a:xfrm>
            <a:off x="6460141" y="1599626"/>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62AA6F-B02E-CBD4-792C-25EFE76315E3}"/>
              </a:ext>
            </a:extLst>
          </p:cNvPr>
          <p:cNvSpPr/>
          <p:nvPr/>
        </p:nvSpPr>
        <p:spPr>
          <a:xfrm>
            <a:off x="9468022" y="3088649"/>
            <a:ext cx="2524715" cy="1880420"/>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9A6EC48-7ECA-2468-7836-35B0EE7949FE}"/>
              </a:ext>
            </a:extLst>
          </p:cNvPr>
          <p:cNvSpPr/>
          <p:nvPr/>
        </p:nvSpPr>
        <p:spPr>
          <a:xfrm>
            <a:off x="9453181" y="1614208"/>
            <a:ext cx="2524715" cy="1319001"/>
          </a:xfrm>
          <a:prstGeom prst="rect">
            <a:avLst/>
          </a:prstGeom>
          <a:solidFill>
            <a:schemeClr val="bg1"/>
          </a:solidFill>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2C9E7F8A-E595-1773-71C0-3C096998644E}"/>
              </a:ext>
            </a:extLst>
          </p:cNvPr>
          <p:cNvSpPr txBox="1"/>
          <p:nvPr/>
        </p:nvSpPr>
        <p:spPr>
          <a:xfrm>
            <a:off x="235334" y="1596195"/>
            <a:ext cx="2515958" cy="307777"/>
          </a:xfrm>
          <a:prstGeom prst="rect">
            <a:avLst/>
          </a:prstGeom>
          <a:solidFill>
            <a:srgbClr val="3A3D4B"/>
          </a:solidFill>
        </p:spPr>
        <p:txBody>
          <a:bodyPr wrap="square" rtlCol="0">
            <a:spAutoFit/>
          </a:bodyPr>
          <a:lstStyle/>
          <a:p>
            <a:pPr algn="ctr"/>
            <a:r>
              <a:rPr lang="en-US" b="1" u="sng">
                <a:solidFill>
                  <a:schemeClr val="bg1"/>
                </a:solidFill>
                <a:latin typeface="+mn-lt"/>
              </a:rPr>
              <a:t>October 2024</a:t>
            </a:r>
          </a:p>
        </p:txBody>
      </p:sp>
      <p:sp>
        <p:nvSpPr>
          <p:cNvPr id="20" name="TextBox 19">
            <a:extLst>
              <a:ext uri="{FF2B5EF4-FFF2-40B4-BE49-F238E27FC236}">
                <a16:creationId xmlns:a16="http://schemas.microsoft.com/office/drawing/2014/main" id="{79DCA4CB-B3CE-AF59-E374-0FF4D3EEC5F1}"/>
              </a:ext>
            </a:extLst>
          </p:cNvPr>
          <p:cNvSpPr txBox="1"/>
          <p:nvPr/>
        </p:nvSpPr>
        <p:spPr>
          <a:xfrm>
            <a:off x="3388535" y="1595968"/>
            <a:ext cx="2524715" cy="307777"/>
          </a:xfrm>
          <a:prstGeom prst="rect">
            <a:avLst/>
          </a:prstGeom>
          <a:solidFill>
            <a:srgbClr val="3A3D4B"/>
          </a:solidFill>
        </p:spPr>
        <p:txBody>
          <a:bodyPr wrap="square" rtlCol="0">
            <a:spAutoFit/>
          </a:bodyPr>
          <a:lstStyle/>
          <a:p>
            <a:pPr algn="ctr"/>
            <a:r>
              <a:rPr lang="en-US" b="1" u="sng">
                <a:solidFill>
                  <a:schemeClr val="bg1"/>
                </a:solidFill>
              </a:rPr>
              <a:t>November 2024</a:t>
            </a:r>
          </a:p>
        </p:txBody>
      </p:sp>
      <p:sp>
        <p:nvSpPr>
          <p:cNvPr id="21" name="TextBox 20">
            <a:extLst>
              <a:ext uri="{FF2B5EF4-FFF2-40B4-BE49-F238E27FC236}">
                <a16:creationId xmlns:a16="http://schemas.microsoft.com/office/drawing/2014/main" id="{36D054C0-FF6F-02DB-786D-02828AC0D1F5}"/>
              </a:ext>
            </a:extLst>
          </p:cNvPr>
          <p:cNvSpPr txBox="1"/>
          <p:nvPr/>
        </p:nvSpPr>
        <p:spPr>
          <a:xfrm>
            <a:off x="6460141" y="1603208"/>
            <a:ext cx="2524715" cy="307777"/>
          </a:xfrm>
          <a:prstGeom prst="rect">
            <a:avLst/>
          </a:prstGeom>
          <a:solidFill>
            <a:srgbClr val="3A3D4B"/>
          </a:solidFill>
        </p:spPr>
        <p:txBody>
          <a:bodyPr wrap="square" rtlCol="0">
            <a:spAutoFit/>
          </a:bodyPr>
          <a:lstStyle/>
          <a:p>
            <a:pPr algn="ctr"/>
            <a:r>
              <a:rPr lang="en-US" b="1" u="sng">
                <a:solidFill>
                  <a:schemeClr val="bg1"/>
                </a:solidFill>
              </a:rPr>
              <a:t>December 2024</a:t>
            </a:r>
          </a:p>
        </p:txBody>
      </p:sp>
      <p:sp>
        <p:nvSpPr>
          <p:cNvPr id="22" name="TextBox 21">
            <a:extLst>
              <a:ext uri="{FF2B5EF4-FFF2-40B4-BE49-F238E27FC236}">
                <a16:creationId xmlns:a16="http://schemas.microsoft.com/office/drawing/2014/main" id="{980EBB99-1483-F856-03E9-BF8EC229F6EB}"/>
              </a:ext>
            </a:extLst>
          </p:cNvPr>
          <p:cNvSpPr txBox="1"/>
          <p:nvPr/>
        </p:nvSpPr>
        <p:spPr>
          <a:xfrm>
            <a:off x="9453179" y="1589040"/>
            <a:ext cx="2539557" cy="307777"/>
          </a:xfrm>
          <a:prstGeom prst="rect">
            <a:avLst/>
          </a:prstGeom>
          <a:solidFill>
            <a:srgbClr val="3A3D4B"/>
          </a:solidFill>
        </p:spPr>
        <p:txBody>
          <a:bodyPr wrap="square" rtlCol="0">
            <a:spAutoFit/>
          </a:bodyPr>
          <a:lstStyle/>
          <a:p>
            <a:pPr algn="ctr"/>
            <a:r>
              <a:rPr lang="en-US" b="1" u="sng">
                <a:solidFill>
                  <a:schemeClr val="bg1"/>
                </a:solidFill>
              </a:rPr>
              <a:t>January 2025</a:t>
            </a:r>
          </a:p>
        </p:txBody>
      </p:sp>
      <p:sp>
        <p:nvSpPr>
          <p:cNvPr id="23" name="TextBox 22">
            <a:extLst>
              <a:ext uri="{FF2B5EF4-FFF2-40B4-BE49-F238E27FC236}">
                <a16:creationId xmlns:a16="http://schemas.microsoft.com/office/drawing/2014/main" id="{70279306-DEE8-019D-1750-746F496E44D8}"/>
              </a:ext>
            </a:extLst>
          </p:cNvPr>
          <p:cNvSpPr txBox="1"/>
          <p:nvPr/>
        </p:nvSpPr>
        <p:spPr>
          <a:xfrm>
            <a:off x="226577" y="3041299"/>
            <a:ext cx="2524715" cy="307777"/>
          </a:xfrm>
          <a:prstGeom prst="rect">
            <a:avLst/>
          </a:prstGeom>
          <a:solidFill>
            <a:srgbClr val="3A3D4B"/>
          </a:solidFill>
        </p:spPr>
        <p:txBody>
          <a:bodyPr wrap="square" rtlCol="0">
            <a:spAutoFit/>
          </a:bodyPr>
          <a:lstStyle/>
          <a:p>
            <a:pPr algn="ctr"/>
            <a:r>
              <a:rPr lang="en-US" b="1" u="sng">
                <a:solidFill>
                  <a:schemeClr val="bg1"/>
                </a:solidFill>
              </a:rPr>
              <a:t>February 2025</a:t>
            </a:r>
          </a:p>
        </p:txBody>
      </p:sp>
      <p:sp>
        <p:nvSpPr>
          <p:cNvPr id="24" name="TextBox 23">
            <a:extLst>
              <a:ext uri="{FF2B5EF4-FFF2-40B4-BE49-F238E27FC236}">
                <a16:creationId xmlns:a16="http://schemas.microsoft.com/office/drawing/2014/main" id="{9BB4C3D3-E688-7980-3751-483187D8BF4C}"/>
              </a:ext>
            </a:extLst>
          </p:cNvPr>
          <p:cNvSpPr txBox="1"/>
          <p:nvPr/>
        </p:nvSpPr>
        <p:spPr>
          <a:xfrm>
            <a:off x="3427141" y="3069420"/>
            <a:ext cx="2532306" cy="307777"/>
          </a:xfrm>
          <a:prstGeom prst="rect">
            <a:avLst/>
          </a:prstGeom>
          <a:solidFill>
            <a:srgbClr val="3A3D4B"/>
          </a:solidFill>
        </p:spPr>
        <p:txBody>
          <a:bodyPr wrap="square" rtlCol="0">
            <a:spAutoFit/>
          </a:bodyPr>
          <a:lstStyle/>
          <a:p>
            <a:pPr algn="ctr"/>
            <a:r>
              <a:rPr lang="en-US" b="1" u="sng">
                <a:solidFill>
                  <a:schemeClr val="bg1"/>
                </a:solidFill>
              </a:rPr>
              <a:t>March 2025</a:t>
            </a:r>
          </a:p>
        </p:txBody>
      </p:sp>
      <p:sp>
        <p:nvSpPr>
          <p:cNvPr id="25" name="TextBox 24">
            <a:extLst>
              <a:ext uri="{FF2B5EF4-FFF2-40B4-BE49-F238E27FC236}">
                <a16:creationId xmlns:a16="http://schemas.microsoft.com/office/drawing/2014/main" id="{4E6BEBA8-B6E4-E2F5-966A-116A04EA0968}"/>
              </a:ext>
            </a:extLst>
          </p:cNvPr>
          <p:cNvSpPr txBox="1"/>
          <p:nvPr/>
        </p:nvSpPr>
        <p:spPr>
          <a:xfrm>
            <a:off x="6488973" y="3069421"/>
            <a:ext cx="2517124" cy="307777"/>
          </a:xfrm>
          <a:prstGeom prst="rect">
            <a:avLst/>
          </a:prstGeom>
          <a:solidFill>
            <a:srgbClr val="3A3D4B"/>
          </a:solidFill>
        </p:spPr>
        <p:txBody>
          <a:bodyPr wrap="square" rtlCol="0">
            <a:spAutoFit/>
          </a:bodyPr>
          <a:lstStyle/>
          <a:p>
            <a:pPr algn="ctr"/>
            <a:r>
              <a:rPr lang="en-US" b="1" u="sng">
                <a:solidFill>
                  <a:schemeClr val="bg1"/>
                </a:solidFill>
              </a:rPr>
              <a:t>April 2025</a:t>
            </a:r>
          </a:p>
        </p:txBody>
      </p:sp>
      <p:sp>
        <p:nvSpPr>
          <p:cNvPr id="26" name="TextBox 25">
            <a:extLst>
              <a:ext uri="{FF2B5EF4-FFF2-40B4-BE49-F238E27FC236}">
                <a16:creationId xmlns:a16="http://schemas.microsoft.com/office/drawing/2014/main" id="{60B8F375-0473-A76F-E907-6412B8194604}"/>
              </a:ext>
            </a:extLst>
          </p:cNvPr>
          <p:cNvSpPr txBox="1"/>
          <p:nvPr/>
        </p:nvSpPr>
        <p:spPr>
          <a:xfrm>
            <a:off x="9468022" y="3062358"/>
            <a:ext cx="2517124" cy="307777"/>
          </a:xfrm>
          <a:prstGeom prst="rect">
            <a:avLst/>
          </a:prstGeom>
          <a:solidFill>
            <a:srgbClr val="3A3D4B"/>
          </a:solidFill>
        </p:spPr>
        <p:txBody>
          <a:bodyPr wrap="square" rtlCol="0">
            <a:spAutoFit/>
          </a:bodyPr>
          <a:lstStyle/>
          <a:p>
            <a:pPr algn="ctr"/>
            <a:r>
              <a:rPr lang="en-US" b="1" u="sng">
                <a:solidFill>
                  <a:schemeClr val="bg1"/>
                </a:solidFill>
              </a:rPr>
              <a:t>May 2025</a:t>
            </a:r>
          </a:p>
        </p:txBody>
      </p:sp>
      <p:sp>
        <p:nvSpPr>
          <p:cNvPr id="27" name="TextBox 26">
            <a:extLst>
              <a:ext uri="{FF2B5EF4-FFF2-40B4-BE49-F238E27FC236}">
                <a16:creationId xmlns:a16="http://schemas.microsoft.com/office/drawing/2014/main" id="{12F5CDCE-4F8F-7A84-895E-1E5E7600E70A}"/>
              </a:ext>
            </a:extLst>
          </p:cNvPr>
          <p:cNvSpPr txBox="1"/>
          <p:nvPr/>
        </p:nvSpPr>
        <p:spPr>
          <a:xfrm>
            <a:off x="235334" y="5144362"/>
            <a:ext cx="2524715" cy="307777"/>
          </a:xfrm>
          <a:prstGeom prst="rect">
            <a:avLst/>
          </a:prstGeom>
          <a:solidFill>
            <a:srgbClr val="3A3D4B"/>
          </a:solidFill>
        </p:spPr>
        <p:txBody>
          <a:bodyPr wrap="square" rtlCol="0">
            <a:spAutoFit/>
          </a:bodyPr>
          <a:lstStyle/>
          <a:p>
            <a:pPr algn="ctr"/>
            <a:r>
              <a:rPr lang="en-US" b="1" u="sng">
                <a:solidFill>
                  <a:schemeClr val="bg1"/>
                </a:solidFill>
              </a:rPr>
              <a:t>June 2025</a:t>
            </a:r>
          </a:p>
        </p:txBody>
      </p:sp>
      <p:sp>
        <p:nvSpPr>
          <p:cNvPr id="28" name="TextBox 27">
            <a:extLst>
              <a:ext uri="{FF2B5EF4-FFF2-40B4-BE49-F238E27FC236}">
                <a16:creationId xmlns:a16="http://schemas.microsoft.com/office/drawing/2014/main" id="{87C507B7-0E7E-5D4C-7BC5-447EA548E50D}"/>
              </a:ext>
            </a:extLst>
          </p:cNvPr>
          <p:cNvSpPr txBox="1"/>
          <p:nvPr/>
        </p:nvSpPr>
        <p:spPr>
          <a:xfrm>
            <a:off x="3434732" y="5135721"/>
            <a:ext cx="2502801" cy="307777"/>
          </a:xfrm>
          <a:prstGeom prst="rect">
            <a:avLst/>
          </a:prstGeom>
          <a:solidFill>
            <a:srgbClr val="3A3D4B"/>
          </a:solidFill>
        </p:spPr>
        <p:txBody>
          <a:bodyPr wrap="square" rtlCol="0">
            <a:spAutoFit/>
          </a:bodyPr>
          <a:lstStyle/>
          <a:p>
            <a:pPr algn="ctr"/>
            <a:r>
              <a:rPr lang="en-US" b="1" u="sng">
                <a:solidFill>
                  <a:schemeClr val="bg1"/>
                </a:solidFill>
              </a:rPr>
              <a:t>July 2025</a:t>
            </a:r>
          </a:p>
        </p:txBody>
      </p:sp>
      <p:sp>
        <p:nvSpPr>
          <p:cNvPr id="29" name="TextBox 28">
            <a:extLst>
              <a:ext uri="{FF2B5EF4-FFF2-40B4-BE49-F238E27FC236}">
                <a16:creationId xmlns:a16="http://schemas.microsoft.com/office/drawing/2014/main" id="{C30F2142-F8EF-3F4D-2164-D0128B7368F0}"/>
              </a:ext>
            </a:extLst>
          </p:cNvPr>
          <p:cNvSpPr txBox="1"/>
          <p:nvPr/>
        </p:nvSpPr>
        <p:spPr>
          <a:xfrm>
            <a:off x="6484583" y="5135721"/>
            <a:ext cx="2548827" cy="307777"/>
          </a:xfrm>
          <a:prstGeom prst="rect">
            <a:avLst/>
          </a:prstGeom>
          <a:solidFill>
            <a:srgbClr val="3A3D4B"/>
          </a:solidFill>
        </p:spPr>
        <p:txBody>
          <a:bodyPr wrap="square" rtlCol="0">
            <a:spAutoFit/>
          </a:bodyPr>
          <a:lstStyle/>
          <a:p>
            <a:pPr algn="ctr"/>
            <a:r>
              <a:rPr lang="en-US" b="1" u="sng">
                <a:solidFill>
                  <a:schemeClr val="bg1"/>
                </a:solidFill>
              </a:rPr>
              <a:t>August 2025</a:t>
            </a:r>
          </a:p>
        </p:txBody>
      </p:sp>
      <p:sp>
        <p:nvSpPr>
          <p:cNvPr id="30" name="TextBox 29">
            <a:extLst>
              <a:ext uri="{FF2B5EF4-FFF2-40B4-BE49-F238E27FC236}">
                <a16:creationId xmlns:a16="http://schemas.microsoft.com/office/drawing/2014/main" id="{02A615D8-8E12-48BB-F77B-649EED42901A}"/>
              </a:ext>
            </a:extLst>
          </p:cNvPr>
          <p:cNvSpPr txBox="1"/>
          <p:nvPr/>
        </p:nvSpPr>
        <p:spPr>
          <a:xfrm>
            <a:off x="9493303" y="5165190"/>
            <a:ext cx="2516959" cy="307777"/>
          </a:xfrm>
          <a:prstGeom prst="rect">
            <a:avLst/>
          </a:prstGeom>
          <a:solidFill>
            <a:srgbClr val="3A3D4B"/>
          </a:solidFill>
        </p:spPr>
        <p:txBody>
          <a:bodyPr wrap="square" rtlCol="0">
            <a:spAutoFit/>
          </a:bodyPr>
          <a:lstStyle/>
          <a:p>
            <a:pPr algn="ctr"/>
            <a:r>
              <a:rPr lang="en-US" b="1" u="sng">
                <a:solidFill>
                  <a:schemeClr val="bg1"/>
                </a:solidFill>
              </a:rPr>
              <a:t>September 2025</a:t>
            </a:r>
          </a:p>
        </p:txBody>
      </p:sp>
      <p:sp>
        <p:nvSpPr>
          <p:cNvPr id="33" name="TextBox 32">
            <a:extLst>
              <a:ext uri="{FF2B5EF4-FFF2-40B4-BE49-F238E27FC236}">
                <a16:creationId xmlns:a16="http://schemas.microsoft.com/office/drawing/2014/main" id="{84FD7E5C-0761-9419-D1FB-511CB09AFF32}"/>
              </a:ext>
            </a:extLst>
          </p:cNvPr>
          <p:cNvSpPr txBox="1"/>
          <p:nvPr/>
        </p:nvSpPr>
        <p:spPr>
          <a:xfrm>
            <a:off x="226577" y="1901934"/>
            <a:ext cx="2524715" cy="923330"/>
          </a:xfrm>
          <a:prstGeom prst="rect">
            <a:avLst/>
          </a:prstGeom>
          <a:noFill/>
        </p:spPr>
        <p:txBody>
          <a:bodyPr wrap="square" rtlCol="0">
            <a:spAutoFit/>
          </a:bodyPr>
          <a:lstStyle/>
          <a:p>
            <a:pPr algn="ctr"/>
            <a:r>
              <a:rPr lang="en-US" sz="900">
                <a:solidFill>
                  <a:srgbClr val="7030A0"/>
                </a:solidFill>
              </a:rPr>
              <a:t>Indicator 13 Annual Review Training for LEAs</a:t>
            </a:r>
          </a:p>
          <a:p>
            <a:pPr algn="ctr"/>
            <a:r>
              <a:rPr lang="en-US" sz="900">
                <a:solidFill>
                  <a:srgbClr val="7030A0"/>
                </a:solidFill>
              </a:rPr>
              <a:t>Pre-finding Correction Training for LEAs</a:t>
            </a:r>
          </a:p>
          <a:p>
            <a:pPr algn="ctr"/>
            <a:r>
              <a:rPr lang="en-US" sz="900">
                <a:solidFill>
                  <a:schemeClr val="bg2"/>
                </a:solidFill>
              </a:rPr>
              <a:t>40-Day Reporting opens, data review begins</a:t>
            </a:r>
          </a:p>
          <a:p>
            <a:pPr algn="ctr"/>
            <a:r>
              <a:rPr lang="en-US" sz="900"/>
              <a:t>Excess cost compliance completion by LEAs</a:t>
            </a:r>
          </a:p>
          <a:p>
            <a:pPr algn="ctr"/>
            <a:r>
              <a:rPr lang="en-US" sz="900"/>
              <a:t>MOE compliance completion by LEAs</a:t>
            </a:r>
          </a:p>
          <a:p>
            <a:pPr algn="ctr"/>
            <a:r>
              <a:rPr lang="en-US" sz="900"/>
              <a:t>Determination Letters sent to LEAs</a:t>
            </a:r>
          </a:p>
        </p:txBody>
      </p:sp>
      <p:sp>
        <p:nvSpPr>
          <p:cNvPr id="34" name="TextBox 33">
            <a:extLst>
              <a:ext uri="{FF2B5EF4-FFF2-40B4-BE49-F238E27FC236}">
                <a16:creationId xmlns:a16="http://schemas.microsoft.com/office/drawing/2014/main" id="{DB066597-1F9B-1FF0-91CB-808DE969C222}"/>
              </a:ext>
            </a:extLst>
          </p:cNvPr>
          <p:cNvSpPr txBox="1"/>
          <p:nvPr/>
        </p:nvSpPr>
        <p:spPr>
          <a:xfrm>
            <a:off x="3427141" y="1911121"/>
            <a:ext cx="2433800" cy="923330"/>
          </a:xfrm>
          <a:prstGeom prst="rect">
            <a:avLst/>
          </a:prstGeom>
          <a:solidFill>
            <a:schemeClr val="bg1"/>
          </a:solidFill>
        </p:spPr>
        <p:txBody>
          <a:bodyPr wrap="square" rtlCol="0">
            <a:spAutoFit/>
          </a:bodyPr>
          <a:lstStyle/>
          <a:p>
            <a:pPr algn="ctr"/>
            <a:r>
              <a:rPr lang="en-US" sz="900">
                <a:solidFill>
                  <a:srgbClr val="7030A0"/>
                </a:solidFill>
              </a:rPr>
              <a:t>80-Day data reporting training</a:t>
            </a:r>
          </a:p>
          <a:p>
            <a:pPr algn="ctr"/>
            <a:r>
              <a:rPr lang="en-US" sz="900">
                <a:solidFill>
                  <a:srgbClr val="7030A0"/>
                </a:solidFill>
              </a:rPr>
              <a:t>40-Day data review closes</a:t>
            </a:r>
          </a:p>
          <a:p>
            <a:pPr algn="ctr"/>
            <a:r>
              <a:rPr lang="en-US" sz="900">
                <a:solidFill>
                  <a:srgbClr val="0070C0"/>
                </a:solidFill>
              </a:rPr>
              <a:t>Time and Effort Training for LEAs</a:t>
            </a:r>
          </a:p>
          <a:p>
            <a:pPr algn="ctr"/>
            <a:r>
              <a:rPr lang="en-US" sz="900">
                <a:solidFill>
                  <a:srgbClr val="0070C0"/>
                </a:solidFill>
              </a:rPr>
              <a:t>High-Cost Fund Training</a:t>
            </a:r>
          </a:p>
          <a:p>
            <a:pPr algn="ctr"/>
            <a:r>
              <a:rPr lang="en-US" sz="900"/>
              <a:t>40-Day Pre-finding letter released</a:t>
            </a:r>
            <a:endParaRPr lang="en-US" sz="900">
              <a:solidFill>
                <a:srgbClr val="0070C0"/>
              </a:solidFill>
            </a:endParaRPr>
          </a:p>
          <a:p>
            <a:pPr algn="ctr"/>
            <a:r>
              <a:rPr lang="en-US" sz="900"/>
              <a:t>MOE Letters sent to LEAs</a:t>
            </a:r>
          </a:p>
        </p:txBody>
      </p:sp>
      <p:sp>
        <p:nvSpPr>
          <p:cNvPr id="35" name="TextBox 34">
            <a:extLst>
              <a:ext uri="{FF2B5EF4-FFF2-40B4-BE49-F238E27FC236}">
                <a16:creationId xmlns:a16="http://schemas.microsoft.com/office/drawing/2014/main" id="{EC550BC9-C62C-5ECE-114A-493EF6F5A9A3}"/>
              </a:ext>
            </a:extLst>
          </p:cNvPr>
          <p:cNvSpPr txBox="1"/>
          <p:nvPr/>
        </p:nvSpPr>
        <p:spPr>
          <a:xfrm>
            <a:off x="6508695" y="1895835"/>
            <a:ext cx="2524715" cy="1061829"/>
          </a:xfrm>
          <a:prstGeom prst="rect">
            <a:avLst/>
          </a:prstGeom>
          <a:noFill/>
        </p:spPr>
        <p:txBody>
          <a:bodyPr wrap="square" rtlCol="0">
            <a:spAutoFit/>
          </a:bodyPr>
          <a:lstStyle/>
          <a:p>
            <a:pPr algn="ctr"/>
            <a:r>
              <a:rPr lang="en-US" sz="900"/>
              <a:t>Indicator 13 Review sample provided to LEAs</a:t>
            </a:r>
          </a:p>
          <a:p>
            <a:pPr algn="ctr"/>
            <a:r>
              <a:rPr lang="en-US" sz="900">
                <a:solidFill>
                  <a:schemeClr val="bg2"/>
                </a:solidFill>
              </a:rPr>
              <a:t>80-Day data reporting opens, data review begins</a:t>
            </a:r>
          </a:p>
          <a:p>
            <a:pPr algn="ctr"/>
            <a:r>
              <a:rPr lang="en-US" sz="900"/>
              <a:t>Quarterly spending reports sent to LEAs</a:t>
            </a:r>
          </a:p>
          <a:p>
            <a:pPr algn="ctr"/>
            <a:r>
              <a:rPr lang="en-US" sz="900"/>
              <a:t>Puente Para Los Ninos High-Cost Fund applications released </a:t>
            </a:r>
          </a:p>
          <a:p>
            <a:pPr algn="ctr"/>
            <a:endParaRPr lang="en-US" sz="900"/>
          </a:p>
        </p:txBody>
      </p:sp>
      <p:sp>
        <p:nvSpPr>
          <p:cNvPr id="36" name="TextBox 35">
            <a:extLst>
              <a:ext uri="{FF2B5EF4-FFF2-40B4-BE49-F238E27FC236}">
                <a16:creationId xmlns:a16="http://schemas.microsoft.com/office/drawing/2014/main" id="{F3C5C97B-E295-2135-038B-9A819FA317A5}"/>
              </a:ext>
            </a:extLst>
          </p:cNvPr>
          <p:cNvSpPr txBox="1"/>
          <p:nvPr/>
        </p:nvSpPr>
        <p:spPr>
          <a:xfrm>
            <a:off x="9478132" y="1885580"/>
            <a:ext cx="2499765" cy="1061829"/>
          </a:xfrm>
          <a:prstGeom prst="rect">
            <a:avLst/>
          </a:prstGeom>
          <a:noFill/>
        </p:spPr>
        <p:txBody>
          <a:bodyPr wrap="square" rtlCol="0">
            <a:spAutoFit/>
          </a:bodyPr>
          <a:lstStyle/>
          <a:p>
            <a:pPr algn="ctr"/>
            <a:r>
              <a:rPr lang="en-US" sz="900" dirty="0">
                <a:solidFill>
                  <a:srgbClr val="7030A0"/>
                </a:solidFill>
              </a:rPr>
              <a:t>120-Day data Reporting Training</a:t>
            </a:r>
          </a:p>
          <a:p>
            <a:pPr algn="ctr"/>
            <a:r>
              <a:rPr lang="en-US" sz="900" dirty="0"/>
              <a:t>80-Day data review closes</a:t>
            </a:r>
          </a:p>
          <a:p>
            <a:pPr algn="ctr"/>
            <a:r>
              <a:rPr lang="en-US" sz="900" dirty="0"/>
              <a:t>Indicator 13 Pre-finding notices sent to LEAs</a:t>
            </a:r>
          </a:p>
          <a:p>
            <a:pPr algn="ctr"/>
            <a:r>
              <a:rPr lang="en-US" sz="900" dirty="0"/>
              <a:t>80-Day Pre-finding letters released to LEAs</a:t>
            </a:r>
          </a:p>
          <a:p>
            <a:pPr algn="ctr"/>
            <a:r>
              <a:rPr lang="en-US" sz="900" dirty="0"/>
              <a:t>Time &amp; Effort due from LEAs</a:t>
            </a:r>
            <a:endParaRPr lang="en-US" sz="900" dirty="0">
              <a:solidFill>
                <a:srgbClr val="7030A0"/>
              </a:solidFill>
            </a:endParaRPr>
          </a:p>
          <a:p>
            <a:pPr algn="ctr"/>
            <a:r>
              <a:rPr lang="en-US" sz="900" dirty="0"/>
              <a:t>Puente Para Los Ninos High-Cost Fund application submission deadline</a:t>
            </a:r>
          </a:p>
        </p:txBody>
      </p:sp>
      <p:sp>
        <p:nvSpPr>
          <p:cNvPr id="37" name="TextBox 36">
            <a:extLst>
              <a:ext uri="{FF2B5EF4-FFF2-40B4-BE49-F238E27FC236}">
                <a16:creationId xmlns:a16="http://schemas.microsoft.com/office/drawing/2014/main" id="{2F16EBC6-6E8B-2E21-9B31-3CD05CF96C9A}"/>
              </a:ext>
            </a:extLst>
          </p:cNvPr>
          <p:cNvSpPr txBox="1"/>
          <p:nvPr/>
        </p:nvSpPr>
        <p:spPr>
          <a:xfrm>
            <a:off x="255485" y="3269502"/>
            <a:ext cx="2524715" cy="1338828"/>
          </a:xfrm>
          <a:prstGeom prst="rect">
            <a:avLst/>
          </a:prstGeom>
          <a:noFill/>
        </p:spPr>
        <p:txBody>
          <a:bodyPr wrap="square" rtlCol="0">
            <a:spAutoFit/>
          </a:bodyPr>
          <a:lstStyle/>
          <a:p>
            <a:pPr algn="ctr"/>
            <a:endParaRPr lang="en-US" sz="900" dirty="0"/>
          </a:p>
          <a:p>
            <a:pPr algn="ctr"/>
            <a:r>
              <a:rPr lang="en-US" sz="900" dirty="0"/>
              <a:t>120-Day data review opens, data review begins</a:t>
            </a:r>
          </a:p>
          <a:p>
            <a:pPr algn="ctr"/>
            <a:r>
              <a:rPr lang="en-US" sz="900" dirty="0"/>
              <a:t>Indicator 13-Prong 2 review completion</a:t>
            </a:r>
          </a:p>
          <a:p>
            <a:pPr algn="ctr"/>
            <a:r>
              <a:rPr lang="en-US" sz="900" dirty="0"/>
              <a:t>BOLO for NMASBO Spring Budget Conference Announcements</a:t>
            </a:r>
          </a:p>
          <a:p>
            <a:pPr algn="ctr"/>
            <a:r>
              <a:rPr lang="en-US" sz="900" dirty="0"/>
              <a:t>Advertisements for SPP/APR Stakeholder Meetings</a:t>
            </a:r>
          </a:p>
          <a:p>
            <a:pPr algn="ctr"/>
            <a:r>
              <a:rPr lang="en-US" sz="900" b="1" dirty="0">
                <a:solidFill>
                  <a:schemeClr val="bg2"/>
                </a:solidFill>
              </a:rPr>
              <a:t>SPP/APR Due to OSEP </a:t>
            </a:r>
          </a:p>
        </p:txBody>
      </p:sp>
      <p:sp>
        <p:nvSpPr>
          <p:cNvPr id="38" name="TextBox 37">
            <a:extLst>
              <a:ext uri="{FF2B5EF4-FFF2-40B4-BE49-F238E27FC236}">
                <a16:creationId xmlns:a16="http://schemas.microsoft.com/office/drawing/2014/main" id="{5C0DFB14-7D41-5C0A-F91E-E219642C9FB0}"/>
              </a:ext>
            </a:extLst>
          </p:cNvPr>
          <p:cNvSpPr txBox="1"/>
          <p:nvPr/>
        </p:nvSpPr>
        <p:spPr>
          <a:xfrm>
            <a:off x="3456646" y="3311103"/>
            <a:ext cx="2502801" cy="1754326"/>
          </a:xfrm>
          <a:prstGeom prst="rect">
            <a:avLst/>
          </a:prstGeom>
          <a:noFill/>
        </p:spPr>
        <p:txBody>
          <a:bodyPr wrap="square" rtlCol="0">
            <a:spAutoFit/>
          </a:bodyPr>
          <a:lstStyle/>
          <a:p>
            <a:pPr algn="ctr"/>
            <a:r>
              <a:rPr lang="en-US" sz="900" dirty="0">
                <a:solidFill>
                  <a:srgbClr val="0070C0"/>
                </a:solidFill>
              </a:rPr>
              <a:t>MOE Eligibility Training for LEAs</a:t>
            </a:r>
          </a:p>
          <a:p>
            <a:pPr algn="ctr"/>
            <a:r>
              <a:rPr lang="en-US" sz="900" dirty="0">
                <a:solidFill>
                  <a:srgbClr val="0070C0"/>
                </a:solidFill>
              </a:rPr>
              <a:t>Excess Cost Base trainings for LEAs</a:t>
            </a:r>
          </a:p>
          <a:p>
            <a:pPr algn="ctr"/>
            <a:r>
              <a:rPr lang="en-US" sz="900" dirty="0">
                <a:solidFill>
                  <a:srgbClr val="0070C0"/>
                </a:solidFill>
              </a:rPr>
              <a:t>IDEA B Application Training</a:t>
            </a:r>
          </a:p>
          <a:p>
            <a:pPr algn="ctr"/>
            <a:r>
              <a:rPr lang="en-US" sz="900" dirty="0"/>
              <a:t>120-Day data review closes</a:t>
            </a:r>
          </a:p>
          <a:p>
            <a:pPr algn="ctr"/>
            <a:r>
              <a:rPr lang="en-US" sz="900" dirty="0"/>
              <a:t>120-Day Prefinding letter released</a:t>
            </a:r>
          </a:p>
          <a:p>
            <a:pPr algn="ctr"/>
            <a:r>
              <a:rPr lang="en-US" sz="900" dirty="0"/>
              <a:t>NMASBO School Budget Conference</a:t>
            </a:r>
          </a:p>
          <a:p>
            <a:pPr algn="ctr"/>
            <a:r>
              <a:rPr lang="en-US" sz="900" dirty="0"/>
              <a:t>SPP/APR Stakeholder Engagement meetings</a:t>
            </a:r>
          </a:p>
          <a:p>
            <a:pPr algn="ctr"/>
            <a:r>
              <a:rPr lang="en-US" sz="900" dirty="0"/>
              <a:t>Quarterly Spending Reports sent to LEAs</a:t>
            </a:r>
          </a:p>
          <a:p>
            <a:pPr algn="ctr"/>
            <a:r>
              <a:rPr lang="en-US" sz="900" dirty="0"/>
              <a:t>State IDEA B Application posted for public review</a:t>
            </a:r>
          </a:p>
          <a:p>
            <a:pPr algn="ctr"/>
            <a:r>
              <a:rPr lang="en-US" sz="900" dirty="0"/>
              <a:t>Puente Para Los Ninos High-Cost Fund awards issued</a:t>
            </a:r>
          </a:p>
        </p:txBody>
      </p:sp>
      <p:sp>
        <p:nvSpPr>
          <p:cNvPr id="39" name="TextBox 38">
            <a:extLst>
              <a:ext uri="{FF2B5EF4-FFF2-40B4-BE49-F238E27FC236}">
                <a16:creationId xmlns:a16="http://schemas.microsoft.com/office/drawing/2014/main" id="{06681DB9-8BEE-EF46-DA9B-B914BA5E2662}"/>
              </a:ext>
            </a:extLst>
          </p:cNvPr>
          <p:cNvSpPr txBox="1"/>
          <p:nvPr/>
        </p:nvSpPr>
        <p:spPr>
          <a:xfrm>
            <a:off x="6481382" y="3398181"/>
            <a:ext cx="2524715" cy="923330"/>
          </a:xfrm>
          <a:prstGeom prst="rect">
            <a:avLst/>
          </a:prstGeom>
          <a:noFill/>
        </p:spPr>
        <p:txBody>
          <a:bodyPr wrap="square" rtlCol="0">
            <a:spAutoFit/>
          </a:bodyPr>
          <a:lstStyle/>
          <a:p>
            <a:pPr algn="ctr"/>
            <a:r>
              <a:rPr lang="en-US" sz="900">
                <a:solidFill>
                  <a:schemeClr val="bg2"/>
                </a:solidFill>
              </a:rPr>
              <a:t>Indicator 8-Parent Surveys sent out to sampled parents. </a:t>
            </a:r>
          </a:p>
          <a:p>
            <a:pPr algn="ctr"/>
            <a:r>
              <a:rPr lang="en-US" sz="900">
                <a:solidFill>
                  <a:schemeClr val="bg2"/>
                </a:solidFill>
              </a:rPr>
              <a:t>MOE eligibility completion by LEAs</a:t>
            </a:r>
          </a:p>
          <a:p>
            <a:pPr algn="ctr"/>
            <a:r>
              <a:rPr lang="en-US" sz="900">
                <a:solidFill>
                  <a:schemeClr val="bg2"/>
                </a:solidFill>
              </a:rPr>
              <a:t>Excess Cost Base completion by LEAs</a:t>
            </a:r>
          </a:p>
          <a:p>
            <a:pPr algn="ctr"/>
            <a:r>
              <a:rPr lang="en-US" sz="900"/>
              <a:t>SPP/APR Stakeholder meetings</a:t>
            </a:r>
          </a:p>
          <a:p>
            <a:pPr algn="ctr"/>
            <a:r>
              <a:rPr lang="en-US" sz="900">
                <a:solidFill>
                  <a:schemeClr val="bg2"/>
                </a:solidFill>
              </a:rPr>
              <a:t>State Application-Public Comment opens</a:t>
            </a:r>
          </a:p>
        </p:txBody>
      </p:sp>
      <p:sp>
        <p:nvSpPr>
          <p:cNvPr id="40" name="TextBox 39">
            <a:extLst>
              <a:ext uri="{FF2B5EF4-FFF2-40B4-BE49-F238E27FC236}">
                <a16:creationId xmlns:a16="http://schemas.microsoft.com/office/drawing/2014/main" id="{6370E798-3E20-D266-BE51-767D4EB915A2}"/>
              </a:ext>
            </a:extLst>
          </p:cNvPr>
          <p:cNvSpPr txBox="1"/>
          <p:nvPr/>
        </p:nvSpPr>
        <p:spPr>
          <a:xfrm>
            <a:off x="9496505" y="3389532"/>
            <a:ext cx="2502801" cy="1892826"/>
          </a:xfrm>
          <a:prstGeom prst="rect">
            <a:avLst/>
          </a:prstGeom>
          <a:noFill/>
        </p:spPr>
        <p:txBody>
          <a:bodyPr wrap="square" rtlCol="0">
            <a:spAutoFit/>
          </a:bodyPr>
          <a:lstStyle/>
          <a:p>
            <a:pPr algn="ctr"/>
            <a:r>
              <a:rPr lang="en-US" sz="900">
                <a:solidFill>
                  <a:srgbClr val="7F45AA"/>
                </a:solidFill>
              </a:rPr>
              <a:t>End of Year (EOY) data reporting training</a:t>
            </a:r>
          </a:p>
          <a:p>
            <a:pPr algn="ctr"/>
            <a:r>
              <a:rPr lang="en-US" sz="900">
                <a:solidFill>
                  <a:srgbClr val="7F45AA"/>
                </a:solidFill>
              </a:rPr>
              <a:t>DPR Training</a:t>
            </a:r>
          </a:p>
          <a:p>
            <a:pPr algn="ctr"/>
            <a:r>
              <a:rPr lang="en-US" sz="900">
                <a:solidFill>
                  <a:schemeClr val="bg2"/>
                </a:solidFill>
              </a:rPr>
              <a:t>Indicator 14-Post School Outcomes survey data collections begin</a:t>
            </a:r>
          </a:p>
          <a:p>
            <a:pPr algn="ctr"/>
            <a:r>
              <a:rPr lang="en-US" sz="900">
                <a:solidFill>
                  <a:schemeClr val="bg2"/>
                </a:solidFill>
              </a:rPr>
              <a:t>EOY reporting opens, reviews begin</a:t>
            </a:r>
          </a:p>
          <a:p>
            <a:pPr algn="ctr"/>
            <a:r>
              <a:rPr lang="en-US" sz="900">
                <a:solidFill>
                  <a:schemeClr val="bg2"/>
                </a:solidFill>
              </a:rPr>
              <a:t>IDEA B application open for LEA completion</a:t>
            </a:r>
          </a:p>
          <a:p>
            <a:pPr algn="ctr"/>
            <a:r>
              <a:rPr lang="en-US" sz="900">
                <a:solidFill>
                  <a:schemeClr val="bg2"/>
                </a:solidFill>
              </a:rPr>
              <a:t>SPP/APR Stakeholder engagement meeting</a:t>
            </a:r>
          </a:p>
          <a:p>
            <a:pPr algn="ctr"/>
            <a:r>
              <a:rPr lang="en-US" sz="900">
                <a:solidFill>
                  <a:schemeClr val="bg2"/>
                </a:solidFill>
              </a:rPr>
              <a:t>District Profile Report (DPR) data posted on DPR site</a:t>
            </a:r>
          </a:p>
          <a:p>
            <a:pPr algn="ctr"/>
            <a:r>
              <a:rPr lang="en-US" sz="900">
                <a:solidFill>
                  <a:schemeClr val="bg2"/>
                </a:solidFill>
              </a:rPr>
              <a:t>State Application-Public Comment closes</a:t>
            </a:r>
          </a:p>
          <a:p>
            <a:pPr algn="ctr"/>
            <a:r>
              <a:rPr lang="en-US" sz="900">
                <a:solidFill>
                  <a:schemeClr val="bg2"/>
                </a:solidFill>
              </a:rPr>
              <a:t>1 month to the end of state fiscal year</a:t>
            </a:r>
          </a:p>
          <a:p>
            <a:pPr algn="ctr"/>
            <a:endParaRPr lang="en-US" sz="900">
              <a:solidFill>
                <a:schemeClr val="bg2"/>
              </a:solidFill>
            </a:endParaRPr>
          </a:p>
          <a:p>
            <a:pPr algn="ctr"/>
            <a:endParaRPr lang="en-US" sz="900">
              <a:solidFill>
                <a:schemeClr val="bg2"/>
              </a:solidFill>
            </a:endParaRPr>
          </a:p>
        </p:txBody>
      </p:sp>
      <p:sp>
        <p:nvSpPr>
          <p:cNvPr id="42" name="TextBox 41">
            <a:extLst>
              <a:ext uri="{FF2B5EF4-FFF2-40B4-BE49-F238E27FC236}">
                <a16:creationId xmlns:a16="http://schemas.microsoft.com/office/drawing/2014/main" id="{D9EFA3F1-6C4B-19E1-A8D9-0D2F5DDD48A7}"/>
              </a:ext>
            </a:extLst>
          </p:cNvPr>
          <p:cNvSpPr txBox="1"/>
          <p:nvPr/>
        </p:nvSpPr>
        <p:spPr>
          <a:xfrm>
            <a:off x="264337" y="5481550"/>
            <a:ext cx="2524715" cy="1200329"/>
          </a:xfrm>
          <a:prstGeom prst="rect">
            <a:avLst/>
          </a:prstGeom>
          <a:noFill/>
        </p:spPr>
        <p:txBody>
          <a:bodyPr wrap="square" rtlCol="0">
            <a:spAutoFit/>
          </a:bodyPr>
          <a:lstStyle/>
          <a:p>
            <a:pPr algn="ctr"/>
            <a:r>
              <a:rPr lang="en-US" sz="900">
                <a:solidFill>
                  <a:schemeClr val="bg2"/>
                </a:solidFill>
              </a:rPr>
              <a:t>Budgets in OBMS due</a:t>
            </a:r>
          </a:p>
          <a:p>
            <a:pPr algn="ctr"/>
            <a:r>
              <a:rPr lang="en-US" sz="900">
                <a:solidFill>
                  <a:schemeClr val="bg2"/>
                </a:solidFill>
              </a:rPr>
              <a:t>Quarterly spending report sent to LEAs</a:t>
            </a:r>
          </a:p>
          <a:p>
            <a:pPr algn="ctr"/>
            <a:r>
              <a:rPr lang="en-US" sz="900">
                <a:solidFill>
                  <a:schemeClr val="bg2"/>
                </a:solidFill>
              </a:rPr>
              <a:t>IDEA B applications due from LEAs</a:t>
            </a:r>
          </a:p>
          <a:p>
            <a:pPr algn="ctr"/>
            <a:r>
              <a:rPr lang="en-US" sz="900">
                <a:solidFill>
                  <a:schemeClr val="bg2"/>
                </a:solidFill>
              </a:rPr>
              <a:t>Submit RfRs prior to end of Fiscal Year</a:t>
            </a:r>
          </a:p>
          <a:p>
            <a:pPr algn="ctr"/>
            <a:r>
              <a:rPr lang="en-US" sz="900">
                <a:solidFill>
                  <a:schemeClr val="bg2"/>
                </a:solidFill>
              </a:rPr>
              <a:t>All LEA IDEA B applications in “Approved by State” or “Substantially Approved” status</a:t>
            </a:r>
          </a:p>
          <a:p>
            <a:pPr algn="ctr"/>
            <a:r>
              <a:rPr lang="en-US" sz="900" b="1">
                <a:solidFill>
                  <a:schemeClr val="bg2"/>
                </a:solidFill>
              </a:rPr>
              <a:t>State Fiscal Year ends (6/30)</a:t>
            </a:r>
          </a:p>
          <a:p>
            <a:pPr algn="ctr"/>
            <a:endParaRPr lang="en-US" sz="900">
              <a:solidFill>
                <a:schemeClr val="bg2"/>
              </a:solidFill>
            </a:endParaRPr>
          </a:p>
        </p:txBody>
      </p:sp>
      <p:sp>
        <p:nvSpPr>
          <p:cNvPr id="43" name="TextBox 42">
            <a:extLst>
              <a:ext uri="{FF2B5EF4-FFF2-40B4-BE49-F238E27FC236}">
                <a16:creationId xmlns:a16="http://schemas.microsoft.com/office/drawing/2014/main" id="{F5A4BE22-D273-1162-FD9E-0B47FF2D57E2}"/>
              </a:ext>
            </a:extLst>
          </p:cNvPr>
          <p:cNvSpPr txBox="1"/>
          <p:nvPr/>
        </p:nvSpPr>
        <p:spPr>
          <a:xfrm>
            <a:off x="3427141" y="5412300"/>
            <a:ext cx="2510393" cy="1200329"/>
          </a:xfrm>
          <a:prstGeom prst="rect">
            <a:avLst/>
          </a:prstGeom>
          <a:noFill/>
        </p:spPr>
        <p:txBody>
          <a:bodyPr wrap="square" rtlCol="0">
            <a:spAutoFit/>
          </a:bodyPr>
          <a:lstStyle/>
          <a:p>
            <a:pPr algn="ctr"/>
            <a:r>
              <a:rPr lang="en-US" sz="900" b="1">
                <a:solidFill>
                  <a:schemeClr val="bg2"/>
                </a:solidFill>
              </a:rPr>
              <a:t>Start of New Fiscal Year (7/1</a:t>
            </a:r>
            <a:r>
              <a:rPr lang="en-US" sz="900">
                <a:solidFill>
                  <a:schemeClr val="bg2"/>
                </a:solidFill>
              </a:rPr>
              <a:t>)</a:t>
            </a:r>
          </a:p>
          <a:p>
            <a:pPr algn="ctr"/>
            <a:r>
              <a:rPr lang="en-US" sz="900">
                <a:solidFill>
                  <a:schemeClr val="bg2"/>
                </a:solidFill>
              </a:rPr>
              <a:t>Nova Conference</a:t>
            </a:r>
          </a:p>
          <a:p>
            <a:pPr algn="ctr"/>
            <a:r>
              <a:rPr lang="en-US" sz="900">
                <a:solidFill>
                  <a:schemeClr val="bg2"/>
                </a:solidFill>
              </a:rPr>
              <a:t>OBMS Deadlines-Reimbursement requests, accounts and payable invoices</a:t>
            </a:r>
          </a:p>
          <a:p>
            <a:pPr algn="ctr"/>
            <a:r>
              <a:rPr lang="en-US" sz="900">
                <a:solidFill>
                  <a:schemeClr val="bg2"/>
                </a:solidFill>
              </a:rPr>
              <a:t>Time &amp; Effort for LEAs due</a:t>
            </a:r>
          </a:p>
          <a:p>
            <a:pPr algn="ctr"/>
            <a:r>
              <a:rPr lang="en-US" sz="900">
                <a:solidFill>
                  <a:schemeClr val="bg2"/>
                </a:solidFill>
              </a:rPr>
              <a:t>Encumber Funds expiring September 30</a:t>
            </a:r>
          </a:p>
          <a:p>
            <a:pPr algn="ctr"/>
            <a:r>
              <a:rPr lang="en-US" sz="900">
                <a:solidFill>
                  <a:schemeClr val="bg2"/>
                </a:solidFill>
              </a:rPr>
              <a:t>EOY Pre-finding letters released to LEAs</a:t>
            </a:r>
          </a:p>
          <a:p>
            <a:pPr algn="ctr"/>
            <a:r>
              <a:rPr lang="en-US" sz="900" b="1">
                <a:solidFill>
                  <a:schemeClr val="bg2"/>
                </a:solidFill>
              </a:rPr>
              <a:t>Federal Child Count DUE to USDE</a:t>
            </a:r>
          </a:p>
        </p:txBody>
      </p:sp>
      <p:sp>
        <p:nvSpPr>
          <p:cNvPr id="44" name="TextBox 43">
            <a:extLst>
              <a:ext uri="{FF2B5EF4-FFF2-40B4-BE49-F238E27FC236}">
                <a16:creationId xmlns:a16="http://schemas.microsoft.com/office/drawing/2014/main" id="{9A1F4AB6-4A10-4181-CBC6-6B9CF1B558DC}"/>
              </a:ext>
            </a:extLst>
          </p:cNvPr>
          <p:cNvSpPr txBox="1"/>
          <p:nvPr/>
        </p:nvSpPr>
        <p:spPr>
          <a:xfrm>
            <a:off x="6514428" y="5443498"/>
            <a:ext cx="2510393" cy="1338828"/>
          </a:xfrm>
          <a:prstGeom prst="rect">
            <a:avLst/>
          </a:prstGeom>
          <a:noFill/>
        </p:spPr>
        <p:txBody>
          <a:bodyPr wrap="square" rtlCol="0">
            <a:spAutoFit/>
          </a:bodyPr>
          <a:lstStyle/>
          <a:p>
            <a:pPr algn="ctr"/>
            <a:r>
              <a:rPr lang="en-US" sz="900">
                <a:solidFill>
                  <a:schemeClr val="bg2"/>
                </a:solidFill>
              </a:rPr>
              <a:t>Complete and submit Indicator 14 Data Collection</a:t>
            </a:r>
          </a:p>
          <a:p>
            <a:pPr algn="ctr"/>
            <a:r>
              <a:rPr lang="en-US" sz="900">
                <a:solidFill>
                  <a:schemeClr val="bg2"/>
                </a:solidFill>
              </a:rPr>
              <a:t>EOY Pre-finding notices sent to LEAs</a:t>
            </a:r>
          </a:p>
          <a:p>
            <a:pPr algn="ctr"/>
            <a:r>
              <a:rPr lang="en-US" sz="900">
                <a:solidFill>
                  <a:schemeClr val="bg2"/>
                </a:solidFill>
              </a:rPr>
              <a:t>Nova Conference</a:t>
            </a:r>
          </a:p>
          <a:p>
            <a:pPr algn="ctr"/>
            <a:r>
              <a:rPr lang="en-US" sz="900">
                <a:solidFill>
                  <a:schemeClr val="bg2"/>
                </a:solidFill>
              </a:rPr>
              <a:t>IDEA B applications must be fully approved</a:t>
            </a:r>
          </a:p>
          <a:p>
            <a:pPr algn="ctr"/>
            <a:r>
              <a:rPr lang="en-US" sz="900">
                <a:solidFill>
                  <a:schemeClr val="bg2"/>
                </a:solidFill>
              </a:rPr>
              <a:t>Board meeting agendas and minutes must be submitted on or before (8/30)</a:t>
            </a:r>
          </a:p>
          <a:p>
            <a:pPr algn="ctr"/>
            <a:r>
              <a:rPr lang="en-US" sz="900">
                <a:solidFill>
                  <a:schemeClr val="bg2"/>
                </a:solidFill>
              </a:rPr>
              <a:t>Encumber funds expiring in September</a:t>
            </a:r>
          </a:p>
          <a:p>
            <a:pPr algn="ctr"/>
            <a:r>
              <a:rPr lang="en-US" sz="900">
                <a:solidFill>
                  <a:schemeClr val="bg2"/>
                </a:solidFill>
              </a:rPr>
              <a:t>Complete Inventory of Supplies and Materials</a:t>
            </a:r>
          </a:p>
        </p:txBody>
      </p:sp>
      <p:sp>
        <p:nvSpPr>
          <p:cNvPr id="45" name="TextBox 44">
            <a:extLst>
              <a:ext uri="{FF2B5EF4-FFF2-40B4-BE49-F238E27FC236}">
                <a16:creationId xmlns:a16="http://schemas.microsoft.com/office/drawing/2014/main" id="{6B1C2BCE-678D-0E83-DF56-0F3B3140F1E4}"/>
              </a:ext>
            </a:extLst>
          </p:cNvPr>
          <p:cNvSpPr txBox="1"/>
          <p:nvPr/>
        </p:nvSpPr>
        <p:spPr>
          <a:xfrm>
            <a:off x="9514552" y="5443498"/>
            <a:ext cx="2524715" cy="1200329"/>
          </a:xfrm>
          <a:prstGeom prst="rect">
            <a:avLst/>
          </a:prstGeom>
          <a:noFill/>
        </p:spPr>
        <p:txBody>
          <a:bodyPr wrap="square" rtlCol="0">
            <a:spAutoFit/>
          </a:bodyPr>
          <a:lstStyle/>
          <a:p>
            <a:pPr algn="ctr"/>
            <a:r>
              <a:rPr lang="en-US" sz="900">
                <a:solidFill>
                  <a:srgbClr val="7F45AA"/>
                </a:solidFill>
              </a:rPr>
              <a:t>40-Day data reporting training</a:t>
            </a:r>
          </a:p>
          <a:p>
            <a:pPr algn="ctr"/>
            <a:r>
              <a:rPr lang="en-US" sz="900">
                <a:solidFill>
                  <a:srgbClr val="0070C0"/>
                </a:solidFill>
              </a:rPr>
              <a:t>Annual determination training</a:t>
            </a:r>
          </a:p>
          <a:p>
            <a:pPr algn="ctr"/>
            <a:r>
              <a:rPr lang="en-US" sz="900">
                <a:solidFill>
                  <a:srgbClr val="0070C0"/>
                </a:solidFill>
              </a:rPr>
              <a:t>Excess cost compliance training</a:t>
            </a:r>
          </a:p>
          <a:p>
            <a:pPr algn="ctr"/>
            <a:r>
              <a:rPr lang="en-US" sz="900">
                <a:solidFill>
                  <a:srgbClr val="0070C0"/>
                </a:solidFill>
              </a:rPr>
              <a:t>MOE Compliance training</a:t>
            </a:r>
          </a:p>
          <a:p>
            <a:pPr algn="ctr"/>
            <a:r>
              <a:rPr lang="en-US" sz="900">
                <a:solidFill>
                  <a:schemeClr val="bg2"/>
                </a:solidFill>
              </a:rPr>
              <a:t>Indicator 14 data due from LEAs</a:t>
            </a:r>
            <a:endParaRPr lang="en-US" sz="900">
              <a:solidFill>
                <a:srgbClr val="0070C0"/>
              </a:solidFill>
            </a:endParaRPr>
          </a:p>
          <a:p>
            <a:pPr algn="ctr"/>
            <a:r>
              <a:rPr lang="en-US" sz="900">
                <a:solidFill>
                  <a:schemeClr val="bg2"/>
                </a:solidFill>
              </a:rPr>
              <a:t>Quarterly spending reports sent to LEAs</a:t>
            </a:r>
          </a:p>
          <a:p>
            <a:pPr algn="ctr"/>
            <a:r>
              <a:rPr lang="en-US" sz="900">
                <a:solidFill>
                  <a:schemeClr val="bg2"/>
                </a:solidFill>
              </a:rPr>
              <a:t>OSE Law Conference </a:t>
            </a:r>
          </a:p>
          <a:p>
            <a:pPr algn="ctr"/>
            <a:r>
              <a:rPr lang="en-US" sz="900" b="1">
                <a:solidFill>
                  <a:schemeClr val="bg2"/>
                </a:solidFill>
              </a:rPr>
              <a:t>Federal Funding expires (9/30)</a:t>
            </a:r>
          </a:p>
        </p:txBody>
      </p:sp>
      <p:sp>
        <p:nvSpPr>
          <p:cNvPr id="46" name="Rectangle 45">
            <a:extLst>
              <a:ext uri="{FF2B5EF4-FFF2-40B4-BE49-F238E27FC236}">
                <a16:creationId xmlns:a16="http://schemas.microsoft.com/office/drawing/2014/main" id="{5A48A060-8179-1195-21A6-831525EBB7D0}"/>
              </a:ext>
            </a:extLst>
          </p:cNvPr>
          <p:cNvSpPr/>
          <p:nvPr/>
        </p:nvSpPr>
        <p:spPr>
          <a:xfrm>
            <a:off x="9745672" y="472984"/>
            <a:ext cx="2152482" cy="854002"/>
          </a:xfrm>
          <a:prstGeom prst="rect">
            <a:avLst/>
          </a:prstGeom>
          <a:solidFill>
            <a:schemeClr val="bg1"/>
          </a:solidFill>
          <a:ln>
            <a:solidFill>
              <a:srgbClr val="048A8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48BEDB46-596C-47F5-9B67-D8BFFDCF7155}"/>
              </a:ext>
            </a:extLst>
          </p:cNvPr>
          <p:cNvSpPr txBox="1"/>
          <p:nvPr/>
        </p:nvSpPr>
        <p:spPr>
          <a:xfrm>
            <a:off x="9926235" y="487497"/>
            <a:ext cx="1701348" cy="246221"/>
          </a:xfrm>
          <a:prstGeom prst="rect">
            <a:avLst/>
          </a:prstGeom>
          <a:noFill/>
        </p:spPr>
        <p:txBody>
          <a:bodyPr wrap="square" rtlCol="0">
            <a:spAutoFit/>
          </a:bodyPr>
          <a:lstStyle/>
          <a:p>
            <a:pPr algn="ctr"/>
            <a:r>
              <a:rPr lang="en-US" sz="1000" b="1" u="sng">
                <a:solidFill>
                  <a:schemeClr val="bg2"/>
                </a:solidFill>
              </a:rPr>
              <a:t>Training Key</a:t>
            </a:r>
          </a:p>
        </p:txBody>
      </p:sp>
      <p:sp>
        <p:nvSpPr>
          <p:cNvPr id="48" name="TextBox 47">
            <a:extLst>
              <a:ext uri="{FF2B5EF4-FFF2-40B4-BE49-F238E27FC236}">
                <a16:creationId xmlns:a16="http://schemas.microsoft.com/office/drawing/2014/main" id="{9B0A6359-7ED4-94ED-DE8E-A1F02F4C8728}"/>
              </a:ext>
            </a:extLst>
          </p:cNvPr>
          <p:cNvSpPr txBox="1"/>
          <p:nvPr/>
        </p:nvSpPr>
        <p:spPr>
          <a:xfrm>
            <a:off x="9745672" y="469124"/>
            <a:ext cx="2152482" cy="923330"/>
          </a:xfrm>
          <a:prstGeom prst="rect">
            <a:avLst/>
          </a:prstGeom>
          <a:noFill/>
          <a:ln>
            <a:noFill/>
          </a:ln>
        </p:spPr>
        <p:txBody>
          <a:bodyPr wrap="square" rtlCol="0">
            <a:spAutoFit/>
          </a:bodyPr>
          <a:lstStyle/>
          <a:p>
            <a:pPr algn="ctr"/>
            <a:endParaRPr lang="en-US" sz="1000" b="1">
              <a:solidFill>
                <a:schemeClr val="bg2"/>
              </a:solidFill>
            </a:endParaRPr>
          </a:p>
          <a:p>
            <a:endParaRPr lang="en-US" sz="1000" b="1">
              <a:solidFill>
                <a:schemeClr val="bg2"/>
              </a:solidFill>
            </a:endParaRPr>
          </a:p>
          <a:p>
            <a:r>
              <a:rPr lang="en-US" sz="1000" b="1">
                <a:solidFill>
                  <a:schemeClr val="bg2"/>
                </a:solidFill>
              </a:rPr>
              <a:t>Data Training: </a:t>
            </a:r>
            <a:r>
              <a:rPr lang="en-US" sz="1000">
                <a:solidFill>
                  <a:srgbClr val="7030A0"/>
                </a:solidFill>
              </a:rPr>
              <a:t>Purple</a:t>
            </a:r>
          </a:p>
          <a:p>
            <a:r>
              <a:rPr lang="en-US" sz="1000" b="1">
                <a:solidFill>
                  <a:schemeClr val="bg2"/>
                </a:solidFill>
              </a:rPr>
              <a:t>Finance Training:</a:t>
            </a:r>
            <a:r>
              <a:rPr lang="en-US" sz="1000" b="1">
                <a:solidFill>
                  <a:schemeClr val="bg1"/>
                </a:solidFill>
              </a:rPr>
              <a:t> </a:t>
            </a:r>
            <a:r>
              <a:rPr lang="en-US" sz="1000">
                <a:solidFill>
                  <a:srgbClr val="0070C0"/>
                </a:solidFill>
              </a:rPr>
              <a:t>Blue</a:t>
            </a:r>
          </a:p>
          <a:p>
            <a:endParaRPr lang="en-US">
              <a:solidFill>
                <a:srgbClr val="C00000"/>
              </a:solidFill>
            </a:endParaRPr>
          </a:p>
        </p:txBody>
      </p:sp>
      <p:pic>
        <p:nvPicPr>
          <p:cNvPr id="50" name="Graphic 49" descr="Old Key with solid fill">
            <a:extLst>
              <a:ext uri="{FF2B5EF4-FFF2-40B4-BE49-F238E27FC236}">
                <a16:creationId xmlns:a16="http://schemas.microsoft.com/office/drawing/2014/main" id="{62451A08-8118-3EAB-FB93-B4719040A7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06154" y="672399"/>
            <a:ext cx="380935" cy="380935"/>
          </a:xfrm>
          <a:prstGeom prst="rect">
            <a:avLst/>
          </a:prstGeom>
        </p:spPr>
      </p:pic>
    </p:spTree>
    <p:extLst>
      <p:ext uri="{BB962C8B-B14F-4D97-AF65-F5344CB8AC3E}">
        <p14:creationId xmlns:p14="http://schemas.microsoft.com/office/powerpoint/2010/main" val="237555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1233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1B92AC-7F3D-74C7-B6B5-808888D7FE95}"/>
              </a:ext>
            </a:extLst>
          </p:cNvPr>
          <p:cNvSpPr>
            <a:spLocks noGrp="1"/>
          </p:cNvSpPr>
          <p:nvPr>
            <p:ph type="title"/>
          </p:nvPr>
        </p:nvSpPr>
        <p:spPr>
          <a:xfrm>
            <a:off x="0" y="433775"/>
            <a:ext cx="12192000" cy="1036850"/>
          </a:xfrm>
        </p:spPr>
        <p:txBody>
          <a:bodyPr>
            <a:normAutofit/>
          </a:bodyPr>
          <a:lstStyle/>
          <a:p>
            <a:pPr algn="ctr"/>
            <a:r>
              <a:rPr lang="en-US" b="1">
                <a:latin typeface="Arial Black" panose="020B0A04020102020204" pitchFamily="34" charset="0"/>
              </a:rPr>
              <a:t>Data &amp; Finance</a:t>
            </a:r>
          </a:p>
        </p:txBody>
      </p:sp>
      <p:sp>
        <p:nvSpPr>
          <p:cNvPr id="4" name="Slide Number Placeholder 3">
            <a:extLst>
              <a:ext uri="{FF2B5EF4-FFF2-40B4-BE49-F238E27FC236}">
                <a16:creationId xmlns:a16="http://schemas.microsoft.com/office/drawing/2014/main" id="{A93C3CA7-D394-B878-4F2E-4B017F3E6D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a:p>
        </p:txBody>
      </p:sp>
      <p:pic>
        <p:nvPicPr>
          <p:cNvPr id="3" name="Picture 2">
            <a:extLst>
              <a:ext uri="{FF2B5EF4-FFF2-40B4-BE49-F238E27FC236}">
                <a16:creationId xmlns:a16="http://schemas.microsoft.com/office/drawing/2014/main" id="{74A83953-2C21-EE31-94E5-24B3F1D1D48E}"/>
              </a:ext>
            </a:extLst>
          </p:cNvPr>
          <p:cNvPicPr>
            <a:picLocks noChangeAspect="1"/>
          </p:cNvPicPr>
          <p:nvPr/>
        </p:nvPicPr>
        <p:blipFill>
          <a:blip r:embed="rId3"/>
          <a:stretch>
            <a:fillRect/>
          </a:stretch>
        </p:blipFill>
        <p:spPr>
          <a:xfrm>
            <a:off x="1955865" y="1763990"/>
            <a:ext cx="8465328" cy="4885329"/>
          </a:xfrm>
          <a:prstGeom prst="rect">
            <a:avLst/>
          </a:prstGeom>
        </p:spPr>
      </p:pic>
      <p:sp>
        <p:nvSpPr>
          <p:cNvPr id="8" name="TextBox 7">
            <a:extLst>
              <a:ext uri="{FF2B5EF4-FFF2-40B4-BE49-F238E27FC236}">
                <a16:creationId xmlns:a16="http://schemas.microsoft.com/office/drawing/2014/main" id="{DCFD3206-663A-C7D0-529A-5739B80E88B1}"/>
              </a:ext>
            </a:extLst>
          </p:cNvPr>
          <p:cNvSpPr txBox="1"/>
          <p:nvPr/>
        </p:nvSpPr>
        <p:spPr>
          <a:xfrm>
            <a:off x="6569625" y="2285155"/>
            <a:ext cx="3306096" cy="523220"/>
          </a:xfrm>
          <a:prstGeom prst="rect">
            <a:avLst/>
          </a:prstGeom>
          <a:solidFill>
            <a:srgbClr val="0D2759"/>
          </a:solidFill>
        </p:spPr>
        <p:txBody>
          <a:bodyPr wrap="square" rtlCol="0">
            <a:spAutoFit/>
          </a:bodyPr>
          <a:lstStyle/>
          <a:p>
            <a:pPr algn="ctr"/>
            <a:r>
              <a:rPr lang="en-US" sz="2800" b="1" u="sng" dirty="0">
                <a:solidFill>
                  <a:schemeClr val="bg1"/>
                </a:solidFill>
                <a:latin typeface="+mn-lt"/>
              </a:rPr>
              <a:t>January 2025</a:t>
            </a:r>
          </a:p>
        </p:txBody>
      </p:sp>
      <p:sp>
        <p:nvSpPr>
          <p:cNvPr id="7" name="TextBox 6">
            <a:extLst>
              <a:ext uri="{FF2B5EF4-FFF2-40B4-BE49-F238E27FC236}">
                <a16:creationId xmlns:a16="http://schemas.microsoft.com/office/drawing/2014/main" id="{56249ADE-8D44-3DCE-8CDE-77EADF09FCF9}"/>
              </a:ext>
            </a:extLst>
          </p:cNvPr>
          <p:cNvSpPr txBox="1"/>
          <p:nvPr/>
        </p:nvSpPr>
        <p:spPr>
          <a:xfrm>
            <a:off x="6569625" y="2958679"/>
            <a:ext cx="3306096" cy="2585323"/>
          </a:xfrm>
          <a:prstGeom prst="rect">
            <a:avLst/>
          </a:prstGeom>
          <a:solidFill>
            <a:srgbClr val="0D2759"/>
          </a:solidFill>
        </p:spPr>
        <p:txBody>
          <a:bodyPr wrap="square" lIns="91440" tIns="45720" rIns="91440" bIns="45720" rtlCol="0" anchor="t">
            <a:spAutoFit/>
          </a:bodyPr>
          <a:lstStyle/>
          <a:p>
            <a:pPr algn="ctr"/>
            <a:r>
              <a:rPr lang="en-US" sz="1800" b="1" dirty="0">
                <a:solidFill>
                  <a:schemeClr val="bg1"/>
                </a:solidFill>
              </a:rPr>
              <a:t>120-Day data Reporting Training</a:t>
            </a:r>
          </a:p>
          <a:p>
            <a:pPr algn="ctr"/>
            <a:r>
              <a:rPr lang="en-US" sz="1800" b="1" dirty="0">
                <a:solidFill>
                  <a:schemeClr val="bg1"/>
                </a:solidFill>
              </a:rPr>
              <a:t>80-Day data review closes</a:t>
            </a:r>
          </a:p>
          <a:p>
            <a:pPr algn="ctr"/>
            <a:r>
              <a:rPr lang="en-US" sz="1800" b="1" dirty="0">
                <a:solidFill>
                  <a:schemeClr val="bg1"/>
                </a:solidFill>
              </a:rPr>
              <a:t>80-Day Pre-finding letters released to LEAs</a:t>
            </a:r>
          </a:p>
          <a:p>
            <a:pPr algn="ctr"/>
            <a:r>
              <a:rPr lang="en-US" sz="1800" b="1">
                <a:solidFill>
                  <a:schemeClr val="bg1"/>
                </a:solidFill>
              </a:rPr>
              <a:t>Excess cost due</a:t>
            </a:r>
            <a:r>
              <a:rPr lang="en-US" sz="1800" b="1" dirty="0">
                <a:solidFill>
                  <a:schemeClr val="bg1"/>
                </a:solidFill>
              </a:rPr>
              <a:t> from LEAs</a:t>
            </a:r>
          </a:p>
          <a:p>
            <a:pPr algn="ctr"/>
            <a:r>
              <a:rPr lang="en-US" sz="1800" b="1" dirty="0">
                <a:solidFill>
                  <a:schemeClr val="bg1"/>
                </a:solidFill>
              </a:rPr>
              <a:t>Puente Para Los Ninos High-Cost Fund application submission deadline</a:t>
            </a:r>
          </a:p>
        </p:txBody>
      </p:sp>
    </p:spTree>
    <p:extLst>
      <p:ext uri="{BB962C8B-B14F-4D97-AF65-F5344CB8AC3E}">
        <p14:creationId xmlns:p14="http://schemas.microsoft.com/office/powerpoint/2010/main" val="3510856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A9CB-C696-8313-8651-F15009D63723}"/>
              </a:ext>
            </a:extLst>
          </p:cNvPr>
          <p:cNvSpPr>
            <a:spLocks noGrp="1"/>
          </p:cNvSpPr>
          <p:nvPr>
            <p:ph type="title"/>
          </p:nvPr>
        </p:nvSpPr>
        <p:spPr>
          <a:xfrm>
            <a:off x="0" y="422914"/>
            <a:ext cx="12192000" cy="1036850"/>
          </a:xfrm>
        </p:spPr>
        <p:txBody>
          <a:bodyPr/>
          <a:lstStyle/>
          <a:p>
            <a:pPr algn="ctr"/>
            <a:r>
              <a:rPr lang="en-US" b="1">
                <a:latin typeface="Arial Black"/>
              </a:rPr>
              <a:t>Discipline Data Submission</a:t>
            </a:r>
          </a:p>
        </p:txBody>
      </p:sp>
      <p:sp>
        <p:nvSpPr>
          <p:cNvPr id="3" name="Text Placeholder 2">
            <a:extLst>
              <a:ext uri="{FF2B5EF4-FFF2-40B4-BE49-F238E27FC236}">
                <a16:creationId xmlns:a16="http://schemas.microsoft.com/office/drawing/2014/main" id="{6CC5C164-AE76-2080-6D1F-51BA286B075E}"/>
              </a:ext>
            </a:extLst>
          </p:cNvPr>
          <p:cNvSpPr>
            <a:spLocks noGrp="1"/>
          </p:cNvSpPr>
          <p:nvPr>
            <p:ph type="body" idx="1"/>
          </p:nvPr>
        </p:nvSpPr>
        <p:spPr>
          <a:xfrm>
            <a:off x="1295400" y="1554480"/>
            <a:ext cx="9601200" cy="4343400"/>
          </a:xfrm>
        </p:spPr>
        <p:txBody>
          <a:bodyPr/>
          <a:lstStyle/>
          <a:p>
            <a:r>
              <a:rPr lang="en-US"/>
              <a:t>Deadline to submit manual data files for school year 2023-2024 is tomorrow, Wednesday, 1/22/2025</a:t>
            </a:r>
          </a:p>
          <a:p>
            <a:pPr lvl="1"/>
            <a:r>
              <a:rPr lang="en-US" b="1">
                <a:highlight>
                  <a:srgbClr val="FFFF00"/>
                </a:highlight>
              </a:rPr>
              <a:t>This only applies to LEAs who received an email from Charlene Marcotte, Deputy Director of Data and Finance on Tuesday, 1/14/2025</a:t>
            </a:r>
          </a:p>
          <a:p>
            <a:endParaRPr lang="en-US" dirty="0"/>
          </a:p>
          <a:p>
            <a:pPr marL="571500" lvl="1" indent="0">
              <a:buNone/>
            </a:pPr>
            <a:endParaRPr lang="en-US" dirty="0"/>
          </a:p>
          <a:p>
            <a:pPr marL="571500" lvl="1" indent="0">
              <a:buNone/>
            </a:pPr>
            <a:endParaRPr lang="en-US" dirty="0"/>
          </a:p>
        </p:txBody>
      </p:sp>
      <p:sp>
        <p:nvSpPr>
          <p:cNvPr id="4" name="Slide Number Placeholder 3">
            <a:extLst>
              <a:ext uri="{FF2B5EF4-FFF2-40B4-BE49-F238E27FC236}">
                <a16:creationId xmlns:a16="http://schemas.microsoft.com/office/drawing/2014/main" id="{0A77B46A-2C8B-953D-1814-14096BDC6B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7</a:t>
            </a:fld>
            <a:endParaRPr lang="en-US"/>
          </a:p>
        </p:txBody>
      </p:sp>
      <p:pic>
        <p:nvPicPr>
          <p:cNvPr id="5124" name="Picture 4" descr="Elsa">
            <a:extLst>
              <a:ext uri="{FF2B5EF4-FFF2-40B4-BE49-F238E27FC236}">
                <a16:creationId xmlns:a16="http://schemas.microsoft.com/office/drawing/2014/main" id="{378018FF-25F9-2806-3A65-494122B2D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22701" y="5688701"/>
            <a:ext cx="1169299" cy="116929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5;g15be0ce96e7_1_100">
            <a:extLst>
              <a:ext uri="{FF2B5EF4-FFF2-40B4-BE49-F238E27FC236}">
                <a16:creationId xmlns:a16="http://schemas.microsoft.com/office/drawing/2014/main" id="{D3FCDA06-1D01-CCB9-905F-5725CF746730}"/>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796990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A9CB-C696-8313-8651-F15009D63723}"/>
              </a:ext>
            </a:extLst>
          </p:cNvPr>
          <p:cNvSpPr>
            <a:spLocks noGrp="1"/>
          </p:cNvSpPr>
          <p:nvPr>
            <p:ph type="title"/>
          </p:nvPr>
        </p:nvSpPr>
        <p:spPr>
          <a:xfrm>
            <a:off x="0" y="422914"/>
            <a:ext cx="12192000" cy="1036850"/>
          </a:xfrm>
        </p:spPr>
        <p:txBody>
          <a:bodyPr/>
          <a:lstStyle/>
          <a:p>
            <a:pPr algn="ctr"/>
            <a:r>
              <a:rPr lang="en-US" b="1">
                <a:latin typeface="Arial Black" panose="020B0A04020102020204" pitchFamily="34" charset="0"/>
              </a:rPr>
              <a:t>LEA Time and Effort Submission</a:t>
            </a:r>
          </a:p>
        </p:txBody>
      </p:sp>
      <p:sp>
        <p:nvSpPr>
          <p:cNvPr id="3" name="Text Placeholder 2">
            <a:extLst>
              <a:ext uri="{FF2B5EF4-FFF2-40B4-BE49-F238E27FC236}">
                <a16:creationId xmlns:a16="http://schemas.microsoft.com/office/drawing/2014/main" id="{6CC5C164-AE76-2080-6D1F-51BA286B075E}"/>
              </a:ext>
            </a:extLst>
          </p:cNvPr>
          <p:cNvSpPr>
            <a:spLocks noGrp="1"/>
          </p:cNvSpPr>
          <p:nvPr>
            <p:ph type="body" idx="1"/>
          </p:nvPr>
        </p:nvSpPr>
        <p:spPr>
          <a:xfrm>
            <a:off x="1295400" y="1554480"/>
            <a:ext cx="9601200" cy="4343400"/>
          </a:xfrm>
        </p:spPr>
        <p:txBody>
          <a:bodyPr/>
          <a:lstStyle/>
          <a:p>
            <a:r>
              <a:rPr lang="en-US"/>
              <a:t>To meet federal requirements, LEAs will be required to begin submitting Time and Effort Documentation.  </a:t>
            </a:r>
          </a:p>
          <a:p>
            <a:pPr lvl="1"/>
            <a:r>
              <a:rPr lang="en-US"/>
              <a:t>LEAs may use their own forms so long as it contains all information required.</a:t>
            </a:r>
          </a:p>
          <a:p>
            <a:r>
              <a:rPr lang="en-US"/>
              <a:t>Time and Effort form due dates: </a:t>
            </a:r>
          </a:p>
          <a:p>
            <a:pPr lvl="1"/>
            <a:r>
              <a:rPr lang="en-US" b="1" u="sng">
                <a:highlight>
                  <a:srgbClr val="FFFF00"/>
                </a:highlight>
              </a:rPr>
              <a:t>February 28, 2025</a:t>
            </a:r>
            <a:r>
              <a:rPr lang="en-US"/>
              <a:t>: Period of July 1, 2024  to December 31, 2024</a:t>
            </a:r>
          </a:p>
          <a:p>
            <a:pPr lvl="2"/>
            <a:r>
              <a:rPr lang="en-US">
                <a:highlight>
                  <a:srgbClr val="FFFF00"/>
                </a:highlight>
              </a:rPr>
              <a:t>Timeline extended.</a:t>
            </a:r>
          </a:p>
          <a:p>
            <a:pPr lvl="1"/>
            <a:r>
              <a:rPr lang="en-US" b="1" u="sng"/>
              <a:t>July 31, 2025</a:t>
            </a:r>
            <a:r>
              <a:rPr lang="en-US"/>
              <a:t>:  Period of January 1, 2025 to June 30, 2025 </a:t>
            </a:r>
          </a:p>
          <a:p>
            <a:endParaRPr lang="en-US"/>
          </a:p>
          <a:p>
            <a:pPr marL="571500" lvl="1" indent="0">
              <a:buNone/>
            </a:pPr>
            <a:endParaRPr lang="en-US"/>
          </a:p>
          <a:p>
            <a:pPr marL="571500" lvl="1" indent="0">
              <a:buNone/>
            </a:pPr>
            <a:endParaRPr lang="en-US"/>
          </a:p>
        </p:txBody>
      </p:sp>
      <p:sp>
        <p:nvSpPr>
          <p:cNvPr id="4" name="Slide Number Placeholder 3">
            <a:extLst>
              <a:ext uri="{FF2B5EF4-FFF2-40B4-BE49-F238E27FC236}">
                <a16:creationId xmlns:a16="http://schemas.microsoft.com/office/drawing/2014/main" id="{0A77B46A-2C8B-953D-1814-14096BDC6B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8</a:t>
            </a:fld>
            <a:endParaRPr lang="en-US"/>
          </a:p>
        </p:txBody>
      </p:sp>
      <p:pic>
        <p:nvPicPr>
          <p:cNvPr id="5122" name="Picture 2" descr="100+] Frozen Personagens Png Images | Wallpapers.com">
            <a:extLst>
              <a:ext uri="{FF2B5EF4-FFF2-40B4-BE49-F238E27FC236}">
                <a16:creationId xmlns:a16="http://schemas.microsoft.com/office/drawing/2014/main" id="{42933316-4730-D3D9-40DC-65CF94BB8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89452"/>
            <a:ext cx="1710740" cy="413269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lsa">
            <a:extLst>
              <a:ext uri="{FF2B5EF4-FFF2-40B4-BE49-F238E27FC236}">
                <a16:creationId xmlns:a16="http://schemas.microsoft.com/office/drawing/2014/main" id="{378018FF-25F9-2806-3A65-494122B2D9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2701" y="5688701"/>
            <a:ext cx="1169299" cy="116929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5;g15be0ce96e7_1_100">
            <a:extLst>
              <a:ext uri="{FF2B5EF4-FFF2-40B4-BE49-F238E27FC236}">
                <a16:creationId xmlns:a16="http://schemas.microsoft.com/office/drawing/2014/main" id="{D3FCDA06-1D01-CCB9-905F-5725CF746730}"/>
              </a:ext>
            </a:extLst>
          </p:cNvPr>
          <p:cNvSpPr txBox="1">
            <a:spLocks noGrp="1"/>
          </p:cNvSpPr>
          <p:nvPr>
            <p:ph type="ftr" idx="11"/>
          </p:nvPr>
        </p:nvSpPr>
        <p:spPr>
          <a:xfrm>
            <a:off x="0" y="6541607"/>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Investing for tomorrow, delivering today.</a:t>
            </a:r>
            <a:endParaRPr/>
          </a:p>
        </p:txBody>
      </p:sp>
    </p:spTree>
    <p:extLst>
      <p:ext uri="{BB962C8B-B14F-4D97-AF65-F5344CB8AC3E}">
        <p14:creationId xmlns:p14="http://schemas.microsoft.com/office/powerpoint/2010/main" val="428041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6A9CB-C696-8313-8651-F15009D63723}"/>
              </a:ext>
            </a:extLst>
          </p:cNvPr>
          <p:cNvSpPr>
            <a:spLocks noGrp="1"/>
          </p:cNvSpPr>
          <p:nvPr>
            <p:ph type="title"/>
          </p:nvPr>
        </p:nvSpPr>
        <p:spPr>
          <a:xfrm>
            <a:off x="0" y="422914"/>
            <a:ext cx="12192000" cy="1036850"/>
          </a:xfrm>
        </p:spPr>
        <p:txBody>
          <a:bodyPr/>
          <a:lstStyle/>
          <a:p>
            <a:pPr algn="ctr"/>
            <a:r>
              <a:rPr lang="en-US" b="1">
                <a:latin typeface="Arial Black" panose="020B0A04020102020204" pitchFamily="34" charset="0"/>
              </a:rPr>
              <a:t>LEA Time and Effort Submission</a:t>
            </a:r>
          </a:p>
        </p:txBody>
      </p:sp>
      <p:sp>
        <p:nvSpPr>
          <p:cNvPr id="3" name="Text Placeholder 2">
            <a:extLst>
              <a:ext uri="{FF2B5EF4-FFF2-40B4-BE49-F238E27FC236}">
                <a16:creationId xmlns:a16="http://schemas.microsoft.com/office/drawing/2014/main" id="{6CC5C164-AE76-2080-6D1F-51BA286B075E}"/>
              </a:ext>
            </a:extLst>
          </p:cNvPr>
          <p:cNvSpPr>
            <a:spLocks noGrp="1"/>
          </p:cNvSpPr>
          <p:nvPr>
            <p:ph type="body" idx="1"/>
          </p:nvPr>
        </p:nvSpPr>
        <p:spPr>
          <a:xfrm>
            <a:off x="1110673" y="1716116"/>
            <a:ext cx="10109200" cy="4943763"/>
          </a:xfrm>
        </p:spPr>
        <p:txBody>
          <a:bodyPr/>
          <a:lstStyle/>
          <a:p>
            <a:r>
              <a:rPr lang="en-US" dirty="0"/>
              <a:t>Time and effort (T&amp;E) forms will be uploaded to the  </a:t>
            </a:r>
            <a:r>
              <a:rPr lang="en-US" dirty="0">
                <a:hlinkClick r:id="rId3"/>
              </a:rPr>
              <a:t>Special Education Monitoring </a:t>
            </a:r>
            <a:r>
              <a:rPr lang="en-US" sz="2100" dirty="0"/>
              <a:t>site.</a:t>
            </a:r>
            <a:endParaRPr lang="en-US" dirty="0"/>
          </a:p>
          <a:p>
            <a:pPr lvl="1"/>
            <a:r>
              <a:rPr lang="en-US" b="1" dirty="0"/>
              <a:t>Folders:</a:t>
            </a:r>
          </a:p>
          <a:p>
            <a:pPr lvl="2"/>
            <a:r>
              <a:rPr lang="en-US" b="1" dirty="0"/>
              <a:t>Finance Folder</a:t>
            </a:r>
          </a:p>
          <a:p>
            <a:pPr lvl="3">
              <a:buFont typeface="Wingdings"/>
              <a:buChar char="ü"/>
            </a:pPr>
            <a:r>
              <a:rPr lang="en-US" b="1" dirty="0"/>
              <a:t>Time and Effort Folde</a:t>
            </a:r>
            <a:r>
              <a:rPr lang="en-US" dirty="0"/>
              <a:t>r</a:t>
            </a:r>
          </a:p>
          <a:p>
            <a:pPr lvl="4">
              <a:buFont typeface="Wingdings"/>
              <a:buChar char="ü"/>
            </a:pPr>
            <a:r>
              <a:rPr lang="en-US" b="1" dirty="0"/>
              <a:t>2024-2025 Folder</a:t>
            </a:r>
          </a:p>
          <a:p>
            <a:pPr lvl="5"/>
            <a:r>
              <a:rPr lang="en-US" sz="1400" i="1" dirty="0">
                <a:solidFill>
                  <a:srgbClr val="3A3D4B"/>
                </a:solidFill>
                <a:latin typeface="Calibri"/>
                <a:ea typeface="Calibri"/>
                <a:cs typeface="Calibri"/>
              </a:rPr>
              <a:t>Upload T&amp;E forms in this folder.</a:t>
            </a:r>
          </a:p>
          <a:p>
            <a:r>
              <a:rPr lang="en-US" dirty="0"/>
              <a:t>For access to the SE Monitoring site, contact Mahesh Reddy-Erri at </a:t>
            </a:r>
            <a:r>
              <a:rPr lang="en-US" dirty="0">
                <a:hlinkClick r:id="rId4"/>
              </a:rPr>
              <a:t>mahesh.reddy-erri@ped.nm.gov</a:t>
            </a:r>
          </a:p>
          <a:p>
            <a:pPr marL="571500" lvl="1" indent="0">
              <a:buNone/>
            </a:pPr>
            <a:endParaRPr lang="en-US" dirty="0"/>
          </a:p>
          <a:p>
            <a:pPr marL="571500" lvl="1" indent="0">
              <a:buNone/>
            </a:pPr>
            <a:endParaRPr lang="en-US" dirty="0"/>
          </a:p>
        </p:txBody>
      </p:sp>
      <p:sp>
        <p:nvSpPr>
          <p:cNvPr id="4" name="Slide Number Placeholder 3">
            <a:extLst>
              <a:ext uri="{FF2B5EF4-FFF2-40B4-BE49-F238E27FC236}">
                <a16:creationId xmlns:a16="http://schemas.microsoft.com/office/drawing/2014/main" id="{0A77B46A-2C8B-953D-1814-14096BDC6B8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t>9</a:t>
            </a:fld>
            <a:endParaRPr lang="en-US"/>
          </a:p>
        </p:txBody>
      </p:sp>
      <p:pic>
        <p:nvPicPr>
          <p:cNvPr id="18436" name="Picture 4" descr="Frozen Sven, Disney, Animation, Reindeer, Fun PNG">
            <a:extLst>
              <a:ext uri="{FF2B5EF4-FFF2-40B4-BE49-F238E27FC236}">
                <a16:creationId xmlns:a16="http://schemas.microsoft.com/office/drawing/2014/main" id="{3963AF37-CC23-253F-2D46-0885CEC481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6475" y="3429000"/>
            <a:ext cx="2948649" cy="3687945"/>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25;g15be0ce96e7_1_100">
            <a:extLst>
              <a:ext uri="{FF2B5EF4-FFF2-40B4-BE49-F238E27FC236}">
                <a16:creationId xmlns:a16="http://schemas.microsoft.com/office/drawing/2014/main" id="{860BAA04-6E10-EC25-CA10-198D2873F5A2}"/>
              </a:ext>
            </a:extLst>
          </p:cNvPr>
          <p:cNvSpPr txBox="1">
            <a:spLocks noGrp="1"/>
          </p:cNvSpPr>
          <p:nvPr>
            <p:ph type="ftr" idx="11"/>
          </p:nvPr>
        </p:nvSpPr>
        <p:spPr>
          <a:xfrm>
            <a:off x="0" y="6583800"/>
            <a:ext cx="6243300" cy="274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dirty="0"/>
              <a:t>Investing for tomorrow, delivering today.</a:t>
            </a:r>
            <a:endParaRPr dirty="0"/>
          </a:p>
        </p:txBody>
      </p:sp>
    </p:spTree>
    <p:extLst>
      <p:ext uri="{BB962C8B-B14F-4D97-AF65-F5344CB8AC3E}">
        <p14:creationId xmlns:p14="http://schemas.microsoft.com/office/powerpoint/2010/main" val="3784631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les Direction 16X9">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SalesDirection">
      <a:dk1>
        <a:srgbClr val="595959"/>
      </a:dk1>
      <a:lt1>
        <a:srgbClr val="FFFFFF"/>
      </a:lt1>
      <a:dk2>
        <a:srgbClr val="000000"/>
      </a:dk2>
      <a:lt2>
        <a:srgbClr val="F2F2F2"/>
      </a:lt2>
      <a:accent1>
        <a:srgbClr val="1EB8C1"/>
      </a:accent1>
      <a:accent2>
        <a:srgbClr val="EF7920"/>
      </a:accent2>
      <a:accent3>
        <a:srgbClr val="EFC119"/>
      </a:accent3>
      <a:accent4>
        <a:srgbClr val="969890"/>
      </a:accent4>
      <a:accent5>
        <a:srgbClr val="50B4F2"/>
      </a:accent5>
      <a:accent6>
        <a:srgbClr val="C05A3A"/>
      </a:accent6>
      <a:hlink>
        <a:srgbClr val="EFC119"/>
      </a:hlink>
      <a:folHlink>
        <a:srgbClr val="96989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F5439FC3F7BD46A41EE8B2B91561AB" ma:contentTypeVersion="14" ma:contentTypeDescription="Create a new document." ma:contentTypeScope="" ma:versionID="14630e1c267c7d9726189fdc6063b47f">
  <xsd:schema xmlns:xsd="http://www.w3.org/2001/XMLSchema" xmlns:xs="http://www.w3.org/2001/XMLSchema" xmlns:p="http://schemas.microsoft.com/office/2006/metadata/properties" xmlns:ns3="b87801ea-a269-4b2f-a2b7-6723e28563fe" xmlns:ns4="b7e42180-9a4b-4c17-86a5-ad00b76983b0" targetNamespace="http://schemas.microsoft.com/office/2006/metadata/properties" ma:root="true" ma:fieldsID="3ac473fd4335e7dfef466cf24560b7cf" ns3:_="" ns4:_="">
    <xsd:import namespace="b87801ea-a269-4b2f-a2b7-6723e28563fe"/>
    <xsd:import namespace="b7e42180-9a4b-4c17-86a5-ad00b76983b0"/>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7801ea-a269-4b2f-a2b7-6723e28563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5" nillable="true" ma:displayName="MediaServiceSystemTags" ma:hidden="true" ma:internalName="MediaServiceSystemTags" ma:readOnly="true">
      <xsd:simpleType>
        <xsd:restriction base="dms:Note"/>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7e42180-9a4b-4c17-86a5-ad00b76983b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87801ea-a269-4b2f-a2b7-6723e28563fe" xsi:nil="true"/>
  </documentManagement>
</p:properties>
</file>

<file path=customXml/itemProps1.xml><?xml version="1.0" encoding="utf-8"?>
<ds:datastoreItem xmlns:ds="http://schemas.openxmlformats.org/officeDocument/2006/customXml" ds:itemID="{62DFA72D-2BD7-44DF-8D08-4286422C9D3B}">
  <ds:schemaRefs>
    <ds:schemaRef ds:uri="http://schemas.microsoft.com/sharepoint/v3/contenttype/forms"/>
  </ds:schemaRefs>
</ds:datastoreItem>
</file>

<file path=customXml/itemProps2.xml><?xml version="1.0" encoding="utf-8"?>
<ds:datastoreItem xmlns:ds="http://schemas.openxmlformats.org/officeDocument/2006/customXml" ds:itemID="{9AEB31FC-916F-41E8-95E9-D1BA73F428ED}">
  <ds:schemaRefs>
    <ds:schemaRef ds:uri="b7e42180-9a4b-4c17-86a5-ad00b76983b0"/>
    <ds:schemaRef ds:uri="b87801ea-a269-4b2f-a2b7-6723e28563f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03DB85C-8225-4FD6-8475-A2FB1EA2833A}">
  <ds:schemaRefs>
    <ds:schemaRef ds:uri="http://purl.org/dc/terms/"/>
    <ds:schemaRef ds:uri="b7e42180-9a4b-4c17-86a5-ad00b76983b0"/>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http://purl.org/dc/elements/1.1/"/>
    <ds:schemaRef ds:uri="b87801ea-a269-4b2f-a2b7-6723e28563fe"/>
    <ds:schemaRef ds:uri="http://purl.org/dc/dcmitype/"/>
    <ds:schemaRef ds:uri="http://www.w3.org/XML/1998/namespace"/>
  </ds:schemaRefs>
</ds:datastoreItem>
</file>

<file path=docMetadata/LabelInfo.xml><?xml version="1.0" encoding="utf-8"?>
<clbl:labelList xmlns:clbl="http://schemas.microsoft.com/office/2020/mipLabelMetadata">
  <clbl:label id="{04aa6bf4-d436-426f-bfa4-04b7a70e60ff}" enabled="0" method="" siteId="{04aa6bf4-d436-426f-bfa4-04b7a70e60ff}" removed="1"/>
</clbl:labelList>
</file>

<file path=docProps/app.xml><?xml version="1.0" encoding="utf-8"?>
<Properties xmlns="http://schemas.openxmlformats.org/officeDocument/2006/extended-properties" xmlns:vt="http://schemas.openxmlformats.org/officeDocument/2006/docPropsVTypes">
  <TotalTime>1532</TotalTime>
  <Words>4622</Words>
  <Application>Microsoft Office PowerPoint</Application>
  <PresentationFormat>Widescreen</PresentationFormat>
  <Paragraphs>687</Paragraphs>
  <Slides>45</Slides>
  <Notes>31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45</vt:i4>
      </vt:variant>
    </vt:vector>
  </HeadingPairs>
  <TitlesOfParts>
    <vt:vector size="56" baseType="lpstr">
      <vt:lpstr>Calibri</vt:lpstr>
      <vt:lpstr>Book Antiqua</vt:lpstr>
      <vt:lpstr>Georgia</vt:lpstr>
      <vt:lpstr>Aptos</vt:lpstr>
      <vt:lpstr>Wingdings</vt:lpstr>
      <vt:lpstr>Arial Narrow</vt:lpstr>
      <vt:lpstr>Aptos Black</vt:lpstr>
      <vt:lpstr>Arial Black</vt:lpstr>
      <vt:lpstr>Times New Roman</vt:lpstr>
      <vt:lpstr>Arial</vt:lpstr>
      <vt:lpstr>Sales Direction 16X9</vt:lpstr>
      <vt:lpstr>PowerPoint Presentation</vt:lpstr>
      <vt:lpstr>Office Hour Sessions</vt:lpstr>
      <vt:lpstr>Leadership/Duties of the Office</vt:lpstr>
      <vt:lpstr>Hiring Updates</vt:lpstr>
      <vt:lpstr>Data &amp; Finance Calendar</vt:lpstr>
      <vt:lpstr>Data &amp; Finance</vt:lpstr>
      <vt:lpstr>Discipline Data Submission</vt:lpstr>
      <vt:lpstr>LEA Time and Effort Submission</vt:lpstr>
      <vt:lpstr>LEA Time and Effort Submission</vt:lpstr>
      <vt:lpstr>Finance Monitoring</vt:lpstr>
      <vt:lpstr>Monitoring Overview</vt:lpstr>
      <vt:lpstr>Fiscal Accountability &amp; Compliance Requirements</vt:lpstr>
      <vt:lpstr>Desk Review</vt:lpstr>
      <vt:lpstr>Monitoring Tool</vt:lpstr>
      <vt:lpstr>American Rescue Plan Act (ARPA) Funds</vt:lpstr>
      <vt:lpstr>Puente High-Cost Fund Deadline Reminders</vt:lpstr>
      <vt:lpstr>Direct Costs - CFR 200.413</vt:lpstr>
      <vt:lpstr>Indirect Costs - CFR 200.414</vt:lpstr>
      <vt:lpstr>Determining Cost Type</vt:lpstr>
      <vt:lpstr>Administrative and Clerical Staff Direct Cost Determination Form</vt:lpstr>
      <vt:lpstr>Administrative and Clerical Staff Direct Cost Determination Form</vt:lpstr>
      <vt:lpstr>Substitutes</vt:lpstr>
      <vt:lpstr>RfR Timelines</vt:lpstr>
      <vt:lpstr>RfR Tips</vt:lpstr>
      <vt:lpstr>Data/Finance Team Contact List</vt:lpstr>
      <vt:lpstr>Spring Special Education  Law Conference</vt:lpstr>
      <vt:lpstr>OSE Monthly Newsletter</vt:lpstr>
      <vt:lpstr>IDEA B Panel Meetings</vt:lpstr>
      <vt:lpstr>Connections! - OSE Parent Newsletter</vt:lpstr>
      <vt:lpstr>Special Education Ombud Flyers</vt:lpstr>
      <vt:lpstr>PowerPoint Presentation</vt:lpstr>
      <vt:lpstr>   Contact List </vt:lpstr>
      <vt:lpstr>PowerPoint Presentation</vt:lpstr>
      <vt:lpstr>PowerPoint Presentation</vt:lpstr>
      <vt:lpstr>PowerPoint Presentation</vt:lpstr>
      <vt:lpstr>Indicator 13 Secondary Transition for Students &amp; 120-Day Data Training  </vt:lpstr>
      <vt:lpstr>I-13 Submission</vt:lpstr>
      <vt:lpstr> Indicator 13 Non-Compliance</vt:lpstr>
      <vt:lpstr>OSE Indicator 13 Review Recap</vt:lpstr>
      <vt:lpstr>120 Day Reminders 2-12-2025</vt:lpstr>
      <vt:lpstr>120 Day Reminders</vt:lpstr>
      <vt:lpstr>120 Day Reminders</vt:lpstr>
      <vt:lpstr>PowerPoint Presentation</vt:lpstr>
      <vt:lpstr>Resources</vt:lpstr>
      <vt:lpstr>Thank you for working with our students. You are the best!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Hours</dc:title>
  <dc:creator>Nancy Martira</dc:creator>
  <cp:lastModifiedBy>Cordova, Trudy, PED</cp:lastModifiedBy>
  <cp:revision>3</cp:revision>
  <dcterms:created xsi:type="dcterms:W3CDTF">2020-01-22T19:18:44Z</dcterms:created>
  <dcterms:modified xsi:type="dcterms:W3CDTF">2025-01-22T15:30:24Z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0x01010067F5439FC3F7BD46A41EE8B2B91561AB</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