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22D59B-4206-4FE8-9C0C-0BE55CA56C91}" v="31" dt="2025-02-10T15:57:05.9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2" d="100"/>
          <a:sy n="102" d="100"/>
        </p:scale>
        <p:origin x="87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ie Rarick" userId="1354103f-2dc8-4828-8f45-ecfae9e20c22" providerId="ADAL" clId="{7A22D59B-4206-4FE8-9C0C-0BE55CA56C91}"/>
    <pc:docChg chg="undo custSel delSld modSld">
      <pc:chgData name="Katie Rarick" userId="1354103f-2dc8-4828-8f45-ecfae9e20c22" providerId="ADAL" clId="{7A22D59B-4206-4FE8-9C0C-0BE55CA56C91}" dt="2025-02-10T18:24:18.786" v="5038" actId="2696"/>
      <pc:docMkLst>
        <pc:docMk/>
      </pc:docMkLst>
      <pc:sldChg chg="del">
        <pc:chgData name="Katie Rarick" userId="1354103f-2dc8-4828-8f45-ecfae9e20c22" providerId="ADAL" clId="{7A22D59B-4206-4FE8-9C0C-0BE55CA56C91}" dt="2025-02-10T18:24:18.786" v="5038" actId="2696"/>
        <pc:sldMkLst>
          <pc:docMk/>
          <pc:sldMk cId="3090320890" sldId="256"/>
        </pc:sldMkLst>
      </pc:sldChg>
      <pc:sldChg chg="del">
        <pc:chgData name="Katie Rarick" userId="1354103f-2dc8-4828-8f45-ecfae9e20c22" providerId="ADAL" clId="{7A22D59B-4206-4FE8-9C0C-0BE55CA56C91}" dt="2025-02-10T18:24:16.175" v="5037" actId="2696"/>
        <pc:sldMkLst>
          <pc:docMk/>
          <pc:sldMk cId="1829564496" sldId="257"/>
        </pc:sldMkLst>
      </pc:sldChg>
      <pc:sldChg chg="del">
        <pc:chgData name="Katie Rarick" userId="1354103f-2dc8-4828-8f45-ecfae9e20c22" providerId="ADAL" clId="{7A22D59B-4206-4FE8-9C0C-0BE55CA56C91}" dt="2025-02-10T18:24:13.941" v="5036" actId="2696"/>
        <pc:sldMkLst>
          <pc:docMk/>
          <pc:sldMk cId="4237307631" sldId="258"/>
        </pc:sldMkLst>
      </pc:sldChg>
      <pc:sldChg chg="modSp mod">
        <pc:chgData name="Katie Rarick" userId="1354103f-2dc8-4828-8f45-ecfae9e20c22" providerId="ADAL" clId="{7A22D59B-4206-4FE8-9C0C-0BE55CA56C91}" dt="2025-02-10T18:23:54.994" v="5035" actId="20577"/>
        <pc:sldMkLst>
          <pc:docMk/>
          <pc:sldMk cId="3053628790" sldId="259"/>
        </pc:sldMkLst>
        <pc:spChg chg="mod">
          <ac:chgData name="Katie Rarick" userId="1354103f-2dc8-4828-8f45-ecfae9e20c22" providerId="ADAL" clId="{7A22D59B-4206-4FE8-9C0C-0BE55CA56C91}" dt="2025-02-10T18:23:54.994" v="5035" actId="20577"/>
          <ac:spMkLst>
            <pc:docMk/>
            <pc:sldMk cId="3053628790" sldId="259"/>
            <ac:spMk id="2" creationId="{6554BE57-8378-C59A-57B0-752DDA1918AF}"/>
          </ac:spMkLst>
        </pc:spChg>
        <pc:graphicFrameChg chg="mod modGraphic">
          <ac:chgData name="Katie Rarick" userId="1354103f-2dc8-4828-8f45-ecfae9e20c22" providerId="ADAL" clId="{7A22D59B-4206-4FE8-9C0C-0BE55CA56C91}" dt="2025-02-10T18:23:25.729" v="5006" actId="20577"/>
          <ac:graphicFrameMkLst>
            <pc:docMk/>
            <pc:sldMk cId="3053628790" sldId="259"/>
            <ac:graphicFrameMk id="4" creationId="{29B853BC-B76E-7C38-ECE8-69E52EE70199}"/>
          </ac:graphicFrameMkLst>
        </pc:graphicFrameChg>
      </pc:sldChg>
      <pc:sldChg chg="modSp mod">
        <pc:chgData name="Katie Rarick" userId="1354103f-2dc8-4828-8f45-ecfae9e20c22" providerId="ADAL" clId="{7A22D59B-4206-4FE8-9C0C-0BE55CA56C91}" dt="2025-02-10T18:23:44.626" v="5021" actId="20577"/>
        <pc:sldMkLst>
          <pc:docMk/>
          <pc:sldMk cId="1246582755" sldId="260"/>
        </pc:sldMkLst>
        <pc:spChg chg="mod">
          <ac:chgData name="Katie Rarick" userId="1354103f-2dc8-4828-8f45-ecfae9e20c22" providerId="ADAL" clId="{7A22D59B-4206-4FE8-9C0C-0BE55CA56C91}" dt="2025-02-10T18:23:44.626" v="5021" actId="20577"/>
          <ac:spMkLst>
            <pc:docMk/>
            <pc:sldMk cId="1246582755" sldId="260"/>
            <ac:spMk id="2" creationId="{1CC1F5C5-105D-EEDF-2F74-C54932F1AC2B}"/>
          </ac:spMkLst>
        </pc:spChg>
        <pc:graphicFrameChg chg="mod modGraphic">
          <ac:chgData name="Katie Rarick" userId="1354103f-2dc8-4828-8f45-ecfae9e20c22" providerId="ADAL" clId="{7A22D59B-4206-4FE8-9C0C-0BE55CA56C91}" dt="2025-02-10T18:03:46.730" v="3888" actId="20577"/>
          <ac:graphicFrameMkLst>
            <pc:docMk/>
            <pc:sldMk cId="1246582755" sldId="260"/>
            <ac:graphicFrameMk id="4" creationId="{FA72C8DF-F42B-13AE-3A13-F499FBBD82F4}"/>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C9F1E-3B2E-118F-0C34-2370692615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02E902B-D624-769B-60ED-35E8C732EC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8BA7CB-BF36-65E4-5731-FA3B0B0C074B}"/>
              </a:ext>
            </a:extLst>
          </p:cNvPr>
          <p:cNvSpPr>
            <a:spLocks noGrp="1"/>
          </p:cNvSpPr>
          <p:nvPr>
            <p:ph type="dt" sz="half" idx="10"/>
          </p:nvPr>
        </p:nvSpPr>
        <p:spPr/>
        <p:txBody>
          <a:bodyPr/>
          <a:lstStyle/>
          <a:p>
            <a:fld id="{533BD7C2-2D03-4162-9380-EBA557BDDE0B}" type="datetimeFigureOut">
              <a:rPr lang="en-US" smtClean="0"/>
              <a:t>2/10/2025</a:t>
            </a:fld>
            <a:endParaRPr lang="en-US"/>
          </a:p>
        </p:txBody>
      </p:sp>
      <p:sp>
        <p:nvSpPr>
          <p:cNvPr id="5" name="Footer Placeholder 4">
            <a:extLst>
              <a:ext uri="{FF2B5EF4-FFF2-40B4-BE49-F238E27FC236}">
                <a16:creationId xmlns:a16="http://schemas.microsoft.com/office/drawing/2014/main" id="{349150FB-E293-BCDF-5548-C98174C075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1952D3-7593-851F-7CD3-D3E9D524DD42}"/>
              </a:ext>
            </a:extLst>
          </p:cNvPr>
          <p:cNvSpPr>
            <a:spLocks noGrp="1"/>
          </p:cNvSpPr>
          <p:nvPr>
            <p:ph type="sldNum" sz="quarter" idx="12"/>
          </p:nvPr>
        </p:nvSpPr>
        <p:spPr/>
        <p:txBody>
          <a:bodyPr/>
          <a:lstStyle/>
          <a:p>
            <a:fld id="{9934EF84-87BC-4A96-880A-195BD90566D0}" type="slidenum">
              <a:rPr lang="en-US" smtClean="0"/>
              <a:t>‹#›</a:t>
            </a:fld>
            <a:endParaRPr lang="en-US"/>
          </a:p>
        </p:txBody>
      </p:sp>
    </p:spTree>
    <p:extLst>
      <p:ext uri="{BB962C8B-B14F-4D97-AF65-F5344CB8AC3E}">
        <p14:creationId xmlns:p14="http://schemas.microsoft.com/office/powerpoint/2010/main" val="2408672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7B766-F752-9AD6-BA82-3618D9C17E2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AC43B5D-5566-B6D8-BCB8-C5835B21AEC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6853B2-64B7-B808-719D-6F577015DCAE}"/>
              </a:ext>
            </a:extLst>
          </p:cNvPr>
          <p:cNvSpPr>
            <a:spLocks noGrp="1"/>
          </p:cNvSpPr>
          <p:nvPr>
            <p:ph type="dt" sz="half" idx="10"/>
          </p:nvPr>
        </p:nvSpPr>
        <p:spPr/>
        <p:txBody>
          <a:bodyPr/>
          <a:lstStyle/>
          <a:p>
            <a:fld id="{533BD7C2-2D03-4162-9380-EBA557BDDE0B}" type="datetimeFigureOut">
              <a:rPr lang="en-US" smtClean="0"/>
              <a:t>2/10/2025</a:t>
            </a:fld>
            <a:endParaRPr lang="en-US"/>
          </a:p>
        </p:txBody>
      </p:sp>
      <p:sp>
        <p:nvSpPr>
          <p:cNvPr id="5" name="Footer Placeholder 4">
            <a:extLst>
              <a:ext uri="{FF2B5EF4-FFF2-40B4-BE49-F238E27FC236}">
                <a16:creationId xmlns:a16="http://schemas.microsoft.com/office/drawing/2014/main" id="{76EC0D56-75AC-CED3-C6DA-E4F78F171F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4ACAB3-B732-F169-C829-695C66DF2E83}"/>
              </a:ext>
            </a:extLst>
          </p:cNvPr>
          <p:cNvSpPr>
            <a:spLocks noGrp="1"/>
          </p:cNvSpPr>
          <p:nvPr>
            <p:ph type="sldNum" sz="quarter" idx="12"/>
          </p:nvPr>
        </p:nvSpPr>
        <p:spPr/>
        <p:txBody>
          <a:bodyPr/>
          <a:lstStyle/>
          <a:p>
            <a:fld id="{9934EF84-87BC-4A96-880A-195BD90566D0}" type="slidenum">
              <a:rPr lang="en-US" smtClean="0"/>
              <a:t>‹#›</a:t>
            </a:fld>
            <a:endParaRPr lang="en-US"/>
          </a:p>
        </p:txBody>
      </p:sp>
    </p:spTree>
    <p:extLst>
      <p:ext uri="{BB962C8B-B14F-4D97-AF65-F5344CB8AC3E}">
        <p14:creationId xmlns:p14="http://schemas.microsoft.com/office/powerpoint/2010/main" val="1987870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8A4D30-A99A-BBB7-A2AE-77E58F404D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16FF30C-2641-E6AC-5B7D-A7EDA1BDF0D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4AF2D7-2D1D-4B5E-1428-898797B669EB}"/>
              </a:ext>
            </a:extLst>
          </p:cNvPr>
          <p:cNvSpPr>
            <a:spLocks noGrp="1"/>
          </p:cNvSpPr>
          <p:nvPr>
            <p:ph type="dt" sz="half" idx="10"/>
          </p:nvPr>
        </p:nvSpPr>
        <p:spPr/>
        <p:txBody>
          <a:bodyPr/>
          <a:lstStyle/>
          <a:p>
            <a:fld id="{533BD7C2-2D03-4162-9380-EBA557BDDE0B}" type="datetimeFigureOut">
              <a:rPr lang="en-US" smtClean="0"/>
              <a:t>2/10/2025</a:t>
            </a:fld>
            <a:endParaRPr lang="en-US"/>
          </a:p>
        </p:txBody>
      </p:sp>
      <p:sp>
        <p:nvSpPr>
          <p:cNvPr id="5" name="Footer Placeholder 4">
            <a:extLst>
              <a:ext uri="{FF2B5EF4-FFF2-40B4-BE49-F238E27FC236}">
                <a16:creationId xmlns:a16="http://schemas.microsoft.com/office/drawing/2014/main" id="{59E096A7-E131-132D-0854-F5E331E0A0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1388FE-E2FF-C76E-DD85-1E57DDD886D8}"/>
              </a:ext>
            </a:extLst>
          </p:cNvPr>
          <p:cNvSpPr>
            <a:spLocks noGrp="1"/>
          </p:cNvSpPr>
          <p:nvPr>
            <p:ph type="sldNum" sz="quarter" idx="12"/>
          </p:nvPr>
        </p:nvSpPr>
        <p:spPr/>
        <p:txBody>
          <a:bodyPr/>
          <a:lstStyle/>
          <a:p>
            <a:fld id="{9934EF84-87BC-4A96-880A-195BD90566D0}" type="slidenum">
              <a:rPr lang="en-US" smtClean="0"/>
              <a:t>‹#›</a:t>
            </a:fld>
            <a:endParaRPr lang="en-US"/>
          </a:p>
        </p:txBody>
      </p:sp>
    </p:spTree>
    <p:extLst>
      <p:ext uri="{BB962C8B-B14F-4D97-AF65-F5344CB8AC3E}">
        <p14:creationId xmlns:p14="http://schemas.microsoft.com/office/powerpoint/2010/main" val="3873108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EA885-104B-0802-563C-694A4A97D3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286684-2186-4588-559E-BE909042592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87C9CF-A3A1-3BFD-C925-5B0D5DA5005A}"/>
              </a:ext>
            </a:extLst>
          </p:cNvPr>
          <p:cNvSpPr>
            <a:spLocks noGrp="1"/>
          </p:cNvSpPr>
          <p:nvPr>
            <p:ph type="dt" sz="half" idx="10"/>
          </p:nvPr>
        </p:nvSpPr>
        <p:spPr/>
        <p:txBody>
          <a:bodyPr/>
          <a:lstStyle/>
          <a:p>
            <a:fld id="{533BD7C2-2D03-4162-9380-EBA557BDDE0B}" type="datetimeFigureOut">
              <a:rPr lang="en-US" smtClean="0"/>
              <a:t>2/10/2025</a:t>
            </a:fld>
            <a:endParaRPr lang="en-US"/>
          </a:p>
        </p:txBody>
      </p:sp>
      <p:sp>
        <p:nvSpPr>
          <p:cNvPr id="5" name="Footer Placeholder 4">
            <a:extLst>
              <a:ext uri="{FF2B5EF4-FFF2-40B4-BE49-F238E27FC236}">
                <a16:creationId xmlns:a16="http://schemas.microsoft.com/office/drawing/2014/main" id="{7B0F080E-7E64-55BC-6DC5-97F0F9F31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3E2F43-4159-8A83-4D91-7F2353FF3F38}"/>
              </a:ext>
            </a:extLst>
          </p:cNvPr>
          <p:cNvSpPr>
            <a:spLocks noGrp="1"/>
          </p:cNvSpPr>
          <p:nvPr>
            <p:ph type="sldNum" sz="quarter" idx="12"/>
          </p:nvPr>
        </p:nvSpPr>
        <p:spPr/>
        <p:txBody>
          <a:bodyPr/>
          <a:lstStyle/>
          <a:p>
            <a:fld id="{9934EF84-87BC-4A96-880A-195BD90566D0}" type="slidenum">
              <a:rPr lang="en-US" smtClean="0"/>
              <a:t>‹#›</a:t>
            </a:fld>
            <a:endParaRPr lang="en-US"/>
          </a:p>
        </p:txBody>
      </p:sp>
    </p:spTree>
    <p:extLst>
      <p:ext uri="{BB962C8B-B14F-4D97-AF65-F5344CB8AC3E}">
        <p14:creationId xmlns:p14="http://schemas.microsoft.com/office/powerpoint/2010/main" val="2150674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AEA6E-B2B2-5787-06CE-98F0DCF352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364EF40-0055-AA91-9799-CB00709EACC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5174083-3B67-6685-1CED-B7F65F15B7B0}"/>
              </a:ext>
            </a:extLst>
          </p:cNvPr>
          <p:cNvSpPr>
            <a:spLocks noGrp="1"/>
          </p:cNvSpPr>
          <p:nvPr>
            <p:ph type="dt" sz="half" idx="10"/>
          </p:nvPr>
        </p:nvSpPr>
        <p:spPr/>
        <p:txBody>
          <a:bodyPr/>
          <a:lstStyle/>
          <a:p>
            <a:fld id="{533BD7C2-2D03-4162-9380-EBA557BDDE0B}" type="datetimeFigureOut">
              <a:rPr lang="en-US" smtClean="0"/>
              <a:t>2/10/2025</a:t>
            </a:fld>
            <a:endParaRPr lang="en-US"/>
          </a:p>
        </p:txBody>
      </p:sp>
      <p:sp>
        <p:nvSpPr>
          <p:cNvPr id="5" name="Footer Placeholder 4">
            <a:extLst>
              <a:ext uri="{FF2B5EF4-FFF2-40B4-BE49-F238E27FC236}">
                <a16:creationId xmlns:a16="http://schemas.microsoft.com/office/drawing/2014/main" id="{507594B2-1DFB-41F2-53C4-84D91D4088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ED3233-E008-91B5-E54B-7F1DD943D4AE}"/>
              </a:ext>
            </a:extLst>
          </p:cNvPr>
          <p:cNvSpPr>
            <a:spLocks noGrp="1"/>
          </p:cNvSpPr>
          <p:nvPr>
            <p:ph type="sldNum" sz="quarter" idx="12"/>
          </p:nvPr>
        </p:nvSpPr>
        <p:spPr/>
        <p:txBody>
          <a:bodyPr/>
          <a:lstStyle/>
          <a:p>
            <a:fld id="{9934EF84-87BC-4A96-880A-195BD90566D0}" type="slidenum">
              <a:rPr lang="en-US" smtClean="0"/>
              <a:t>‹#›</a:t>
            </a:fld>
            <a:endParaRPr lang="en-US"/>
          </a:p>
        </p:txBody>
      </p:sp>
    </p:spTree>
    <p:extLst>
      <p:ext uri="{BB962C8B-B14F-4D97-AF65-F5344CB8AC3E}">
        <p14:creationId xmlns:p14="http://schemas.microsoft.com/office/powerpoint/2010/main" val="2255703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F0644-3AA0-AD6B-C637-622AB081E5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2879A8-54CC-5193-36CC-22B61C861F3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40F81EA-23E3-DEB6-7AFE-4564C4EF3CE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51D0BF1-58C1-6BEC-ECAC-6AE600DBD0D7}"/>
              </a:ext>
            </a:extLst>
          </p:cNvPr>
          <p:cNvSpPr>
            <a:spLocks noGrp="1"/>
          </p:cNvSpPr>
          <p:nvPr>
            <p:ph type="dt" sz="half" idx="10"/>
          </p:nvPr>
        </p:nvSpPr>
        <p:spPr/>
        <p:txBody>
          <a:bodyPr/>
          <a:lstStyle/>
          <a:p>
            <a:fld id="{533BD7C2-2D03-4162-9380-EBA557BDDE0B}" type="datetimeFigureOut">
              <a:rPr lang="en-US" smtClean="0"/>
              <a:t>2/10/2025</a:t>
            </a:fld>
            <a:endParaRPr lang="en-US"/>
          </a:p>
        </p:txBody>
      </p:sp>
      <p:sp>
        <p:nvSpPr>
          <p:cNvPr id="6" name="Footer Placeholder 5">
            <a:extLst>
              <a:ext uri="{FF2B5EF4-FFF2-40B4-BE49-F238E27FC236}">
                <a16:creationId xmlns:a16="http://schemas.microsoft.com/office/drawing/2014/main" id="{6C00F391-08B2-75A2-125C-D6DFC7370A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D4A0E9-8851-AEF4-F84E-7DC7EFA4CD91}"/>
              </a:ext>
            </a:extLst>
          </p:cNvPr>
          <p:cNvSpPr>
            <a:spLocks noGrp="1"/>
          </p:cNvSpPr>
          <p:nvPr>
            <p:ph type="sldNum" sz="quarter" idx="12"/>
          </p:nvPr>
        </p:nvSpPr>
        <p:spPr/>
        <p:txBody>
          <a:bodyPr/>
          <a:lstStyle/>
          <a:p>
            <a:fld id="{9934EF84-87BC-4A96-880A-195BD90566D0}" type="slidenum">
              <a:rPr lang="en-US" smtClean="0"/>
              <a:t>‹#›</a:t>
            </a:fld>
            <a:endParaRPr lang="en-US"/>
          </a:p>
        </p:txBody>
      </p:sp>
    </p:spTree>
    <p:extLst>
      <p:ext uri="{BB962C8B-B14F-4D97-AF65-F5344CB8AC3E}">
        <p14:creationId xmlns:p14="http://schemas.microsoft.com/office/powerpoint/2010/main" val="1557086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2E149-4EB6-5415-1360-5AB970B1226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BD1B569-7D41-8446-7DF9-C55371AA4F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2A98414-A406-B7B4-DA17-ECB24D93949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02EF7B5-EBC1-AE10-8BF8-DD2666147E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5675366-200C-A702-52A1-48677BA0424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CCD952E-EBB4-7C58-84DA-CE57BBA022CA}"/>
              </a:ext>
            </a:extLst>
          </p:cNvPr>
          <p:cNvSpPr>
            <a:spLocks noGrp="1"/>
          </p:cNvSpPr>
          <p:nvPr>
            <p:ph type="dt" sz="half" idx="10"/>
          </p:nvPr>
        </p:nvSpPr>
        <p:spPr/>
        <p:txBody>
          <a:bodyPr/>
          <a:lstStyle/>
          <a:p>
            <a:fld id="{533BD7C2-2D03-4162-9380-EBA557BDDE0B}" type="datetimeFigureOut">
              <a:rPr lang="en-US" smtClean="0"/>
              <a:t>2/10/2025</a:t>
            </a:fld>
            <a:endParaRPr lang="en-US"/>
          </a:p>
        </p:txBody>
      </p:sp>
      <p:sp>
        <p:nvSpPr>
          <p:cNvPr id="8" name="Footer Placeholder 7">
            <a:extLst>
              <a:ext uri="{FF2B5EF4-FFF2-40B4-BE49-F238E27FC236}">
                <a16:creationId xmlns:a16="http://schemas.microsoft.com/office/drawing/2014/main" id="{1BD7E72B-00F6-3C9B-46DB-0096CA01043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7E3B193-DF5A-F701-8508-3F45AD15B737}"/>
              </a:ext>
            </a:extLst>
          </p:cNvPr>
          <p:cNvSpPr>
            <a:spLocks noGrp="1"/>
          </p:cNvSpPr>
          <p:nvPr>
            <p:ph type="sldNum" sz="quarter" idx="12"/>
          </p:nvPr>
        </p:nvSpPr>
        <p:spPr/>
        <p:txBody>
          <a:bodyPr/>
          <a:lstStyle/>
          <a:p>
            <a:fld id="{9934EF84-87BC-4A96-880A-195BD90566D0}" type="slidenum">
              <a:rPr lang="en-US" smtClean="0"/>
              <a:t>‹#›</a:t>
            </a:fld>
            <a:endParaRPr lang="en-US"/>
          </a:p>
        </p:txBody>
      </p:sp>
    </p:spTree>
    <p:extLst>
      <p:ext uri="{BB962C8B-B14F-4D97-AF65-F5344CB8AC3E}">
        <p14:creationId xmlns:p14="http://schemas.microsoft.com/office/powerpoint/2010/main" val="3656151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5D3B5-690E-1E71-ABB5-A6BB18C1718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C6AC2F9-490A-91A1-BDD3-35B88333963E}"/>
              </a:ext>
            </a:extLst>
          </p:cNvPr>
          <p:cNvSpPr>
            <a:spLocks noGrp="1"/>
          </p:cNvSpPr>
          <p:nvPr>
            <p:ph type="dt" sz="half" idx="10"/>
          </p:nvPr>
        </p:nvSpPr>
        <p:spPr/>
        <p:txBody>
          <a:bodyPr/>
          <a:lstStyle/>
          <a:p>
            <a:fld id="{533BD7C2-2D03-4162-9380-EBA557BDDE0B}" type="datetimeFigureOut">
              <a:rPr lang="en-US" smtClean="0"/>
              <a:t>2/10/2025</a:t>
            </a:fld>
            <a:endParaRPr lang="en-US"/>
          </a:p>
        </p:txBody>
      </p:sp>
      <p:sp>
        <p:nvSpPr>
          <p:cNvPr id="4" name="Footer Placeholder 3">
            <a:extLst>
              <a:ext uri="{FF2B5EF4-FFF2-40B4-BE49-F238E27FC236}">
                <a16:creationId xmlns:a16="http://schemas.microsoft.com/office/drawing/2014/main" id="{F76BF191-D31A-8552-BEED-49DE5629714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824A145-332D-ED2A-6563-62516B86AC93}"/>
              </a:ext>
            </a:extLst>
          </p:cNvPr>
          <p:cNvSpPr>
            <a:spLocks noGrp="1"/>
          </p:cNvSpPr>
          <p:nvPr>
            <p:ph type="sldNum" sz="quarter" idx="12"/>
          </p:nvPr>
        </p:nvSpPr>
        <p:spPr/>
        <p:txBody>
          <a:bodyPr/>
          <a:lstStyle/>
          <a:p>
            <a:fld id="{9934EF84-87BC-4A96-880A-195BD90566D0}" type="slidenum">
              <a:rPr lang="en-US" smtClean="0"/>
              <a:t>‹#›</a:t>
            </a:fld>
            <a:endParaRPr lang="en-US"/>
          </a:p>
        </p:txBody>
      </p:sp>
    </p:spTree>
    <p:extLst>
      <p:ext uri="{BB962C8B-B14F-4D97-AF65-F5344CB8AC3E}">
        <p14:creationId xmlns:p14="http://schemas.microsoft.com/office/powerpoint/2010/main" val="1976547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D2E993-45BD-8C95-E6F4-9FE921763EC5}"/>
              </a:ext>
            </a:extLst>
          </p:cNvPr>
          <p:cNvSpPr>
            <a:spLocks noGrp="1"/>
          </p:cNvSpPr>
          <p:nvPr>
            <p:ph type="dt" sz="half" idx="10"/>
          </p:nvPr>
        </p:nvSpPr>
        <p:spPr/>
        <p:txBody>
          <a:bodyPr/>
          <a:lstStyle/>
          <a:p>
            <a:fld id="{533BD7C2-2D03-4162-9380-EBA557BDDE0B}" type="datetimeFigureOut">
              <a:rPr lang="en-US" smtClean="0"/>
              <a:t>2/10/2025</a:t>
            </a:fld>
            <a:endParaRPr lang="en-US"/>
          </a:p>
        </p:txBody>
      </p:sp>
      <p:sp>
        <p:nvSpPr>
          <p:cNvPr id="3" name="Footer Placeholder 2">
            <a:extLst>
              <a:ext uri="{FF2B5EF4-FFF2-40B4-BE49-F238E27FC236}">
                <a16:creationId xmlns:a16="http://schemas.microsoft.com/office/drawing/2014/main" id="{F01AFB55-5AE6-8085-98A0-CEC277BC936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50E6832-9D74-C311-29B8-C0BCE9411C65}"/>
              </a:ext>
            </a:extLst>
          </p:cNvPr>
          <p:cNvSpPr>
            <a:spLocks noGrp="1"/>
          </p:cNvSpPr>
          <p:nvPr>
            <p:ph type="sldNum" sz="quarter" idx="12"/>
          </p:nvPr>
        </p:nvSpPr>
        <p:spPr/>
        <p:txBody>
          <a:bodyPr/>
          <a:lstStyle/>
          <a:p>
            <a:fld id="{9934EF84-87BC-4A96-880A-195BD90566D0}" type="slidenum">
              <a:rPr lang="en-US" smtClean="0"/>
              <a:t>‹#›</a:t>
            </a:fld>
            <a:endParaRPr lang="en-US"/>
          </a:p>
        </p:txBody>
      </p:sp>
    </p:spTree>
    <p:extLst>
      <p:ext uri="{BB962C8B-B14F-4D97-AF65-F5344CB8AC3E}">
        <p14:creationId xmlns:p14="http://schemas.microsoft.com/office/powerpoint/2010/main" val="1897047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F02D4-F8F1-B97C-27C9-D6067EFBCC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821B755-8DA0-DD43-2116-8341E2280B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E58C22-ECFE-E951-C2D0-9BA8B31130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BE01A6-3D48-09FF-BD79-BC73DB58E01C}"/>
              </a:ext>
            </a:extLst>
          </p:cNvPr>
          <p:cNvSpPr>
            <a:spLocks noGrp="1"/>
          </p:cNvSpPr>
          <p:nvPr>
            <p:ph type="dt" sz="half" idx="10"/>
          </p:nvPr>
        </p:nvSpPr>
        <p:spPr/>
        <p:txBody>
          <a:bodyPr/>
          <a:lstStyle/>
          <a:p>
            <a:fld id="{533BD7C2-2D03-4162-9380-EBA557BDDE0B}" type="datetimeFigureOut">
              <a:rPr lang="en-US" smtClean="0"/>
              <a:t>2/10/2025</a:t>
            </a:fld>
            <a:endParaRPr lang="en-US"/>
          </a:p>
        </p:txBody>
      </p:sp>
      <p:sp>
        <p:nvSpPr>
          <p:cNvPr id="6" name="Footer Placeholder 5">
            <a:extLst>
              <a:ext uri="{FF2B5EF4-FFF2-40B4-BE49-F238E27FC236}">
                <a16:creationId xmlns:a16="http://schemas.microsoft.com/office/drawing/2014/main" id="{5378C233-5835-DB0F-911D-054553FF4D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720F766-DEEC-92DE-6B3F-404F3565D189}"/>
              </a:ext>
            </a:extLst>
          </p:cNvPr>
          <p:cNvSpPr>
            <a:spLocks noGrp="1"/>
          </p:cNvSpPr>
          <p:nvPr>
            <p:ph type="sldNum" sz="quarter" idx="12"/>
          </p:nvPr>
        </p:nvSpPr>
        <p:spPr/>
        <p:txBody>
          <a:bodyPr/>
          <a:lstStyle/>
          <a:p>
            <a:fld id="{9934EF84-87BC-4A96-880A-195BD90566D0}" type="slidenum">
              <a:rPr lang="en-US" smtClean="0"/>
              <a:t>‹#›</a:t>
            </a:fld>
            <a:endParaRPr lang="en-US"/>
          </a:p>
        </p:txBody>
      </p:sp>
    </p:spTree>
    <p:extLst>
      <p:ext uri="{BB962C8B-B14F-4D97-AF65-F5344CB8AC3E}">
        <p14:creationId xmlns:p14="http://schemas.microsoft.com/office/powerpoint/2010/main" val="1878040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30BBC-ECAC-3D3E-8EF1-D15B105BC8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698D867-D8AB-D2D3-1D54-FCF3FAAAA8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C5F4A76-291E-FCCB-5BAE-5344D3BD91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E4E5A4-2A96-CF53-DF4A-7EA663F55D19}"/>
              </a:ext>
            </a:extLst>
          </p:cNvPr>
          <p:cNvSpPr>
            <a:spLocks noGrp="1"/>
          </p:cNvSpPr>
          <p:nvPr>
            <p:ph type="dt" sz="half" idx="10"/>
          </p:nvPr>
        </p:nvSpPr>
        <p:spPr/>
        <p:txBody>
          <a:bodyPr/>
          <a:lstStyle/>
          <a:p>
            <a:fld id="{533BD7C2-2D03-4162-9380-EBA557BDDE0B}" type="datetimeFigureOut">
              <a:rPr lang="en-US" smtClean="0"/>
              <a:t>2/10/2025</a:t>
            </a:fld>
            <a:endParaRPr lang="en-US"/>
          </a:p>
        </p:txBody>
      </p:sp>
      <p:sp>
        <p:nvSpPr>
          <p:cNvPr id="6" name="Footer Placeholder 5">
            <a:extLst>
              <a:ext uri="{FF2B5EF4-FFF2-40B4-BE49-F238E27FC236}">
                <a16:creationId xmlns:a16="http://schemas.microsoft.com/office/drawing/2014/main" id="{FAD674C6-CFA0-21C9-5CF6-FBFA9E57B3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BD1245-E8C5-A13F-4291-FFA9ED9634C3}"/>
              </a:ext>
            </a:extLst>
          </p:cNvPr>
          <p:cNvSpPr>
            <a:spLocks noGrp="1"/>
          </p:cNvSpPr>
          <p:nvPr>
            <p:ph type="sldNum" sz="quarter" idx="12"/>
          </p:nvPr>
        </p:nvSpPr>
        <p:spPr/>
        <p:txBody>
          <a:bodyPr/>
          <a:lstStyle/>
          <a:p>
            <a:fld id="{9934EF84-87BC-4A96-880A-195BD90566D0}" type="slidenum">
              <a:rPr lang="en-US" smtClean="0"/>
              <a:t>‹#›</a:t>
            </a:fld>
            <a:endParaRPr lang="en-US"/>
          </a:p>
        </p:txBody>
      </p:sp>
    </p:spTree>
    <p:extLst>
      <p:ext uri="{BB962C8B-B14F-4D97-AF65-F5344CB8AC3E}">
        <p14:creationId xmlns:p14="http://schemas.microsoft.com/office/powerpoint/2010/main" val="1471566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98076A-1F7C-CD30-65C0-20EAA41BD1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AE02B7B-20A5-427F-3B5B-137B076176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E336D0-7D3D-1D66-9EE0-8A1B451C89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33BD7C2-2D03-4162-9380-EBA557BDDE0B}" type="datetimeFigureOut">
              <a:rPr lang="en-US" smtClean="0"/>
              <a:t>2/10/2025</a:t>
            </a:fld>
            <a:endParaRPr lang="en-US"/>
          </a:p>
        </p:txBody>
      </p:sp>
      <p:sp>
        <p:nvSpPr>
          <p:cNvPr id="5" name="Footer Placeholder 4">
            <a:extLst>
              <a:ext uri="{FF2B5EF4-FFF2-40B4-BE49-F238E27FC236}">
                <a16:creationId xmlns:a16="http://schemas.microsoft.com/office/drawing/2014/main" id="{FC3B7234-8FE8-03ED-082D-EFF9980946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B11D11B-BFE5-B506-E57B-81152B0795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934EF84-87BC-4A96-880A-195BD90566D0}" type="slidenum">
              <a:rPr lang="en-US" smtClean="0"/>
              <a:t>‹#›</a:t>
            </a:fld>
            <a:endParaRPr lang="en-US"/>
          </a:p>
        </p:txBody>
      </p:sp>
    </p:spTree>
    <p:extLst>
      <p:ext uri="{BB962C8B-B14F-4D97-AF65-F5344CB8AC3E}">
        <p14:creationId xmlns:p14="http://schemas.microsoft.com/office/powerpoint/2010/main" val="1948918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4BE57-8378-C59A-57B0-752DDA1918AF}"/>
              </a:ext>
            </a:extLst>
          </p:cNvPr>
          <p:cNvSpPr>
            <a:spLocks noGrp="1"/>
          </p:cNvSpPr>
          <p:nvPr>
            <p:ph type="title"/>
          </p:nvPr>
        </p:nvSpPr>
        <p:spPr>
          <a:xfrm>
            <a:off x="838200" y="501046"/>
            <a:ext cx="10515600" cy="578325"/>
          </a:xfrm>
        </p:spPr>
        <p:txBody>
          <a:bodyPr>
            <a:normAutofit fontScale="90000"/>
          </a:bodyPr>
          <a:lstStyle/>
          <a:p>
            <a:r>
              <a:rPr lang="en-US" dirty="0"/>
              <a:t>Findings – </a:t>
            </a:r>
            <a:r>
              <a:rPr lang="en-US" sz="3100" dirty="0"/>
              <a:t>Green indicate the issue was fixed  </a:t>
            </a:r>
          </a:p>
        </p:txBody>
      </p:sp>
      <p:graphicFrame>
        <p:nvGraphicFramePr>
          <p:cNvPr id="4" name="Content Placeholder 3">
            <a:extLst>
              <a:ext uri="{FF2B5EF4-FFF2-40B4-BE49-F238E27FC236}">
                <a16:creationId xmlns:a16="http://schemas.microsoft.com/office/drawing/2014/main" id="{29B853BC-B76E-7C38-ECE8-69E52EE70199}"/>
              </a:ext>
            </a:extLst>
          </p:cNvPr>
          <p:cNvGraphicFramePr>
            <a:graphicFrameLocks noGrp="1"/>
          </p:cNvGraphicFramePr>
          <p:nvPr>
            <p:ph idx="1"/>
            <p:extLst>
              <p:ext uri="{D42A27DB-BD31-4B8C-83A1-F6EECF244321}">
                <p14:modId xmlns:p14="http://schemas.microsoft.com/office/powerpoint/2010/main" val="3980026567"/>
              </p:ext>
            </p:extLst>
          </p:nvPr>
        </p:nvGraphicFramePr>
        <p:xfrm>
          <a:off x="480762" y="1455940"/>
          <a:ext cx="11029365" cy="4988505"/>
        </p:xfrm>
        <a:graphic>
          <a:graphicData uri="http://schemas.openxmlformats.org/drawingml/2006/table">
            <a:tbl>
              <a:tblPr firstRow="1" bandRow="1">
                <a:tableStyleId>{5C22544A-7EE6-4342-B048-85BDC9FD1C3A}</a:tableStyleId>
              </a:tblPr>
              <a:tblGrid>
                <a:gridCol w="2181713">
                  <a:extLst>
                    <a:ext uri="{9D8B030D-6E8A-4147-A177-3AD203B41FA5}">
                      <a16:colId xmlns:a16="http://schemas.microsoft.com/office/drawing/2014/main" val="3380950044"/>
                    </a:ext>
                  </a:extLst>
                </a:gridCol>
                <a:gridCol w="2169166">
                  <a:extLst>
                    <a:ext uri="{9D8B030D-6E8A-4147-A177-3AD203B41FA5}">
                      <a16:colId xmlns:a16="http://schemas.microsoft.com/office/drawing/2014/main" val="422298043"/>
                    </a:ext>
                  </a:extLst>
                </a:gridCol>
                <a:gridCol w="2226162">
                  <a:extLst>
                    <a:ext uri="{9D8B030D-6E8A-4147-A177-3AD203B41FA5}">
                      <a16:colId xmlns:a16="http://schemas.microsoft.com/office/drawing/2014/main" val="3687023008"/>
                    </a:ext>
                  </a:extLst>
                </a:gridCol>
                <a:gridCol w="2226162">
                  <a:extLst>
                    <a:ext uri="{9D8B030D-6E8A-4147-A177-3AD203B41FA5}">
                      <a16:colId xmlns:a16="http://schemas.microsoft.com/office/drawing/2014/main" val="2119877634"/>
                    </a:ext>
                  </a:extLst>
                </a:gridCol>
                <a:gridCol w="2226162">
                  <a:extLst>
                    <a:ext uri="{9D8B030D-6E8A-4147-A177-3AD203B41FA5}">
                      <a16:colId xmlns:a16="http://schemas.microsoft.com/office/drawing/2014/main" val="627087948"/>
                    </a:ext>
                  </a:extLst>
                </a:gridCol>
              </a:tblGrid>
              <a:tr h="673342">
                <a:tc>
                  <a:txBody>
                    <a:bodyPr/>
                    <a:lstStyle/>
                    <a:p>
                      <a:endParaRPr lang="en-US" dirty="0"/>
                    </a:p>
                  </a:txBody>
                  <a:tcPr/>
                </a:tc>
                <a:tc>
                  <a:txBody>
                    <a:bodyPr/>
                    <a:lstStyle/>
                    <a:p>
                      <a:r>
                        <a:rPr lang="en-US" dirty="0"/>
                        <a:t>FY23 Findings</a:t>
                      </a:r>
                    </a:p>
                  </a:txBody>
                  <a:tcPr/>
                </a:tc>
                <a:tc>
                  <a:txBody>
                    <a:bodyPr/>
                    <a:lstStyle/>
                    <a:p>
                      <a:r>
                        <a:rPr lang="en-US" dirty="0"/>
                        <a:t>Cause </a:t>
                      </a:r>
                    </a:p>
                  </a:txBody>
                  <a:tcPr/>
                </a:tc>
                <a:tc>
                  <a:txBody>
                    <a:bodyPr/>
                    <a:lstStyle/>
                    <a:p>
                      <a:r>
                        <a:rPr lang="en-US" dirty="0"/>
                        <a:t>Next Steps</a:t>
                      </a:r>
                    </a:p>
                  </a:txBody>
                  <a:tcPr/>
                </a:tc>
                <a:tc>
                  <a:txBody>
                    <a:bodyPr/>
                    <a:lstStyle/>
                    <a:p>
                      <a:r>
                        <a:rPr lang="en-US" dirty="0"/>
                        <a:t>Was this fixed in FY24 </a:t>
                      </a:r>
                    </a:p>
                  </a:txBody>
                  <a:tcPr/>
                </a:tc>
                <a:extLst>
                  <a:ext uri="{0D108BD9-81ED-4DB2-BD59-A6C34878D82A}">
                    <a16:rowId xmlns:a16="http://schemas.microsoft.com/office/drawing/2014/main" val="514423158"/>
                  </a:ext>
                </a:extLst>
              </a:tr>
              <a:tr h="596715">
                <a:tc>
                  <a:txBody>
                    <a:bodyPr/>
                    <a:lstStyle/>
                    <a:p>
                      <a:r>
                        <a:rPr lang="en-US" sz="1100" dirty="0"/>
                        <a:t>Number of Repeat Findings</a:t>
                      </a:r>
                    </a:p>
                  </a:txBody>
                  <a:tcPr/>
                </a:tc>
                <a:tc>
                  <a:txBody>
                    <a:bodyPr/>
                    <a:lstStyle/>
                    <a:p>
                      <a:r>
                        <a:rPr lang="en-US" sz="1100" dirty="0"/>
                        <a:t>3</a:t>
                      </a:r>
                    </a:p>
                  </a:txBody>
                  <a:tcPr/>
                </a:tc>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408026901"/>
                  </a:ext>
                </a:extLst>
              </a:tr>
              <a:tr h="1145428">
                <a:tc>
                  <a:txBody>
                    <a:bodyPr/>
                    <a:lstStyle/>
                    <a:p>
                      <a:pPr algn="ctr" fontAlgn="b"/>
                      <a:r>
                        <a:rPr lang="en-US" sz="800" b="0" i="0" u="none" strike="noStrike" kern="1200" dirty="0">
                          <a:solidFill>
                            <a:srgbClr val="000000"/>
                          </a:solidFill>
                          <a:effectLst/>
                          <a:latin typeface="Calibri" panose="020F0502020204030204" pitchFamily="34" charset="0"/>
                          <a:ea typeface="+mn-ea"/>
                          <a:cs typeface="+mn-cs"/>
                        </a:rPr>
                        <a:t>Significant Deficiency: Benefit and Withholding Reporting </a:t>
                      </a:r>
                    </a:p>
                  </a:txBody>
                  <a:tcPr marL="6350" marR="6350" marT="6350" marB="0">
                    <a:solidFill>
                      <a:schemeClr val="bg1">
                        <a:lumMod val="95000"/>
                      </a:schemeClr>
                    </a:solidFill>
                  </a:tcPr>
                </a:tc>
                <a:tc>
                  <a:txBody>
                    <a:bodyPr/>
                    <a:lstStyle/>
                    <a:p>
                      <a:pPr algn="l" fontAlgn="b"/>
                      <a:r>
                        <a:rPr lang="en-US" sz="800" b="0" i="0" u="none" strike="noStrike" dirty="0">
                          <a:solidFill>
                            <a:srgbClr val="000000"/>
                          </a:solidFill>
                          <a:effectLst/>
                          <a:latin typeface="Calibri" panose="020F0502020204030204" pitchFamily="34" charset="0"/>
                        </a:rPr>
                        <a:t>Records of quarterly RHC/941/ERB remittance forms were not maintained.</a:t>
                      </a:r>
                    </a:p>
                  </a:txBody>
                  <a:tcPr marL="6350" marR="6350" marT="6350" marB="0">
                    <a:solidFill>
                      <a:schemeClr val="bg1">
                        <a:lumMod val="95000"/>
                      </a:schemeClr>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Calibri" panose="020F0502020204030204" pitchFamily="34" charset="0"/>
                        </a:rPr>
                        <a:t>This was due to changing business managers and business manager firms.</a:t>
                      </a:r>
                    </a:p>
                  </a:txBody>
                  <a:tcPr marL="6350" marR="6350" marT="6350" marB="0">
                    <a:solidFill>
                      <a:schemeClr val="bg1">
                        <a:lumMod val="95000"/>
                      </a:schemeClr>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Calibri" panose="020F0502020204030204" pitchFamily="34" charset="0"/>
                        </a:rPr>
                        <a:t>All forms were kept in the school’s cloud file sharing system. The school has copies of all FY24 RHC/ERB/941 forms</a:t>
                      </a:r>
                    </a:p>
                  </a:txBody>
                  <a:tcPr marL="6350" marR="6350" marT="6350" marB="0">
                    <a:solidFill>
                      <a:schemeClr val="bg1">
                        <a:lumMod val="95000"/>
                      </a:schemeClr>
                    </a:solidFill>
                  </a:tcPr>
                </a:tc>
                <a:tc>
                  <a:txBody>
                    <a:bodyPr/>
                    <a:lstStyle/>
                    <a:p>
                      <a:pPr algn="l" fontAlgn="t"/>
                      <a:r>
                        <a:rPr lang="en-US" sz="800" b="0" i="0" u="none" strike="noStrike" dirty="0">
                          <a:solidFill>
                            <a:srgbClr val="000000"/>
                          </a:solidFill>
                          <a:effectLst/>
                          <a:latin typeface="Calibri" panose="020F0502020204030204" pitchFamily="34" charset="0"/>
                        </a:rPr>
                        <a:t>Yes this was fixed in FY24</a:t>
                      </a:r>
                    </a:p>
                  </a:txBody>
                  <a:tcPr marL="6350" marR="6350" marT="6350" marB="0">
                    <a:solidFill>
                      <a:schemeClr val="accent6"/>
                    </a:solidFill>
                  </a:tcPr>
                </a:tc>
                <a:extLst>
                  <a:ext uri="{0D108BD9-81ED-4DB2-BD59-A6C34878D82A}">
                    <a16:rowId xmlns:a16="http://schemas.microsoft.com/office/drawing/2014/main" val="2698937764"/>
                  </a:ext>
                </a:extLst>
              </a:tr>
              <a:tr h="804115">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Calibri" panose="020F0502020204030204" pitchFamily="34" charset="0"/>
                        </a:rPr>
                        <a:t>Other Noncompliance: </a:t>
                      </a:r>
                      <a:r>
                        <a:rPr lang="en-US" sz="800" b="0" i="0" u="none" strike="noStrike" kern="1200" dirty="0">
                          <a:solidFill>
                            <a:srgbClr val="000000"/>
                          </a:solidFill>
                          <a:effectLst/>
                          <a:latin typeface="Calibri" panose="020F0502020204030204" pitchFamily="34" charset="0"/>
                          <a:ea typeface="+mn-ea"/>
                          <a:cs typeface="+mn-cs"/>
                        </a:rPr>
                        <a:t>Internal Controls over Cash Receipts </a:t>
                      </a:r>
                    </a:p>
                    <a:p>
                      <a:pPr algn="l" fontAlgn="b"/>
                      <a:endParaRPr lang="en-US" sz="800" b="0" i="0" u="none" strike="noStrike" dirty="0">
                        <a:solidFill>
                          <a:srgbClr val="000000"/>
                        </a:solidFill>
                        <a:effectLst/>
                        <a:latin typeface="Calibri" panose="020F0502020204030204" pitchFamily="34" charset="0"/>
                      </a:endParaRPr>
                    </a:p>
                  </a:txBody>
                  <a:tcPr marL="6350" marR="6350" marT="6350" marB="0">
                    <a:solidFill>
                      <a:schemeClr val="bg1">
                        <a:lumMod val="85000"/>
                      </a:schemeClr>
                    </a:solidFill>
                  </a:tcPr>
                </a:tc>
                <a:tc>
                  <a:txBody>
                    <a:bodyPr/>
                    <a:lstStyle/>
                    <a:p>
                      <a:pPr marL="0" marR="0" algn="just" fontAlgn="base"/>
                      <a:r>
                        <a:rPr lang="en-US" sz="800" b="0" i="0" u="none" strike="noStrike" kern="1200" dirty="0">
                          <a:solidFill>
                            <a:srgbClr val="000000"/>
                          </a:solidFill>
                          <a:effectLst/>
                          <a:latin typeface="Calibri" panose="020F0502020204030204" pitchFamily="34" charset="0"/>
                          <a:ea typeface="+mn-ea"/>
                          <a:cs typeface="+mn-cs"/>
                        </a:rPr>
                        <a:t>During the review of 6 cash receipts there were 3 instances in which prenumbered receipts were not maintained, thus we could not verify if funds were deposited within 24 hours or receipt. </a:t>
                      </a:r>
                    </a:p>
                  </a:txBody>
                  <a:tcPr marL="6350" marR="6350" marT="6350" marB="0">
                    <a:solidFill>
                      <a:schemeClr val="bg1">
                        <a:lumMod val="85000"/>
                      </a:schemeClr>
                    </a:solidFill>
                  </a:tcPr>
                </a:tc>
                <a:tc>
                  <a:txBody>
                    <a:bodyPr/>
                    <a:lstStyle/>
                    <a:p>
                      <a:pPr algn="l" fontAlgn="b"/>
                      <a:r>
                        <a:rPr lang="en-US" sz="800" b="0" i="0" u="none" strike="noStrike" dirty="0">
                          <a:solidFill>
                            <a:srgbClr val="000000"/>
                          </a:solidFill>
                          <a:effectLst/>
                          <a:latin typeface="Calibri" panose="020F0502020204030204" pitchFamily="34" charset="0"/>
                        </a:rPr>
                        <a:t>Cash Receipts systems weren’t followed by staff members at the school who receive and deposit cash for Explore LCS. </a:t>
                      </a:r>
                    </a:p>
                  </a:txBody>
                  <a:tcPr marL="6350" marR="6350" marT="6350" marB="0">
                    <a:solidFill>
                      <a:schemeClr val="bg1">
                        <a:lumMod val="85000"/>
                      </a:schemeClr>
                    </a:solidFill>
                  </a:tcPr>
                </a:tc>
                <a:tc>
                  <a:txBody>
                    <a:bodyPr/>
                    <a:lstStyle/>
                    <a:p>
                      <a:pPr algn="l" fontAlgn="b"/>
                      <a:r>
                        <a:rPr lang="en-US" sz="800" b="0" i="0" u="none" strike="noStrike" dirty="0">
                          <a:solidFill>
                            <a:srgbClr val="000000"/>
                          </a:solidFill>
                          <a:effectLst/>
                          <a:latin typeface="Calibri" panose="020F0502020204030204" pitchFamily="34" charset="0"/>
                        </a:rPr>
                        <a:t>Each school that works with Axiom has a cash deposit form with instructions on how to record cash receipts and deposit cash receipts correctly. Explore LCS is using this form for all cash receipts. </a:t>
                      </a:r>
                      <a:br>
                        <a:rPr lang="en-US" sz="800" b="0" i="0" u="none" strike="noStrike" dirty="0">
                          <a:solidFill>
                            <a:srgbClr val="000000"/>
                          </a:solidFill>
                          <a:effectLst/>
                          <a:latin typeface="Calibri" panose="020F0502020204030204" pitchFamily="34" charset="0"/>
                        </a:rPr>
                      </a:br>
                      <a:endParaRPr lang="en-US" sz="800" b="0" i="0" u="none" strike="noStrike" dirty="0">
                        <a:solidFill>
                          <a:srgbClr val="000000"/>
                        </a:solidFill>
                        <a:effectLst/>
                        <a:latin typeface="Calibri" panose="020F0502020204030204" pitchFamily="34" charset="0"/>
                      </a:endParaRPr>
                    </a:p>
                  </a:txBody>
                  <a:tcPr marL="6350" marR="6350" marT="6350" marB="0">
                    <a:solidFill>
                      <a:schemeClr val="bg1">
                        <a:lumMod val="85000"/>
                      </a:schemeClr>
                    </a:solidFill>
                  </a:tcPr>
                </a:tc>
                <a:tc>
                  <a:txBody>
                    <a:bodyPr/>
                    <a:lstStyle/>
                    <a:p>
                      <a:pPr algn="l" fontAlgn="t"/>
                      <a:r>
                        <a:rPr lang="en-US" sz="800" b="0" i="0" u="none" strike="noStrike" dirty="0">
                          <a:solidFill>
                            <a:srgbClr val="000000"/>
                          </a:solidFill>
                          <a:effectLst/>
                          <a:latin typeface="Calibri" panose="020F0502020204030204" pitchFamily="34" charset="0"/>
                        </a:rPr>
                        <a:t>Continues to be a work in progress. The business management office has implemented to below to help solve this issue in FY25. </a:t>
                      </a:r>
                    </a:p>
                    <a:p>
                      <a:pPr algn="l" fontAlgn="t"/>
                      <a:endParaRPr lang="en-US" sz="800" b="0" i="0" u="none" strike="noStrike" dirty="0">
                        <a:solidFill>
                          <a:srgbClr val="000000"/>
                        </a:solidFill>
                        <a:effectLst/>
                        <a:latin typeface="Calibri" panose="020F0502020204030204" pitchFamily="34" charset="0"/>
                      </a:endParaRPr>
                    </a:p>
                    <a:p>
                      <a:pPr algn="l" fontAlgn="t"/>
                      <a:r>
                        <a:rPr lang="en-US" sz="800" b="0" i="0" u="none" strike="noStrike" dirty="0">
                          <a:solidFill>
                            <a:srgbClr val="000000"/>
                          </a:solidFill>
                          <a:effectLst/>
                          <a:latin typeface="Calibri" panose="020F0502020204030204" pitchFamily="34" charset="0"/>
                        </a:rPr>
                        <a:t> </a:t>
                      </a:r>
                      <a:r>
                        <a:rPr lang="en-US" sz="800" b="0" i="0" u="none" strike="noStrike" kern="1200" dirty="0">
                          <a:solidFill>
                            <a:srgbClr val="000000"/>
                          </a:solidFill>
                          <a:effectLst/>
                          <a:latin typeface="Calibri" panose="020F0502020204030204" pitchFamily="34" charset="0"/>
                          <a:ea typeface="+mn-ea"/>
                          <a:cs typeface="+mn-cs"/>
                        </a:rPr>
                        <a:t>Monthly closes will not be performed by the business management office until all back-up documents are sent, so that a record of the back-up documentation is easily accessible during the audit</a:t>
                      </a:r>
                    </a:p>
                  </a:txBody>
                  <a:tcPr marL="6350" marR="6350" marT="6350" marB="0">
                    <a:solidFill>
                      <a:schemeClr val="bg1">
                        <a:lumMod val="85000"/>
                      </a:schemeClr>
                    </a:solidFill>
                  </a:tcPr>
                </a:tc>
                <a:extLst>
                  <a:ext uri="{0D108BD9-81ED-4DB2-BD59-A6C34878D82A}">
                    <a16:rowId xmlns:a16="http://schemas.microsoft.com/office/drawing/2014/main" val="621652574"/>
                  </a:ext>
                </a:extLst>
              </a:tr>
              <a:tr h="1489590">
                <a:tc>
                  <a:txBody>
                    <a:bodyPr/>
                    <a:lstStyle/>
                    <a:p>
                      <a:pPr algn="ctr" fontAlgn="b"/>
                      <a:r>
                        <a:rPr lang="en-US" sz="800" b="0" i="0" u="none" strike="noStrike" dirty="0">
                          <a:solidFill>
                            <a:srgbClr val="000000"/>
                          </a:solidFill>
                          <a:effectLst/>
                          <a:latin typeface="Calibri" panose="020F0502020204030204" pitchFamily="34" charset="0"/>
                        </a:rPr>
                        <a:t>Material Weakness:</a:t>
                      </a:r>
                    </a:p>
                    <a:p>
                      <a:pPr algn="ctr" fontAlgn="b"/>
                      <a:r>
                        <a:rPr lang="en-US" sz="800" b="0" i="0" u="none" strike="noStrike" dirty="0">
                          <a:solidFill>
                            <a:srgbClr val="000000"/>
                          </a:solidFill>
                          <a:effectLst/>
                          <a:latin typeface="Calibri" panose="020F0502020204030204" pitchFamily="34" charset="0"/>
                        </a:rPr>
                        <a:t>Financials and Financial </a:t>
                      </a:r>
                      <a:r>
                        <a:rPr lang="en-US" sz="800" b="0" i="0" u="none" strike="noStrike" kern="1200" dirty="0">
                          <a:solidFill>
                            <a:srgbClr val="000000"/>
                          </a:solidFill>
                          <a:effectLst/>
                          <a:latin typeface="Calibri" panose="020F0502020204030204" pitchFamily="34" charset="0"/>
                          <a:ea typeface="+mn-ea"/>
                          <a:cs typeface="+mn-cs"/>
                        </a:rPr>
                        <a:t>Reports</a:t>
                      </a:r>
                    </a:p>
                  </a:txBody>
                  <a:tcPr marL="6350" marR="6350" marT="6350" marB="0"/>
                </a:tc>
                <a:tc>
                  <a:txBody>
                    <a:bodyPr/>
                    <a:lstStyle/>
                    <a:p>
                      <a:pPr lvl="0" fontAlgn="base"/>
                      <a:r>
                        <a:rPr lang="en-US" sz="800" b="0" i="0" u="none" strike="noStrike" kern="1200" dirty="0">
                          <a:solidFill>
                            <a:srgbClr val="000000"/>
                          </a:solidFill>
                          <a:effectLst/>
                          <a:latin typeface="Calibri" panose="020F0502020204030204" pitchFamily="34" charset="0"/>
                          <a:ea typeface="+mn-ea"/>
                          <a:cs typeface="+mn-cs"/>
                        </a:rPr>
                        <a:t>Cash and related Bank Reconciliations Not Accurate </a:t>
                      </a:r>
                    </a:p>
                    <a:p>
                      <a:pPr lvl="0" fontAlgn="base"/>
                      <a:r>
                        <a:rPr lang="en-US" sz="800" b="0" i="0" u="none" strike="noStrike" kern="1200" dirty="0">
                          <a:solidFill>
                            <a:srgbClr val="000000"/>
                          </a:solidFill>
                          <a:effectLst/>
                          <a:latin typeface="Calibri" panose="020F0502020204030204" pitchFamily="34" charset="0"/>
                          <a:ea typeface="+mn-ea"/>
                          <a:cs typeface="+mn-cs"/>
                        </a:rPr>
                        <a:t> </a:t>
                      </a:r>
                    </a:p>
                    <a:p>
                      <a:pPr lvl="0" fontAlgn="base"/>
                      <a:r>
                        <a:rPr lang="en-US" sz="800" b="0" i="0" u="none" strike="noStrike" kern="1200" dirty="0">
                          <a:solidFill>
                            <a:srgbClr val="000000"/>
                          </a:solidFill>
                          <a:effectLst/>
                          <a:latin typeface="Calibri" panose="020F0502020204030204" pitchFamily="34" charset="0"/>
                          <a:ea typeface="+mn-ea"/>
                          <a:cs typeface="+mn-cs"/>
                        </a:rPr>
                        <a:t>Accounts Payable not accurate </a:t>
                      </a:r>
                    </a:p>
                    <a:p>
                      <a:pPr fontAlgn="base"/>
                      <a:r>
                        <a:rPr lang="en-US" sz="800" b="0" i="0" u="none" strike="noStrike" kern="1200" dirty="0">
                          <a:solidFill>
                            <a:srgbClr val="000000"/>
                          </a:solidFill>
                          <a:effectLst/>
                          <a:latin typeface="Calibri" panose="020F0502020204030204" pitchFamily="34" charset="0"/>
                          <a:ea typeface="+mn-ea"/>
                          <a:cs typeface="+mn-cs"/>
                        </a:rPr>
                        <a:t>  </a:t>
                      </a:r>
                    </a:p>
                    <a:p>
                      <a:pPr lvl="0" fontAlgn="base"/>
                      <a:r>
                        <a:rPr lang="en-US" sz="800" b="0" i="0" u="none" strike="noStrike" kern="1200" dirty="0">
                          <a:solidFill>
                            <a:srgbClr val="000000"/>
                          </a:solidFill>
                          <a:effectLst/>
                          <a:latin typeface="Calibri" panose="020F0502020204030204" pitchFamily="34" charset="0"/>
                          <a:ea typeface="+mn-ea"/>
                          <a:cs typeface="+mn-cs"/>
                        </a:rPr>
                        <a:t>Accounts Receivable not accurate</a:t>
                      </a:r>
                    </a:p>
                    <a:p>
                      <a:pPr fontAlgn="base"/>
                      <a:r>
                        <a:rPr lang="en-US" sz="800" b="0" i="0" u="none" strike="noStrike" kern="1200" dirty="0">
                          <a:solidFill>
                            <a:srgbClr val="000000"/>
                          </a:solidFill>
                          <a:effectLst/>
                          <a:latin typeface="Calibri" panose="020F0502020204030204" pitchFamily="34" charset="0"/>
                          <a:ea typeface="+mn-ea"/>
                          <a:cs typeface="+mn-cs"/>
                        </a:rPr>
                        <a:t>  </a:t>
                      </a:r>
                    </a:p>
                    <a:p>
                      <a:pPr lvl="0" fontAlgn="base"/>
                      <a:r>
                        <a:rPr lang="en-US" sz="800" b="0" i="0" u="none" strike="noStrike" kern="1200" dirty="0">
                          <a:solidFill>
                            <a:srgbClr val="000000"/>
                          </a:solidFill>
                          <a:effectLst/>
                          <a:latin typeface="Calibri" panose="020F0502020204030204" pitchFamily="34" charset="0"/>
                          <a:ea typeface="+mn-ea"/>
                          <a:cs typeface="+mn-cs"/>
                        </a:rPr>
                        <a:t>Payroll Liabilities not accurate by EOY </a:t>
                      </a:r>
                    </a:p>
                    <a:p>
                      <a:pPr fontAlgn="base"/>
                      <a:r>
                        <a:rPr lang="en-US" sz="800" b="0" i="0" u="none" strike="noStrike" kern="1200" dirty="0">
                          <a:solidFill>
                            <a:srgbClr val="000000"/>
                          </a:solidFill>
                          <a:effectLst/>
                          <a:latin typeface="Calibri" panose="020F0502020204030204" pitchFamily="34" charset="0"/>
                          <a:ea typeface="+mn-ea"/>
                          <a:cs typeface="+mn-cs"/>
                        </a:rPr>
                        <a:t>  </a:t>
                      </a:r>
                    </a:p>
                    <a:p>
                      <a:pPr lvl="0" fontAlgn="base"/>
                      <a:r>
                        <a:rPr lang="en-US" sz="800" b="0" i="0" u="none" strike="noStrike" kern="1200" dirty="0">
                          <a:solidFill>
                            <a:srgbClr val="000000"/>
                          </a:solidFill>
                          <a:effectLst/>
                          <a:latin typeface="Calibri" panose="020F0502020204030204" pitchFamily="34" charset="0"/>
                          <a:ea typeface="+mn-ea"/>
                          <a:cs typeface="+mn-cs"/>
                        </a:rPr>
                        <a:t> Reimbursement Based Funds not accurate</a:t>
                      </a:r>
                    </a:p>
                  </a:txBody>
                  <a:tcPr marL="6350" marR="6350" marT="6350" marB="0"/>
                </a:tc>
                <a:tc>
                  <a:txBody>
                    <a:bodyPr/>
                    <a:lstStyle/>
                    <a:p>
                      <a:pPr algn="l" fontAlgn="b"/>
                      <a:r>
                        <a:rPr lang="en-US" sz="800" b="0" i="0" u="none" strike="noStrike" dirty="0">
                          <a:solidFill>
                            <a:srgbClr val="000000"/>
                          </a:solidFill>
                          <a:effectLst/>
                          <a:latin typeface="Calibri" panose="020F0502020204030204" pitchFamily="34" charset="0"/>
                        </a:rPr>
                        <a:t> There were multiple changes in business managers during the year. The business manager at the end of the year did not ensure proper reconciliation of accounts and did not prepare the financials for the audit. </a:t>
                      </a:r>
                    </a:p>
                  </a:txBody>
                  <a:tcPr marL="6350" marR="6350" marT="6350" marB="0"/>
                </a:tc>
                <a:tc>
                  <a:txBody>
                    <a:bodyPr/>
                    <a:lstStyle/>
                    <a:p>
                      <a:pPr algn="l" fontAlgn="b"/>
                      <a:r>
                        <a:rPr lang="en-US" sz="800" b="0" i="0" u="none" strike="noStrike" dirty="0">
                          <a:solidFill>
                            <a:srgbClr val="000000"/>
                          </a:solidFill>
                          <a:effectLst/>
                          <a:latin typeface="Calibri" panose="020F0502020204030204" pitchFamily="34" charset="0"/>
                        </a:rPr>
                        <a:t>-Bank reconciliations are done monthly and sent to the board for approval. </a:t>
                      </a:r>
                    </a:p>
                    <a:p>
                      <a:pPr algn="l" fontAlgn="b"/>
                      <a:endParaRPr lang="en-US" sz="800" b="0" i="0" u="none" strike="noStrike" dirty="0">
                        <a:solidFill>
                          <a:srgbClr val="000000"/>
                        </a:solidFill>
                        <a:effectLst/>
                        <a:latin typeface="Calibri" panose="020F0502020204030204" pitchFamily="34" charset="0"/>
                      </a:endParaRPr>
                    </a:p>
                    <a:p>
                      <a:pPr marL="0" indent="0" algn="l" fontAlgn="b">
                        <a:buFontTx/>
                        <a:buNone/>
                      </a:pPr>
                      <a:r>
                        <a:rPr lang="en-US" sz="800" b="0" i="0" u="none" strike="noStrike" dirty="0">
                          <a:solidFill>
                            <a:srgbClr val="000000"/>
                          </a:solidFill>
                          <a:effectLst/>
                          <a:latin typeface="Calibri" panose="020F0502020204030204" pitchFamily="34" charset="0"/>
                        </a:rPr>
                        <a:t>All beginning balances for funds are derived directly from the audit</a:t>
                      </a:r>
                    </a:p>
                    <a:p>
                      <a:pPr marL="0" indent="0" algn="l" fontAlgn="b">
                        <a:buFontTx/>
                        <a:buNone/>
                      </a:pPr>
                      <a:endParaRPr lang="en-US" sz="800" b="0" i="0" u="none" strike="noStrike" dirty="0">
                        <a:solidFill>
                          <a:srgbClr val="000000"/>
                        </a:solidFill>
                        <a:effectLst/>
                        <a:latin typeface="Calibri" panose="020F0502020204030204" pitchFamily="34" charset="0"/>
                      </a:endParaRPr>
                    </a:p>
                    <a:p>
                      <a:pPr marL="0" indent="0" algn="l" fontAlgn="b">
                        <a:buFontTx/>
                        <a:buNone/>
                      </a:pPr>
                      <a:r>
                        <a:rPr lang="en-US" sz="800" b="0" i="0" u="none" strike="noStrike" dirty="0">
                          <a:solidFill>
                            <a:srgbClr val="000000"/>
                          </a:solidFill>
                          <a:effectLst/>
                          <a:latin typeface="Calibri" panose="020F0502020204030204" pitchFamily="34" charset="0"/>
                        </a:rPr>
                        <a:t>Axiom’s accounting team has increased their capacity, so errors are caught.</a:t>
                      </a:r>
                    </a:p>
                    <a:p>
                      <a:pPr marL="0" indent="0" algn="l" fontAlgn="b">
                        <a:buFontTx/>
                        <a:buNone/>
                      </a:pPr>
                      <a:endParaRPr lang="en-US" sz="800" b="0" i="0" u="none" strike="noStrike" dirty="0">
                        <a:solidFill>
                          <a:srgbClr val="000000"/>
                        </a:solidFill>
                        <a:effectLst/>
                        <a:latin typeface="Calibri" panose="020F0502020204030204" pitchFamily="34" charset="0"/>
                      </a:endParaRPr>
                    </a:p>
                    <a:p>
                      <a:pPr marL="0" indent="0" algn="l" fontAlgn="b">
                        <a:buFontTx/>
                        <a:buNone/>
                      </a:pPr>
                      <a:r>
                        <a:rPr lang="en-US" sz="800" b="0" i="0" u="none" strike="noStrike" dirty="0">
                          <a:solidFill>
                            <a:srgbClr val="000000"/>
                          </a:solidFill>
                          <a:effectLst/>
                          <a:latin typeface="Calibri" panose="020F0502020204030204" pitchFamily="34" charset="0"/>
                        </a:rPr>
                        <a:t>More detailed reports are being sent to the LCS Board for review monthly. </a:t>
                      </a:r>
                    </a:p>
                  </a:txBody>
                  <a:tcPr marL="6350" marR="6350" marT="6350" marB="0"/>
                </a:tc>
                <a:tc>
                  <a:txBody>
                    <a:bodyPr/>
                    <a:lstStyle/>
                    <a:p>
                      <a:pPr algn="l" fontAlgn="t"/>
                      <a:r>
                        <a:rPr lang="en-US" sz="800" b="0" i="0" u="none" strike="noStrike" dirty="0">
                          <a:solidFill>
                            <a:srgbClr val="000000"/>
                          </a:solidFill>
                          <a:effectLst/>
                          <a:latin typeface="Calibri" panose="020F0502020204030204" pitchFamily="34" charset="0"/>
                        </a:rPr>
                        <a:t> </a:t>
                      </a:r>
                      <a:r>
                        <a:rPr lang="en-US" sz="800" b="0" i="0" u="none" strike="noStrike" dirty="0">
                          <a:solidFill>
                            <a:srgbClr val="000000"/>
                          </a:solidFill>
                          <a:effectLst/>
                          <a:highlight>
                            <a:srgbClr val="00FF00"/>
                          </a:highlight>
                          <a:latin typeface="Calibri" panose="020F0502020204030204" pitchFamily="34" charset="0"/>
                        </a:rPr>
                        <a:t>Accounts Payable, Accounts Receivable, and Payroll Liabilities have all been corrected. </a:t>
                      </a:r>
                    </a:p>
                    <a:p>
                      <a:pPr algn="l" fontAlgn="t"/>
                      <a:endParaRPr lang="en-US" sz="800" b="0" i="0" u="none" strike="noStrike" dirty="0">
                        <a:solidFill>
                          <a:srgbClr val="000000"/>
                        </a:solidFill>
                        <a:effectLst/>
                        <a:latin typeface="Calibri" panose="020F0502020204030204" pitchFamily="34" charset="0"/>
                      </a:endParaRPr>
                    </a:p>
                    <a:p>
                      <a:pPr algn="l" fontAlgn="t"/>
                      <a:r>
                        <a:rPr lang="en-US" sz="800" b="0" i="0" u="none" strike="noStrike" dirty="0">
                          <a:solidFill>
                            <a:srgbClr val="000000"/>
                          </a:solidFill>
                          <a:effectLst/>
                          <a:latin typeface="Calibri" panose="020F0502020204030204" pitchFamily="34" charset="0"/>
                        </a:rPr>
                        <a:t>Fund Balance reconciliations are currently being focused on monthly and reviewed quarterly as part of the quarterly reporting to PED. </a:t>
                      </a:r>
                    </a:p>
                    <a:p>
                      <a:pPr algn="l" fontAlgn="t"/>
                      <a:endParaRPr lang="en-US" sz="800" b="0" i="0" u="none" strike="noStrike" dirty="0">
                        <a:solidFill>
                          <a:srgbClr val="000000"/>
                        </a:solidFill>
                        <a:effectLst/>
                        <a:latin typeface="Calibri" panose="020F0502020204030204" pitchFamily="34" charset="0"/>
                      </a:endParaRPr>
                    </a:p>
                    <a:p>
                      <a:pPr algn="l" fontAlgn="t"/>
                      <a:r>
                        <a:rPr lang="en-US" sz="800" b="0" i="0" u="none" strike="noStrike" dirty="0">
                          <a:solidFill>
                            <a:srgbClr val="000000"/>
                          </a:solidFill>
                          <a:effectLst/>
                          <a:latin typeface="Calibri" panose="020F0502020204030204" pitchFamily="34" charset="0"/>
                        </a:rPr>
                        <a:t>Cash and Bank Reconciliations are also being reviewed by the LCS Board monthly, and more details around outstanding checks and voids are reported to the LCS Board monthly. As of the Q2 cash report submitted to PED the GL (cash) and the bank reconciliation match almost to the penny.</a:t>
                      </a:r>
                    </a:p>
                  </a:txBody>
                  <a:tcPr marL="6350" marR="6350" marT="6350" marB="0"/>
                </a:tc>
                <a:extLst>
                  <a:ext uri="{0D108BD9-81ED-4DB2-BD59-A6C34878D82A}">
                    <a16:rowId xmlns:a16="http://schemas.microsoft.com/office/drawing/2014/main" val="3542730642"/>
                  </a:ext>
                </a:extLst>
              </a:tr>
            </a:tbl>
          </a:graphicData>
        </a:graphic>
      </p:graphicFrame>
    </p:spTree>
    <p:extLst>
      <p:ext uri="{BB962C8B-B14F-4D97-AF65-F5344CB8AC3E}">
        <p14:creationId xmlns:p14="http://schemas.microsoft.com/office/powerpoint/2010/main" val="3053628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616959-E027-8183-29F4-15C40CAB60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C1F5C5-105D-EEDF-2F74-C54932F1AC2B}"/>
              </a:ext>
            </a:extLst>
          </p:cNvPr>
          <p:cNvSpPr>
            <a:spLocks noGrp="1"/>
          </p:cNvSpPr>
          <p:nvPr>
            <p:ph type="title"/>
          </p:nvPr>
        </p:nvSpPr>
        <p:spPr>
          <a:xfrm>
            <a:off x="838200" y="160256"/>
            <a:ext cx="10515600" cy="578325"/>
          </a:xfrm>
        </p:spPr>
        <p:txBody>
          <a:bodyPr>
            <a:normAutofit fontScale="90000"/>
          </a:bodyPr>
          <a:lstStyle/>
          <a:p>
            <a:r>
              <a:rPr lang="en-US" dirty="0"/>
              <a:t>Findings – </a:t>
            </a:r>
            <a:r>
              <a:rPr lang="en-US" sz="3100" dirty="0"/>
              <a:t>Green indicate the issue was fixed </a:t>
            </a:r>
          </a:p>
        </p:txBody>
      </p:sp>
      <p:graphicFrame>
        <p:nvGraphicFramePr>
          <p:cNvPr id="4" name="Content Placeholder 3">
            <a:extLst>
              <a:ext uri="{FF2B5EF4-FFF2-40B4-BE49-F238E27FC236}">
                <a16:creationId xmlns:a16="http://schemas.microsoft.com/office/drawing/2014/main" id="{FA72C8DF-F42B-13AE-3A13-F499FBBD82F4}"/>
              </a:ext>
            </a:extLst>
          </p:cNvPr>
          <p:cNvGraphicFramePr>
            <a:graphicFrameLocks noGrp="1"/>
          </p:cNvGraphicFramePr>
          <p:nvPr>
            <p:ph idx="1"/>
            <p:extLst>
              <p:ext uri="{D42A27DB-BD31-4B8C-83A1-F6EECF244321}">
                <p14:modId xmlns:p14="http://schemas.microsoft.com/office/powerpoint/2010/main" val="2690932007"/>
              </p:ext>
            </p:extLst>
          </p:nvPr>
        </p:nvGraphicFramePr>
        <p:xfrm>
          <a:off x="725079" y="738581"/>
          <a:ext cx="9728463" cy="5439231"/>
        </p:xfrm>
        <a:graphic>
          <a:graphicData uri="http://schemas.openxmlformats.org/drawingml/2006/table">
            <a:tbl>
              <a:tblPr firstRow="1" bandRow="1">
                <a:tableStyleId>{5C22544A-7EE6-4342-B048-85BDC9FD1C3A}</a:tableStyleId>
              </a:tblPr>
              <a:tblGrid>
                <a:gridCol w="1918848">
                  <a:extLst>
                    <a:ext uri="{9D8B030D-6E8A-4147-A177-3AD203B41FA5}">
                      <a16:colId xmlns:a16="http://schemas.microsoft.com/office/drawing/2014/main" val="3380950044"/>
                    </a:ext>
                  </a:extLst>
                </a:gridCol>
                <a:gridCol w="1918848">
                  <a:extLst>
                    <a:ext uri="{9D8B030D-6E8A-4147-A177-3AD203B41FA5}">
                      <a16:colId xmlns:a16="http://schemas.microsoft.com/office/drawing/2014/main" val="422298043"/>
                    </a:ext>
                  </a:extLst>
                </a:gridCol>
                <a:gridCol w="1963589">
                  <a:extLst>
                    <a:ext uri="{9D8B030D-6E8A-4147-A177-3AD203B41FA5}">
                      <a16:colId xmlns:a16="http://schemas.microsoft.com/office/drawing/2014/main" val="3687023008"/>
                    </a:ext>
                  </a:extLst>
                </a:gridCol>
                <a:gridCol w="1963589">
                  <a:extLst>
                    <a:ext uri="{9D8B030D-6E8A-4147-A177-3AD203B41FA5}">
                      <a16:colId xmlns:a16="http://schemas.microsoft.com/office/drawing/2014/main" val="2119877634"/>
                    </a:ext>
                  </a:extLst>
                </a:gridCol>
                <a:gridCol w="1963589">
                  <a:extLst>
                    <a:ext uri="{9D8B030D-6E8A-4147-A177-3AD203B41FA5}">
                      <a16:colId xmlns:a16="http://schemas.microsoft.com/office/drawing/2014/main" val="627087948"/>
                    </a:ext>
                  </a:extLst>
                </a:gridCol>
              </a:tblGrid>
              <a:tr h="630315">
                <a:tc>
                  <a:txBody>
                    <a:bodyPr/>
                    <a:lstStyle/>
                    <a:p>
                      <a:endParaRPr lang="en-US" dirty="0"/>
                    </a:p>
                  </a:txBody>
                  <a:tcPr/>
                </a:tc>
                <a:tc>
                  <a:txBody>
                    <a:bodyPr/>
                    <a:lstStyle/>
                    <a:p>
                      <a:r>
                        <a:rPr lang="en-US" dirty="0"/>
                        <a:t>FY23 Findings</a:t>
                      </a:r>
                    </a:p>
                  </a:txBody>
                  <a:tcPr/>
                </a:tc>
                <a:tc>
                  <a:txBody>
                    <a:bodyPr/>
                    <a:lstStyle/>
                    <a:p>
                      <a:r>
                        <a:rPr lang="en-US" dirty="0"/>
                        <a:t>Cause </a:t>
                      </a:r>
                    </a:p>
                  </a:txBody>
                  <a:tcPr/>
                </a:tc>
                <a:tc>
                  <a:txBody>
                    <a:bodyPr/>
                    <a:lstStyle/>
                    <a:p>
                      <a:r>
                        <a:rPr lang="en-US" dirty="0"/>
                        <a:t>Next Steps</a:t>
                      </a:r>
                    </a:p>
                  </a:txBody>
                  <a:tcPr/>
                </a:tc>
                <a:tc>
                  <a:txBody>
                    <a:bodyPr/>
                    <a:lstStyle/>
                    <a:p>
                      <a:r>
                        <a:rPr lang="en-US" dirty="0"/>
                        <a:t>Was this fixed in FY24 </a:t>
                      </a:r>
                    </a:p>
                  </a:txBody>
                  <a:tcPr/>
                </a:tc>
                <a:extLst>
                  <a:ext uri="{0D108BD9-81ED-4DB2-BD59-A6C34878D82A}">
                    <a16:rowId xmlns:a16="http://schemas.microsoft.com/office/drawing/2014/main" val="514423158"/>
                  </a:ext>
                </a:extLst>
              </a:tr>
              <a:tr h="975554">
                <a:tc>
                  <a:txBody>
                    <a:bodyPr/>
                    <a:lstStyle/>
                    <a:p>
                      <a:pPr algn="ctr" fontAlgn="ctr"/>
                      <a:r>
                        <a:rPr lang="en-US" sz="800" b="0" i="0" u="none" strike="noStrike" kern="1200" dirty="0">
                          <a:solidFill>
                            <a:srgbClr val="000000"/>
                          </a:solidFill>
                          <a:effectLst/>
                          <a:latin typeface="Calibri" panose="020F0502020204030204" pitchFamily="34" charset="0"/>
                          <a:ea typeface="+mn-ea"/>
                          <a:cs typeface="+mn-cs"/>
                        </a:rPr>
                        <a:t>Significant Deficiency:</a:t>
                      </a:r>
                    </a:p>
                    <a:p>
                      <a:pPr algn="ctr" fontAlgn="ctr"/>
                      <a:r>
                        <a:rPr lang="en-US" sz="800" b="0" i="0" u="none" strike="noStrike" kern="1200" dirty="0">
                          <a:solidFill>
                            <a:srgbClr val="000000"/>
                          </a:solidFill>
                          <a:effectLst/>
                          <a:latin typeface="Calibri" panose="020F0502020204030204" pitchFamily="34" charset="0"/>
                          <a:ea typeface="+mn-ea"/>
                          <a:cs typeface="+mn-cs"/>
                        </a:rPr>
                        <a:t>Internal Controls </a:t>
                      </a:r>
                    </a:p>
                  </a:txBody>
                  <a:tcPr marL="6350" marR="6350" marT="6350" marB="0">
                    <a:solidFill>
                      <a:schemeClr val="bg1">
                        <a:lumMod val="75000"/>
                      </a:schemeClr>
                    </a:solidFill>
                  </a:tcPr>
                </a:tc>
                <a:tc>
                  <a:txBody>
                    <a:bodyPr/>
                    <a:lstStyle/>
                    <a:p>
                      <a:pPr marL="0" marR="0" lvl="0" indent="0" algn="just" fontAlgn="base">
                        <a:buSzPts val="1000"/>
                        <a:buFontTx/>
                        <a:buNone/>
                        <a:tabLst>
                          <a:tab pos="457200" algn="l"/>
                        </a:tabLst>
                      </a:pPr>
                      <a:r>
                        <a:rPr lang="en-US" sz="800" b="0" i="0" u="none" strike="noStrike" kern="1200" dirty="0">
                          <a:solidFill>
                            <a:srgbClr val="000000"/>
                          </a:solidFill>
                          <a:effectLst/>
                          <a:latin typeface="Calibri" panose="020F0502020204030204" pitchFamily="34" charset="0"/>
                          <a:ea typeface="+mn-ea"/>
                          <a:cs typeface="+mn-cs"/>
                        </a:rPr>
                        <a:t>Journal Entries: The school did not maintain supporting documentation for manual journal entries posted. </a:t>
                      </a:r>
                    </a:p>
                    <a:p>
                      <a:pPr marL="0" marR="0" algn="just" fontAlgn="base">
                        <a:buFontTx/>
                        <a:buNone/>
                      </a:pPr>
                      <a:r>
                        <a:rPr lang="en-US" sz="800" b="0" i="0" u="none" strike="noStrike" kern="1200" dirty="0">
                          <a:solidFill>
                            <a:srgbClr val="000000"/>
                          </a:solidFill>
                          <a:effectLst/>
                          <a:latin typeface="Calibri" panose="020F0502020204030204" pitchFamily="34" charset="0"/>
                          <a:ea typeface="+mn-ea"/>
                          <a:cs typeface="+mn-cs"/>
                        </a:rPr>
                        <a:t>  </a:t>
                      </a:r>
                    </a:p>
                    <a:p>
                      <a:pPr marL="0" marR="0" lvl="0" indent="0" algn="just" fontAlgn="base">
                        <a:buSzPts val="1000"/>
                        <a:buFontTx/>
                        <a:buNone/>
                        <a:tabLst>
                          <a:tab pos="457200" algn="l"/>
                        </a:tabLst>
                      </a:pPr>
                      <a:r>
                        <a:rPr lang="en-US" sz="800" b="0" i="0" u="none" strike="noStrike" kern="1200" dirty="0">
                          <a:solidFill>
                            <a:srgbClr val="000000"/>
                          </a:solidFill>
                          <a:effectLst/>
                          <a:latin typeface="Calibri" panose="020F0502020204030204" pitchFamily="34" charset="0"/>
                          <a:ea typeface="+mn-ea"/>
                          <a:cs typeface="+mn-cs"/>
                        </a:rPr>
                        <a:t>Cash Disbursements: 1 instance in which the purchase order was dated 7 days after the invoice. 1 disbursements totaling $2,902 was improperly disbursed as the vendor had already been paid in full.  </a:t>
                      </a:r>
                    </a:p>
                    <a:p>
                      <a:pPr marL="0" marR="0" algn="just" fontAlgn="base">
                        <a:buFontTx/>
                        <a:buNone/>
                      </a:pPr>
                      <a:r>
                        <a:rPr lang="en-US" sz="800" b="0" i="0" u="none" strike="noStrike" kern="1200" dirty="0">
                          <a:solidFill>
                            <a:srgbClr val="000000"/>
                          </a:solidFill>
                          <a:effectLst/>
                          <a:latin typeface="Calibri" panose="020F0502020204030204" pitchFamily="34" charset="0"/>
                          <a:ea typeface="+mn-ea"/>
                          <a:cs typeface="+mn-cs"/>
                        </a:rPr>
                        <a:t>  </a:t>
                      </a:r>
                    </a:p>
                    <a:p>
                      <a:pPr marL="0" marR="0" lvl="0" indent="0" algn="just" fontAlgn="base">
                        <a:buSzPts val="1000"/>
                        <a:buFontTx/>
                        <a:buNone/>
                        <a:tabLst>
                          <a:tab pos="457200" algn="l"/>
                        </a:tabLst>
                      </a:pPr>
                      <a:r>
                        <a:rPr lang="en-US" sz="800" b="0" i="0" u="none" strike="noStrike" kern="1200" dirty="0">
                          <a:solidFill>
                            <a:srgbClr val="000000"/>
                          </a:solidFill>
                          <a:effectLst/>
                          <a:latin typeface="Calibri" panose="020F0502020204030204" pitchFamily="34" charset="0"/>
                          <a:ea typeface="+mn-ea"/>
                          <a:cs typeface="+mn-cs"/>
                        </a:rPr>
                        <a:t>Payroll: During the review of 6 payroll files, it was noted one file did not have an approved contract, thus we were unable to determine if the employee was compensated accurately.  </a:t>
                      </a:r>
                    </a:p>
                    <a:p>
                      <a:pPr algn="l" fontAlgn="ctr"/>
                      <a:endParaRPr lang="en-US" sz="800" b="0" i="0" u="none" strike="noStrike" dirty="0">
                        <a:solidFill>
                          <a:srgbClr val="000000"/>
                        </a:solidFill>
                        <a:effectLst/>
                        <a:latin typeface="Calibri" panose="020F0502020204030204" pitchFamily="34" charset="0"/>
                      </a:endParaRPr>
                    </a:p>
                  </a:txBody>
                  <a:tcPr marL="6350" marR="6350" marT="6350" marB="0">
                    <a:solidFill>
                      <a:schemeClr val="bg1">
                        <a:lumMod val="75000"/>
                      </a:schemeClr>
                    </a:solidFill>
                  </a:tcPr>
                </a:tc>
                <a:tc>
                  <a:txBody>
                    <a:bodyPr/>
                    <a:lstStyle/>
                    <a:p>
                      <a:r>
                        <a:rPr lang="en-US" sz="800" dirty="0"/>
                        <a:t>Transition in business management services was the root cause of the JE and Cash Disbursement issues. </a:t>
                      </a:r>
                    </a:p>
                    <a:p>
                      <a:endParaRPr lang="en-US" sz="800" dirty="0"/>
                    </a:p>
                    <a:p>
                      <a:r>
                        <a:rPr lang="en-US" sz="800" dirty="0"/>
                        <a:t>Payroll issues were caused by  not having a complete HR file at the school.</a:t>
                      </a:r>
                    </a:p>
                  </a:txBody>
                  <a:tcPr>
                    <a:solidFill>
                      <a:schemeClr val="bg1">
                        <a:lumMod val="75000"/>
                      </a:schemeClr>
                    </a:solidFill>
                  </a:tcPr>
                </a:tc>
                <a:tc>
                  <a:txBody>
                    <a:bodyPr/>
                    <a:lstStyle/>
                    <a:p>
                      <a:pPr algn="l" fontAlgn="b"/>
                      <a:r>
                        <a:rPr lang="en-US" sz="800" b="0" i="0" u="none" strike="noStrike" dirty="0">
                          <a:solidFill>
                            <a:srgbClr val="000000"/>
                          </a:solidFill>
                          <a:effectLst/>
                          <a:latin typeface="Calibri" panose="020F0502020204030204" pitchFamily="34" charset="0"/>
                        </a:rPr>
                        <a:t> Since the school leadership changed from FY23 to FY24 some of these items are still a work in progress. </a:t>
                      </a:r>
                    </a:p>
                    <a:p>
                      <a:pPr algn="l" fontAlgn="b"/>
                      <a:endParaRPr lang="en-US" sz="800" b="0" i="0" u="none" strike="noStrike" dirty="0">
                        <a:solidFill>
                          <a:srgbClr val="000000"/>
                        </a:solidFill>
                        <a:effectLst/>
                        <a:latin typeface="Calibri" panose="020F0502020204030204" pitchFamily="34" charset="0"/>
                      </a:endParaRPr>
                    </a:p>
                    <a:p>
                      <a:pPr algn="l" fontAlgn="b"/>
                      <a:r>
                        <a:rPr lang="en-US" sz="800" b="0" i="0" u="none" strike="noStrike" dirty="0">
                          <a:solidFill>
                            <a:srgbClr val="000000"/>
                          </a:solidFill>
                          <a:effectLst/>
                          <a:latin typeface="Calibri" panose="020F0502020204030204" pitchFamily="34" charset="0"/>
                        </a:rPr>
                        <a:t>The school is doing an audit of all HR files and matching it with the HR checklist from the auditor. </a:t>
                      </a:r>
                    </a:p>
                  </a:txBody>
                  <a:tcPr marL="6350" marR="6350" marT="6350" marB="0">
                    <a:solidFill>
                      <a:schemeClr val="bg1">
                        <a:lumMod val="75000"/>
                      </a:schemeClr>
                    </a:solidFill>
                  </a:tcPr>
                </a:tc>
                <a:tc>
                  <a:txBody>
                    <a:bodyPr/>
                    <a:lstStyle/>
                    <a:p>
                      <a:r>
                        <a:rPr lang="en-US" sz="800" dirty="0">
                          <a:highlight>
                            <a:srgbClr val="00FF00"/>
                          </a:highlight>
                        </a:rPr>
                        <a:t>JE back-up was fixed in FY24</a:t>
                      </a:r>
                    </a:p>
                    <a:p>
                      <a:endParaRPr lang="en-US" sz="800" dirty="0">
                        <a:highlight>
                          <a:srgbClr val="00FF00"/>
                        </a:highlight>
                      </a:endParaRPr>
                    </a:p>
                    <a:p>
                      <a:r>
                        <a:rPr lang="en-US" sz="800" dirty="0">
                          <a:highlight>
                            <a:srgbClr val="00FF00"/>
                          </a:highlight>
                        </a:rPr>
                        <a:t>The issue listed in the FY23 audit for cash disbursements was fixed in FY24. All POs were dated before invoices and no vendors were over paid. </a:t>
                      </a:r>
                    </a:p>
                    <a:p>
                      <a:endParaRPr lang="en-US" sz="800" dirty="0"/>
                    </a:p>
                    <a:p>
                      <a:r>
                        <a:rPr lang="en-US" sz="800" dirty="0"/>
                        <a:t>Payroll files still need to be checked and maintained properly by the school. The administration is aware of the issue and is working to ensure all payroll files have an approved payroll contract and all background checks are included in the payroll file. We are confident this will be fixed for FY25. </a:t>
                      </a:r>
                    </a:p>
                  </a:txBody>
                  <a:tcPr>
                    <a:solidFill>
                      <a:schemeClr val="bg1">
                        <a:lumMod val="75000"/>
                      </a:schemeClr>
                    </a:solidFill>
                  </a:tcPr>
                </a:tc>
                <a:extLst>
                  <a:ext uri="{0D108BD9-81ED-4DB2-BD59-A6C34878D82A}">
                    <a16:rowId xmlns:a16="http://schemas.microsoft.com/office/drawing/2014/main" val="2585973173"/>
                  </a:ext>
                </a:extLst>
              </a:tr>
              <a:tr h="1272440">
                <a:tc>
                  <a:txBody>
                    <a:bodyPr/>
                    <a:lstStyle/>
                    <a:p>
                      <a:pPr marL="0" algn="ctr" defTabSz="914400" rtl="0" eaLnBrk="1" fontAlgn="ctr" latinLnBrk="0" hangingPunct="1"/>
                      <a:r>
                        <a:rPr lang="en-US" sz="800" b="0" i="0" u="none" strike="noStrike" kern="1200" dirty="0">
                          <a:solidFill>
                            <a:srgbClr val="000000"/>
                          </a:solidFill>
                          <a:effectLst/>
                          <a:latin typeface="Calibri" panose="020F0502020204030204" pitchFamily="34" charset="0"/>
                          <a:ea typeface="+mn-ea"/>
                          <a:cs typeface="+mn-cs"/>
                        </a:rPr>
                        <a:t>Other Noncompliance:</a:t>
                      </a:r>
                    </a:p>
                    <a:p>
                      <a:pPr marL="0" algn="ctr" defTabSz="914400" rtl="0" eaLnBrk="1" fontAlgn="ctr" latinLnBrk="0" hangingPunct="1"/>
                      <a:r>
                        <a:rPr lang="en-US" sz="800" b="0" i="0" u="none" strike="noStrike" kern="1200" dirty="0">
                          <a:solidFill>
                            <a:srgbClr val="000000"/>
                          </a:solidFill>
                          <a:effectLst/>
                          <a:latin typeface="Calibri" panose="020F0502020204030204" pitchFamily="34" charset="0"/>
                          <a:ea typeface="+mn-ea"/>
                          <a:cs typeface="+mn-cs"/>
                        </a:rPr>
                        <a:t>Over Budget Authority </a:t>
                      </a:r>
                    </a:p>
                  </a:txBody>
                  <a:tcPr marL="6350" marR="6350" marT="6350" marB="0"/>
                </a:tc>
                <a:tc>
                  <a:txBody>
                    <a:bodyPr/>
                    <a:lstStyle/>
                    <a:p>
                      <a:pPr algn="l" fontAlgn="ctr"/>
                      <a:r>
                        <a:rPr lang="en-US" sz="800" b="0" i="0" u="none" strike="noStrike" kern="1200" dirty="0">
                          <a:solidFill>
                            <a:srgbClr val="000000"/>
                          </a:solidFill>
                          <a:effectLst/>
                          <a:latin typeface="Calibri" panose="020F0502020204030204" pitchFamily="34" charset="0"/>
                          <a:ea typeface="+mn-ea"/>
                          <a:cs typeface="+mn-cs"/>
                        </a:rPr>
                        <a:t>Actual expenditures exceeded the budgetary authority</a:t>
                      </a:r>
                    </a:p>
                    <a:p>
                      <a:pPr algn="l" fontAlgn="ctr"/>
                      <a:endParaRPr lang="en-US" sz="800" b="0" i="0" u="none" strike="noStrike" kern="1200" dirty="0">
                        <a:solidFill>
                          <a:srgbClr val="000000"/>
                        </a:solidFill>
                        <a:effectLst/>
                        <a:latin typeface="Calibri" panose="020F0502020204030204" pitchFamily="34" charset="0"/>
                        <a:ea typeface="+mn-ea"/>
                        <a:cs typeface="+mn-cs"/>
                      </a:endParaRPr>
                    </a:p>
                    <a:p>
                      <a:pPr algn="l" fontAlgn="ctr"/>
                      <a:r>
                        <a:rPr lang="en-US" sz="800" b="0" i="0" u="none" strike="noStrike" kern="1200" dirty="0">
                          <a:solidFill>
                            <a:srgbClr val="000000"/>
                          </a:solidFill>
                          <a:effectLst/>
                          <a:latin typeface="Calibri" panose="020F0502020204030204" pitchFamily="34" charset="0"/>
                          <a:ea typeface="+mn-ea"/>
                          <a:cs typeface="+mn-cs"/>
                        </a:rPr>
                        <a:t>Misreported actual expenditures to PED in funds and functions</a:t>
                      </a:r>
                    </a:p>
                  </a:txBody>
                  <a:tcPr marL="6350" marR="6350" marT="635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u="none" strike="noStrike" kern="1200" dirty="0">
                          <a:solidFill>
                            <a:srgbClr val="000000"/>
                          </a:solidFill>
                          <a:effectLst/>
                          <a:latin typeface="Calibri" panose="020F0502020204030204" pitchFamily="34" charset="0"/>
                          <a:ea typeface="+mn-ea"/>
                          <a:cs typeface="+mn-cs"/>
                        </a:rPr>
                        <a:t>Over hiring based on inflated enrollment numbers during budgeting.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u="none" strike="noStrike" kern="1200" dirty="0">
                        <a:solidFill>
                          <a:srgbClr val="000000"/>
                        </a:solidFill>
                        <a:effectLst/>
                        <a:latin typeface="Calibri" panose="020F050202020403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u="none" strike="noStrike" kern="1200" dirty="0">
                          <a:solidFill>
                            <a:srgbClr val="000000"/>
                          </a:solidFill>
                          <a:effectLst/>
                          <a:latin typeface="Calibri" panose="020F0502020204030204" pitchFamily="34" charset="0"/>
                          <a:ea typeface="+mn-ea"/>
                          <a:cs typeface="+mn-cs"/>
                        </a:rPr>
                        <a:t>Also, funding does not always scale with enrollment i.e. special education funding and transportation.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u="none" strike="noStrike" kern="1200" dirty="0">
                        <a:solidFill>
                          <a:srgbClr val="000000"/>
                        </a:solidFill>
                        <a:effectLst/>
                        <a:latin typeface="Calibri" panose="020F050202020403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u="none" strike="noStrike" kern="1200" dirty="0">
                          <a:solidFill>
                            <a:srgbClr val="000000"/>
                          </a:solidFill>
                          <a:effectLst/>
                          <a:latin typeface="Calibri" panose="020F0502020204030204" pitchFamily="34" charset="0"/>
                          <a:ea typeface="+mn-ea"/>
                          <a:cs typeface="+mn-cs"/>
                        </a:rPr>
                        <a:t>The transfer of business managers caused the misreporting of expenditures.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u="none" strike="noStrike" kern="1200" dirty="0">
                          <a:solidFill>
                            <a:srgbClr val="000000"/>
                          </a:solidFill>
                          <a:effectLst/>
                          <a:latin typeface="Calibri" panose="020F0502020204030204" pitchFamily="34" charset="0"/>
                          <a:ea typeface="+mn-ea"/>
                          <a:cs typeface="+mn-cs"/>
                        </a:rPr>
                        <a:t>  The LCS Board is taking the lead to establish all enrollment projections for FY26.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u="none" strike="noStrike" kern="1200" dirty="0">
                        <a:solidFill>
                          <a:srgbClr val="000000"/>
                        </a:solidFill>
                        <a:effectLst/>
                        <a:latin typeface="Calibri" panose="020F050202020403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u="none" strike="noStrike" kern="1200" dirty="0">
                          <a:solidFill>
                            <a:srgbClr val="000000"/>
                          </a:solidFill>
                          <a:effectLst/>
                          <a:latin typeface="Calibri" panose="020F0502020204030204" pitchFamily="34" charset="0"/>
                          <a:ea typeface="+mn-ea"/>
                          <a:cs typeface="+mn-cs"/>
                        </a:rPr>
                        <a:t>All projections will be very conservative and based on prior year growth.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u="none" strike="noStrike" kern="1200" dirty="0">
                        <a:solidFill>
                          <a:srgbClr val="000000"/>
                        </a:solidFill>
                        <a:effectLst/>
                        <a:latin typeface="Calibri" panose="020F050202020403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u="none" strike="noStrike" kern="1200" dirty="0">
                          <a:solidFill>
                            <a:srgbClr val="000000"/>
                          </a:solidFill>
                          <a:effectLst/>
                          <a:latin typeface="Calibri" panose="020F0502020204030204" pitchFamily="34" charset="0"/>
                          <a:ea typeface="+mn-ea"/>
                          <a:cs typeface="+mn-cs"/>
                        </a:rPr>
                        <a:t>In FY25 the LCS Board did have to RIF staff members to help with cash-flow and budgetary concerns. </a:t>
                      </a:r>
                    </a:p>
                  </a:txBody>
                  <a:tcPr marL="6350" marR="6350" marT="635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u="none" strike="noStrike" dirty="0">
                        <a:solidFill>
                          <a:srgbClr val="000000"/>
                        </a:solidFill>
                        <a:effectLst/>
                        <a:highlight>
                          <a:srgbClr val="00FF00"/>
                        </a:highlight>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highlight>
                            <a:srgbClr val="00FF00"/>
                          </a:highlight>
                          <a:latin typeface="Calibri" panose="020F0502020204030204" pitchFamily="34" charset="0"/>
                        </a:rPr>
                        <a:t>Misreported actuals has been fixed.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u="none" strike="noStrike" dirty="0">
                        <a:solidFill>
                          <a:srgbClr val="000000"/>
                        </a:solidFill>
                        <a:effectLst/>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u="none" strike="noStrike" dirty="0">
                        <a:solidFill>
                          <a:srgbClr val="000000"/>
                        </a:solidFill>
                        <a:effectLst/>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Calibri" panose="020F0502020204030204" pitchFamily="34" charset="0"/>
                        </a:rPr>
                        <a:t>Over budget authority is still a work in progress. Many of the budgetary overages have to do with enrollment numbers drastically shifting from higher projected budget numbers to lower 40</a:t>
                      </a:r>
                      <a:r>
                        <a:rPr lang="en-US" sz="800" b="0" i="0" u="none" strike="noStrike" baseline="30000" dirty="0">
                          <a:solidFill>
                            <a:srgbClr val="000000"/>
                          </a:solidFill>
                          <a:effectLst/>
                          <a:latin typeface="Calibri" panose="020F0502020204030204" pitchFamily="34" charset="0"/>
                        </a:rPr>
                        <a:t>th</a:t>
                      </a:r>
                      <a:r>
                        <a:rPr lang="en-US" sz="800" b="0" i="0" u="none" strike="noStrike" dirty="0">
                          <a:solidFill>
                            <a:srgbClr val="000000"/>
                          </a:solidFill>
                          <a:effectLst/>
                          <a:latin typeface="Calibri" panose="020F0502020204030204" pitchFamily="34" charset="0"/>
                        </a:rPr>
                        <a:t> day numbers. We are continuing to implement our next steps with the Explore LCS Board and School Leadership. </a:t>
                      </a:r>
                    </a:p>
                  </a:txBody>
                  <a:tcPr/>
                </a:tc>
                <a:extLst>
                  <a:ext uri="{0D108BD9-81ED-4DB2-BD59-A6C34878D82A}">
                    <a16:rowId xmlns:a16="http://schemas.microsoft.com/office/drawing/2014/main" val="3688441351"/>
                  </a:ext>
                </a:extLst>
              </a:tr>
              <a:tr h="1324431">
                <a:tc>
                  <a:txBody>
                    <a:bodyPr/>
                    <a:lstStyle/>
                    <a:p>
                      <a:pPr marL="0" algn="ctr" defTabSz="914400" rtl="0" eaLnBrk="1" fontAlgn="ctr" latinLnBrk="0" hangingPunct="1"/>
                      <a:r>
                        <a:rPr lang="en-US" sz="800" b="0" i="0" u="none" strike="noStrike" kern="1200" dirty="0">
                          <a:solidFill>
                            <a:srgbClr val="000000"/>
                          </a:solidFill>
                          <a:effectLst/>
                          <a:latin typeface="Calibri" panose="020F0502020204030204" pitchFamily="34" charset="0"/>
                          <a:ea typeface="+mn-ea"/>
                          <a:cs typeface="+mn-cs"/>
                        </a:rPr>
                        <a:t>Other Noncompliance:</a:t>
                      </a:r>
                    </a:p>
                    <a:p>
                      <a:pPr marL="0" algn="ctr" defTabSz="914400" rtl="0" eaLnBrk="1" fontAlgn="ctr" latinLnBrk="0" hangingPunct="1"/>
                      <a:r>
                        <a:rPr lang="en-US" sz="800" b="0" i="0" u="none" strike="noStrike" kern="1200" dirty="0">
                          <a:solidFill>
                            <a:srgbClr val="000000"/>
                          </a:solidFill>
                          <a:effectLst/>
                          <a:latin typeface="Calibri" panose="020F0502020204030204" pitchFamily="34" charset="0"/>
                          <a:ea typeface="+mn-ea"/>
                          <a:cs typeface="+mn-cs"/>
                        </a:rPr>
                        <a:t>Audit Untimeliness</a:t>
                      </a:r>
                    </a:p>
                  </a:txBody>
                  <a:tcPr marL="6350" marR="6350" marT="6350" marB="0">
                    <a:solidFill>
                      <a:schemeClr val="bg2"/>
                    </a:solidFill>
                  </a:tcPr>
                </a:tc>
                <a:tc>
                  <a:txBody>
                    <a:bodyPr/>
                    <a:lstStyle/>
                    <a:p>
                      <a:pPr algn="l" fontAlgn="ctr"/>
                      <a:r>
                        <a:rPr lang="en-US" sz="800" b="0" i="0" u="none" strike="noStrike" kern="1200" dirty="0">
                          <a:solidFill>
                            <a:srgbClr val="000000"/>
                          </a:solidFill>
                          <a:effectLst/>
                          <a:latin typeface="Calibri" panose="020F0502020204030204" pitchFamily="34" charset="0"/>
                          <a:ea typeface="+mn-ea"/>
                          <a:cs typeface="+mn-cs"/>
                        </a:rPr>
                        <a:t>Noted material variances in trial balance upon first submission. Additionally, other audit requests were submitted between 30-60 days overdue including schedules and information necessary to prepare the financial statements.  </a:t>
                      </a:r>
                    </a:p>
                  </a:txBody>
                  <a:tcPr marL="6350" marR="6350" marT="6350" marB="0">
                    <a:solidFill>
                      <a:schemeClr val="bg2"/>
                    </a:solidFill>
                  </a:tcPr>
                </a:tc>
                <a:tc>
                  <a:txBody>
                    <a:bodyPr/>
                    <a:lstStyle/>
                    <a:p>
                      <a:r>
                        <a:rPr lang="en-US" sz="800" b="0" i="0" u="none" strike="noStrike" kern="1200" dirty="0">
                          <a:solidFill>
                            <a:srgbClr val="000000"/>
                          </a:solidFill>
                          <a:effectLst/>
                          <a:latin typeface="Calibri" panose="020F0502020204030204" pitchFamily="34" charset="0"/>
                          <a:ea typeface="+mn-ea"/>
                          <a:cs typeface="+mn-cs"/>
                        </a:rPr>
                        <a:t>The turnover in business managers and business management firms led to this finding. </a:t>
                      </a:r>
                    </a:p>
                  </a:txBody>
                  <a:tcPr>
                    <a:solidFill>
                      <a:schemeClr val="bg2"/>
                    </a:solidFill>
                  </a:tcPr>
                </a:tc>
                <a:tc>
                  <a:txBody>
                    <a:bodyPr/>
                    <a:lstStyle/>
                    <a:p>
                      <a:pPr algn="l" fontAlgn="b"/>
                      <a:r>
                        <a:rPr lang="en-US" sz="800" b="0" i="0" u="none" strike="noStrike" kern="1200" dirty="0">
                          <a:solidFill>
                            <a:srgbClr val="000000"/>
                          </a:solidFill>
                          <a:effectLst/>
                          <a:latin typeface="Calibri" panose="020F0502020204030204" pitchFamily="34" charset="0"/>
                          <a:ea typeface="+mn-ea"/>
                          <a:cs typeface="+mn-cs"/>
                        </a:rPr>
                        <a:t>All information with one business management firm and a consistent business manager throughout the year, is what Explore LCS did to address this FY23 finding. </a:t>
                      </a:r>
                    </a:p>
                  </a:txBody>
                  <a:tcPr marL="6350" marR="6350" marT="6350" marB="0">
                    <a:solidFill>
                      <a:schemeClr val="bg2"/>
                    </a:solidFill>
                  </a:tcPr>
                </a:tc>
                <a:tc>
                  <a:txBody>
                    <a:bodyPr/>
                    <a:lstStyle/>
                    <a:p>
                      <a:r>
                        <a:rPr lang="en-US" sz="800" b="0" i="0" u="none" strike="noStrike" kern="1200" dirty="0">
                          <a:solidFill>
                            <a:srgbClr val="000000"/>
                          </a:solidFill>
                          <a:effectLst/>
                          <a:latin typeface="Calibri" panose="020F0502020204030204" pitchFamily="34" charset="0"/>
                          <a:ea typeface="+mn-ea"/>
                          <a:cs typeface="+mn-cs"/>
                        </a:rPr>
                        <a:t>This issue was fixed. </a:t>
                      </a:r>
                    </a:p>
                  </a:txBody>
                  <a:tcPr>
                    <a:solidFill>
                      <a:schemeClr val="accent6"/>
                    </a:solidFill>
                  </a:tcPr>
                </a:tc>
                <a:extLst>
                  <a:ext uri="{0D108BD9-81ED-4DB2-BD59-A6C34878D82A}">
                    <a16:rowId xmlns:a16="http://schemas.microsoft.com/office/drawing/2014/main" val="3879322038"/>
                  </a:ext>
                </a:extLst>
              </a:tr>
            </a:tbl>
          </a:graphicData>
        </a:graphic>
      </p:graphicFrame>
    </p:spTree>
    <p:extLst>
      <p:ext uri="{BB962C8B-B14F-4D97-AF65-F5344CB8AC3E}">
        <p14:creationId xmlns:p14="http://schemas.microsoft.com/office/powerpoint/2010/main" val="12465827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442</TotalTime>
  <Words>985</Words>
  <Application>Microsoft Office PowerPoint</Application>
  <PresentationFormat>Widescreen</PresentationFormat>
  <Paragraphs>92</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Calibri</vt:lpstr>
      <vt:lpstr>Office Theme</vt:lpstr>
      <vt:lpstr>Findings – Green indicate the issue was fixed  </vt:lpstr>
      <vt:lpstr>Findings – Green indicate the issue was fixed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Katie Rarick</dc:creator>
  <cp:lastModifiedBy>Katie Rarick</cp:lastModifiedBy>
  <cp:revision>3</cp:revision>
  <dcterms:created xsi:type="dcterms:W3CDTF">2024-12-06T13:19:39Z</dcterms:created>
  <dcterms:modified xsi:type="dcterms:W3CDTF">2025-02-10T18:24:20Z</dcterms:modified>
</cp:coreProperties>
</file>