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6858000" cy="9144000"/>
  <p:embeddedFontLst>
    <p:embeddedFont>
      <p:font typeface="Roboto"/>
      <p:regular r:id="rId37"/>
      <p:bold r:id="rId38"/>
      <p:italic r:id="rId39"/>
      <p:boldItalic r:id="rId40"/>
    </p:embeddedFont>
    <p:embeddedFont>
      <p:font typeface="Poppins"/>
      <p:regular r:id="rId41"/>
      <p:bold r:id="rId42"/>
      <p:italic r:id="rId43"/>
      <p:boldItalic r:id="rId44"/>
    </p:embeddedFont>
    <p:embeddedFont>
      <p:font typeface="Noto Sans"/>
      <p:regular r:id="rId45"/>
      <p:bold r:id="rId46"/>
      <p:italic r:id="rId47"/>
      <p:boldItalic r:id="rId48"/>
    </p:embeddedFont>
    <p:embeddedFont>
      <p:font typeface="Book Antiqua"/>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3" roundtripDataSignature="AMtx7mjpCG+mNFEY4H2u9xizHMyPwE9ad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Catherine Pozniak"/>
  <p:cmAuthor clrIdx="1" id="1" initials="" lastIdx="3" name="Michael Bock"/>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5A6707-429C-4E4D-99C5-E201F255C25D}">
  <a:tblStyle styleId="{655A6707-429C-4E4D-99C5-E201F255C25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07EBA13-765F-4570-9811-1FA4EECE1D4C}"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D83E465-EAD5-4ECE-9EDA-57FD9C470C3E}"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42" Type="http://schemas.openxmlformats.org/officeDocument/2006/relationships/font" Target="fonts/Poppins-bold.fntdata"/><Relationship Id="rId41" Type="http://schemas.openxmlformats.org/officeDocument/2006/relationships/font" Target="fonts/Poppins-regular.fntdata"/><Relationship Id="rId44" Type="http://schemas.openxmlformats.org/officeDocument/2006/relationships/font" Target="fonts/Poppins-boldItalic.fntdata"/><Relationship Id="rId43" Type="http://schemas.openxmlformats.org/officeDocument/2006/relationships/font" Target="fonts/Poppins-italic.fntdata"/><Relationship Id="rId46" Type="http://schemas.openxmlformats.org/officeDocument/2006/relationships/font" Target="fonts/NotoSans-bold.fntdata"/><Relationship Id="rId45" Type="http://schemas.openxmlformats.org/officeDocument/2006/relationships/font" Target="fonts/Noto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NotoSans-boldItalic.fntdata"/><Relationship Id="rId47" Type="http://schemas.openxmlformats.org/officeDocument/2006/relationships/font" Target="fonts/NotoSans-italic.fntdata"/><Relationship Id="rId49" Type="http://schemas.openxmlformats.org/officeDocument/2006/relationships/font" Target="fonts/BookAntiqu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Roboto-regular.fntdata"/><Relationship Id="rId36" Type="http://schemas.openxmlformats.org/officeDocument/2006/relationships/slide" Target="slides/slide30.xml"/><Relationship Id="rId39" Type="http://schemas.openxmlformats.org/officeDocument/2006/relationships/font" Target="fonts/Roboto-italic.fntdata"/><Relationship Id="rId38" Type="http://schemas.openxmlformats.org/officeDocument/2006/relationships/font" Target="fonts/Roboto-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BookAntiqua-italic.fntdata"/><Relationship Id="rId50" Type="http://schemas.openxmlformats.org/officeDocument/2006/relationships/font" Target="fonts/BookAntiqua-bold.fntdata"/><Relationship Id="rId53" Type="http://customschemas.google.com/relationships/presentationmetadata" Target="metadata"/><Relationship Id="rId52" Type="http://schemas.openxmlformats.org/officeDocument/2006/relationships/font" Target="fonts/BookAntiqua-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2-04T14:40:57.197">
    <p:pos x="4093" y="1408"/>
    <p:text>@michael.bock@watershed-advisors.com Recommend that we change this to match the previous slide. Replace current text with:
May be used for private school students, instructional staff, principals and/or other school leaders.</p:text>
    <p:extLst>
      <p:ext uri="{C676402C-5697-4E1C-873F-D02D1690AC5C}">
        <p15:threadingInfo timeZoneBias="0"/>
      </p:ext>
      <p:ext uri="http://customooxmlschemas.google.com/">
        <go:slidesCustomData xmlns:go="http://customooxmlschemas.google.com/" commentPostId="AAABdSqvKZc"/>
      </p:ext>
    </p:extLst>
  </p:cm>
  <p:cm authorId="1" idx="1" dt="2025-02-04T14:40:57.197">
    <p:pos x="4093" y="1408"/>
    <p:text>@daniela.romero@ped.state.nm.us FYI -- thoughts on using this language to avoid confusion?</p:text>
    <p:extLst>
      <p:ext uri="{C676402C-5697-4E1C-873F-D02D1690AC5C}">
        <p15:threadingInfo timeZoneBias="0">
          <p15:parentCm authorId="0" idx="1"/>
        </p15:threadingInfo>
      </p:ext>
      <p:ext uri="http://customooxmlschemas.google.com/">
        <go:slidesCustomData xmlns:go="http://customooxmlschemas.google.com/" commentPostId="AAABdSqvKZg"/>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5-02-03T20:49:40.599">
    <p:pos x="4306" y="1005"/>
    <p:text>All title suse this formula, rserve admin cost, use per-pupil</p:text>
    <p:extLst>
      <p:ext uri="{C676402C-5697-4E1C-873F-D02D1690AC5C}">
        <p15:threadingInfo timeZoneBias="0"/>
      </p:ext>
      <p:ext uri="http://customooxmlschemas.google.com/">
        <go:slidesCustomData xmlns:go="http://customooxmlschemas.google.com/" commentPostId="AAABdR110R4"/>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3" dt="2025-01-31T03:48:31.859">
    <p:pos x="396" y="1232"/>
    <p:text>Need to confirm based on Ken follow up with Birgit &amp; Emily</p:text>
    <p:extLst>
      <p:ext uri="{C676402C-5697-4E1C-873F-D02D1690AC5C}">
        <p15:threadingInfo timeZoneBias="0"/>
      </p:ext>
      <p:ext uri="http://customooxmlschemas.google.com/">
        <go:slidesCustomData xmlns:go="http://customooxmlschemas.google.com/" commentPostId="AAABdDR8yU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oom.com/share/6d13d1992c8e46ff8eb99567e1293bdc?sid=d14d2ad9-66e7-4d8d-bb77-8137565bc16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oom.com/share/948b97ec6aea4e4a963af037d1306485?sid=301ad4c9-b1f4-4a99-95cd-2c65b059bbb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d.gov/sites/ed/files/documents/essa-act-of-1965.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Ken</a:t>
            </a:r>
            <a:endParaRPr/>
          </a:p>
        </p:txBody>
      </p:sp>
      <p:sp>
        <p:nvSpPr>
          <p:cNvPr id="56" name="Google Shape;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265e935388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265e935388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3265e935388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254bd6649c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3254bd6649c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Daniela</a:t>
            </a:r>
            <a:endParaRPr/>
          </a:p>
        </p:txBody>
      </p:sp>
      <p:sp>
        <p:nvSpPr>
          <p:cNvPr id="159" name="Google Shape;159;g3254bd6649c_0_1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254bd6649c_0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3254bd6649c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254bd6649c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3254bd6649c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254bd6649c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3254bd6649c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Watershed</a:t>
            </a:r>
            <a:endParaRPr/>
          </a:p>
        </p:txBody>
      </p:sp>
      <p:sp>
        <p:nvSpPr>
          <p:cNvPr id="183" name="Google Shape;183;g3254bd6649c_0_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254bd6649c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3254bd6649c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2bdc47dd58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2bdc47dd58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32bdc47dd58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2bdc47dd58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32bdc47dd58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Watershed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extLst>
                  <a:ext uri="http://customooxmlschemas.google.com/">
                    <go:slidesCustomData xmlns:go="http://customooxmlschemas.google.com/" textRoundtripDataId="23"/>
                  </a:ext>
                </a:extLst>
              </a:rPr>
              <a:t>Note – loom here if needed/remove before sharing widely: </a:t>
            </a:r>
            <a:r>
              <a:rPr lang="en">
                <a:extLst>
                  <a:ext uri="http://customooxmlschemas.google.com/">
                    <go:slidesCustomData xmlns:go="http://customooxmlschemas.google.com/" textRoundtripDataId="24"/>
                  </a:ext>
                </a:extLst>
              </a:rPr>
              <a:t>(</a:t>
            </a:r>
            <a:r>
              <a:rPr lang="en" u="sng">
                <a:solidFill>
                  <a:schemeClr val="hlink"/>
                </a:solidFill>
                <a:hlinkClick r:id="rId2"/>
                <a:extLst>
                  <a:ext uri="http://customooxmlschemas.google.com/">
                    <go:slidesCustomData xmlns:go="http://customooxmlschemas.google.com/" textRoundtripDataId="25"/>
                  </a:ext>
                </a:extLst>
              </a:rPr>
              <a:t>https://www.loom.com/share/6d13d1992c8e46ff8eb99567e1293bdc?sid=d14d2ad9-66e7-4d8d-bb77-8137565bc16f</a:t>
            </a:r>
            <a:r>
              <a:rPr lang="en">
                <a:extLst>
                  <a:ext uri="http://customooxmlschemas.google.com/">
                    <go:slidesCustomData xmlns:go="http://customooxmlschemas.google.com/" textRoundtripDataId="26"/>
                  </a:ext>
                </a:extLst>
              </a:rPr>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2b96f65ce6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32b96f65ce6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extLst>
                  <a:ext uri="http://customooxmlschemas.google.com/">
                    <go:slidesCustomData xmlns:go="http://customooxmlschemas.google.com/" textRoundtripDataId="28"/>
                  </a:ext>
                </a:extLst>
              </a:rPr>
              <a:t>Note</a:t>
            </a:r>
            <a:r>
              <a:rPr lang="en"/>
              <a:t> – loom here if needed/remove before sharing widely: </a:t>
            </a:r>
            <a:r>
              <a:rPr lang="en" u="sng">
                <a:solidFill>
                  <a:schemeClr val="hlink"/>
                </a:solidFill>
                <a:hlinkClick r:id="rId2"/>
              </a:rPr>
              <a:t>https://www.loom.com/share/948b97ec6aea4e4a963af037d1306485?sid=301ad4c9-b1f4-4a99-95cd-2c65b059bbbf</a:t>
            </a:r>
            <a:r>
              <a:rPr lang="en"/>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2b96f65ce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32b96f65ce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extLst>
                  <a:ext uri="http://customooxmlschemas.google.com/">
                    <go:slidesCustomData xmlns:go="http://customooxmlschemas.google.com/" textRoundtripDataId="30"/>
                  </a:ext>
                </a:extLst>
              </a:rPr>
              <a:t>Note</a:t>
            </a:r>
            <a:r>
              <a:rPr lang="en"/>
              <a:t> – loom here if needed/remove before sharing widely: </a:t>
            </a:r>
            <a:r>
              <a:rPr lang="en"/>
              <a:t>https://www.loom.com/share/7605b3280f364b09b1b3506873c9122f?sid=0d732d29-c2cc-4f25-a99e-212a92b6ed16</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lang="en"/>
              <a:t>Ken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2b54e9a06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32b54e9a06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Ken</a:t>
            </a:r>
            <a:endParaRPr/>
          </a:p>
        </p:txBody>
      </p:sp>
      <p:sp>
        <p:nvSpPr>
          <p:cNvPr id="251" name="Google Shape;251;g32b54e9a06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2b54e9a064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32b54e9a064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Ken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254bd6649c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3254bd6649c_0_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Ken</a:t>
            </a:r>
            <a:endParaRPr/>
          </a:p>
        </p:txBody>
      </p:sp>
      <p:sp>
        <p:nvSpPr>
          <p:cNvPr id="264" name="Google Shape;264;g3254bd6649c_0_1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2abc5e3915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32abc5e3915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Ken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255117bc7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3255117bc75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
              <a:t>Ken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255117bc7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3255117bc75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
              <a:t>Ken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2b96f65ce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32b96f65ce6_0_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a:t>Ken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2b96f65ce6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g32b96f65ce6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Ken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2abc5e391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32abc5e391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Ken</a:t>
            </a:r>
            <a:endParaRPr/>
          </a:p>
        </p:txBody>
      </p:sp>
      <p:sp>
        <p:nvSpPr>
          <p:cNvPr id="310" name="Google Shape;310;g32abc5e391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2abc5e3915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32abc5e3915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Ken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254bd6649c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3254bd6649c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Daniela</a:t>
            </a:r>
            <a:endParaRPr/>
          </a:p>
        </p:txBody>
      </p:sp>
      <p:sp>
        <p:nvSpPr>
          <p:cNvPr id="75" name="Google Shape;75;g3254bd6649c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2abc5e3915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32abc5e3915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Ken</a:t>
            </a:r>
            <a:endParaRPr/>
          </a:p>
        </p:txBody>
      </p:sp>
      <p:sp>
        <p:nvSpPr>
          <p:cNvPr id="325" name="Google Shape;325;g32abc5e3915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24db13041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g324db1304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259ea1967c_0_7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3259ea1967c_0_7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254bd6649c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3254bd6649c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254bd6649c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3254bd6649c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254bd6649c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3254bd6649c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Daniela</a:t>
            </a:r>
            <a:endParaRPr/>
          </a:p>
        </p:txBody>
      </p:sp>
      <p:sp>
        <p:nvSpPr>
          <p:cNvPr id="124" name="Google Shape;124;g3254bd6649c_0_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254bd6649c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3254bd6649c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Note: districts </a:t>
            </a:r>
            <a:r>
              <a:rPr lang="en"/>
              <a:t>transferring</a:t>
            </a:r>
            <a:r>
              <a:rPr lang="en"/>
              <a:t> funds between federal programs must consult with private schools regarding the transferability </a:t>
            </a:r>
            <a:endParaRPr/>
          </a:p>
          <a:p>
            <a:pPr indent="-317500" lvl="0" marL="457200" rtl="0" algn="l">
              <a:lnSpc>
                <a:spcPct val="100000"/>
              </a:lnSpc>
              <a:spcBef>
                <a:spcPts val="0"/>
              </a:spcBef>
              <a:spcAft>
                <a:spcPts val="0"/>
              </a:spcAft>
              <a:buSzPts val="1400"/>
              <a:buChar char="-"/>
            </a:pPr>
            <a:r>
              <a:rPr lang="en"/>
              <a:t>Note – Title VIII (pg 421) here: </a:t>
            </a:r>
            <a:r>
              <a:rPr lang="en" u="sng">
                <a:solidFill>
                  <a:schemeClr val="hlink"/>
                </a:solidFill>
                <a:hlinkClick r:id="rId2"/>
              </a:rPr>
              <a:t>https://www.ed.gov/sites/ed/files/documents/essa-act-of-1965.pdf</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showMasterSp="0">
  <p:cSld name="Title Slide with Picture">
    <p:spTree>
      <p:nvGrpSpPr>
        <p:cNvPr id="18" name="Shape 18"/>
        <p:cNvGrpSpPr/>
        <p:nvPr/>
      </p:nvGrpSpPr>
      <p:grpSpPr>
        <a:xfrm>
          <a:off x="0" y="0"/>
          <a:ext cx="0" cy="0"/>
          <a:chOff x="0" y="0"/>
          <a:chExt cx="0" cy="0"/>
        </a:xfrm>
      </p:grpSpPr>
      <p:sp>
        <p:nvSpPr>
          <p:cNvPr id="19" name="Google Shape;19;p8"/>
          <p:cNvSpPr/>
          <p:nvPr/>
        </p:nvSpPr>
        <p:spPr>
          <a:xfrm>
            <a:off x="6540504" y="0"/>
            <a:ext cx="5651496" cy="6858000"/>
          </a:xfrm>
          <a:custGeom>
            <a:rect b="b" l="l" r="r" t="t"/>
            <a:pathLst>
              <a:path extrusionOk="0" h="6858000" w="4238622">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20" name="Google Shape;20;p8"/>
          <p:cNvSpPr/>
          <p:nvPr/>
        </p:nvSpPr>
        <p:spPr>
          <a:xfrm>
            <a:off x="6256868" y="0"/>
            <a:ext cx="1672169" cy="6858000"/>
          </a:xfrm>
          <a:custGeom>
            <a:rect b="b" l="l" r="r" t="t"/>
            <a:pathLst>
              <a:path extrusionOk="0" h="6858000" w="1254127">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21" name="Google Shape;21;p8"/>
          <p:cNvSpPr/>
          <p:nvPr/>
        </p:nvSpPr>
        <p:spPr>
          <a:xfrm>
            <a:off x="5979587" y="0"/>
            <a:ext cx="1528232" cy="6858000"/>
          </a:xfrm>
          <a:custGeom>
            <a:rect b="b" l="l" r="r" t="t"/>
            <a:pathLst>
              <a:path extrusionOk="0" h="6858000" w="1146174">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22" name="Google Shape;22;p8"/>
          <p:cNvSpPr txBox="1"/>
          <p:nvPr>
            <p:ph type="ctrTitle"/>
          </p:nvPr>
        </p:nvSpPr>
        <p:spPr>
          <a:xfrm>
            <a:off x="1295401" y="1873584"/>
            <a:ext cx="5120640" cy="25603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A3D4B"/>
              </a:buClr>
              <a:buSzPts val="4000"/>
              <a:buFont typeface="Calibri"/>
              <a:buNone/>
              <a:defRPr sz="4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An empty placeholder to add an image. Click on the placeholder and select the image that you wish to add" id="23" name="Google Shape;23;p8"/>
          <p:cNvSpPr/>
          <p:nvPr>
            <p:ph idx="2" type="pic"/>
          </p:nvPr>
        </p:nvSpPr>
        <p:spPr>
          <a:xfrm>
            <a:off x="6743703" y="0"/>
            <a:ext cx="5448297" cy="6858000"/>
          </a:xfrm>
          <a:prstGeom prst="rect">
            <a:avLst/>
          </a:prstGeom>
          <a:noFill/>
          <a:ln>
            <a:noFill/>
          </a:ln>
        </p:spPr>
      </p:sp>
      <p:sp>
        <p:nvSpPr>
          <p:cNvPr id="24" name="Google Shape;24;p8"/>
          <p:cNvSpPr txBox="1"/>
          <p:nvPr>
            <p:ph idx="1" type="subTitle"/>
          </p:nvPr>
        </p:nvSpPr>
        <p:spPr>
          <a:xfrm>
            <a:off x="1295401" y="4572000"/>
            <a:ext cx="5120640" cy="1600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800"/>
              </a:spcBef>
              <a:spcAft>
                <a:spcPts val="0"/>
              </a:spcAft>
              <a:buClr>
                <a:srgbClr val="3A3D4B"/>
              </a:buClr>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Clr>
                <a:srgbClr val="3A3D4B"/>
              </a:buClr>
              <a:buSzPts val="1600"/>
              <a:buNone/>
              <a:defRPr sz="1600"/>
            </a:lvl4pPr>
            <a:lvl5pPr lvl="4" algn="ctr">
              <a:lnSpc>
                <a:spcPct val="90000"/>
              </a:lnSpc>
              <a:spcBef>
                <a:spcPts val="800"/>
              </a:spcBef>
              <a:spcAft>
                <a:spcPts val="0"/>
              </a:spcAft>
              <a:buClr>
                <a:srgbClr val="3A3D4B"/>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800"/>
              </a:spcBef>
              <a:spcAft>
                <a:spcPts val="0"/>
              </a:spcAft>
              <a:buClr>
                <a:schemeClr val="dk1"/>
              </a:buClr>
              <a:buSzPts val="1600"/>
              <a:buNone/>
              <a:defRPr sz="1600"/>
            </a:lvl7pPr>
            <a:lvl8pPr lvl="7" algn="ctr">
              <a:lnSpc>
                <a:spcPct val="90000"/>
              </a:lnSpc>
              <a:spcBef>
                <a:spcPts val="800"/>
              </a:spcBef>
              <a:spcAft>
                <a:spcPts val="0"/>
              </a:spcAft>
              <a:buClr>
                <a:schemeClr val="dk1"/>
              </a:buClr>
              <a:buSzPts val="1600"/>
              <a:buNone/>
              <a:defRPr sz="1600"/>
            </a:lvl8pPr>
            <a:lvl9pPr lvl="8" algn="ctr">
              <a:lnSpc>
                <a:spcPct val="90000"/>
              </a:lnSpc>
              <a:spcBef>
                <a:spcPts val="8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lt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rgbClr val="3A3D4B"/>
              </a:buClr>
              <a:buSzPts val="1800"/>
              <a:buChar char="●"/>
              <a:defRPr/>
            </a:lvl1pPr>
            <a:lvl2pPr indent="-317500" lvl="1" marL="914400" algn="l">
              <a:lnSpc>
                <a:spcPct val="90000"/>
              </a:lnSpc>
              <a:spcBef>
                <a:spcPts val="0"/>
              </a:spcBef>
              <a:spcAft>
                <a:spcPts val="0"/>
              </a:spcAft>
              <a:buSzPts val="1400"/>
              <a:buChar char="○"/>
              <a:defRPr/>
            </a:lvl2pPr>
            <a:lvl3pPr indent="-317500" lvl="2" marL="1371600" algn="l">
              <a:lnSpc>
                <a:spcPct val="90000"/>
              </a:lnSpc>
              <a:spcBef>
                <a:spcPts val="0"/>
              </a:spcBef>
              <a:spcAft>
                <a:spcPts val="0"/>
              </a:spcAft>
              <a:buSzPts val="1400"/>
              <a:buChar char="■"/>
              <a:defRPr/>
            </a:lvl3pPr>
            <a:lvl4pPr indent="-317500" lvl="3" marL="1828800" algn="l">
              <a:lnSpc>
                <a:spcPct val="90000"/>
              </a:lnSpc>
              <a:spcBef>
                <a:spcPts val="0"/>
              </a:spcBef>
              <a:spcAft>
                <a:spcPts val="0"/>
              </a:spcAft>
              <a:buClr>
                <a:srgbClr val="3A3D4B"/>
              </a:buClr>
              <a:buSzPts val="1400"/>
              <a:buChar char="●"/>
              <a:defRPr/>
            </a:lvl4pPr>
            <a:lvl5pPr indent="-317500" lvl="4" marL="2286000" algn="l">
              <a:lnSpc>
                <a:spcPct val="90000"/>
              </a:lnSpc>
              <a:spcBef>
                <a:spcPts val="0"/>
              </a:spcBef>
              <a:spcAft>
                <a:spcPts val="0"/>
              </a:spcAft>
              <a:buClr>
                <a:srgbClr val="3A3D4B"/>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28" name="Google Shape;28;p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g2ef37484041_1_99"/>
          <p:cNvSpPr txBox="1"/>
          <p:nvPr>
            <p:ph type="title"/>
          </p:nvPr>
        </p:nvSpPr>
        <p:spPr>
          <a:xfrm>
            <a:off x="415600" y="593367"/>
            <a:ext cx="11360700" cy="763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g2ef37484041_1_99"/>
          <p:cNvSpPr txBox="1"/>
          <p:nvPr>
            <p:ph idx="1" type="body"/>
          </p:nvPr>
        </p:nvSpPr>
        <p:spPr>
          <a:xfrm>
            <a:off x="415600" y="1536633"/>
            <a:ext cx="5333100" cy="4555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800"/>
              </a:spcBef>
              <a:spcAft>
                <a:spcPts val="0"/>
              </a:spcAft>
              <a:buSzPts val="1900"/>
              <a:buChar char="•"/>
              <a:defRPr sz="1900"/>
            </a:lvl1pPr>
            <a:lvl2pPr indent="-330200" lvl="1" marL="914400" algn="l">
              <a:lnSpc>
                <a:spcPct val="90000"/>
              </a:lnSpc>
              <a:spcBef>
                <a:spcPts val="1000"/>
              </a:spcBef>
              <a:spcAft>
                <a:spcPts val="0"/>
              </a:spcAft>
              <a:buSzPts val="1600"/>
              <a:buChar char="•"/>
              <a:defRPr sz="1600"/>
            </a:lvl2pPr>
            <a:lvl3pPr indent="-330200" lvl="2" marL="1371600" algn="l">
              <a:lnSpc>
                <a:spcPct val="90000"/>
              </a:lnSpc>
              <a:spcBef>
                <a:spcPts val="800"/>
              </a:spcBef>
              <a:spcAft>
                <a:spcPts val="0"/>
              </a:spcAft>
              <a:buSzPts val="1600"/>
              <a:buChar char="✔"/>
              <a:defRPr sz="1600"/>
            </a:lvl3pPr>
            <a:lvl4pPr indent="-330200" lvl="3" marL="1828800" algn="l">
              <a:lnSpc>
                <a:spcPct val="90000"/>
              </a:lnSpc>
              <a:spcBef>
                <a:spcPts val="800"/>
              </a:spcBef>
              <a:spcAft>
                <a:spcPts val="0"/>
              </a:spcAft>
              <a:buSzPts val="1600"/>
              <a:buChar char="•"/>
              <a:defRPr sz="1600"/>
            </a:lvl4pPr>
            <a:lvl5pPr indent="-330200" lvl="4" marL="2286000" algn="l">
              <a:lnSpc>
                <a:spcPct val="90000"/>
              </a:lnSpc>
              <a:spcBef>
                <a:spcPts val="800"/>
              </a:spcBef>
              <a:spcAft>
                <a:spcPts val="0"/>
              </a:spcAft>
              <a:buSzPts val="1600"/>
              <a:buChar char="•"/>
              <a:defRPr sz="1600"/>
            </a:lvl5pPr>
            <a:lvl6pPr indent="-330200" lvl="5" marL="2743200" algn="l">
              <a:lnSpc>
                <a:spcPct val="90000"/>
              </a:lnSpc>
              <a:spcBef>
                <a:spcPts val="800"/>
              </a:spcBef>
              <a:spcAft>
                <a:spcPts val="0"/>
              </a:spcAft>
              <a:buSzPts val="1600"/>
              <a:buChar char="•"/>
              <a:defRPr sz="1600"/>
            </a:lvl6pPr>
            <a:lvl7pPr indent="-330200" lvl="6" marL="3200400" algn="l">
              <a:lnSpc>
                <a:spcPct val="90000"/>
              </a:lnSpc>
              <a:spcBef>
                <a:spcPts val="800"/>
              </a:spcBef>
              <a:spcAft>
                <a:spcPts val="0"/>
              </a:spcAft>
              <a:buSzPts val="1600"/>
              <a:buChar char="•"/>
              <a:defRPr sz="1600"/>
            </a:lvl7pPr>
            <a:lvl8pPr indent="-330200" lvl="7" marL="3657600" algn="l">
              <a:lnSpc>
                <a:spcPct val="90000"/>
              </a:lnSpc>
              <a:spcBef>
                <a:spcPts val="800"/>
              </a:spcBef>
              <a:spcAft>
                <a:spcPts val="0"/>
              </a:spcAft>
              <a:buSzPts val="1600"/>
              <a:buChar char="•"/>
              <a:defRPr sz="1600"/>
            </a:lvl8pPr>
            <a:lvl9pPr indent="-330200" lvl="8" marL="4114800" algn="l">
              <a:lnSpc>
                <a:spcPct val="90000"/>
              </a:lnSpc>
              <a:spcBef>
                <a:spcPts val="800"/>
              </a:spcBef>
              <a:spcAft>
                <a:spcPts val="0"/>
              </a:spcAft>
              <a:buSzPts val="1600"/>
              <a:buChar char="•"/>
              <a:defRPr sz="1600"/>
            </a:lvl9pPr>
          </a:lstStyle>
          <a:p/>
        </p:txBody>
      </p:sp>
      <p:sp>
        <p:nvSpPr>
          <p:cNvPr id="32" name="Google Shape;32;g2ef37484041_1_99"/>
          <p:cNvSpPr txBox="1"/>
          <p:nvPr>
            <p:ph idx="2" type="body"/>
          </p:nvPr>
        </p:nvSpPr>
        <p:spPr>
          <a:xfrm>
            <a:off x="6443200" y="1536633"/>
            <a:ext cx="5333100" cy="4555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800"/>
              </a:spcBef>
              <a:spcAft>
                <a:spcPts val="0"/>
              </a:spcAft>
              <a:buSzPts val="1900"/>
              <a:buChar char="•"/>
              <a:defRPr sz="1900"/>
            </a:lvl1pPr>
            <a:lvl2pPr indent="-330200" lvl="1" marL="914400" algn="l">
              <a:lnSpc>
                <a:spcPct val="90000"/>
              </a:lnSpc>
              <a:spcBef>
                <a:spcPts val="1000"/>
              </a:spcBef>
              <a:spcAft>
                <a:spcPts val="0"/>
              </a:spcAft>
              <a:buSzPts val="1600"/>
              <a:buChar char="•"/>
              <a:defRPr sz="1600"/>
            </a:lvl2pPr>
            <a:lvl3pPr indent="-330200" lvl="2" marL="1371600" algn="l">
              <a:lnSpc>
                <a:spcPct val="90000"/>
              </a:lnSpc>
              <a:spcBef>
                <a:spcPts val="800"/>
              </a:spcBef>
              <a:spcAft>
                <a:spcPts val="0"/>
              </a:spcAft>
              <a:buSzPts val="1600"/>
              <a:buChar char="✔"/>
              <a:defRPr sz="1600"/>
            </a:lvl3pPr>
            <a:lvl4pPr indent="-330200" lvl="3" marL="1828800" algn="l">
              <a:lnSpc>
                <a:spcPct val="90000"/>
              </a:lnSpc>
              <a:spcBef>
                <a:spcPts val="800"/>
              </a:spcBef>
              <a:spcAft>
                <a:spcPts val="0"/>
              </a:spcAft>
              <a:buSzPts val="1600"/>
              <a:buChar char="•"/>
              <a:defRPr sz="1600"/>
            </a:lvl4pPr>
            <a:lvl5pPr indent="-330200" lvl="4" marL="2286000" algn="l">
              <a:lnSpc>
                <a:spcPct val="90000"/>
              </a:lnSpc>
              <a:spcBef>
                <a:spcPts val="800"/>
              </a:spcBef>
              <a:spcAft>
                <a:spcPts val="0"/>
              </a:spcAft>
              <a:buSzPts val="1600"/>
              <a:buChar char="•"/>
              <a:defRPr sz="1600"/>
            </a:lvl5pPr>
            <a:lvl6pPr indent="-330200" lvl="5" marL="2743200" algn="l">
              <a:lnSpc>
                <a:spcPct val="90000"/>
              </a:lnSpc>
              <a:spcBef>
                <a:spcPts val="800"/>
              </a:spcBef>
              <a:spcAft>
                <a:spcPts val="0"/>
              </a:spcAft>
              <a:buSzPts val="1600"/>
              <a:buChar char="•"/>
              <a:defRPr sz="1600"/>
            </a:lvl6pPr>
            <a:lvl7pPr indent="-330200" lvl="6" marL="3200400" algn="l">
              <a:lnSpc>
                <a:spcPct val="90000"/>
              </a:lnSpc>
              <a:spcBef>
                <a:spcPts val="800"/>
              </a:spcBef>
              <a:spcAft>
                <a:spcPts val="0"/>
              </a:spcAft>
              <a:buSzPts val="1600"/>
              <a:buChar char="•"/>
              <a:defRPr sz="1600"/>
            </a:lvl7pPr>
            <a:lvl8pPr indent="-330200" lvl="7" marL="3657600" algn="l">
              <a:lnSpc>
                <a:spcPct val="90000"/>
              </a:lnSpc>
              <a:spcBef>
                <a:spcPts val="800"/>
              </a:spcBef>
              <a:spcAft>
                <a:spcPts val="0"/>
              </a:spcAft>
              <a:buSzPts val="1600"/>
              <a:buChar char="•"/>
              <a:defRPr sz="1600"/>
            </a:lvl8pPr>
            <a:lvl9pPr indent="-330200" lvl="8" marL="4114800" algn="l">
              <a:lnSpc>
                <a:spcPct val="90000"/>
              </a:lnSpc>
              <a:spcBef>
                <a:spcPts val="800"/>
              </a:spcBef>
              <a:spcAft>
                <a:spcPts val="0"/>
              </a:spcAft>
              <a:buSzPts val="1600"/>
              <a:buChar char="•"/>
              <a:defRPr sz="1600"/>
            </a:lvl9pPr>
          </a:lstStyle>
          <a:p/>
        </p:txBody>
      </p:sp>
      <p:sp>
        <p:nvSpPr>
          <p:cNvPr id="33" name="Google Shape;33;g2ef37484041_1_9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1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chemeClr val="dk1"/>
              </a:buClr>
              <a:buSzPts val="1100"/>
              <a:buFont typeface="Book Antiqua"/>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10"/>
          <p:cNvSpPr txBox="1"/>
          <p:nvPr>
            <p:ph type="title"/>
          </p:nvPr>
        </p:nvSpPr>
        <p:spPr>
          <a:xfrm>
            <a:off x="1295400" y="2314843"/>
            <a:ext cx="9601200" cy="10368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0"/>
          <p:cNvSpPr txBox="1"/>
          <p:nvPr>
            <p:ph idx="10" type="dt"/>
          </p:nvPr>
        </p:nvSpPr>
        <p:spPr>
          <a:xfrm>
            <a:off x="7791449" y="6374999"/>
            <a:ext cx="1480705"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0"/>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g2ef37484041_1_522"/>
          <p:cNvSpPr txBox="1"/>
          <p:nvPr>
            <p:ph idx="1" type="body"/>
          </p:nvPr>
        </p:nvSpPr>
        <p:spPr>
          <a:xfrm>
            <a:off x="426000" y="5640767"/>
            <a:ext cx="7998300" cy="7983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43" name="Google Shape;43;g2ef37484041_1_522"/>
          <p:cNvSpPr txBox="1"/>
          <p:nvPr>
            <p:ph idx="12" type="sldNum"/>
          </p:nvPr>
        </p:nvSpPr>
        <p:spPr>
          <a:xfrm>
            <a:off x="11367233" y="6271879"/>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700"/>
              <a:buFont typeface="Arial"/>
              <a:buNone/>
              <a:defRPr b="1" i="0" sz="1700" u="none" cap="none" strike="noStrike">
                <a:solidFill>
                  <a:srgbClr val="FFFFFF"/>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Box 2">
  <p:cSld name="TITLE_2_2">
    <p:spTree>
      <p:nvGrpSpPr>
        <p:cNvPr id="44" name="Shape 44"/>
        <p:cNvGrpSpPr/>
        <p:nvPr/>
      </p:nvGrpSpPr>
      <p:grpSpPr>
        <a:xfrm>
          <a:off x="0" y="0"/>
          <a:ext cx="0" cy="0"/>
          <a:chOff x="0" y="0"/>
          <a:chExt cx="0" cy="0"/>
        </a:xfrm>
      </p:grpSpPr>
      <p:sp>
        <p:nvSpPr>
          <p:cNvPr id="45" name="Google Shape;45;g2ef4bf5e6cb_0_249"/>
          <p:cNvSpPr txBox="1"/>
          <p:nvPr>
            <p:ph type="ctrTitle"/>
          </p:nvPr>
        </p:nvSpPr>
        <p:spPr>
          <a:xfrm>
            <a:off x="682767" y="573033"/>
            <a:ext cx="10826400" cy="841200"/>
          </a:xfrm>
          <a:prstGeom prst="rect">
            <a:avLst/>
          </a:prstGeom>
          <a:noFill/>
          <a:ln>
            <a:noFill/>
          </a:ln>
        </p:spPr>
        <p:txBody>
          <a:bodyPr anchorCtr="0" anchor="ctr" bIns="30475" lIns="60975" spcFirstLastPara="1" rIns="60975" wrap="square" tIns="30475">
            <a:normAutofit/>
          </a:bodyPr>
          <a:lstStyle>
            <a:lvl1pPr lvl="0" algn="l">
              <a:lnSpc>
                <a:spcPct val="100000"/>
              </a:lnSpc>
              <a:spcBef>
                <a:spcPts val="0"/>
              </a:spcBef>
              <a:spcAft>
                <a:spcPts val="0"/>
              </a:spcAft>
              <a:buClr>
                <a:srgbClr val="156F49"/>
              </a:buClr>
              <a:buSzPts val="5500"/>
              <a:buFont typeface="Noto Sans"/>
              <a:buNone/>
              <a:defRPr b="1" sz="5500">
                <a:solidFill>
                  <a:srgbClr val="156F49"/>
                </a:solidFill>
                <a:latin typeface="Noto Sans"/>
                <a:ea typeface="Noto Sans"/>
                <a:cs typeface="Noto Sans"/>
                <a:sym typeface="Noto Sans"/>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46" name="Google Shape;46;g2ef4bf5e6cb_0_249"/>
          <p:cNvSpPr txBox="1"/>
          <p:nvPr>
            <p:ph idx="1" type="subTitle"/>
          </p:nvPr>
        </p:nvSpPr>
        <p:spPr>
          <a:xfrm>
            <a:off x="731520" y="2438400"/>
            <a:ext cx="10887600" cy="3328500"/>
          </a:xfrm>
          <a:prstGeom prst="rect">
            <a:avLst/>
          </a:prstGeom>
          <a:noFill/>
          <a:ln>
            <a:noFill/>
          </a:ln>
        </p:spPr>
        <p:txBody>
          <a:bodyPr anchorCtr="0" anchor="t" bIns="30475" lIns="60975" spcFirstLastPara="1" rIns="60975" wrap="square" tIns="30475">
            <a:normAutofit/>
          </a:bodyPr>
          <a:lstStyle>
            <a:lvl1pPr lvl="0" algn="l">
              <a:lnSpc>
                <a:spcPct val="100000"/>
              </a:lnSpc>
              <a:spcBef>
                <a:spcPts val="400"/>
              </a:spcBef>
              <a:spcAft>
                <a:spcPts val="0"/>
              </a:spcAft>
              <a:buSzPts val="2400"/>
              <a:buFont typeface="Noto Sans"/>
              <a:buNone/>
              <a:defRPr sz="2400">
                <a:latin typeface="Noto Sans"/>
                <a:ea typeface="Noto Sans"/>
                <a:cs typeface="Noto Sans"/>
                <a:sym typeface="Noto Sans"/>
              </a:defRPr>
            </a:lvl1pPr>
            <a:lvl2pPr lvl="1" algn="ctr">
              <a:lnSpc>
                <a:spcPct val="100000"/>
              </a:lnSpc>
              <a:spcBef>
                <a:spcPts val="400"/>
              </a:spcBef>
              <a:spcAft>
                <a:spcPts val="0"/>
              </a:spcAft>
              <a:buClr>
                <a:srgbClr val="888888"/>
              </a:buClr>
              <a:buSzPts val="1900"/>
              <a:buNone/>
              <a:defRPr>
                <a:solidFill>
                  <a:srgbClr val="888888"/>
                </a:solidFill>
              </a:defRPr>
            </a:lvl2pPr>
            <a:lvl3pPr lvl="2" algn="ctr">
              <a:lnSpc>
                <a:spcPct val="100000"/>
              </a:lnSpc>
              <a:spcBef>
                <a:spcPts val="300"/>
              </a:spcBef>
              <a:spcAft>
                <a:spcPts val="0"/>
              </a:spcAft>
              <a:buClr>
                <a:srgbClr val="888888"/>
              </a:buClr>
              <a:buSzPts val="1600"/>
              <a:buNone/>
              <a:defRPr>
                <a:solidFill>
                  <a:srgbClr val="888888"/>
                </a:solidFill>
              </a:defRPr>
            </a:lvl3pPr>
            <a:lvl4pPr lvl="3" algn="ctr">
              <a:lnSpc>
                <a:spcPct val="100000"/>
              </a:lnSpc>
              <a:spcBef>
                <a:spcPts val="300"/>
              </a:spcBef>
              <a:spcAft>
                <a:spcPts val="0"/>
              </a:spcAft>
              <a:buClr>
                <a:srgbClr val="888888"/>
              </a:buClr>
              <a:buSzPts val="1300"/>
              <a:buNone/>
              <a:defRPr>
                <a:solidFill>
                  <a:srgbClr val="888888"/>
                </a:solidFill>
              </a:defRPr>
            </a:lvl4pPr>
            <a:lvl5pPr lvl="4" algn="ctr">
              <a:lnSpc>
                <a:spcPct val="100000"/>
              </a:lnSpc>
              <a:spcBef>
                <a:spcPts val="300"/>
              </a:spcBef>
              <a:spcAft>
                <a:spcPts val="0"/>
              </a:spcAft>
              <a:buClr>
                <a:srgbClr val="888888"/>
              </a:buClr>
              <a:buSzPts val="1300"/>
              <a:buNone/>
              <a:defRPr>
                <a:solidFill>
                  <a:srgbClr val="888888"/>
                </a:solidFill>
              </a:defRPr>
            </a:lvl5pPr>
            <a:lvl6pPr lvl="5" algn="ctr">
              <a:lnSpc>
                <a:spcPct val="100000"/>
              </a:lnSpc>
              <a:spcBef>
                <a:spcPts val="300"/>
              </a:spcBef>
              <a:spcAft>
                <a:spcPts val="0"/>
              </a:spcAft>
              <a:buClr>
                <a:srgbClr val="888888"/>
              </a:buClr>
              <a:buSzPts val="1300"/>
              <a:buNone/>
              <a:defRPr>
                <a:solidFill>
                  <a:srgbClr val="888888"/>
                </a:solidFill>
              </a:defRPr>
            </a:lvl6pPr>
            <a:lvl7pPr lvl="6" algn="ctr">
              <a:lnSpc>
                <a:spcPct val="100000"/>
              </a:lnSpc>
              <a:spcBef>
                <a:spcPts val="300"/>
              </a:spcBef>
              <a:spcAft>
                <a:spcPts val="0"/>
              </a:spcAft>
              <a:buClr>
                <a:srgbClr val="888888"/>
              </a:buClr>
              <a:buSzPts val="1300"/>
              <a:buNone/>
              <a:defRPr>
                <a:solidFill>
                  <a:srgbClr val="888888"/>
                </a:solidFill>
              </a:defRPr>
            </a:lvl7pPr>
            <a:lvl8pPr lvl="7" algn="ctr">
              <a:lnSpc>
                <a:spcPct val="100000"/>
              </a:lnSpc>
              <a:spcBef>
                <a:spcPts val="300"/>
              </a:spcBef>
              <a:spcAft>
                <a:spcPts val="0"/>
              </a:spcAft>
              <a:buClr>
                <a:srgbClr val="888888"/>
              </a:buClr>
              <a:buSzPts val="1300"/>
              <a:buNone/>
              <a:defRPr>
                <a:solidFill>
                  <a:srgbClr val="888888"/>
                </a:solidFill>
              </a:defRPr>
            </a:lvl8pPr>
            <a:lvl9pPr lvl="8" algn="ctr">
              <a:lnSpc>
                <a:spcPct val="100000"/>
              </a:lnSpc>
              <a:spcBef>
                <a:spcPts val="300"/>
              </a:spcBef>
              <a:spcAft>
                <a:spcPts val="0"/>
              </a:spcAft>
              <a:buClr>
                <a:srgbClr val="888888"/>
              </a:buClr>
              <a:buSzPts val="1300"/>
              <a:buNone/>
              <a:defRPr>
                <a:solidFill>
                  <a:srgbClr val="888888"/>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 name="Shape 47"/>
        <p:cNvGrpSpPr/>
        <p:nvPr/>
      </p:nvGrpSpPr>
      <p:grpSpPr>
        <a:xfrm>
          <a:off x="0" y="0"/>
          <a:ext cx="0" cy="0"/>
          <a:chOff x="0" y="0"/>
          <a:chExt cx="0" cy="0"/>
        </a:xfrm>
      </p:grpSpPr>
      <p:sp>
        <p:nvSpPr>
          <p:cNvPr id="48" name="Google Shape;48;g31d4dfd217e_0_145"/>
          <p:cNvSpPr txBox="1"/>
          <p:nvPr>
            <p:ph type="title"/>
          </p:nvPr>
        </p:nvSpPr>
        <p:spPr>
          <a:xfrm>
            <a:off x="1295400" y="255134"/>
            <a:ext cx="9601200" cy="1036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g31d4dfd217e_0_145"/>
          <p:cNvSpPr txBox="1"/>
          <p:nvPr>
            <p:ph idx="1" type="body"/>
          </p:nvPr>
        </p:nvSpPr>
        <p:spPr>
          <a:xfrm>
            <a:off x="1295400" y="1828800"/>
            <a:ext cx="9601200" cy="43437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900"/>
              </a:spcBef>
              <a:spcAft>
                <a:spcPts val="0"/>
              </a:spcAft>
              <a:buClr>
                <a:srgbClr val="3A3D4B"/>
              </a:buClr>
              <a:buSzPts val="1900"/>
              <a:buChar char="•"/>
              <a:defRPr/>
            </a:lvl1pPr>
            <a:lvl2pPr indent="-349250" lvl="1" marL="914400" algn="l">
              <a:lnSpc>
                <a:spcPct val="90000"/>
              </a:lnSpc>
              <a:spcBef>
                <a:spcPts val="1100"/>
              </a:spcBef>
              <a:spcAft>
                <a:spcPts val="0"/>
              </a:spcAft>
              <a:buSzPts val="1900"/>
              <a:buChar char="•"/>
              <a:defRPr/>
            </a:lvl2pPr>
            <a:lvl3pPr indent="-349250" lvl="2" marL="1371600" algn="l">
              <a:lnSpc>
                <a:spcPct val="90000"/>
              </a:lnSpc>
              <a:spcBef>
                <a:spcPts val="800"/>
              </a:spcBef>
              <a:spcAft>
                <a:spcPts val="0"/>
              </a:spcAft>
              <a:buSzPts val="1900"/>
              <a:buChar char="✔"/>
              <a:defRPr/>
            </a:lvl3pPr>
            <a:lvl4pPr indent="-349250" lvl="3" marL="1828800" algn="l">
              <a:lnSpc>
                <a:spcPct val="90000"/>
              </a:lnSpc>
              <a:spcBef>
                <a:spcPts val="800"/>
              </a:spcBef>
              <a:spcAft>
                <a:spcPts val="0"/>
              </a:spcAft>
              <a:buClr>
                <a:srgbClr val="3A3D4B"/>
              </a:buClr>
              <a:buSzPts val="1900"/>
              <a:buChar char="•"/>
              <a:defRPr/>
            </a:lvl4pPr>
            <a:lvl5pPr indent="-349250" lvl="4" marL="2286000" algn="l">
              <a:lnSpc>
                <a:spcPct val="90000"/>
              </a:lnSpc>
              <a:spcBef>
                <a:spcPts val="800"/>
              </a:spcBef>
              <a:spcAft>
                <a:spcPts val="0"/>
              </a:spcAft>
              <a:buClr>
                <a:srgbClr val="3A3D4B"/>
              </a:buClr>
              <a:buSzPts val="1900"/>
              <a:buChar char="•"/>
              <a:defRPr/>
            </a:lvl5pPr>
            <a:lvl6pPr indent="-349250" lvl="5" marL="2743200" algn="l">
              <a:lnSpc>
                <a:spcPct val="90000"/>
              </a:lnSpc>
              <a:spcBef>
                <a:spcPts val="800"/>
              </a:spcBef>
              <a:spcAft>
                <a:spcPts val="0"/>
              </a:spcAft>
              <a:buClr>
                <a:schemeClr val="dk1"/>
              </a:buClr>
              <a:buSzPts val="1900"/>
              <a:buChar char="•"/>
              <a:defRPr/>
            </a:lvl6pPr>
            <a:lvl7pPr indent="-349250" lvl="6" marL="3200400" algn="l">
              <a:lnSpc>
                <a:spcPct val="90000"/>
              </a:lnSpc>
              <a:spcBef>
                <a:spcPts val="800"/>
              </a:spcBef>
              <a:spcAft>
                <a:spcPts val="0"/>
              </a:spcAft>
              <a:buClr>
                <a:schemeClr val="dk1"/>
              </a:buClr>
              <a:buSzPts val="1900"/>
              <a:buChar char="•"/>
              <a:defRPr/>
            </a:lvl7pPr>
            <a:lvl8pPr indent="-349250" lvl="7" marL="3657600" algn="l">
              <a:lnSpc>
                <a:spcPct val="90000"/>
              </a:lnSpc>
              <a:spcBef>
                <a:spcPts val="800"/>
              </a:spcBef>
              <a:spcAft>
                <a:spcPts val="0"/>
              </a:spcAft>
              <a:buClr>
                <a:schemeClr val="dk1"/>
              </a:buClr>
              <a:buSzPts val="1900"/>
              <a:buChar char="•"/>
              <a:defRPr/>
            </a:lvl8pPr>
            <a:lvl9pPr indent="-349250" lvl="8" marL="4114800" algn="l">
              <a:lnSpc>
                <a:spcPct val="90000"/>
              </a:lnSpc>
              <a:spcBef>
                <a:spcPts val="800"/>
              </a:spcBef>
              <a:spcAft>
                <a:spcPts val="0"/>
              </a:spcAft>
              <a:buClr>
                <a:schemeClr val="dk1"/>
              </a:buClr>
              <a:buSzPts val="1900"/>
              <a:buChar char="•"/>
              <a:defRPr/>
            </a:lvl9pPr>
          </a:lstStyle>
          <a:p/>
        </p:txBody>
      </p:sp>
      <p:sp>
        <p:nvSpPr>
          <p:cNvPr id="50" name="Google Shape;50;g31d4dfd217e_0_145"/>
          <p:cNvSpPr txBox="1"/>
          <p:nvPr>
            <p:ph idx="11" type="ftr"/>
          </p:nvPr>
        </p:nvSpPr>
        <p:spPr>
          <a:xfrm>
            <a:off x="1295399" y="6374999"/>
            <a:ext cx="62433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31d4dfd217e_0_145"/>
          <p:cNvSpPr txBox="1"/>
          <p:nvPr>
            <p:ph idx="10" type="dt"/>
          </p:nvPr>
        </p:nvSpPr>
        <p:spPr>
          <a:xfrm>
            <a:off x="7791449" y="6374999"/>
            <a:ext cx="1480800" cy="2745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31d4dfd217e_0_145"/>
          <p:cNvSpPr txBox="1"/>
          <p:nvPr>
            <p:ph idx="12" type="sldNum"/>
          </p:nvPr>
        </p:nvSpPr>
        <p:spPr>
          <a:xfrm>
            <a:off x="9525000" y="6374999"/>
            <a:ext cx="1371600" cy="274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p:nvPr/>
        </p:nvSpPr>
        <p:spPr>
          <a:xfrm>
            <a:off x="0" y="0"/>
            <a:ext cx="12192000" cy="1371600"/>
          </a:xfrm>
          <a:prstGeom prst="rect">
            <a:avLst/>
          </a:prstGeom>
          <a:solidFill>
            <a:srgbClr val="3A3D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11" name="Google Shape;11;p7"/>
          <p:cNvSpPr/>
          <p:nvPr/>
        </p:nvSpPr>
        <p:spPr>
          <a:xfrm>
            <a:off x="0" y="1371600"/>
            <a:ext cx="12192000" cy="82183"/>
          </a:xfrm>
          <a:prstGeom prst="rect">
            <a:avLst/>
          </a:prstGeom>
          <a:solidFill>
            <a:srgbClr val="FF91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12" name="Google Shape;12;p7"/>
          <p:cNvSpPr/>
          <p:nvPr/>
        </p:nvSpPr>
        <p:spPr>
          <a:xfrm>
            <a:off x="0" y="1443006"/>
            <a:ext cx="12192000" cy="82183"/>
          </a:xfrm>
          <a:prstGeom prst="rect">
            <a:avLst/>
          </a:prstGeom>
          <a:solidFill>
            <a:srgbClr val="048A8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ook Antiqua"/>
              <a:ea typeface="Book Antiqua"/>
              <a:cs typeface="Book Antiqua"/>
              <a:sym typeface="Book Antiqua"/>
            </a:endParaRPr>
          </a:p>
        </p:txBody>
      </p:sp>
      <p:sp>
        <p:nvSpPr>
          <p:cNvPr id="13" name="Google Shape;13;p7"/>
          <p:cNvSpPr txBox="1"/>
          <p:nvPr>
            <p:ph type="title"/>
          </p:nvPr>
        </p:nvSpPr>
        <p:spPr>
          <a:xfrm>
            <a:off x="1295400" y="255134"/>
            <a:ext cx="9601200" cy="103685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4000"/>
              <a:buFont typeface="Calibri"/>
              <a:buNone/>
              <a:defRPr b="0" i="0" sz="4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7"/>
          <p:cNvSpPr txBox="1"/>
          <p:nvPr>
            <p:ph idx="1" type="body"/>
          </p:nvPr>
        </p:nvSpPr>
        <p:spPr>
          <a:xfrm>
            <a:off x="1295400" y="1828800"/>
            <a:ext cx="9601200" cy="43434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800"/>
              </a:spcBef>
              <a:spcAft>
                <a:spcPts val="0"/>
              </a:spcAft>
              <a:buClr>
                <a:srgbClr val="3A3D4B"/>
              </a:buClr>
              <a:buSzPts val="2400"/>
              <a:buFont typeface="Arial"/>
              <a:buChar char="•"/>
              <a:defRPr b="0" i="0" sz="2400" u="none" cap="none" strike="noStrike">
                <a:solidFill>
                  <a:srgbClr val="3A3D4B"/>
                </a:solidFill>
                <a:latin typeface="Calibri"/>
                <a:ea typeface="Calibri"/>
                <a:cs typeface="Calibri"/>
                <a:sym typeface="Calibri"/>
              </a:defRPr>
            </a:lvl1pPr>
            <a:lvl2pPr indent="-355600" lvl="1" marL="914400" marR="0" rtl="0" algn="l">
              <a:lnSpc>
                <a:spcPct val="90000"/>
              </a:lnSpc>
              <a:spcBef>
                <a:spcPts val="1000"/>
              </a:spcBef>
              <a:spcAft>
                <a:spcPts val="0"/>
              </a:spcAft>
              <a:buClr>
                <a:srgbClr val="FF914D"/>
              </a:buClr>
              <a:buSzPts val="2000"/>
              <a:buFont typeface="Arial"/>
              <a:buChar char="•"/>
              <a:defRPr b="0" i="0" sz="2000" u="none" cap="none" strike="noStrike">
                <a:solidFill>
                  <a:srgbClr val="3A3D4B"/>
                </a:solidFill>
                <a:latin typeface="Calibri"/>
                <a:ea typeface="Calibri"/>
                <a:cs typeface="Calibri"/>
                <a:sym typeface="Calibri"/>
              </a:defRPr>
            </a:lvl2pPr>
            <a:lvl3pPr indent="-342900" lvl="2" marL="1371600" marR="0" rtl="0" algn="l">
              <a:lnSpc>
                <a:spcPct val="90000"/>
              </a:lnSpc>
              <a:spcBef>
                <a:spcPts val="800"/>
              </a:spcBef>
              <a:spcAft>
                <a:spcPts val="0"/>
              </a:spcAft>
              <a:buClr>
                <a:srgbClr val="048A81"/>
              </a:buClr>
              <a:buSzPts val="1800"/>
              <a:buFont typeface="Noto Sans Symbols"/>
              <a:buChar char="✔"/>
              <a:defRPr b="0" i="0" sz="1800" u="none" cap="none" strike="noStrike">
                <a:solidFill>
                  <a:srgbClr val="3A3D4B"/>
                </a:solidFill>
                <a:latin typeface="Calibri"/>
                <a:ea typeface="Calibri"/>
                <a:cs typeface="Calibri"/>
                <a:sym typeface="Calibri"/>
              </a:defRPr>
            </a:lvl3pPr>
            <a:lvl4pPr indent="-330200" lvl="3" marL="1828800" marR="0" rtl="0" algn="l">
              <a:lnSpc>
                <a:spcPct val="90000"/>
              </a:lnSpc>
              <a:spcBef>
                <a:spcPts val="800"/>
              </a:spcBef>
              <a:spcAft>
                <a:spcPts val="0"/>
              </a:spcAft>
              <a:buClr>
                <a:srgbClr val="3A3D4B"/>
              </a:buClr>
              <a:buSzPts val="1600"/>
              <a:buFont typeface="Arial"/>
              <a:buChar char="•"/>
              <a:defRPr b="0" i="0" sz="1600" u="none" cap="none" strike="noStrike">
                <a:solidFill>
                  <a:srgbClr val="3A3D4B"/>
                </a:solidFill>
                <a:latin typeface="Calibri"/>
                <a:ea typeface="Calibri"/>
                <a:cs typeface="Calibri"/>
                <a:sym typeface="Calibri"/>
              </a:defRPr>
            </a:lvl4pPr>
            <a:lvl5pPr indent="-330200" lvl="4" marL="2286000" marR="0" rtl="0" algn="l">
              <a:lnSpc>
                <a:spcPct val="90000"/>
              </a:lnSpc>
              <a:spcBef>
                <a:spcPts val="800"/>
              </a:spcBef>
              <a:spcAft>
                <a:spcPts val="0"/>
              </a:spcAft>
              <a:buClr>
                <a:srgbClr val="3A3D4B"/>
              </a:buClr>
              <a:buSzPts val="1600"/>
              <a:buFont typeface="Arial"/>
              <a:buChar char="•"/>
              <a:defRPr b="0" i="0" sz="1600" u="none" cap="none" strike="noStrike">
                <a:solidFill>
                  <a:srgbClr val="3A3D4B"/>
                </a:solidFill>
                <a:latin typeface="Calibri"/>
                <a:ea typeface="Calibri"/>
                <a:cs typeface="Calibri"/>
                <a:sym typeface="Calibri"/>
              </a:defRPr>
            </a:lvl5pPr>
            <a:lvl6pPr indent="-330200" lvl="5" marL="27432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Book Antiqua"/>
                <a:ea typeface="Book Antiqua"/>
                <a:cs typeface="Book Antiqua"/>
                <a:sym typeface="Book Antiqua"/>
              </a:defRPr>
            </a:lvl6pPr>
            <a:lvl7pPr indent="-330200" lvl="6" marL="32004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Book Antiqua"/>
                <a:ea typeface="Book Antiqua"/>
                <a:cs typeface="Book Antiqua"/>
                <a:sym typeface="Book Antiqua"/>
              </a:defRPr>
            </a:lvl7pPr>
            <a:lvl8pPr indent="-330200" lvl="7" marL="36576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Book Antiqua"/>
                <a:ea typeface="Book Antiqua"/>
                <a:cs typeface="Book Antiqua"/>
                <a:sym typeface="Book Antiqua"/>
              </a:defRPr>
            </a:lvl8pPr>
            <a:lvl9pPr indent="-330200" lvl="8" marL="41148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Book Antiqua"/>
                <a:ea typeface="Book Antiqua"/>
                <a:cs typeface="Book Antiqua"/>
                <a:sym typeface="Book Antiqua"/>
              </a:defRPr>
            </a:lvl9pPr>
          </a:lstStyle>
          <a:p/>
        </p:txBody>
      </p:sp>
      <p:sp>
        <p:nvSpPr>
          <p:cNvPr id="15" name="Google Shape;15;p7"/>
          <p:cNvSpPr txBox="1"/>
          <p:nvPr>
            <p:ph idx="11" type="ftr"/>
          </p:nvPr>
        </p:nvSpPr>
        <p:spPr>
          <a:xfrm>
            <a:off x="1295399" y="6374999"/>
            <a:ext cx="6243203" cy="27432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9pPr>
          </a:lstStyle>
          <a:p/>
        </p:txBody>
      </p:sp>
      <p:sp>
        <p:nvSpPr>
          <p:cNvPr id="16" name="Google Shape;16;p7"/>
          <p:cNvSpPr txBox="1"/>
          <p:nvPr>
            <p:ph idx="10" type="dt"/>
          </p:nvPr>
        </p:nvSpPr>
        <p:spPr>
          <a:xfrm>
            <a:off x="7791449" y="6374999"/>
            <a:ext cx="1480705" cy="27432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Book Antiqua"/>
                <a:ea typeface="Book Antiqua"/>
                <a:cs typeface="Book Antiqua"/>
                <a:sym typeface="Book Antiqua"/>
              </a:defRPr>
            </a:lvl9pPr>
          </a:lstStyle>
          <a:p/>
        </p:txBody>
      </p:sp>
      <p:sp>
        <p:nvSpPr>
          <p:cNvPr id="17" name="Google Shape;17;p7"/>
          <p:cNvSpPr txBox="1"/>
          <p:nvPr>
            <p:ph idx="12" type="sldNum"/>
          </p:nvPr>
        </p:nvSpPr>
        <p:spPr>
          <a:xfrm>
            <a:off x="9525000" y="6374999"/>
            <a:ext cx="1371600" cy="27432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hyperlink" Target="https://webnew.ped.state.nm.us/wp-content/uploads/2025/01/ESEA-Programs-Unified-Application-Equitable-Services-Consultation-Form.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omments" Target="../comments/comment3.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hyperlink" Target="mailto:Unified.App@ped.nm.go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hyperlink" Target="mailto:Unified.App@nmped.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tinyurl.com/NMUAFeb4" TargetMode="External"/><Relationship Id="rId4" Type="http://schemas.openxmlformats.org/officeDocument/2006/relationships/hyperlink" Target="mailto:Unified.App@ped.nm.gov" TargetMode="External"/><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ctrTitle"/>
          </p:nvPr>
        </p:nvSpPr>
        <p:spPr>
          <a:xfrm>
            <a:off x="163918" y="1873584"/>
            <a:ext cx="6249671" cy="256032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3A3D4B"/>
              </a:buClr>
              <a:buSzPct val="100000"/>
              <a:buFont typeface="Calibri"/>
              <a:buNone/>
            </a:pPr>
            <a:r>
              <a:rPr b="1" lang="en" sz="6000"/>
              <a:t>NMPED </a:t>
            </a:r>
            <a:r>
              <a:rPr b="1" lang="en" sz="6000">
                <a:extLst>
                  <a:ext uri="http://customooxmlschemas.google.com/">
                    <go:slidesCustomData xmlns:go="http://customooxmlschemas.google.com/" textRoundtripDataId="0"/>
                  </a:ext>
                </a:extLst>
              </a:rPr>
              <a:t>Unified Application</a:t>
            </a:r>
            <a:endParaRPr b="1" sz="6000"/>
          </a:p>
          <a:p>
            <a:pPr indent="0" lvl="0" marL="0" rtl="0" algn="l">
              <a:lnSpc>
                <a:spcPct val="90000"/>
              </a:lnSpc>
              <a:spcBef>
                <a:spcPts val="1000"/>
              </a:spcBef>
              <a:spcAft>
                <a:spcPts val="0"/>
              </a:spcAft>
              <a:buClr>
                <a:srgbClr val="3A3D4B"/>
              </a:buClr>
              <a:buSzPct val="111111"/>
              <a:buFont typeface="Calibri"/>
              <a:buNone/>
            </a:pPr>
            <a:r>
              <a:rPr lang="en" sz="5400"/>
              <a:t>ESEA Equitable Services </a:t>
            </a:r>
            <a:endParaRPr sz="5400"/>
          </a:p>
        </p:txBody>
      </p:sp>
      <p:pic>
        <p:nvPicPr>
          <p:cNvPr id="59" name="Google Shape;59;p1"/>
          <p:cNvPicPr preferRelativeResize="0"/>
          <p:nvPr>
            <p:ph idx="2" type="pic"/>
          </p:nvPr>
        </p:nvPicPr>
        <p:blipFill rotWithShape="1">
          <a:blip r:embed="rId3">
            <a:alphaModFix/>
          </a:blip>
          <a:srcRect b="4282" l="0" r="0" t="4283"/>
          <a:stretch/>
        </p:blipFill>
        <p:spPr>
          <a:xfrm>
            <a:off x="7537845" y="939800"/>
            <a:ext cx="4487785" cy="5648960"/>
          </a:xfrm>
          <a:prstGeom prst="rect">
            <a:avLst/>
          </a:prstGeom>
          <a:noFill/>
          <a:ln>
            <a:noFill/>
          </a:ln>
        </p:spPr>
      </p:pic>
      <p:pic>
        <p:nvPicPr>
          <p:cNvPr id="60" name="Google Shape;60;p1"/>
          <p:cNvPicPr preferRelativeResize="0"/>
          <p:nvPr/>
        </p:nvPicPr>
        <p:blipFill rotWithShape="1">
          <a:blip r:embed="rId4">
            <a:alphaModFix/>
          </a:blip>
          <a:srcRect b="61160" l="41085" r="17606" t="29372"/>
          <a:stretch/>
        </p:blipFill>
        <p:spPr>
          <a:xfrm>
            <a:off x="163918" y="4433904"/>
            <a:ext cx="3993932" cy="515007"/>
          </a:xfrm>
          <a:prstGeom prst="rect">
            <a:avLst/>
          </a:prstGeom>
          <a:noFill/>
          <a:ln>
            <a:noFill/>
          </a:ln>
        </p:spPr>
      </p:pic>
      <p:sp>
        <p:nvSpPr>
          <p:cNvPr id="61" name="Google Shape;61;p1"/>
          <p:cNvSpPr txBox="1"/>
          <p:nvPr/>
        </p:nvSpPr>
        <p:spPr>
          <a:xfrm>
            <a:off x="282675" y="4953000"/>
            <a:ext cx="4584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3A3D4B"/>
                </a:solidFill>
                <a:latin typeface="Calibri"/>
                <a:ea typeface="Calibri"/>
                <a:cs typeface="Calibri"/>
                <a:sym typeface="Calibri"/>
              </a:rPr>
              <a:t> February 4, 2025</a:t>
            </a:r>
            <a:endParaRPr b="0" i="0" sz="2400" u="none" cap="none" strike="noStrike">
              <a:solidFill>
                <a:srgbClr val="3A3D4B"/>
              </a:solidFill>
              <a:latin typeface="Calibri"/>
              <a:ea typeface="Calibri"/>
              <a:cs typeface="Calibri"/>
              <a:sym typeface="Calibri"/>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265e935388_0_3"/>
          <p:cNvSpPr txBox="1"/>
          <p:nvPr>
            <p:ph type="title"/>
          </p:nvPr>
        </p:nvSpPr>
        <p:spPr>
          <a:xfrm>
            <a:off x="415600" y="593367"/>
            <a:ext cx="113607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Equitable Services Consultation Form </a:t>
            </a:r>
            <a:endParaRPr/>
          </a:p>
        </p:txBody>
      </p:sp>
      <p:sp>
        <p:nvSpPr>
          <p:cNvPr id="152" name="Google Shape;152;g3265e935388_0_3"/>
          <p:cNvSpPr txBox="1"/>
          <p:nvPr>
            <p:ph idx="12" type="sldNum"/>
          </p:nvPr>
        </p:nvSpPr>
        <p:spPr>
          <a:xfrm>
            <a:off x="11296611" y="6217623"/>
            <a:ext cx="731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chemeClr val="dk1"/>
              </a:buClr>
              <a:buSzPts val="1100"/>
              <a:buFont typeface="Book Antiqua"/>
              <a:buNone/>
            </a:pPr>
            <a:fld id="{00000000-1234-1234-1234-123412341234}" type="slidenum">
              <a:rPr lang="en"/>
              <a:t>‹#›</a:t>
            </a:fld>
            <a:endParaRPr/>
          </a:p>
        </p:txBody>
      </p:sp>
      <p:pic>
        <p:nvPicPr>
          <p:cNvPr id="153" name="Google Shape;153;g3265e935388_0_3"/>
          <p:cNvPicPr preferRelativeResize="0"/>
          <p:nvPr/>
        </p:nvPicPr>
        <p:blipFill>
          <a:blip r:embed="rId3">
            <a:alphaModFix/>
          </a:blip>
          <a:stretch>
            <a:fillRect/>
          </a:stretch>
        </p:blipFill>
        <p:spPr>
          <a:xfrm>
            <a:off x="211154" y="1701375"/>
            <a:ext cx="3730074" cy="4968800"/>
          </a:xfrm>
          <a:prstGeom prst="rect">
            <a:avLst/>
          </a:prstGeom>
          <a:noFill/>
          <a:ln cap="flat" cmpd="sng" w="28575">
            <a:solidFill>
              <a:schemeClr val="dk2"/>
            </a:solidFill>
            <a:prstDash val="solid"/>
            <a:round/>
            <a:headEnd len="sm" w="sm" type="none"/>
            <a:tailEnd len="sm" w="sm" type="none"/>
          </a:ln>
        </p:spPr>
      </p:pic>
      <p:sp>
        <p:nvSpPr>
          <p:cNvPr id="154" name="Google Shape;154;g3265e935388_0_3"/>
          <p:cNvSpPr txBox="1"/>
          <p:nvPr/>
        </p:nvSpPr>
        <p:spPr>
          <a:xfrm>
            <a:off x="4069275" y="1764300"/>
            <a:ext cx="7903800" cy="49689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rgbClr val="3A3D4B"/>
              </a:buClr>
              <a:buSzPts val="1900"/>
              <a:buFont typeface="Calibri"/>
              <a:buChar char="●"/>
            </a:pPr>
            <a:r>
              <a:rPr lang="en" sz="1900" u="sng">
                <a:solidFill>
                  <a:schemeClr val="hlink"/>
                </a:solidFill>
                <a:latin typeface="Calibri"/>
                <a:ea typeface="Calibri"/>
                <a:cs typeface="Calibri"/>
                <a:sym typeface="Calibri"/>
                <a:hlinkClick r:id="rId4"/>
              </a:rPr>
              <a:t>New consolidated equitable services consultation form</a:t>
            </a:r>
            <a:r>
              <a:rPr lang="en" sz="1900">
                <a:solidFill>
                  <a:srgbClr val="3A3D4B"/>
                </a:solidFill>
                <a:latin typeface="Calibri"/>
                <a:ea typeface="Calibri"/>
                <a:cs typeface="Calibri"/>
                <a:sym typeface="Calibri"/>
              </a:rPr>
              <a:t> for Title Programs is available on the Unified Application Support Page and covers: </a:t>
            </a:r>
            <a:endParaRPr sz="1900">
              <a:solidFill>
                <a:srgbClr val="3A3D4B"/>
              </a:solidFill>
              <a:latin typeface="Calibri"/>
              <a:ea typeface="Calibri"/>
              <a:cs typeface="Calibri"/>
              <a:sym typeface="Calibri"/>
            </a:endParaRPr>
          </a:p>
          <a:p>
            <a:pPr indent="-342900" lvl="1" marL="914400" rtl="0" algn="l">
              <a:spcBef>
                <a:spcPts val="0"/>
              </a:spcBef>
              <a:spcAft>
                <a:spcPts val="0"/>
              </a:spcAft>
              <a:buClr>
                <a:srgbClr val="3A3D4B"/>
              </a:buClr>
              <a:buSzPts val="1800"/>
              <a:buFont typeface="Calibri"/>
              <a:buChar char="○"/>
            </a:pPr>
            <a:r>
              <a:rPr lang="en" sz="1800">
                <a:solidFill>
                  <a:srgbClr val="3A3D4B"/>
                </a:solidFill>
                <a:latin typeface="Calibri"/>
                <a:ea typeface="Calibri"/>
                <a:cs typeface="Calibri"/>
                <a:sym typeface="Calibri"/>
              </a:rPr>
              <a:t>Title I, Part A</a:t>
            </a:r>
            <a:endParaRPr sz="1800">
              <a:solidFill>
                <a:srgbClr val="3A3D4B"/>
              </a:solidFill>
              <a:latin typeface="Calibri"/>
              <a:ea typeface="Calibri"/>
              <a:cs typeface="Calibri"/>
              <a:sym typeface="Calibri"/>
            </a:endParaRPr>
          </a:p>
          <a:p>
            <a:pPr indent="-342900" lvl="1" marL="914400" rtl="0" algn="l">
              <a:spcBef>
                <a:spcPts val="0"/>
              </a:spcBef>
              <a:spcAft>
                <a:spcPts val="0"/>
              </a:spcAft>
              <a:buClr>
                <a:srgbClr val="3A3D4B"/>
              </a:buClr>
              <a:buSzPts val="1800"/>
              <a:buFont typeface="Calibri"/>
              <a:buChar char="○"/>
            </a:pPr>
            <a:r>
              <a:rPr lang="en" sz="1800">
                <a:solidFill>
                  <a:srgbClr val="3A3D4B"/>
                </a:solidFill>
                <a:latin typeface="Calibri"/>
                <a:ea typeface="Calibri"/>
                <a:cs typeface="Calibri"/>
                <a:sym typeface="Calibri"/>
              </a:rPr>
              <a:t>Title I, Part C</a:t>
            </a:r>
            <a:endParaRPr sz="1800">
              <a:solidFill>
                <a:srgbClr val="3A3D4B"/>
              </a:solidFill>
              <a:latin typeface="Calibri"/>
              <a:ea typeface="Calibri"/>
              <a:cs typeface="Calibri"/>
              <a:sym typeface="Calibri"/>
            </a:endParaRPr>
          </a:p>
          <a:p>
            <a:pPr indent="-342900" lvl="1" marL="914400" rtl="0" algn="l">
              <a:spcBef>
                <a:spcPts val="0"/>
              </a:spcBef>
              <a:spcAft>
                <a:spcPts val="0"/>
              </a:spcAft>
              <a:buClr>
                <a:srgbClr val="3A3D4B"/>
              </a:buClr>
              <a:buSzPts val="1800"/>
              <a:buFont typeface="Calibri"/>
              <a:buChar char="○"/>
            </a:pPr>
            <a:r>
              <a:rPr lang="en" sz="1800">
                <a:solidFill>
                  <a:srgbClr val="3A3D4B"/>
                </a:solidFill>
                <a:latin typeface="Calibri"/>
                <a:ea typeface="Calibri"/>
                <a:cs typeface="Calibri"/>
                <a:sym typeface="Calibri"/>
              </a:rPr>
              <a:t>Title II, Part A</a:t>
            </a:r>
            <a:endParaRPr sz="1800">
              <a:solidFill>
                <a:srgbClr val="3A3D4B"/>
              </a:solidFill>
              <a:latin typeface="Calibri"/>
              <a:ea typeface="Calibri"/>
              <a:cs typeface="Calibri"/>
              <a:sym typeface="Calibri"/>
            </a:endParaRPr>
          </a:p>
          <a:p>
            <a:pPr indent="-342900" lvl="1" marL="914400" rtl="0" algn="l">
              <a:spcBef>
                <a:spcPts val="0"/>
              </a:spcBef>
              <a:spcAft>
                <a:spcPts val="0"/>
              </a:spcAft>
              <a:buClr>
                <a:srgbClr val="3A3D4B"/>
              </a:buClr>
              <a:buSzPts val="1800"/>
              <a:buFont typeface="Calibri"/>
              <a:buChar char="○"/>
            </a:pPr>
            <a:r>
              <a:rPr lang="en" sz="1800">
                <a:solidFill>
                  <a:srgbClr val="3A3D4B"/>
                </a:solidFill>
                <a:latin typeface="Calibri"/>
                <a:ea typeface="Calibri"/>
                <a:cs typeface="Calibri"/>
                <a:sym typeface="Calibri"/>
              </a:rPr>
              <a:t>Title III</a:t>
            </a:r>
            <a:endParaRPr sz="1800">
              <a:solidFill>
                <a:srgbClr val="3A3D4B"/>
              </a:solidFill>
              <a:latin typeface="Calibri"/>
              <a:ea typeface="Calibri"/>
              <a:cs typeface="Calibri"/>
              <a:sym typeface="Calibri"/>
            </a:endParaRPr>
          </a:p>
          <a:p>
            <a:pPr indent="-342900" lvl="1" marL="914400" rtl="0" algn="l">
              <a:spcBef>
                <a:spcPts val="0"/>
              </a:spcBef>
              <a:spcAft>
                <a:spcPts val="0"/>
              </a:spcAft>
              <a:buClr>
                <a:srgbClr val="3A3D4B"/>
              </a:buClr>
              <a:buSzPts val="1800"/>
              <a:buFont typeface="Calibri"/>
              <a:buChar char="○"/>
            </a:pPr>
            <a:r>
              <a:rPr lang="en" sz="1800">
                <a:solidFill>
                  <a:srgbClr val="3A3D4B"/>
                </a:solidFill>
                <a:latin typeface="Calibri"/>
                <a:ea typeface="Calibri"/>
                <a:cs typeface="Calibri"/>
                <a:sym typeface="Calibri"/>
              </a:rPr>
              <a:t>Title IV, Part A</a:t>
            </a:r>
            <a:endParaRPr sz="1800">
              <a:solidFill>
                <a:srgbClr val="3A3D4B"/>
              </a:solidFill>
              <a:latin typeface="Calibri"/>
              <a:ea typeface="Calibri"/>
              <a:cs typeface="Calibri"/>
              <a:sym typeface="Calibri"/>
            </a:endParaRPr>
          </a:p>
          <a:p>
            <a:pPr indent="-342900" lvl="0" marL="457200" rtl="0" algn="l">
              <a:spcBef>
                <a:spcPts val="0"/>
              </a:spcBef>
              <a:spcAft>
                <a:spcPts val="0"/>
              </a:spcAft>
              <a:buClr>
                <a:srgbClr val="3A3D4B"/>
              </a:buClr>
              <a:buSzPts val="1800"/>
              <a:buFont typeface="Calibri"/>
              <a:buChar char="●"/>
            </a:pPr>
            <a:r>
              <a:rPr lang="en" sz="1800">
                <a:solidFill>
                  <a:srgbClr val="3A3D4B"/>
                </a:solidFill>
                <a:latin typeface="Calibri"/>
                <a:ea typeface="Calibri"/>
                <a:cs typeface="Calibri"/>
                <a:sym typeface="Calibri"/>
              </a:rPr>
              <a:t>Must be completed by private school official, in </a:t>
            </a:r>
            <a:r>
              <a:rPr lang="en" sz="1800">
                <a:solidFill>
                  <a:srgbClr val="3A3D4B"/>
                </a:solidFill>
                <a:latin typeface="Calibri"/>
                <a:ea typeface="Calibri"/>
                <a:cs typeface="Calibri"/>
                <a:sym typeface="Calibri"/>
              </a:rPr>
              <a:t>conjunction</a:t>
            </a:r>
            <a:r>
              <a:rPr lang="en" sz="1800">
                <a:solidFill>
                  <a:srgbClr val="3A3D4B"/>
                </a:solidFill>
                <a:latin typeface="Calibri"/>
                <a:ea typeface="Calibri"/>
                <a:cs typeface="Calibri"/>
                <a:sym typeface="Calibri"/>
              </a:rPr>
              <a:t> with District Representative</a:t>
            </a:r>
            <a:endParaRPr sz="1800">
              <a:solidFill>
                <a:srgbClr val="3A3D4B"/>
              </a:solidFill>
              <a:latin typeface="Calibri"/>
              <a:ea typeface="Calibri"/>
              <a:cs typeface="Calibri"/>
              <a:sym typeface="Calibri"/>
            </a:endParaRPr>
          </a:p>
          <a:p>
            <a:pPr indent="-342900" lvl="0" marL="457200" rtl="0" algn="l">
              <a:spcBef>
                <a:spcPts val="0"/>
              </a:spcBef>
              <a:spcAft>
                <a:spcPts val="0"/>
              </a:spcAft>
              <a:buClr>
                <a:srgbClr val="3A3D4B"/>
              </a:buClr>
              <a:buSzPts val="1800"/>
              <a:buFont typeface="Calibri"/>
              <a:buChar char="●"/>
            </a:pPr>
            <a:r>
              <a:rPr lang="en" sz="1800">
                <a:solidFill>
                  <a:srgbClr val="3A3D4B"/>
                </a:solidFill>
                <a:latin typeface="Calibri"/>
                <a:ea typeface="Calibri"/>
                <a:cs typeface="Calibri"/>
                <a:sym typeface="Calibri"/>
              </a:rPr>
              <a:t>Examples of information needed:</a:t>
            </a:r>
            <a:endParaRPr sz="1800">
              <a:solidFill>
                <a:srgbClr val="3A3D4B"/>
              </a:solidFill>
              <a:latin typeface="Calibri"/>
              <a:ea typeface="Calibri"/>
              <a:cs typeface="Calibri"/>
              <a:sym typeface="Calibri"/>
            </a:endParaRPr>
          </a:p>
          <a:p>
            <a:pPr indent="-342900" lvl="1" marL="914400" rtl="0" algn="l">
              <a:spcBef>
                <a:spcPts val="0"/>
              </a:spcBef>
              <a:spcAft>
                <a:spcPts val="0"/>
              </a:spcAft>
              <a:buClr>
                <a:srgbClr val="3A3D4B"/>
              </a:buClr>
              <a:buSzPts val="1800"/>
              <a:buFont typeface="Calibri"/>
              <a:buChar char="○"/>
            </a:pPr>
            <a:r>
              <a:rPr lang="en" sz="1800">
                <a:solidFill>
                  <a:srgbClr val="3A3D4B"/>
                </a:solidFill>
                <a:latin typeface="Calibri"/>
                <a:ea typeface="Calibri"/>
                <a:cs typeface="Calibri"/>
                <a:sym typeface="Calibri"/>
              </a:rPr>
              <a:t>Describe what services will be provided at the private school</a:t>
            </a:r>
            <a:endParaRPr sz="1800">
              <a:solidFill>
                <a:srgbClr val="3A3D4B"/>
              </a:solidFill>
              <a:latin typeface="Calibri"/>
              <a:ea typeface="Calibri"/>
              <a:cs typeface="Calibri"/>
              <a:sym typeface="Calibri"/>
            </a:endParaRPr>
          </a:p>
          <a:p>
            <a:pPr indent="-342900" lvl="1" marL="914400" rtl="0" algn="l">
              <a:spcBef>
                <a:spcPts val="0"/>
              </a:spcBef>
              <a:spcAft>
                <a:spcPts val="0"/>
              </a:spcAft>
              <a:buClr>
                <a:srgbClr val="3A3D4B"/>
              </a:buClr>
              <a:buSzPts val="1800"/>
              <a:buFont typeface="Calibri"/>
              <a:buChar char="○"/>
            </a:pPr>
            <a:r>
              <a:rPr lang="en" sz="1800">
                <a:solidFill>
                  <a:srgbClr val="3A3D4B"/>
                </a:solidFill>
                <a:latin typeface="Calibri"/>
                <a:ea typeface="Calibri"/>
                <a:cs typeface="Calibri"/>
                <a:sym typeface="Calibri"/>
              </a:rPr>
              <a:t>How eligible students were identified </a:t>
            </a:r>
            <a:endParaRPr sz="1800">
              <a:solidFill>
                <a:srgbClr val="3A3D4B"/>
              </a:solidFill>
              <a:latin typeface="Calibri"/>
              <a:ea typeface="Calibri"/>
              <a:cs typeface="Calibri"/>
              <a:sym typeface="Calibri"/>
            </a:endParaRPr>
          </a:p>
          <a:p>
            <a:pPr indent="-342900" lvl="1" marL="914400" rtl="0" algn="l">
              <a:spcBef>
                <a:spcPts val="0"/>
              </a:spcBef>
              <a:spcAft>
                <a:spcPts val="0"/>
              </a:spcAft>
              <a:buClr>
                <a:srgbClr val="3A3D4B"/>
              </a:buClr>
              <a:buSzPts val="1800"/>
              <a:buFont typeface="Calibri"/>
              <a:buChar char="○"/>
            </a:pPr>
            <a:r>
              <a:rPr lang="en" sz="1800">
                <a:solidFill>
                  <a:srgbClr val="3A3D4B"/>
                </a:solidFill>
                <a:latin typeface="Calibri"/>
                <a:ea typeface="Calibri"/>
                <a:cs typeface="Calibri"/>
                <a:sym typeface="Calibri"/>
              </a:rPr>
              <a:t>How will effectiveness of program be measured</a:t>
            </a:r>
            <a:endParaRPr sz="1800">
              <a:solidFill>
                <a:srgbClr val="3A3D4B"/>
              </a:solidFill>
              <a:latin typeface="Calibri"/>
              <a:ea typeface="Calibri"/>
              <a:cs typeface="Calibri"/>
              <a:sym typeface="Calibri"/>
            </a:endParaRPr>
          </a:p>
        </p:txBody>
      </p:sp>
      <p:sp>
        <p:nvSpPr>
          <p:cNvPr id="155" name="Google Shape;155;g3265e935388_0_3"/>
          <p:cNvSpPr/>
          <p:nvPr/>
        </p:nvSpPr>
        <p:spPr>
          <a:xfrm>
            <a:off x="1340075" y="2414075"/>
            <a:ext cx="610800" cy="6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254bd6649c_0_103"/>
          <p:cNvSpPr txBox="1"/>
          <p:nvPr>
            <p:ph type="ctrTitle"/>
          </p:nvPr>
        </p:nvSpPr>
        <p:spPr>
          <a:xfrm>
            <a:off x="324825" y="3601575"/>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Equitable Services Requirements </a:t>
            </a:r>
            <a:endParaRPr sz="6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254bd6649c_0_108"/>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LEA Services to Eligible Private Students</a:t>
            </a:r>
            <a:endParaRPr b="1" sz="3600"/>
          </a:p>
        </p:txBody>
      </p:sp>
      <p:pic>
        <p:nvPicPr>
          <p:cNvPr descr="A picture containing calendar&#10;&#10;Description automatically generated" id="167" name="Google Shape;167;g3254bd6649c_0_108"/>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168" name="Google Shape;168;g3254bd6649c_0_108"/>
          <p:cNvSpPr txBox="1"/>
          <p:nvPr/>
        </p:nvSpPr>
        <p:spPr>
          <a:xfrm>
            <a:off x="143625" y="1754975"/>
            <a:ext cx="8597700" cy="44022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rgbClr val="000000"/>
              </a:buClr>
              <a:buSzPts val="2000"/>
              <a:buFont typeface="Calibri"/>
              <a:buChar char="●"/>
            </a:pPr>
            <a:r>
              <a:rPr b="0" i="0" lang="en" sz="2000" u="none" cap="none" strike="noStrike">
                <a:solidFill>
                  <a:srgbClr val="000000"/>
                </a:solidFill>
                <a:latin typeface="Calibri"/>
                <a:ea typeface="Calibri"/>
                <a:cs typeface="Calibri"/>
                <a:sym typeface="Calibri"/>
              </a:rPr>
              <a:t>Services to eligible private school children must be secular, neutral, non-ideological, provided in a timely manner, and equitable in comparison to services and benefits for public school children. </a:t>
            </a:r>
            <a:endParaRPr b="0" i="0" sz="20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0" i="0" lang="en" sz="2000" u="none" cap="none" strike="noStrike">
                <a:solidFill>
                  <a:srgbClr val="000000"/>
                </a:solidFill>
                <a:latin typeface="Calibri"/>
                <a:ea typeface="Calibri"/>
                <a:cs typeface="Calibri"/>
                <a:sym typeface="Calibri"/>
              </a:rPr>
              <a:t>Options for private-school services include, but are not limited to:</a:t>
            </a:r>
            <a:endParaRPr b="0" i="0" sz="2000" u="none" cap="none" strike="noStrike">
              <a:solidFill>
                <a:srgbClr val="000000"/>
              </a:solidFill>
              <a:latin typeface="Calibri"/>
              <a:ea typeface="Calibri"/>
              <a:cs typeface="Calibri"/>
              <a:sym typeface="Calibri"/>
            </a:endParaRPr>
          </a:p>
          <a:p>
            <a:pPr indent="-355600" lvl="1" marL="914400" marR="0" rtl="0" algn="l">
              <a:lnSpc>
                <a:spcPct val="100000"/>
              </a:lnSpc>
              <a:spcBef>
                <a:spcPts val="0"/>
              </a:spcBef>
              <a:spcAft>
                <a:spcPts val="0"/>
              </a:spcAft>
              <a:buClr>
                <a:srgbClr val="000000"/>
              </a:buClr>
              <a:buSzPts val="2000"/>
              <a:buFont typeface="Calibri"/>
              <a:buChar char="○"/>
            </a:pPr>
            <a:r>
              <a:rPr b="0" i="0" lang="en" sz="2000" u="none" cap="none" strike="noStrike">
                <a:solidFill>
                  <a:srgbClr val="000000"/>
                </a:solidFill>
                <a:latin typeface="Calibri"/>
                <a:ea typeface="Calibri"/>
                <a:cs typeface="Calibri"/>
                <a:sym typeface="Calibri"/>
              </a:rPr>
              <a:t>Instructional services provided by public-school employees or third-party contractors</a:t>
            </a:r>
            <a:endParaRPr b="0" i="0" sz="2000" u="none" cap="none" strike="noStrike">
              <a:solidFill>
                <a:srgbClr val="000000"/>
              </a:solidFill>
              <a:latin typeface="Calibri"/>
              <a:ea typeface="Calibri"/>
              <a:cs typeface="Calibri"/>
              <a:sym typeface="Calibri"/>
            </a:endParaRPr>
          </a:p>
          <a:p>
            <a:pPr indent="-355600" lvl="1" marL="914400" marR="0" rtl="0" algn="l">
              <a:lnSpc>
                <a:spcPct val="100000"/>
              </a:lnSpc>
              <a:spcBef>
                <a:spcPts val="0"/>
              </a:spcBef>
              <a:spcAft>
                <a:spcPts val="0"/>
              </a:spcAft>
              <a:buClr>
                <a:srgbClr val="000000"/>
              </a:buClr>
              <a:buSzPts val="2000"/>
              <a:buFont typeface="Calibri"/>
              <a:buChar char="○"/>
            </a:pPr>
            <a:r>
              <a:rPr b="0" i="0" lang="en" sz="2000" u="none" cap="none" strike="noStrike">
                <a:solidFill>
                  <a:srgbClr val="000000"/>
                </a:solidFill>
                <a:latin typeface="Calibri"/>
                <a:ea typeface="Calibri"/>
                <a:cs typeface="Calibri"/>
                <a:sym typeface="Calibri"/>
              </a:rPr>
              <a:t>Extended-day services</a:t>
            </a:r>
            <a:endParaRPr b="0" i="0" sz="2000" u="none" cap="none" strike="noStrike">
              <a:solidFill>
                <a:srgbClr val="000000"/>
              </a:solidFill>
              <a:latin typeface="Calibri"/>
              <a:ea typeface="Calibri"/>
              <a:cs typeface="Calibri"/>
              <a:sym typeface="Calibri"/>
            </a:endParaRPr>
          </a:p>
          <a:p>
            <a:pPr indent="-355600" lvl="1" marL="914400" marR="0" rtl="0" algn="l">
              <a:lnSpc>
                <a:spcPct val="100000"/>
              </a:lnSpc>
              <a:spcBef>
                <a:spcPts val="0"/>
              </a:spcBef>
              <a:spcAft>
                <a:spcPts val="0"/>
              </a:spcAft>
              <a:buClr>
                <a:srgbClr val="000000"/>
              </a:buClr>
              <a:buSzPts val="2000"/>
              <a:buFont typeface="Calibri"/>
              <a:buChar char="○"/>
            </a:pPr>
            <a:r>
              <a:rPr b="0" i="0" lang="en" sz="2000" u="none" cap="none" strike="noStrike">
                <a:solidFill>
                  <a:srgbClr val="000000"/>
                </a:solidFill>
                <a:latin typeface="Calibri"/>
                <a:ea typeface="Calibri"/>
                <a:cs typeface="Calibri"/>
                <a:sym typeface="Calibri"/>
              </a:rPr>
              <a:t>Summer school</a:t>
            </a:r>
            <a:endParaRPr b="0" i="0" sz="2000" u="none" cap="none" strike="noStrike">
              <a:solidFill>
                <a:srgbClr val="000000"/>
              </a:solidFill>
              <a:latin typeface="Calibri"/>
              <a:ea typeface="Calibri"/>
              <a:cs typeface="Calibri"/>
              <a:sym typeface="Calibri"/>
            </a:endParaRPr>
          </a:p>
          <a:p>
            <a:pPr indent="-355600" lvl="1" marL="914400" marR="0" rtl="0" algn="l">
              <a:lnSpc>
                <a:spcPct val="100000"/>
              </a:lnSpc>
              <a:spcBef>
                <a:spcPts val="0"/>
              </a:spcBef>
              <a:spcAft>
                <a:spcPts val="0"/>
              </a:spcAft>
              <a:buClr>
                <a:srgbClr val="000000"/>
              </a:buClr>
              <a:buSzPts val="2000"/>
              <a:buFont typeface="Calibri"/>
              <a:buChar char="○"/>
            </a:pPr>
            <a:r>
              <a:rPr b="0" i="0" lang="en" sz="2000" u="none" cap="none" strike="noStrike">
                <a:solidFill>
                  <a:srgbClr val="000000"/>
                </a:solidFill>
                <a:latin typeface="Calibri"/>
                <a:ea typeface="Calibri"/>
                <a:cs typeface="Calibri"/>
                <a:sym typeface="Calibri"/>
              </a:rPr>
              <a:t>Family literacy programs</a:t>
            </a:r>
            <a:endParaRPr b="0" i="0" sz="2000" u="none" cap="none" strike="noStrike">
              <a:solidFill>
                <a:srgbClr val="000000"/>
              </a:solidFill>
              <a:latin typeface="Calibri"/>
              <a:ea typeface="Calibri"/>
              <a:cs typeface="Calibri"/>
              <a:sym typeface="Calibri"/>
            </a:endParaRPr>
          </a:p>
          <a:p>
            <a:pPr indent="-355600" lvl="1" marL="914400" marR="0" rtl="0" algn="l">
              <a:lnSpc>
                <a:spcPct val="100000"/>
              </a:lnSpc>
              <a:spcBef>
                <a:spcPts val="0"/>
              </a:spcBef>
              <a:spcAft>
                <a:spcPts val="0"/>
              </a:spcAft>
              <a:buClr>
                <a:srgbClr val="000000"/>
              </a:buClr>
              <a:buSzPts val="2000"/>
              <a:buFont typeface="Calibri"/>
              <a:buChar char="○"/>
            </a:pPr>
            <a:r>
              <a:rPr b="0" i="0" lang="en" sz="2000" u="none" cap="none" strike="noStrike">
                <a:solidFill>
                  <a:srgbClr val="000000"/>
                </a:solidFill>
                <a:latin typeface="Calibri"/>
                <a:ea typeface="Calibri"/>
                <a:cs typeface="Calibri"/>
                <a:sym typeface="Calibri"/>
              </a:rPr>
              <a:t>Counseling programs</a:t>
            </a:r>
            <a:endParaRPr b="0" i="0" sz="2000" u="none" cap="none" strike="noStrike">
              <a:solidFill>
                <a:srgbClr val="000000"/>
              </a:solidFill>
              <a:latin typeface="Calibri"/>
              <a:ea typeface="Calibri"/>
              <a:cs typeface="Calibri"/>
              <a:sym typeface="Calibri"/>
            </a:endParaRPr>
          </a:p>
          <a:p>
            <a:pPr indent="-355600" lvl="1" marL="914400" marR="0" rtl="0" algn="l">
              <a:lnSpc>
                <a:spcPct val="100000"/>
              </a:lnSpc>
              <a:spcBef>
                <a:spcPts val="0"/>
              </a:spcBef>
              <a:spcAft>
                <a:spcPts val="0"/>
              </a:spcAft>
              <a:buClr>
                <a:srgbClr val="000000"/>
              </a:buClr>
              <a:buSzPts val="2000"/>
              <a:buFont typeface="Calibri"/>
              <a:buChar char="○"/>
            </a:pPr>
            <a:r>
              <a:rPr b="0" i="0" lang="en" sz="2000" u="none" cap="none" strike="noStrike">
                <a:solidFill>
                  <a:srgbClr val="000000"/>
                </a:solidFill>
                <a:latin typeface="Calibri"/>
                <a:ea typeface="Calibri"/>
                <a:cs typeface="Calibri"/>
                <a:sym typeface="Calibri"/>
              </a:rPr>
              <a:t>Tutoring</a:t>
            </a:r>
            <a:endParaRPr b="0" i="0" sz="2000" u="none" cap="none" strike="noStrike">
              <a:solidFill>
                <a:srgbClr val="000000"/>
              </a:solidFill>
              <a:latin typeface="Calibri"/>
              <a:ea typeface="Calibri"/>
              <a:cs typeface="Calibri"/>
              <a:sym typeface="Calibri"/>
            </a:endParaRPr>
          </a:p>
          <a:p>
            <a:pPr indent="-355600" lvl="1" marL="914400" marR="0" rtl="0" algn="l">
              <a:lnSpc>
                <a:spcPct val="100000"/>
              </a:lnSpc>
              <a:spcBef>
                <a:spcPts val="0"/>
              </a:spcBef>
              <a:spcAft>
                <a:spcPts val="0"/>
              </a:spcAft>
              <a:buClr>
                <a:srgbClr val="000000"/>
              </a:buClr>
              <a:buSzPts val="2000"/>
              <a:buFont typeface="Calibri"/>
              <a:buChar char="○"/>
            </a:pPr>
            <a:r>
              <a:rPr b="0" i="0" lang="en" sz="2000" u="none" cap="none" strike="noStrike">
                <a:solidFill>
                  <a:srgbClr val="000000"/>
                </a:solidFill>
                <a:latin typeface="Calibri"/>
                <a:ea typeface="Calibri"/>
                <a:cs typeface="Calibri"/>
                <a:sym typeface="Calibri"/>
              </a:rPr>
              <a:t>School district professional development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9" name="Google Shape;169;g3254bd6649c_0_108"/>
          <p:cNvPicPr preferRelativeResize="0"/>
          <p:nvPr/>
        </p:nvPicPr>
        <p:blipFill rotWithShape="1">
          <a:blip r:embed="rId4">
            <a:alphaModFix/>
          </a:blip>
          <a:srcRect b="0" l="0" r="0" t="0"/>
          <a:stretch/>
        </p:blipFill>
        <p:spPr>
          <a:xfrm>
            <a:off x="8995500" y="2696775"/>
            <a:ext cx="2603899" cy="26038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254bd6649c_0_116"/>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Control of Funds </a:t>
            </a:r>
            <a:endParaRPr b="1" sz="3600"/>
          </a:p>
        </p:txBody>
      </p:sp>
      <p:pic>
        <p:nvPicPr>
          <p:cNvPr descr="A picture containing calendar&#10;&#10;Description automatically generated" id="175" name="Google Shape;175;g3254bd6649c_0_116"/>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176" name="Google Shape;176;g3254bd6649c_0_116"/>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100000"/>
              </a:lnSpc>
              <a:spcBef>
                <a:spcPts val="0"/>
              </a:spcBef>
              <a:spcAft>
                <a:spcPts val="0"/>
              </a:spcAft>
              <a:buClr>
                <a:schemeClr val="dk2"/>
              </a:buClr>
              <a:buSzPts val="1100"/>
              <a:buFont typeface="Arial"/>
              <a:buNone/>
            </a:pPr>
            <a:r>
              <a:t/>
            </a:r>
            <a:endParaRPr b="1" i="0" sz="1900" u="none" cap="none" strike="noStrike">
              <a:solidFill>
                <a:srgbClr val="FFFFFF"/>
              </a:solidFill>
              <a:highlight>
                <a:srgbClr val="008080"/>
              </a:highlight>
              <a:latin typeface="Calibri"/>
              <a:ea typeface="Calibri"/>
              <a:cs typeface="Calibri"/>
              <a:sym typeface="Calibri"/>
            </a:endParaRPr>
          </a:p>
        </p:txBody>
      </p:sp>
      <p:sp>
        <p:nvSpPr>
          <p:cNvPr id="177" name="Google Shape;177;g3254bd6649c_0_116"/>
          <p:cNvSpPr txBox="1"/>
          <p:nvPr/>
        </p:nvSpPr>
        <p:spPr>
          <a:xfrm>
            <a:off x="455834" y="2648414"/>
            <a:ext cx="4260000" cy="532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Calibri"/>
                <a:ea typeface="Calibri"/>
                <a:cs typeface="Calibri"/>
                <a:sym typeface="Calibri"/>
                <a:extLst>
                  <a:ext uri="http://customooxmlschemas.google.com/">
                    <go:slidesCustomData xmlns:go="http://customooxmlschemas.google.com/" textRoundtripDataId="20"/>
                  </a:ext>
                </a:extLst>
              </a:rPr>
              <a:t>Structure of the UA</a:t>
            </a:r>
            <a:endParaRPr b="1" i="0" sz="2100" u="none" cap="none" strike="noStrike">
              <a:solidFill>
                <a:schemeClr val="lt1"/>
              </a:solidFill>
              <a:latin typeface="Calibri"/>
              <a:ea typeface="Calibri"/>
              <a:cs typeface="Calibri"/>
              <a:sym typeface="Calibri"/>
            </a:endParaRPr>
          </a:p>
        </p:txBody>
      </p:sp>
      <p:sp>
        <p:nvSpPr>
          <p:cNvPr id="178" name="Google Shape;178;g3254bd6649c_0_116"/>
          <p:cNvSpPr txBox="1"/>
          <p:nvPr/>
        </p:nvSpPr>
        <p:spPr>
          <a:xfrm>
            <a:off x="589775" y="2791725"/>
            <a:ext cx="7270800" cy="34170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90000"/>
              </a:lnSpc>
              <a:spcBef>
                <a:spcPts val="1200"/>
              </a:spcBef>
              <a:spcAft>
                <a:spcPts val="0"/>
              </a:spcAft>
              <a:buClr>
                <a:schemeClr val="dk2"/>
              </a:buClr>
              <a:buSzPts val="2100"/>
              <a:buFont typeface="Calibri"/>
              <a:buChar char="●"/>
            </a:pPr>
            <a:r>
              <a:rPr b="0" i="0" lang="en" sz="2100" u="none" cap="none" strike="noStrike">
                <a:solidFill>
                  <a:schemeClr val="dk2"/>
                </a:solidFill>
                <a:latin typeface="Calibri"/>
                <a:ea typeface="Calibri"/>
                <a:cs typeface="Calibri"/>
                <a:sym typeface="Calibri"/>
              </a:rPr>
              <a:t>A public agency must control funds. Private schools do not directly receive funds. </a:t>
            </a:r>
            <a:endParaRPr b="0" i="0" sz="2100" u="none" cap="none" strike="noStrike">
              <a:solidFill>
                <a:schemeClr val="dk2"/>
              </a:solidFill>
              <a:latin typeface="Calibri"/>
              <a:ea typeface="Calibri"/>
              <a:cs typeface="Calibri"/>
              <a:sym typeface="Calibri"/>
            </a:endParaRPr>
          </a:p>
          <a:p>
            <a:pPr indent="-361950" lvl="0" marL="457200" marR="0" rtl="0" algn="l">
              <a:lnSpc>
                <a:spcPct val="90000"/>
              </a:lnSpc>
              <a:spcBef>
                <a:spcPts val="0"/>
              </a:spcBef>
              <a:spcAft>
                <a:spcPts val="0"/>
              </a:spcAft>
              <a:buClr>
                <a:schemeClr val="dk2"/>
              </a:buClr>
              <a:buSzPts val="2100"/>
              <a:buFont typeface="Calibri"/>
              <a:buChar char="●"/>
            </a:pPr>
            <a:r>
              <a:rPr b="0" i="0" lang="en" sz="2100" u="none" cap="none" strike="noStrike">
                <a:solidFill>
                  <a:schemeClr val="dk2"/>
                </a:solidFill>
                <a:latin typeface="Calibri"/>
                <a:ea typeface="Calibri"/>
                <a:cs typeface="Calibri"/>
                <a:sym typeface="Calibri"/>
              </a:rPr>
              <a:t>District maintains administrative control over services and materials.</a:t>
            </a:r>
            <a:endParaRPr b="0" i="0" sz="2100" u="none" cap="none" strike="noStrike">
              <a:solidFill>
                <a:schemeClr val="dk2"/>
              </a:solidFill>
              <a:latin typeface="Calibri"/>
              <a:ea typeface="Calibri"/>
              <a:cs typeface="Calibri"/>
              <a:sym typeface="Calibri"/>
            </a:endParaRPr>
          </a:p>
          <a:p>
            <a:pPr indent="-361950" lvl="0" marL="457200" marR="0" rtl="0" algn="l">
              <a:lnSpc>
                <a:spcPct val="90000"/>
              </a:lnSpc>
              <a:spcBef>
                <a:spcPts val="0"/>
              </a:spcBef>
              <a:spcAft>
                <a:spcPts val="0"/>
              </a:spcAft>
              <a:buClr>
                <a:schemeClr val="dk2"/>
              </a:buClr>
              <a:buSzPts val="2100"/>
              <a:buFont typeface="Calibri"/>
              <a:buChar char="●"/>
            </a:pPr>
            <a:r>
              <a:rPr b="0" i="0" lang="en" sz="2100" u="none" cap="none" strike="noStrike">
                <a:solidFill>
                  <a:schemeClr val="dk2"/>
                </a:solidFill>
                <a:latin typeface="Calibri"/>
                <a:ea typeface="Calibri"/>
                <a:cs typeface="Calibri"/>
                <a:sym typeface="Calibri"/>
              </a:rPr>
              <a:t>No reimbursement to private schools.</a:t>
            </a:r>
            <a:endParaRPr b="0" i="0" sz="2100" u="none" cap="none" strike="noStrike">
              <a:solidFill>
                <a:schemeClr val="dk2"/>
              </a:solidFill>
              <a:latin typeface="Calibri"/>
              <a:ea typeface="Calibri"/>
              <a:cs typeface="Calibri"/>
              <a:sym typeface="Calibri"/>
            </a:endParaRPr>
          </a:p>
          <a:p>
            <a:pPr indent="-361950" lvl="0" marL="457200" marR="0" rtl="0" algn="l">
              <a:lnSpc>
                <a:spcPct val="90000"/>
              </a:lnSpc>
              <a:spcBef>
                <a:spcPts val="0"/>
              </a:spcBef>
              <a:spcAft>
                <a:spcPts val="0"/>
              </a:spcAft>
              <a:buClr>
                <a:schemeClr val="dk2"/>
              </a:buClr>
              <a:buSzPts val="2100"/>
              <a:buFont typeface="Calibri"/>
              <a:buChar char="●"/>
            </a:pPr>
            <a:r>
              <a:rPr b="0" i="0" lang="en" sz="2100" u="none" cap="none" strike="noStrike">
                <a:solidFill>
                  <a:schemeClr val="dk2"/>
                </a:solidFill>
                <a:latin typeface="Calibri"/>
                <a:ea typeface="Calibri"/>
                <a:cs typeface="Calibri"/>
                <a:sym typeface="Calibri"/>
              </a:rPr>
              <a:t>District monitors teachers and providers who deliver services.</a:t>
            </a:r>
            <a:endParaRPr b="0" i="0" sz="2100" u="none" cap="none" strike="noStrike">
              <a:solidFill>
                <a:schemeClr val="dk2"/>
              </a:solidFill>
              <a:latin typeface="Calibri"/>
              <a:ea typeface="Calibri"/>
              <a:cs typeface="Calibri"/>
              <a:sym typeface="Calibri"/>
            </a:endParaRPr>
          </a:p>
          <a:p>
            <a:pPr indent="-361950" lvl="0" marL="457200" marR="0" rtl="0" algn="l">
              <a:lnSpc>
                <a:spcPct val="90000"/>
              </a:lnSpc>
              <a:spcBef>
                <a:spcPts val="0"/>
              </a:spcBef>
              <a:spcAft>
                <a:spcPts val="0"/>
              </a:spcAft>
              <a:buClr>
                <a:schemeClr val="dk2"/>
              </a:buClr>
              <a:buSzPts val="2100"/>
              <a:buFont typeface="Calibri"/>
              <a:buChar char="●"/>
            </a:pPr>
            <a:r>
              <a:rPr b="0" i="0" lang="en" sz="2100" u="none" cap="none" strike="noStrike">
                <a:solidFill>
                  <a:schemeClr val="dk2"/>
                </a:solidFill>
                <a:latin typeface="Calibri"/>
                <a:ea typeface="Calibri"/>
                <a:cs typeface="Calibri"/>
                <a:sym typeface="Calibri"/>
              </a:rPr>
              <a:t>Any supplies (except expendables) and equipment purchased by the LEA for use in a private school remains the property of the LEA, and the LEA must maintain an inventory.</a:t>
            </a:r>
            <a:endParaRPr b="0" i="0" sz="2100" u="none" cap="none" strike="noStrike">
              <a:solidFill>
                <a:schemeClr val="dk2"/>
              </a:solidFill>
              <a:latin typeface="Calibri"/>
              <a:ea typeface="Calibri"/>
              <a:cs typeface="Calibri"/>
              <a:sym typeface="Calibri"/>
            </a:endParaRPr>
          </a:p>
        </p:txBody>
      </p:sp>
      <p:pic>
        <p:nvPicPr>
          <p:cNvPr id="179" name="Google Shape;179;g3254bd6649c_0_116"/>
          <p:cNvPicPr preferRelativeResize="0"/>
          <p:nvPr/>
        </p:nvPicPr>
        <p:blipFill rotWithShape="1">
          <a:blip r:embed="rId4">
            <a:alphaModFix/>
          </a:blip>
          <a:srcRect b="14238" l="13881" r="13707" t="14238"/>
          <a:stretch/>
        </p:blipFill>
        <p:spPr>
          <a:xfrm>
            <a:off x="8857375" y="3053325"/>
            <a:ext cx="2634274" cy="2601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254bd6649c_0_132"/>
          <p:cNvSpPr txBox="1"/>
          <p:nvPr>
            <p:ph type="ctrTitle"/>
          </p:nvPr>
        </p:nvSpPr>
        <p:spPr>
          <a:xfrm>
            <a:off x="324825" y="3601575"/>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ESEA</a:t>
            </a:r>
            <a:r>
              <a:rPr lang="en" sz="6000"/>
              <a:t> Equitable Services in the UA</a:t>
            </a:r>
            <a:endParaRPr sz="6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254bd6649c_0_5"/>
          <p:cNvSpPr/>
          <p:nvPr/>
        </p:nvSpPr>
        <p:spPr>
          <a:xfrm>
            <a:off x="3217113" y="3220075"/>
            <a:ext cx="5701200" cy="27225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91" name="Google Shape;191;g3254bd6649c_0_5"/>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ESEA Equitable Services</a:t>
            </a:r>
            <a:r>
              <a:rPr b="1" lang="en" sz="3600">
                <a:extLst>
                  <a:ext uri="http://customooxmlschemas.google.com/">
                    <go:slidesCustomData xmlns:go="http://customooxmlschemas.google.com/" textRoundtripDataId="21"/>
                  </a:ext>
                </a:extLst>
              </a:rPr>
              <a:t> </a:t>
            </a:r>
            <a:r>
              <a:rPr b="1" lang="en" sz="3600"/>
              <a:t>in the Unified Application </a:t>
            </a:r>
            <a:endParaRPr b="1" sz="3600"/>
          </a:p>
        </p:txBody>
      </p:sp>
      <p:pic>
        <p:nvPicPr>
          <p:cNvPr descr="A picture containing calendar&#10;&#10;Description automatically generated" id="192" name="Google Shape;192;g3254bd6649c_0_5"/>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193" name="Google Shape;193;g3254bd6649c_0_5"/>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100000"/>
              </a:lnSpc>
              <a:spcBef>
                <a:spcPts val="0"/>
              </a:spcBef>
              <a:spcAft>
                <a:spcPts val="0"/>
              </a:spcAft>
              <a:buClr>
                <a:schemeClr val="dk2"/>
              </a:buClr>
              <a:buSzPts val="1100"/>
              <a:buFont typeface="Arial"/>
              <a:buNone/>
            </a:pPr>
            <a:r>
              <a:rPr b="1" i="0" lang="en" sz="1900" u="none" cap="none" strike="noStrike">
                <a:solidFill>
                  <a:schemeClr val="lt1"/>
                </a:solidFill>
                <a:latin typeface="Calibri"/>
                <a:ea typeface="Calibri"/>
                <a:cs typeface="Calibri"/>
                <a:sym typeface="Calibri"/>
              </a:rPr>
              <a:t>ES</a:t>
            </a:r>
            <a:r>
              <a:rPr b="1" lang="en" sz="1900">
                <a:solidFill>
                  <a:schemeClr val="lt1"/>
                </a:solidFill>
                <a:latin typeface="Calibri"/>
                <a:ea typeface="Calibri"/>
                <a:cs typeface="Calibri"/>
                <a:sym typeface="Calibri"/>
              </a:rPr>
              <a:t>E</a:t>
            </a:r>
            <a:r>
              <a:rPr b="1" i="0" lang="en" sz="1900" u="none" cap="none" strike="noStrike">
                <a:solidFill>
                  <a:schemeClr val="lt1"/>
                </a:solidFill>
                <a:latin typeface="Calibri"/>
                <a:ea typeface="Calibri"/>
                <a:cs typeface="Calibri"/>
                <a:sym typeface="Calibri"/>
              </a:rPr>
              <a:t>A Equitable Services is a submodule that is part of the Compliance Decisions module</a:t>
            </a:r>
            <a:r>
              <a:rPr b="1" lang="en" sz="1900">
                <a:solidFill>
                  <a:schemeClr val="lt1"/>
                </a:solidFill>
                <a:latin typeface="Calibri"/>
                <a:ea typeface="Calibri"/>
                <a:cs typeface="Calibri"/>
                <a:sym typeface="Calibri"/>
              </a:rPr>
              <a:t> of the Unified Application</a:t>
            </a:r>
            <a:r>
              <a:rPr b="1" i="0" lang="en" sz="1900" u="none" cap="none" strike="noStrike">
                <a:solidFill>
                  <a:schemeClr val="lt1"/>
                </a:solidFill>
                <a:latin typeface="Calibri"/>
                <a:ea typeface="Calibri"/>
                <a:cs typeface="Calibri"/>
                <a:sym typeface="Calibri"/>
              </a:rPr>
              <a:t>. </a:t>
            </a:r>
            <a:endParaRPr b="1" i="0" sz="1900" u="none" cap="none" strike="noStrike">
              <a:solidFill>
                <a:srgbClr val="FFFFFF"/>
              </a:solidFill>
              <a:highlight>
                <a:srgbClr val="008080"/>
              </a:highlight>
              <a:latin typeface="Calibri"/>
              <a:ea typeface="Calibri"/>
              <a:cs typeface="Calibri"/>
              <a:sym typeface="Calibri"/>
            </a:endParaRPr>
          </a:p>
        </p:txBody>
      </p:sp>
      <p:sp>
        <p:nvSpPr>
          <p:cNvPr id="194" name="Google Shape;194;g3254bd6649c_0_5"/>
          <p:cNvSpPr txBox="1"/>
          <p:nvPr/>
        </p:nvSpPr>
        <p:spPr>
          <a:xfrm>
            <a:off x="22575" y="2669113"/>
            <a:ext cx="12192000" cy="490800"/>
          </a:xfrm>
          <a:prstGeom prst="rect">
            <a:avLst/>
          </a:prstGeom>
          <a:noFill/>
          <a:ln>
            <a:noFill/>
          </a:ln>
        </p:spPr>
        <p:txBody>
          <a:bodyPr anchorCtr="0" anchor="t" bIns="91425" lIns="91425" spcFirstLastPara="1" rIns="91425" wrap="square" tIns="91425">
            <a:noAutofit/>
          </a:bodyPr>
          <a:lstStyle/>
          <a:p>
            <a:pPr indent="0" lvl="0" marL="152400" marR="0" rtl="0" algn="l">
              <a:lnSpc>
                <a:spcPct val="100000"/>
              </a:lnSpc>
              <a:spcBef>
                <a:spcPts val="0"/>
              </a:spcBef>
              <a:spcAft>
                <a:spcPts val="0"/>
              </a:spcAft>
              <a:buClr>
                <a:schemeClr val="dk2"/>
              </a:buClr>
              <a:buSzPts val="1100"/>
              <a:buFont typeface="Arial"/>
              <a:buNone/>
            </a:pPr>
            <a:r>
              <a:rPr b="1" i="0" lang="en" sz="2400" u="none" cap="none" strike="noStrike">
                <a:solidFill>
                  <a:srgbClr val="008080"/>
                </a:solidFill>
                <a:highlight>
                  <a:srgbClr val="FFFFFF"/>
                </a:highlight>
                <a:latin typeface="Calibri"/>
                <a:ea typeface="Calibri"/>
                <a:cs typeface="Calibri"/>
                <a:sym typeface="Calibri"/>
              </a:rPr>
              <a:t> </a:t>
            </a:r>
            <a:endParaRPr b="1" i="0" sz="2400" u="none" cap="none" strike="noStrike">
              <a:solidFill>
                <a:srgbClr val="3A3D4B"/>
              </a:solidFill>
              <a:latin typeface="Calibri"/>
              <a:ea typeface="Calibri"/>
              <a:cs typeface="Calibri"/>
              <a:sym typeface="Calibri"/>
            </a:endParaRPr>
          </a:p>
        </p:txBody>
      </p:sp>
      <p:sp>
        <p:nvSpPr>
          <p:cNvPr id="195" name="Google Shape;195;g3254bd6649c_0_5"/>
          <p:cNvSpPr/>
          <p:nvPr/>
        </p:nvSpPr>
        <p:spPr>
          <a:xfrm>
            <a:off x="455825" y="2735250"/>
            <a:ext cx="8462400" cy="461700"/>
          </a:xfrm>
          <a:prstGeom prst="rect">
            <a:avLst/>
          </a:prstGeom>
          <a:solidFill>
            <a:srgbClr val="3B3D4B"/>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96" name="Google Shape;196;g3254bd6649c_0_5"/>
          <p:cNvSpPr/>
          <p:nvPr/>
        </p:nvSpPr>
        <p:spPr>
          <a:xfrm>
            <a:off x="455825" y="3226060"/>
            <a:ext cx="8462400" cy="27225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97" name="Google Shape;197;g3254bd6649c_0_5"/>
          <p:cNvSpPr/>
          <p:nvPr/>
        </p:nvSpPr>
        <p:spPr>
          <a:xfrm>
            <a:off x="3411350" y="3909263"/>
            <a:ext cx="2478000" cy="576000"/>
          </a:xfrm>
          <a:prstGeom prst="rect">
            <a:avLst/>
          </a:prstGeom>
          <a:solidFill>
            <a:srgbClr val="F3F3F3"/>
          </a:solidFill>
          <a:ln cap="flat" cmpd="sng" w="38100">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alibri"/>
                <a:ea typeface="Calibri"/>
                <a:cs typeface="Calibri"/>
                <a:sym typeface="Calibri"/>
              </a:rPr>
              <a:t>LEA Compliance Decisio</a:t>
            </a:r>
            <a:r>
              <a:rPr b="1" i="0" lang="en" sz="1900" u="none" cap="none" strike="noStrike">
                <a:solidFill>
                  <a:srgbClr val="000000"/>
                </a:solidFill>
                <a:latin typeface="Calibri"/>
                <a:ea typeface="Calibri"/>
                <a:cs typeface="Calibri"/>
                <a:sym typeface="Calibri"/>
              </a:rPr>
              <a:t>ns</a:t>
            </a:r>
            <a:endParaRPr b="1" i="0" sz="1900" u="none" cap="none" strike="noStrike">
              <a:solidFill>
                <a:srgbClr val="000000"/>
              </a:solidFill>
              <a:latin typeface="Calibri"/>
              <a:ea typeface="Calibri"/>
              <a:cs typeface="Calibri"/>
              <a:sym typeface="Calibri"/>
            </a:endParaRPr>
          </a:p>
        </p:txBody>
      </p:sp>
      <p:sp>
        <p:nvSpPr>
          <p:cNvPr id="198" name="Google Shape;198;g3254bd6649c_0_5"/>
          <p:cNvSpPr/>
          <p:nvPr/>
        </p:nvSpPr>
        <p:spPr>
          <a:xfrm>
            <a:off x="596250" y="3909263"/>
            <a:ext cx="2478000" cy="576000"/>
          </a:xfrm>
          <a:prstGeom prst="rect">
            <a:avLst/>
          </a:prstGeom>
          <a:solidFill>
            <a:srgbClr val="F3F3F3"/>
          </a:solidFill>
          <a:ln cap="flat" cmpd="sng" w="38100">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alibri"/>
                <a:ea typeface="Calibri"/>
                <a:cs typeface="Calibri"/>
                <a:sym typeface="Calibri"/>
              </a:rPr>
              <a:t>LEA Priorities</a:t>
            </a:r>
            <a:endParaRPr b="1" i="0" sz="1800" u="none" cap="none" strike="noStrike">
              <a:solidFill>
                <a:srgbClr val="000000"/>
              </a:solidFill>
              <a:latin typeface="Calibri"/>
              <a:ea typeface="Calibri"/>
              <a:cs typeface="Calibri"/>
              <a:sym typeface="Calibri"/>
            </a:endParaRPr>
          </a:p>
        </p:txBody>
      </p:sp>
      <p:sp>
        <p:nvSpPr>
          <p:cNvPr id="199" name="Google Shape;199;g3254bd6649c_0_5"/>
          <p:cNvSpPr txBox="1"/>
          <p:nvPr/>
        </p:nvSpPr>
        <p:spPr>
          <a:xfrm>
            <a:off x="455834" y="2648414"/>
            <a:ext cx="4260000" cy="532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Calibri"/>
                <a:ea typeface="Calibri"/>
                <a:cs typeface="Calibri"/>
                <a:sym typeface="Calibri"/>
                <a:extLst>
                  <a:ext uri="http://customooxmlschemas.google.com/">
                    <go:slidesCustomData xmlns:go="http://customooxmlschemas.google.com/" textRoundtripDataId="22"/>
                  </a:ext>
                </a:extLst>
              </a:rPr>
              <a:t>Structure of the UA</a:t>
            </a:r>
            <a:endParaRPr b="1" i="0" sz="2100" u="none" cap="none" strike="noStrike">
              <a:solidFill>
                <a:schemeClr val="lt1"/>
              </a:solidFill>
              <a:latin typeface="Calibri"/>
              <a:ea typeface="Calibri"/>
              <a:cs typeface="Calibri"/>
              <a:sym typeface="Calibri"/>
            </a:endParaRPr>
          </a:p>
        </p:txBody>
      </p:sp>
      <p:sp>
        <p:nvSpPr>
          <p:cNvPr id="200" name="Google Shape;200;g3254bd6649c_0_5"/>
          <p:cNvSpPr/>
          <p:nvPr/>
        </p:nvSpPr>
        <p:spPr>
          <a:xfrm>
            <a:off x="3411350" y="3414056"/>
            <a:ext cx="2478000" cy="338400"/>
          </a:xfrm>
          <a:prstGeom prst="rect">
            <a:avLst/>
          </a:prstGeom>
          <a:solidFill>
            <a:srgbClr val="F3F3F3"/>
          </a:solidFill>
          <a:ln cap="flat" cmpd="sng" w="38100">
            <a:solidFill>
              <a:srgbClr val="00808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Module 2</a:t>
            </a:r>
            <a:endParaRPr b="1" i="0" sz="1600" u="none" cap="none" strike="noStrike">
              <a:solidFill>
                <a:srgbClr val="000000"/>
              </a:solidFill>
              <a:latin typeface="Calibri"/>
              <a:ea typeface="Calibri"/>
              <a:cs typeface="Calibri"/>
              <a:sym typeface="Calibri"/>
            </a:endParaRPr>
          </a:p>
        </p:txBody>
      </p:sp>
      <p:sp>
        <p:nvSpPr>
          <p:cNvPr id="201" name="Google Shape;201;g3254bd6649c_0_5"/>
          <p:cNvSpPr/>
          <p:nvPr/>
        </p:nvSpPr>
        <p:spPr>
          <a:xfrm>
            <a:off x="596250" y="3414056"/>
            <a:ext cx="2478000" cy="336600"/>
          </a:xfrm>
          <a:prstGeom prst="rect">
            <a:avLst/>
          </a:prstGeom>
          <a:solidFill>
            <a:srgbClr val="F3F3F3"/>
          </a:solidFill>
          <a:ln cap="flat" cmpd="sng" w="38100">
            <a:solidFill>
              <a:srgbClr val="00808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Module 1</a:t>
            </a:r>
            <a:endParaRPr b="1" i="0" sz="1600" u="none" cap="none" strike="noStrike">
              <a:solidFill>
                <a:srgbClr val="000000"/>
              </a:solidFill>
              <a:latin typeface="Calibri"/>
              <a:ea typeface="Calibri"/>
              <a:cs typeface="Calibri"/>
              <a:sym typeface="Calibri"/>
            </a:endParaRPr>
          </a:p>
        </p:txBody>
      </p:sp>
      <p:sp>
        <p:nvSpPr>
          <p:cNvPr id="202" name="Google Shape;202;g3254bd6649c_0_5"/>
          <p:cNvSpPr/>
          <p:nvPr/>
        </p:nvSpPr>
        <p:spPr>
          <a:xfrm>
            <a:off x="6228600" y="3909263"/>
            <a:ext cx="2478000" cy="576000"/>
          </a:xfrm>
          <a:prstGeom prst="rect">
            <a:avLst/>
          </a:prstGeom>
          <a:solidFill>
            <a:srgbClr val="F3F3F3"/>
          </a:solidFill>
          <a:ln cap="flat" cmpd="sng" w="38100">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alibri"/>
                <a:ea typeface="Calibri"/>
                <a:cs typeface="Calibri"/>
                <a:sym typeface="Calibri"/>
              </a:rPr>
              <a:t>LEA Expenditure Detail</a:t>
            </a:r>
            <a:endParaRPr b="1" i="0" sz="1800" u="none" cap="none" strike="noStrike">
              <a:solidFill>
                <a:srgbClr val="000000"/>
              </a:solidFill>
              <a:latin typeface="Calibri"/>
              <a:ea typeface="Calibri"/>
              <a:cs typeface="Calibri"/>
              <a:sym typeface="Calibri"/>
            </a:endParaRPr>
          </a:p>
        </p:txBody>
      </p:sp>
      <p:sp>
        <p:nvSpPr>
          <p:cNvPr id="203" name="Google Shape;203;g3254bd6649c_0_5"/>
          <p:cNvSpPr/>
          <p:nvPr/>
        </p:nvSpPr>
        <p:spPr>
          <a:xfrm>
            <a:off x="6228600" y="3414056"/>
            <a:ext cx="2478000" cy="338400"/>
          </a:xfrm>
          <a:prstGeom prst="rect">
            <a:avLst/>
          </a:prstGeom>
          <a:solidFill>
            <a:srgbClr val="F3F3F3"/>
          </a:solidFill>
          <a:ln cap="flat" cmpd="sng" w="38100">
            <a:solidFill>
              <a:srgbClr val="00808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Module 3</a:t>
            </a:r>
            <a:endParaRPr b="1" i="0" sz="1600" u="none" cap="none" strike="noStrike">
              <a:solidFill>
                <a:srgbClr val="000000"/>
              </a:solidFill>
              <a:latin typeface="Calibri"/>
              <a:ea typeface="Calibri"/>
              <a:cs typeface="Calibri"/>
              <a:sym typeface="Calibri"/>
            </a:endParaRPr>
          </a:p>
        </p:txBody>
      </p:sp>
      <p:sp>
        <p:nvSpPr>
          <p:cNvPr id="204" name="Google Shape;204;g3254bd6649c_0_5"/>
          <p:cNvSpPr txBox="1"/>
          <p:nvPr/>
        </p:nvSpPr>
        <p:spPr>
          <a:xfrm>
            <a:off x="9196450" y="2784613"/>
            <a:ext cx="2998800" cy="313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rgbClr val="FF914D"/>
                </a:solidFill>
                <a:latin typeface="Calibri"/>
                <a:ea typeface="Calibri"/>
                <a:cs typeface="Calibri"/>
                <a:sym typeface="Calibri"/>
              </a:rPr>
              <a:t>LEAs will complete ES</a:t>
            </a:r>
            <a:r>
              <a:rPr b="1" lang="en" sz="2100">
                <a:solidFill>
                  <a:srgbClr val="FF914D"/>
                </a:solidFill>
                <a:latin typeface="Calibri"/>
                <a:ea typeface="Calibri"/>
                <a:cs typeface="Calibri"/>
                <a:sym typeface="Calibri"/>
              </a:rPr>
              <a:t>E</a:t>
            </a:r>
            <a:r>
              <a:rPr b="1" i="0" lang="en" sz="2100" u="none" cap="none" strike="noStrike">
                <a:solidFill>
                  <a:srgbClr val="FF914D"/>
                </a:solidFill>
                <a:latin typeface="Calibri"/>
                <a:ea typeface="Calibri"/>
                <a:cs typeface="Calibri"/>
                <a:sym typeface="Calibri"/>
              </a:rPr>
              <a:t>A Equitable Services as part of the Compliance module. </a:t>
            </a:r>
            <a:endParaRPr b="0" i="0" sz="2100" u="none" cap="none" strike="noStrike">
              <a:solidFill>
                <a:srgbClr val="3A3D4B"/>
              </a:solidFill>
              <a:latin typeface="Calibri"/>
              <a:ea typeface="Calibri"/>
              <a:cs typeface="Calibri"/>
              <a:sym typeface="Calibri"/>
            </a:endParaRPr>
          </a:p>
          <a:p>
            <a:pPr indent="0" lvl="0" marL="457200" marR="0" rtl="0" algn="l">
              <a:lnSpc>
                <a:spcPct val="100000"/>
              </a:lnSpc>
              <a:spcBef>
                <a:spcPts val="1000"/>
              </a:spcBef>
              <a:spcAft>
                <a:spcPts val="0"/>
              </a:spcAft>
              <a:buClr>
                <a:srgbClr val="000000"/>
              </a:buClr>
              <a:buSzPts val="2200"/>
              <a:buFont typeface="Arial"/>
              <a:buNone/>
            </a:pPr>
            <a:r>
              <a:rPr b="0" i="0" lang="en" sz="2200" u="none" cap="none" strike="noStrike">
                <a:solidFill>
                  <a:srgbClr val="3A3D4B"/>
                </a:solidFill>
                <a:latin typeface="Calibri"/>
                <a:ea typeface="Calibri"/>
                <a:cs typeface="Calibri"/>
                <a:sym typeface="Calibri"/>
              </a:rPr>
              <a:t> </a:t>
            </a:r>
            <a:endParaRPr b="0" i="0" sz="2200" u="none" cap="none" strike="noStrike">
              <a:solidFill>
                <a:srgbClr val="3A3D4B"/>
              </a:solidFill>
              <a:latin typeface="Calibri"/>
              <a:ea typeface="Calibri"/>
              <a:cs typeface="Calibri"/>
              <a:sym typeface="Calibri"/>
            </a:endParaRPr>
          </a:p>
        </p:txBody>
      </p:sp>
      <p:sp>
        <p:nvSpPr>
          <p:cNvPr id="205" name="Google Shape;205;g3254bd6649c_0_5"/>
          <p:cNvSpPr/>
          <p:nvPr/>
        </p:nvSpPr>
        <p:spPr>
          <a:xfrm>
            <a:off x="5546750" y="4006575"/>
            <a:ext cx="192000" cy="192000"/>
          </a:xfrm>
          <a:prstGeom prst="ellipse">
            <a:avLst/>
          </a:prstGeom>
          <a:solidFill>
            <a:srgbClr val="EF7920"/>
          </a:solidFill>
          <a:ln cap="flat" cmpd="sng" w="9525">
            <a:solidFill>
              <a:srgbClr val="EF7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cxnSp>
        <p:nvCxnSpPr>
          <p:cNvPr id="206" name="Google Shape;206;g3254bd6649c_0_5"/>
          <p:cNvCxnSpPr/>
          <p:nvPr/>
        </p:nvCxnSpPr>
        <p:spPr>
          <a:xfrm flipH="1" rot="10800000">
            <a:off x="5738750" y="3085400"/>
            <a:ext cx="3582300" cy="993900"/>
          </a:xfrm>
          <a:prstGeom prst="straightConnector1">
            <a:avLst/>
          </a:prstGeom>
          <a:noFill/>
          <a:ln cap="flat" cmpd="sng" w="9525">
            <a:solidFill>
              <a:srgbClr val="EF7920"/>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32bdc47dd58_0_30"/>
          <p:cNvSpPr txBox="1"/>
          <p:nvPr>
            <p:ph type="title"/>
          </p:nvPr>
        </p:nvSpPr>
        <p:spPr>
          <a:xfrm>
            <a:off x="415600" y="593367"/>
            <a:ext cx="113607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Calculating Equitable Share </a:t>
            </a:r>
            <a:endParaRPr/>
          </a:p>
        </p:txBody>
      </p:sp>
      <p:sp>
        <p:nvSpPr>
          <p:cNvPr id="213" name="Google Shape;213;g32bdc47dd58_0_30"/>
          <p:cNvSpPr txBox="1"/>
          <p:nvPr>
            <p:ph idx="12" type="sldNum"/>
          </p:nvPr>
        </p:nvSpPr>
        <p:spPr>
          <a:xfrm>
            <a:off x="11296611" y="6217623"/>
            <a:ext cx="731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chemeClr val="dk1"/>
              </a:buClr>
              <a:buSzPts val="1100"/>
              <a:buFont typeface="Book Antiqua"/>
              <a:buNone/>
            </a:pPr>
            <a:fld id="{00000000-1234-1234-1234-123412341234}" type="slidenum">
              <a:rPr lang="en"/>
              <a:t>‹#›</a:t>
            </a:fld>
            <a:endParaRPr/>
          </a:p>
        </p:txBody>
      </p:sp>
      <p:graphicFrame>
        <p:nvGraphicFramePr>
          <p:cNvPr id="214" name="Google Shape;214;g32bdc47dd58_0_30"/>
          <p:cNvGraphicFramePr/>
          <p:nvPr/>
        </p:nvGraphicFramePr>
        <p:xfrm>
          <a:off x="258163" y="1646725"/>
          <a:ext cx="3000000" cy="3000000"/>
        </p:xfrm>
        <a:graphic>
          <a:graphicData uri="http://schemas.openxmlformats.org/drawingml/2006/table">
            <a:tbl>
              <a:tblPr>
                <a:noFill/>
                <a:tableStyleId>{655A6707-429C-4E4D-99C5-E201F255C25D}</a:tableStyleId>
              </a:tblPr>
              <a:tblGrid>
                <a:gridCol w="3858750"/>
                <a:gridCol w="998925"/>
                <a:gridCol w="1540000"/>
              </a:tblGrid>
              <a:tr h="413250">
                <a:tc gridSpan="2">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ESEA </a:t>
                      </a:r>
                      <a:r>
                        <a:rPr b="1" lang="en">
                          <a:solidFill>
                            <a:srgbClr val="FFFFFF"/>
                          </a:solidFill>
                          <a:latin typeface="Calibri"/>
                          <a:ea typeface="Calibri"/>
                          <a:cs typeface="Calibri"/>
                          <a:sym typeface="Calibri"/>
                        </a:rPr>
                        <a:t>Equitable Share Formula</a:t>
                      </a:r>
                      <a:endParaRPr b="1">
                        <a:solidFill>
                          <a:srgbClr val="FFFFFF"/>
                        </a:solidFill>
                        <a:latin typeface="Calibri"/>
                        <a:ea typeface="Calibri"/>
                        <a:cs typeface="Calibri"/>
                        <a:sym typeface="Calibri"/>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F7920"/>
                    </a:solidFill>
                  </a:tcPr>
                </a:tc>
                <a:tc hMerge="1"/>
                <a:tc rowSpan="2">
                  <a:txBody>
                    <a:bodyPr/>
                    <a:lstStyle/>
                    <a:p>
                      <a:pPr indent="0" lvl="0" marL="0" rtl="0" algn="l">
                        <a:spcBef>
                          <a:spcPts val="0"/>
                        </a:spcBef>
                        <a:spcAft>
                          <a:spcPts val="0"/>
                        </a:spcAft>
                        <a:buNone/>
                      </a:pPr>
                      <a:r>
                        <a:t/>
                      </a:r>
                      <a:endParaRPr b="1">
                        <a:solidFill>
                          <a:srgbClr val="FFFFFF"/>
                        </a:solidFill>
                        <a:latin typeface="Calibri"/>
                        <a:ea typeface="Calibri"/>
                        <a:cs typeface="Calibri"/>
                        <a:sym typeface="Calibri"/>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r>
              <a:tr h="365550">
                <a:tc grid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 Number of Eligible Children</a:t>
                      </a:r>
                      <a:endParaRPr b="1"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hMerge="1"/>
                <a:tc vMerge="1"/>
              </a:tr>
              <a:tr h="36555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A1: LEA Enrollment </a:t>
                      </a:r>
                      <a:endParaRPr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900</a:t>
                      </a:r>
                      <a:endParaRPr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Nova – 80 Day Data </a:t>
                      </a:r>
                      <a:endParaRPr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00"/>
                      </a:solidFill>
                      <a:prstDash val="solid"/>
                      <a:round/>
                      <a:headEnd len="sm" w="sm" type="none"/>
                      <a:tailEnd len="sm" w="sm" type="none"/>
                    </a:lnB>
                    <a:solidFill>
                      <a:srgbClr val="F3F3F3"/>
                    </a:solidFill>
                  </a:tcPr>
                </a:tc>
              </a:tr>
              <a:tr h="36555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A2: Participating Private Schools’ Enrollment</a:t>
                      </a:r>
                      <a:endParaRPr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100">
                          <a:solidFill>
                            <a:srgbClr val="000000"/>
                          </a:solidFill>
                          <a:latin typeface="Calibri"/>
                          <a:ea typeface="Calibri"/>
                          <a:cs typeface="Calibri"/>
                          <a:sym typeface="Calibri"/>
                        </a:rPr>
                        <a:t>100</a:t>
                      </a:r>
                      <a:endParaRPr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00"/>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Entered by the LEA </a:t>
                      </a:r>
                      <a:endParaRPr sz="1100">
                        <a:solidFill>
                          <a:srgbClr val="000000"/>
                        </a:solidFill>
                        <a:latin typeface="Calibri"/>
                        <a:ea typeface="Calibri"/>
                        <a:cs typeface="Calibri"/>
                        <a:sym typeface="Calibri"/>
                      </a:endParaRPr>
                    </a:p>
                  </a:txBody>
                  <a:tcPr marT="91425" marB="91425" marR="28575" marL="28575" anchor="b">
                    <a:lnL cap="flat" cmpd="sng" w="28575">
                      <a:solidFill>
                        <a:srgbClr val="FFFF00"/>
                      </a:solidFill>
                      <a:prstDash val="solid"/>
                      <a:round/>
                      <a:headEnd len="sm" w="sm" type="none"/>
                      <a:tailEnd len="sm" w="sm" type="none"/>
                    </a:lnL>
                    <a:lnR cap="flat" cmpd="sng" w="28575">
                      <a:solidFill>
                        <a:srgbClr val="FFFF00"/>
                      </a:solidFill>
                      <a:prstDash val="solid"/>
                      <a:round/>
                      <a:headEnd len="sm" w="sm" type="none"/>
                      <a:tailEnd len="sm" w="sm" type="none"/>
                    </a:lnR>
                    <a:lnT cap="flat" cmpd="sng" w="28575">
                      <a:solidFill>
                        <a:srgbClr val="FFFF00"/>
                      </a:solidFill>
                      <a:prstDash val="solid"/>
                      <a:round/>
                      <a:headEnd len="sm" w="sm" type="none"/>
                      <a:tailEnd len="sm" w="sm" type="none"/>
                    </a:lnT>
                    <a:lnB cap="flat" cmpd="sng" w="28575">
                      <a:solidFill>
                        <a:srgbClr val="FFFF00"/>
                      </a:solidFill>
                      <a:prstDash val="solid"/>
                      <a:round/>
                      <a:headEnd len="sm" w="sm" type="none"/>
                      <a:tailEnd len="sm" w="sm" type="none"/>
                    </a:lnB>
                    <a:solidFill>
                      <a:srgbClr val="F3F3F3"/>
                    </a:solidFill>
                  </a:tcPr>
                </a:tc>
              </a:tr>
              <a:tr h="36555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A3: Total Enrollment = A1 + A2 </a:t>
                      </a:r>
                      <a:endParaRPr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100">
                          <a:solidFill>
                            <a:srgbClr val="000000"/>
                          </a:solidFill>
                          <a:latin typeface="Calibri"/>
                          <a:ea typeface="Calibri"/>
                          <a:cs typeface="Calibri"/>
                          <a:sym typeface="Calibri"/>
                        </a:rPr>
                        <a:t>1,000 </a:t>
                      </a:r>
                      <a:endParaRPr sz="1100">
                        <a:solidFill>
                          <a:srgbClr val="000000"/>
                        </a:solidFill>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Calculated by the UA </a:t>
                      </a:r>
                      <a:endParaRPr sz="1100">
                        <a:solidFill>
                          <a:srgbClr val="000000"/>
                        </a:solidFill>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00"/>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365550">
                <a:tc gridSpan="3">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B. LEA program (e.g., Title II, Part A) Allocation</a:t>
                      </a:r>
                      <a:endParaRPr b="1"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hMerge="1"/>
                <a:tc hMerge="1"/>
              </a:tr>
              <a:tr h="36555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B1: Total LEA Allocation </a:t>
                      </a:r>
                      <a:endParaRPr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100">
                          <a:solidFill>
                            <a:srgbClr val="000000"/>
                          </a:solidFill>
                          <a:latin typeface="Calibri"/>
                          <a:ea typeface="Calibri"/>
                          <a:cs typeface="Calibri"/>
                          <a:sym typeface="Calibri"/>
                        </a:rPr>
                        <a:t>$1,000,000 </a:t>
                      </a:r>
                      <a:endParaRPr sz="1100">
                        <a:solidFill>
                          <a:srgbClr val="000000"/>
                        </a:solidFill>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Linked to OBMS </a:t>
                      </a:r>
                      <a:endParaRPr sz="1100">
                        <a:solidFill>
                          <a:srgbClr val="000000"/>
                        </a:solidFill>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00"/>
                      </a:solidFill>
                      <a:prstDash val="solid"/>
                      <a:round/>
                      <a:headEnd len="sm" w="sm" type="none"/>
                      <a:tailEnd len="sm" w="sm" type="none"/>
                    </a:lnB>
                    <a:solidFill>
                      <a:srgbClr val="F3F3F3"/>
                    </a:solidFill>
                  </a:tcPr>
                </a:tc>
              </a:tr>
              <a:tr h="36555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B2: Administrative Costs (for public and private school</a:t>
                      </a:r>
                      <a:r>
                        <a:rPr lang="en" sz="1100">
                          <a:latin typeface="Calibri"/>
                          <a:ea typeface="Calibri"/>
                          <a:cs typeface="Calibri"/>
                          <a:sym typeface="Calibri"/>
                        </a:rPr>
                        <a:t> programs</a:t>
                      </a:r>
                      <a:r>
                        <a:rPr lang="en" sz="1100">
                          <a:latin typeface="Calibri"/>
                          <a:ea typeface="Calibri"/>
                          <a:cs typeface="Calibri"/>
                          <a:sym typeface="Calibri"/>
                        </a:rPr>
                        <a:t>) </a:t>
                      </a:r>
                      <a:endParaRPr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100">
                          <a:solidFill>
                            <a:srgbClr val="000000"/>
                          </a:solidFill>
                          <a:latin typeface="Calibri"/>
                          <a:ea typeface="Calibri"/>
                          <a:cs typeface="Calibri"/>
                          <a:sym typeface="Calibri"/>
                        </a:rPr>
                        <a:t>$50,000 </a:t>
                      </a:r>
                      <a:endParaRPr sz="1100">
                        <a:solidFill>
                          <a:srgbClr val="000000"/>
                        </a:solidFill>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00"/>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Entered by the LEA </a:t>
                      </a:r>
                      <a:endParaRPr sz="1100">
                        <a:solidFill>
                          <a:srgbClr val="000000"/>
                        </a:solidFill>
                        <a:latin typeface="Calibri"/>
                        <a:ea typeface="Calibri"/>
                        <a:cs typeface="Calibri"/>
                        <a:sym typeface="Calibri"/>
                      </a:endParaRPr>
                    </a:p>
                  </a:txBody>
                  <a:tcPr marT="91425" marB="91425" marR="28575" marL="28575" anchor="b">
                    <a:lnL cap="flat" cmpd="sng" w="28575">
                      <a:solidFill>
                        <a:srgbClr val="FFFF00"/>
                      </a:solidFill>
                      <a:prstDash val="solid"/>
                      <a:round/>
                      <a:headEnd len="sm" w="sm" type="none"/>
                      <a:tailEnd len="sm" w="sm" type="none"/>
                    </a:lnL>
                    <a:lnR cap="flat" cmpd="sng" w="28575">
                      <a:solidFill>
                        <a:srgbClr val="FFFF00"/>
                      </a:solidFill>
                      <a:prstDash val="solid"/>
                      <a:round/>
                      <a:headEnd len="sm" w="sm" type="none"/>
                      <a:tailEnd len="sm" w="sm" type="none"/>
                    </a:lnR>
                    <a:lnT cap="flat" cmpd="sng" w="28575">
                      <a:solidFill>
                        <a:srgbClr val="FFFF00"/>
                      </a:solidFill>
                      <a:prstDash val="solid"/>
                      <a:round/>
                      <a:headEnd len="sm" w="sm" type="none"/>
                      <a:tailEnd len="sm" w="sm" type="none"/>
                    </a:lnT>
                    <a:lnB cap="flat" cmpd="sng" w="28575">
                      <a:solidFill>
                        <a:srgbClr val="FFFF00"/>
                      </a:solidFill>
                      <a:prstDash val="solid"/>
                      <a:round/>
                      <a:headEnd len="sm" w="sm" type="none"/>
                      <a:tailEnd len="sm" w="sm" type="none"/>
                    </a:lnB>
                    <a:solidFill>
                      <a:srgbClr val="F3F3F3"/>
                    </a:solidFill>
                  </a:tcPr>
                </a:tc>
              </a:tr>
              <a:tr h="36555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B3: LEA Allocation Minus Admin Costs = B1 - B2 </a:t>
                      </a:r>
                      <a:endParaRPr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100">
                          <a:solidFill>
                            <a:srgbClr val="000000"/>
                          </a:solidFill>
                          <a:latin typeface="Calibri"/>
                          <a:ea typeface="Calibri"/>
                          <a:cs typeface="Calibri"/>
                          <a:sym typeface="Calibri"/>
                        </a:rPr>
                        <a:t>$950,000 </a:t>
                      </a:r>
                      <a:endParaRPr sz="1100">
                        <a:solidFill>
                          <a:srgbClr val="000000"/>
                        </a:solidFill>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Calculated by the UA </a:t>
                      </a:r>
                      <a:endParaRPr sz="1100">
                        <a:solidFill>
                          <a:srgbClr val="000000"/>
                        </a:solidFill>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00"/>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365550">
                <a:tc gridSpan="3">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C. Per Pupil Rate</a:t>
                      </a:r>
                      <a:endParaRPr b="1"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hMerge="1"/>
                <a:tc hMerge="1"/>
              </a:tr>
              <a:tr h="36555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C1: B3 divided by A3 </a:t>
                      </a:r>
                      <a:endParaRPr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100">
                          <a:latin typeface="Calibri"/>
                          <a:ea typeface="Calibri"/>
                          <a:cs typeface="Calibri"/>
                          <a:sym typeface="Calibri"/>
                        </a:rPr>
                        <a:t>$950</a:t>
                      </a:r>
                      <a:endParaRPr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100">
                          <a:latin typeface="Calibri"/>
                          <a:ea typeface="Calibri"/>
                          <a:cs typeface="Calibri"/>
                          <a:sym typeface="Calibri"/>
                        </a:rPr>
                        <a:t>Calculated by the UA</a:t>
                      </a:r>
                      <a:endParaRPr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365550">
                <a:tc gridSpan="3">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 Equitable Services </a:t>
                      </a:r>
                      <a:endParaRPr b="1"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hMerge="1"/>
                <a:tc hMerge="1"/>
              </a:tr>
              <a:tr h="566650">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Amount LEA must reserve for equitable services for private school children and educators = A2 x C1 </a:t>
                      </a:r>
                      <a:endParaRPr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100">
                          <a:latin typeface="Calibri"/>
                          <a:ea typeface="Calibri"/>
                          <a:cs typeface="Calibri"/>
                          <a:sym typeface="Calibri"/>
                        </a:rPr>
                        <a:t>$95,000</a:t>
                      </a:r>
                      <a:endParaRPr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100">
                          <a:latin typeface="Calibri"/>
                          <a:ea typeface="Calibri"/>
                          <a:cs typeface="Calibri"/>
                          <a:sym typeface="Calibri"/>
                        </a:rPr>
                        <a:t>Calculated by the UA </a:t>
                      </a:r>
                      <a:endParaRPr sz="1100">
                        <a:latin typeface="Calibri"/>
                        <a:ea typeface="Calibri"/>
                        <a:cs typeface="Calibri"/>
                        <a:sym typeface="Calibri"/>
                      </a:endParaRPr>
                    </a:p>
                  </a:txBody>
                  <a:tcPr marT="91425" marB="91425" marR="28575" marL="2857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bl>
          </a:graphicData>
        </a:graphic>
      </p:graphicFrame>
      <p:sp>
        <p:nvSpPr>
          <p:cNvPr id="215" name="Google Shape;215;g32bdc47dd58_0_30"/>
          <p:cNvSpPr txBox="1"/>
          <p:nvPr/>
        </p:nvSpPr>
        <p:spPr>
          <a:xfrm>
            <a:off x="6836725" y="1596525"/>
            <a:ext cx="5015700" cy="3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3A3D4B"/>
                </a:solidFill>
                <a:latin typeface="Calibri"/>
                <a:ea typeface="Calibri"/>
                <a:cs typeface="Calibri"/>
                <a:sym typeface="Calibri"/>
              </a:rPr>
              <a:t>Title VIII, Part F covers equitable services for the following programs included in the UA: </a:t>
            </a:r>
            <a:endParaRPr sz="2000">
              <a:solidFill>
                <a:srgbClr val="3A3D4B"/>
              </a:solidFill>
              <a:latin typeface="Calibri"/>
              <a:ea typeface="Calibri"/>
              <a:cs typeface="Calibri"/>
              <a:sym typeface="Calibri"/>
            </a:endParaRPr>
          </a:p>
          <a:p>
            <a:pPr indent="-355600" lvl="0" marL="457200" rtl="0" algn="l">
              <a:spcBef>
                <a:spcPts val="0"/>
              </a:spcBef>
              <a:spcAft>
                <a:spcPts val="0"/>
              </a:spcAft>
              <a:buClr>
                <a:srgbClr val="3A3D4B"/>
              </a:buClr>
              <a:buSzPts val="2000"/>
              <a:buFont typeface="Calibri"/>
              <a:buChar char="●"/>
            </a:pPr>
            <a:r>
              <a:rPr lang="en" sz="2000">
                <a:solidFill>
                  <a:srgbClr val="3A3D4B"/>
                </a:solidFill>
                <a:latin typeface="Calibri"/>
                <a:ea typeface="Calibri"/>
                <a:cs typeface="Calibri"/>
                <a:sym typeface="Calibri"/>
              </a:rPr>
              <a:t>Title I, Part C Migratory</a:t>
            </a:r>
            <a:endParaRPr sz="2000">
              <a:solidFill>
                <a:srgbClr val="3A3D4B"/>
              </a:solidFill>
              <a:latin typeface="Calibri"/>
              <a:ea typeface="Calibri"/>
              <a:cs typeface="Calibri"/>
              <a:sym typeface="Calibri"/>
            </a:endParaRPr>
          </a:p>
          <a:p>
            <a:pPr indent="-355600" lvl="0" marL="457200" rtl="0" algn="l">
              <a:spcBef>
                <a:spcPts val="0"/>
              </a:spcBef>
              <a:spcAft>
                <a:spcPts val="0"/>
              </a:spcAft>
              <a:buClr>
                <a:srgbClr val="3A3D4B"/>
              </a:buClr>
              <a:buSzPts val="2000"/>
              <a:buFont typeface="Calibri"/>
              <a:buChar char="●"/>
            </a:pPr>
            <a:r>
              <a:rPr lang="en" sz="2000">
                <a:solidFill>
                  <a:srgbClr val="3A3D4B"/>
                </a:solidFill>
                <a:latin typeface="Calibri"/>
                <a:ea typeface="Calibri"/>
                <a:cs typeface="Calibri"/>
                <a:sym typeface="Calibri"/>
              </a:rPr>
              <a:t>Title II, Part A</a:t>
            </a:r>
            <a:endParaRPr sz="2000">
              <a:solidFill>
                <a:srgbClr val="3A3D4B"/>
              </a:solidFill>
              <a:latin typeface="Calibri"/>
              <a:ea typeface="Calibri"/>
              <a:cs typeface="Calibri"/>
              <a:sym typeface="Calibri"/>
            </a:endParaRPr>
          </a:p>
          <a:p>
            <a:pPr indent="-355600" lvl="0" marL="457200" rtl="0" algn="l">
              <a:spcBef>
                <a:spcPts val="0"/>
              </a:spcBef>
              <a:spcAft>
                <a:spcPts val="0"/>
              </a:spcAft>
              <a:buClr>
                <a:srgbClr val="3A3D4B"/>
              </a:buClr>
              <a:buSzPts val="2000"/>
              <a:buFont typeface="Calibri"/>
              <a:buChar char="●"/>
            </a:pPr>
            <a:r>
              <a:rPr lang="en" sz="2000">
                <a:solidFill>
                  <a:srgbClr val="3A3D4B"/>
                </a:solidFill>
                <a:latin typeface="Calibri"/>
                <a:ea typeface="Calibri"/>
                <a:cs typeface="Calibri"/>
                <a:sym typeface="Calibri"/>
              </a:rPr>
              <a:t>Title III EL</a:t>
            </a:r>
            <a:endParaRPr sz="2000">
              <a:solidFill>
                <a:srgbClr val="3A3D4B"/>
              </a:solidFill>
              <a:latin typeface="Calibri"/>
              <a:ea typeface="Calibri"/>
              <a:cs typeface="Calibri"/>
              <a:sym typeface="Calibri"/>
            </a:endParaRPr>
          </a:p>
          <a:p>
            <a:pPr indent="-355600" lvl="0" marL="457200" rtl="0" algn="l">
              <a:spcBef>
                <a:spcPts val="0"/>
              </a:spcBef>
              <a:spcAft>
                <a:spcPts val="0"/>
              </a:spcAft>
              <a:buClr>
                <a:srgbClr val="3A3D4B"/>
              </a:buClr>
              <a:buSzPts val="2000"/>
              <a:buFont typeface="Calibri"/>
              <a:buChar char="●"/>
            </a:pPr>
            <a:r>
              <a:rPr lang="en" sz="2000">
                <a:solidFill>
                  <a:srgbClr val="3A3D4B"/>
                </a:solidFill>
                <a:latin typeface="Calibri"/>
                <a:ea typeface="Calibri"/>
                <a:cs typeface="Calibri"/>
                <a:sym typeface="Calibri"/>
              </a:rPr>
              <a:t>Title III Immigrant</a:t>
            </a:r>
            <a:endParaRPr sz="2000">
              <a:solidFill>
                <a:srgbClr val="3A3D4B"/>
              </a:solidFill>
              <a:latin typeface="Calibri"/>
              <a:ea typeface="Calibri"/>
              <a:cs typeface="Calibri"/>
              <a:sym typeface="Calibri"/>
            </a:endParaRPr>
          </a:p>
          <a:p>
            <a:pPr indent="-355600" lvl="0" marL="457200" rtl="0" algn="l">
              <a:spcBef>
                <a:spcPts val="0"/>
              </a:spcBef>
              <a:spcAft>
                <a:spcPts val="0"/>
              </a:spcAft>
              <a:buClr>
                <a:srgbClr val="3A3D4B"/>
              </a:buClr>
              <a:buSzPts val="2000"/>
              <a:buFont typeface="Calibri"/>
              <a:buChar char="●"/>
            </a:pPr>
            <a:r>
              <a:rPr lang="en" sz="2000">
                <a:solidFill>
                  <a:srgbClr val="3A3D4B"/>
                </a:solidFill>
                <a:latin typeface="Calibri"/>
                <a:ea typeface="Calibri"/>
                <a:cs typeface="Calibri"/>
                <a:sym typeface="Calibri"/>
              </a:rPr>
              <a:t>Title IV, Part A SSAE</a:t>
            </a:r>
            <a:endParaRPr sz="2000">
              <a:solidFill>
                <a:srgbClr val="3A3D4B"/>
              </a:solidFill>
              <a:latin typeface="Calibri"/>
              <a:ea typeface="Calibri"/>
              <a:cs typeface="Calibri"/>
              <a:sym typeface="Calibri"/>
            </a:endParaRPr>
          </a:p>
          <a:p>
            <a:pPr indent="0" lvl="0" marL="0" rtl="0" algn="l">
              <a:spcBef>
                <a:spcPts val="0"/>
              </a:spcBef>
              <a:spcAft>
                <a:spcPts val="0"/>
              </a:spcAft>
              <a:buNone/>
            </a:pPr>
            <a:r>
              <a:t/>
            </a:r>
            <a:endParaRPr sz="1200">
              <a:solidFill>
                <a:srgbClr val="3A3D4B"/>
              </a:solidFill>
              <a:latin typeface="Calibri"/>
              <a:ea typeface="Calibri"/>
              <a:cs typeface="Calibri"/>
              <a:sym typeface="Calibri"/>
            </a:endParaRPr>
          </a:p>
          <a:p>
            <a:pPr indent="0" lvl="0" marL="0" rtl="0" algn="l">
              <a:spcBef>
                <a:spcPts val="0"/>
              </a:spcBef>
              <a:spcAft>
                <a:spcPts val="0"/>
              </a:spcAft>
              <a:buNone/>
            </a:pPr>
            <a:r>
              <a:rPr lang="en" sz="2000">
                <a:solidFill>
                  <a:srgbClr val="3A3D4B"/>
                </a:solidFill>
                <a:latin typeface="Calibri"/>
                <a:ea typeface="Calibri"/>
                <a:cs typeface="Calibri"/>
                <a:sym typeface="Calibri"/>
              </a:rPr>
              <a:t>For these programs, LEAs determine equitable share on the basis of relative enrollment of public and private schools or, as </a:t>
            </a:r>
            <a:r>
              <a:rPr lang="en" sz="2000">
                <a:solidFill>
                  <a:srgbClr val="3A3D4B"/>
                </a:solidFill>
                <a:latin typeface="Calibri"/>
                <a:ea typeface="Calibri"/>
                <a:cs typeface="Calibri"/>
                <a:sym typeface="Calibri"/>
              </a:rPr>
              <a:t>applicable</a:t>
            </a:r>
            <a:r>
              <a:rPr lang="en" sz="2000">
                <a:solidFill>
                  <a:srgbClr val="3A3D4B"/>
                </a:solidFill>
                <a:latin typeface="Calibri"/>
                <a:ea typeface="Calibri"/>
                <a:cs typeface="Calibri"/>
                <a:sym typeface="Calibri"/>
              </a:rPr>
              <a:t>, eligible public and private school children.</a:t>
            </a:r>
            <a:endParaRPr sz="2000">
              <a:solidFill>
                <a:srgbClr val="3A3D4B"/>
              </a:solidFill>
              <a:latin typeface="Calibri"/>
              <a:ea typeface="Calibri"/>
              <a:cs typeface="Calibri"/>
              <a:sym typeface="Calibri"/>
            </a:endParaRPr>
          </a:p>
          <a:p>
            <a:pPr indent="0" lvl="0" marL="0" rtl="0" algn="l">
              <a:spcBef>
                <a:spcPts val="0"/>
              </a:spcBef>
              <a:spcAft>
                <a:spcPts val="0"/>
              </a:spcAft>
              <a:buNone/>
            </a:pPr>
            <a:r>
              <a:t/>
            </a:r>
            <a:endParaRPr sz="1200">
              <a:solidFill>
                <a:srgbClr val="3A3D4B"/>
              </a:solidFill>
              <a:latin typeface="Calibri"/>
              <a:ea typeface="Calibri"/>
              <a:cs typeface="Calibri"/>
              <a:sym typeface="Calibri"/>
            </a:endParaRPr>
          </a:p>
          <a:p>
            <a:pPr indent="0" lvl="0" marL="0" rtl="0" algn="l">
              <a:spcBef>
                <a:spcPts val="0"/>
              </a:spcBef>
              <a:spcAft>
                <a:spcPts val="0"/>
              </a:spcAft>
              <a:buNone/>
            </a:pPr>
            <a:r>
              <a:rPr lang="en" sz="2000">
                <a:solidFill>
                  <a:srgbClr val="3A3D4B"/>
                </a:solidFill>
                <a:latin typeface="Calibri"/>
                <a:ea typeface="Calibri"/>
                <a:cs typeface="Calibri"/>
                <a:sym typeface="Calibri"/>
              </a:rPr>
              <a:t>Before calculating the per pupil rate, LEAs will deduct administrative costs, including direct and indirect admin, for public and private school programs.</a:t>
            </a:r>
            <a:endParaRPr sz="2000">
              <a:solidFill>
                <a:srgbClr val="3A3D4B"/>
              </a:solidFill>
              <a:latin typeface="Calibri"/>
              <a:ea typeface="Calibri"/>
              <a:cs typeface="Calibri"/>
              <a:sym typeface="Calibri"/>
            </a:endParaRPr>
          </a:p>
          <a:p>
            <a:pPr indent="0" lvl="0" marL="0" rtl="0" algn="l">
              <a:spcBef>
                <a:spcPts val="0"/>
              </a:spcBef>
              <a:spcAft>
                <a:spcPts val="0"/>
              </a:spcAft>
              <a:buNone/>
            </a:pPr>
            <a:r>
              <a:t/>
            </a:r>
            <a:endParaRPr sz="2000">
              <a:solidFill>
                <a:srgbClr val="3A3D4B"/>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2bdc47dd58_0_7"/>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2400"/>
              <a:t>(1/3)</a:t>
            </a:r>
            <a:r>
              <a:rPr b="1" lang="en" sz="3600"/>
              <a:t> OBMS Interface: Enrollment</a:t>
            </a:r>
            <a:endParaRPr b="1" sz="3600"/>
          </a:p>
        </p:txBody>
      </p:sp>
      <p:pic>
        <p:nvPicPr>
          <p:cNvPr descr="A picture containing calendar&#10;&#10;Description automatically generated" id="221" name="Google Shape;221;g32bdc47dd58_0_7"/>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222" name="Google Shape;222;g32bdc47dd58_0_7"/>
          <p:cNvSpPr txBox="1"/>
          <p:nvPr/>
        </p:nvSpPr>
        <p:spPr>
          <a:xfrm>
            <a:off x="455834" y="2648414"/>
            <a:ext cx="4260000" cy="532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Calibri"/>
                <a:ea typeface="Calibri"/>
                <a:cs typeface="Calibri"/>
                <a:sym typeface="Calibri"/>
                <a:extLst>
                  <a:ext uri="http://customooxmlschemas.google.com/">
                    <go:slidesCustomData xmlns:go="http://customooxmlschemas.google.com/" textRoundtripDataId="27"/>
                  </a:ext>
                </a:extLst>
              </a:rPr>
              <a:t>Structure of the UA</a:t>
            </a:r>
            <a:endParaRPr b="1" i="0" sz="2100" u="none" cap="none" strike="noStrike">
              <a:solidFill>
                <a:schemeClr val="lt1"/>
              </a:solidFill>
              <a:latin typeface="Calibri"/>
              <a:ea typeface="Calibri"/>
              <a:cs typeface="Calibri"/>
              <a:sym typeface="Calibri"/>
            </a:endParaRPr>
          </a:p>
        </p:txBody>
      </p:sp>
      <p:sp>
        <p:nvSpPr>
          <p:cNvPr id="223" name="Google Shape;223;g32bdc47dd58_0_7"/>
          <p:cNvSpPr txBox="1"/>
          <p:nvPr/>
        </p:nvSpPr>
        <p:spPr>
          <a:xfrm>
            <a:off x="9045850" y="2809450"/>
            <a:ext cx="2998800" cy="31392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1000"/>
              </a:spcBef>
              <a:spcAft>
                <a:spcPts val="0"/>
              </a:spcAft>
              <a:buClr>
                <a:srgbClr val="000000"/>
              </a:buClr>
              <a:buSzPts val="2100"/>
              <a:buFont typeface="Arial"/>
              <a:buNone/>
            </a:pPr>
            <a:r>
              <a:t/>
            </a:r>
            <a:endParaRPr b="0" i="0" sz="2100" u="none" cap="none" strike="noStrike">
              <a:solidFill>
                <a:srgbClr val="3A3D4B"/>
              </a:solidFill>
              <a:latin typeface="Calibri"/>
              <a:ea typeface="Calibri"/>
              <a:cs typeface="Calibri"/>
              <a:sym typeface="Calibri"/>
            </a:endParaRPr>
          </a:p>
          <a:p>
            <a:pPr indent="0" lvl="0" marL="457200" marR="0" rtl="0" algn="l">
              <a:lnSpc>
                <a:spcPct val="100000"/>
              </a:lnSpc>
              <a:spcBef>
                <a:spcPts val="1000"/>
              </a:spcBef>
              <a:spcAft>
                <a:spcPts val="0"/>
              </a:spcAft>
              <a:buClr>
                <a:srgbClr val="000000"/>
              </a:buClr>
              <a:buSzPts val="2200"/>
              <a:buFont typeface="Arial"/>
              <a:buNone/>
            </a:pPr>
            <a:r>
              <a:rPr b="0" i="0" lang="en" sz="2200" u="none" cap="none" strike="noStrike">
                <a:solidFill>
                  <a:srgbClr val="3A3D4B"/>
                </a:solidFill>
                <a:latin typeface="Calibri"/>
                <a:ea typeface="Calibri"/>
                <a:cs typeface="Calibri"/>
                <a:sym typeface="Calibri"/>
              </a:rPr>
              <a:t> </a:t>
            </a:r>
            <a:endParaRPr b="0" i="0" sz="2200" u="none" cap="none" strike="noStrike">
              <a:solidFill>
                <a:srgbClr val="3A3D4B"/>
              </a:solidFill>
              <a:latin typeface="Calibri"/>
              <a:ea typeface="Calibri"/>
              <a:cs typeface="Calibri"/>
              <a:sym typeface="Calibri"/>
            </a:endParaRPr>
          </a:p>
        </p:txBody>
      </p:sp>
      <p:pic>
        <p:nvPicPr>
          <p:cNvPr id="224" name="Google Shape;224;g32bdc47dd58_0_7"/>
          <p:cNvPicPr preferRelativeResize="0"/>
          <p:nvPr/>
        </p:nvPicPr>
        <p:blipFill rotWithShape="1">
          <a:blip r:embed="rId4">
            <a:alphaModFix/>
          </a:blip>
          <a:srcRect b="10841" l="0" r="0" t="0"/>
          <a:stretch/>
        </p:blipFill>
        <p:spPr>
          <a:xfrm>
            <a:off x="0" y="1342000"/>
            <a:ext cx="10284349" cy="5516000"/>
          </a:xfrm>
          <a:prstGeom prst="rect">
            <a:avLst/>
          </a:prstGeom>
          <a:noFill/>
          <a:ln>
            <a:noFill/>
          </a:ln>
        </p:spPr>
      </p:pic>
      <p:sp>
        <p:nvSpPr>
          <p:cNvPr id="225" name="Google Shape;225;g32bdc47dd58_0_7"/>
          <p:cNvSpPr/>
          <p:nvPr/>
        </p:nvSpPr>
        <p:spPr>
          <a:xfrm>
            <a:off x="10284350" y="1349575"/>
            <a:ext cx="1907700" cy="5516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6" name="Google Shape;226;g32bdc47dd58_0_7"/>
          <p:cNvSpPr/>
          <p:nvPr/>
        </p:nvSpPr>
        <p:spPr>
          <a:xfrm>
            <a:off x="228375" y="3553700"/>
            <a:ext cx="9933900" cy="1808100"/>
          </a:xfrm>
          <a:prstGeom prst="rect">
            <a:avLst/>
          </a:prstGeom>
          <a:no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2b96f65ce6_0_13"/>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2400"/>
              <a:t>(2/3)</a:t>
            </a:r>
            <a:r>
              <a:rPr b="1" lang="en" sz="3600"/>
              <a:t> OBMS Interface: Administrative Costs</a:t>
            </a:r>
            <a:endParaRPr b="1" sz="3600"/>
          </a:p>
        </p:txBody>
      </p:sp>
      <p:pic>
        <p:nvPicPr>
          <p:cNvPr descr="A picture containing calendar&#10;&#10;Description automatically generated" id="232" name="Google Shape;232;g32b96f65ce6_0_13"/>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233" name="Google Shape;233;g32b96f65ce6_0_13"/>
          <p:cNvSpPr txBox="1"/>
          <p:nvPr/>
        </p:nvSpPr>
        <p:spPr>
          <a:xfrm>
            <a:off x="455834" y="2648414"/>
            <a:ext cx="4260000" cy="532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Calibri"/>
                <a:ea typeface="Calibri"/>
                <a:cs typeface="Calibri"/>
                <a:sym typeface="Calibri"/>
                <a:extLst>
                  <a:ext uri="http://customooxmlschemas.google.com/">
                    <go:slidesCustomData xmlns:go="http://customooxmlschemas.google.com/" textRoundtripDataId="29"/>
                  </a:ext>
                </a:extLst>
              </a:rPr>
              <a:t>Structure of the UA</a:t>
            </a:r>
            <a:endParaRPr b="1" i="0" sz="2100" u="none" cap="none" strike="noStrike">
              <a:solidFill>
                <a:schemeClr val="lt1"/>
              </a:solidFill>
              <a:latin typeface="Calibri"/>
              <a:ea typeface="Calibri"/>
              <a:cs typeface="Calibri"/>
              <a:sym typeface="Calibri"/>
            </a:endParaRPr>
          </a:p>
        </p:txBody>
      </p:sp>
      <p:sp>
        <p:nvSpPr>
          <p:cNvPr id="234" name="Google Shape;234;g32b96f65ce6_0_13"/>
          <p:cNvSpPr txBox="1"/>
          <p:nvPr/>
        </p:nvSpPr>
        <p:spPr>
          <a:xfrm>
            <a:off x="9045850" y="2809450"/>
            <a:ext cx="2998800" cy="31392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1000"/>
              </a:spcBef>
              <a:spcAft>
                <a:spcPts val="0"/>
              </a:spcAft>
              <a:buClr>
                <a:srgbClr val="000000"/>
              </a:buClr>
              <a:buSzPts val="2100"/>
              <a:buFont typeface="Arial"/>
              <a:buNone/>
            </a:pPr>
            <a:r>
              <a:t/>
            </a:r>
            <a:endParaRPr b="0" i="0" sz="2100" u="none" cap="none" strike="noStrike">
              <a:solidFill>
                <a:srgbClr val="3A3D4B"/>
              </a:solidFill>
              <a:latin typeface="Calibri"/>
              <a:ea typeface="Calibri"/>
              <a:cs typeface="Calibri"/>
              <a:sym typeface="Calibri"/>
            </a:endParaRPr>
          </a:p>
          <a:p>
            <a:pPr indent="0" lvl="0" marL="457200" marR="0" rtl="0" algn="l">
              <a:lnSpc>
                <a:spcPct val="100000"/>
              </a:lnSpc>
              <a:spcBef>
                <a:spcPts val="1000"/>
              </a:spcBef>
              <a:spcAft>
                <a:spcPts val="0"/>
              </a:spcAft>
              <a:buClr>
                <a:srgbClr val="000000"/>
              </a:buClr>
              <a:buSzPts val="2200"/>
              <a:buFont typeface="Arial"/>
              <a:buNone/>
            </a:pPr>
            <a:r>
              <a:rPr b="0" i="0" lang="en" sz="2200" u="none" cap="none" strike="noStrike">
                <a:solidFill>
                  <a:srgbClr val="3A3D4B"/>
                </a:solidFill>
                <a:latin typeface="Calibri"/>
                <a:ea typeface="Calibri"/>
                <a:cs typeface="Calibri"/>
                <a:sym typeface="Calibri"/>
              </a:rPr>
              <a:t> </a:t>
            </a:r>
            <a:endParaRPr b="0" i="0" sz="2200" u="none" cap="none" strike="noStrike">
              <a:solidFill>
                <a:srgbClr val="3A3D4B"/>
              </a:solidFill>
              <a:latin typeface="Calibri"/>
              <a:ea typeface="Calibri"/>
              <a:cs typeface="Calibri"/>
              <a:sym typeface="Calibri"/>
            </a:endParaRPr>
          </a:p>
        </p:txBody>
      </p:sp>
      <p:pic>
        <p:nvPicPr>
          <p:cNvPr id="235" name="Google Shape;235;g32b96f65ce6_0_13"/>
          <p:cNvPicPr preferRelativeResize="0"/>
          <p:nvPr/>
        </p:nvPicPr>
        <p:blipFill rotWithShape="1">
          <a:blip r:embed="rId4">
            <a:alphaModFix/>
          </a:blip>
          <a:srcRect b="10213" l="0" r="0" t="20071"/>
          <a:stretch/>
        </p:blipFill>
        <p:spPr>
          <a:xfrm>
            <a:off x="0" y="1342000"/>
            <a:ext cx="11906145" cy="5516000"/>
          </a:xfrm>
          <a:prstGeom prst="rect">
            <a:avLst/>
          </a:prstGeom>
          <a:noFill/>
          <a:ln>
            <a:noFill/>
          </a:ln>
        </p:spPr>
      </p:pic>
      <p:sp>
        <p:nvSpPr>
          <p:cNvPr id="236" name="Google Shape;236;g32b96f65ce6_0_13"/>
          <p:cNvSpPr/>
          <p:nvPr/>
        </p:nvSpPr>
        <p:spPr>
          <a:xfrm>
            <a:off x="28875" y="3815550"/>
            <a:ext cx="12015900" cy="1533600"/>
          </a:xfrm>
          <a:prstGeom prst="rect">
            <a:avLst/>
          </a:prstGeom>
          <a:no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7" name="Google Shape;237;g32b96f65ce6_0_13"/>
          <p:cNvSpPr/>
          <p:nvPr/>
        </p:nvSpPr>
        <p:spPr>
          <a:xfrm>
            <a:off x="11906150" y="1349575"/>
            <a:ext cx="286200" cy="5516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32b96f65ce6_0_0"/>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2400"/>
              <a:t>(3/3)</a:t>
            </a:r>
            <a:r>
              <a:rPr b="1" lang="en" sz="3600"/>
              <a:t> OBMS Interface: Equitable Share</a:t>
            </a:r>
            <a:endParaRPr b="1" sz="3600"/>
          </a:p>
        </p:txBody>
      </p:sp>
      <p:sp>
        <p:nvSpPr>
          <p:cNvPr id="243" name="Google Shape;243;g32b96f65ce6_0_0"/>
          <p:cNvSpPr txBox="1"/>
          <p:nvPr/>
        </p:nvSpPr>
        <p:spPr>
          <a:xfrm>
            <a:off x="455834" y="2648414"/>
            <a:ext cx="4260000" cy="532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Calibri"/>
                <a:ea typeface="Calibri"/>
                <a:cs typeface="Calibri"/>
                <a:sym typeface="Calibri"/>
                <a:extLst>
                  <a:ext uri="http://customooxmlschemas.google.com/">
                    <go:slidesCustomData xmlns:go="http://customooxmlschemas.google.com/" textRoundtripDataId="31"/>
                  </a:ext>
                </a:extLst>
              </a:rPr>
              <a:t>Structure of the UA</a:t>
            </a:r>
            <a:endParaRPr b="1" i="0" sz="2100" u="none" cap="none" strike="noStrike">
              <a:solidFill>
                <a:schemeClr val="lt1"/>
              </a:solidFill>
              <a:latin typeface="Calibri"/>
              <a:ea typeface="Calibri"/>
              <a:cs typeface="Calibri"/>
              <a:sym typeface="Calibri"/>
            </a:endParaRPr>
          </a:p>
        </p:txBody>
      </p:sp>
      <p:sp>
        <p:nvSpPr>
          <p:cNvPr id="244" name="Google Shape;244;g32b96f65ce6_0_0"/>
          <p:cNvSpPr txBox="1"/>
          <p:nvPr/>
        </p:nvSpPr>
        <p:spPr>
          <a:xfrm>
            <a:off x="9045850" y="2809450"/>
            <a:ext cx="2998800" cy="31392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1000"/>
              </a:spcBef>
              <a:spcAft>
                <a:spcPts val="0"/>
              </a:spcAft>
              <a:buClr>
                <a:srgbClr val="000000"/>
              </a:buClr>
              <a:buSzPts val="2100"/>
              <a:buFont typeface="Arial"/>
              <a:buNone/>
            </a:pPr>
            <a:r>
              <a:t/>
            </a:r>
            <a:endParaRPr b="0" i="0" sz="2100" u="none" cap="none" strike="noStrike">
              <a:solidFill>
                <a:srgbClr val="3A3D4B"/>
              </a:solidFill>
              <a:latin typeface="Calibri"/>
              <a:ea typeface="Calibri"/>
              <a:cs typeface="Calibri"/>
              <a:sym typeface="Calibri"/>
            </a:endParaRPr>
          </a:p>
          <a:p>
            <a:pPr indent="0" lvl="0" marL="457200" marR="0" rtl="0" algn="l">
              <a:lnSpc>
                <a:spcPct val="100000"/>
              </a:lnSpc>
              <a:spcBef>
                <a:spcPts val="1000"/>
              </a:spcBef>
              <a:spcAft>
                <a:spcPts val="0"/>
              </a:spcAft>
              <a:buClr>
                <a:srgbClr val="000000"/>
              </a:buClr>
              <a:buSzPts val="2200"/>
              <a:buFont typeface="Arial"/>
              <a:buNone/>
            </a:pPr>
            <a:r>
              <a:rPr b="0" i="0" lang="en" sz="2200" u="none" cap="none" strike="noStrike">
                <a:solidFill>
                  <a:srgbClr val="3A3D4B"/>
                </a:solidFill>
                <a:latin typeface="Calibri"/>
                <a:ea typeface="Calibri"/>
                <a:cs typeface="Calibri"/>
                <a:sym typeface="Calibri"/>
              </a:rPr>
              <a:t> </a:t>
            </a:r>
            <a:endParaRPr b="0" i="0" sz="2200" u="none" cap="none" strike="noStrike">
              <a:solidFill>
                <a:srgbClr val="3A3D4B"/>
              </a:solidFill>
              <a:latin typeface="Calibri"/>
              <a:ea typeface="Calibri"/>
              <a:cs typeface="Calibri"/>
              <a:sym typeface="Calibri"/>
            </a:endParaRPr>
          </a:p>
        </p:txBody>
      </p:sp>
      <p:pic>
        <p:nvPicPr>
          <p:cNvPr id="245" name="Google Shape;245;g32b96f65ce6_0_0"/>
          <p:cNvPicPr preferRelativeResize="0"/>
          <p:nvPr/>
        </p:nvPicPr>
        <p:blipFill rotWithShape="1">
          <a:blip r:embed="rId3">
            <a:alphaModFix/>
          </a:blip>
          <a:srcRect b="21617" l="0" r="0" t="0"/>
          <a:stretch/>
        </p:blipFill>
        <p:spPr>
          <a:xfrm>
            <a:off x="0" y="1349625"/>
            <a:ext cx="8446808" cy="5516000"/>
          </a:xfrm>
          <a:prstGeom prst="rect">
            <a:avLst/>
          </a:prstGeom>
          <a:noFill/>
          <a:ln>
            <a:noFill/>
          </a:ln>
        </p:spPr>
      </p:pic>
      <p:sp>
        <p:nvSpPr>
          <p:cNvPr id="246" name="Google Shape;246;g32b96f65ce6_0_0"/>
          <p:cNvSpPr txBox="1"/>
          <p:nvPr/>
        </p:nvSpPr>
        <p:spPr>
          <a:xfrm>
            <a:off x="6537225" y="3069950"/>
            <a:ext cx="4985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000">
              <a:solidFill>
                <a:srgbClr val="EF7920"/>
              </a:solidFill>
              <a:latin typeface="Calibri"/>
              <a:ea typeface="Calibri"/>
              <a:cs typeface="Calibri"/>
              <a:sym typeface="Calibri"/>
            </a:endParaRPr>
          </a:p>
        </p:txBody>
      </p:sp>
      <p:sp>
        <p:nvSpPr>
          <p:cNvPr id="247" name="Google Shape;247;g32b96f65ce6_0_0"/>
          <p:cNvSpPr/>
          <p:nvPr/>
        </p:nvSpPr>
        <p:spPr>
          <a:xfrm>
            <a:off x="8452050" y="1349575"/>
            <a:ext cx="3740100" cy="5516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lt1"/>
              </a:buClr>
              <a:buSzPct val="77777"/>
              <a:buFont typeface="Calibri"/>
              <a:buNone/>
            </a:pPr>
            <a:r>
              <a:rPr b="1" lang="en"/>
              <a:t>Overview</a:t>
            </a:r>
            <a:endParaRPr b="1"/>
          </a:p>
        </p:txBody>
      </p:sp>
      <p:sp>
        <p:nvSpPr>
          <p:cNvPr id="67" name="Google Shape;67;p2"/>
          <p:cNvSpPr txBox="1"/>
          <p:nvPr>
            <p:ph idx="1" type="body"/>
          </p:nvPr>
        </p:nvSpPr>
        <p:spPr>
          <a:xfrm>
            <a:off x="517200" y="2061825"/>
            <a:ext cx="5578800" cy="4004700"/>
          </a:xfrm>
          <a:prstGeom prst="rect">
            <a:avLst/>
          </a:prstGeom>
          <a:noFill/>
          <a:ln>
            <a:noFill/>
          </a:ln>
        </p:spPr>
        <p:txBody>
          <a:bodyPr anchorCtr="0" anchor="t" bIns="121900" lIns="121900" spcFirstLastPara="1" rIns="121900" wrap="square" tIns="121900">
            <a:noAutofit/>
          </a:bodyPr>
          <a:lstStyle/>
          <a:p>
            <a:pPr indent="-364045" lvl="0" marL="457200" rtl="0" algn="l">
              <a:lnSpc>
                <a:spcPct val="100000"/>
              </a:lnSpc>
              <a:spcBef>
                <a:spcPts val="1000"/>
              </a:spcBef>
              <a:spcAft>
                <a:spcPts val="0"/>
              </a:spcAft>
              <a:buClr>
                <a:srgbClr val="008080"/>
              </a:buClr>
              <a:buSzPts val="2133"/>
              <a:buChar char="●"/>
            </a:pPr>
            <a:r>
              <a:rPr lang="en" sz="2133"/>
              <a:t>Understand the purpose and process of ESEA Equitable Services compliance. </a:t>
            </a:r>
            <a:endParaRPr sz="2133"/>
          </a:p>
          <a:p>
            <a:pPr indent="-364045" lvl="0" marL="457200" rtl="0" algn="l">
              <a:lnSpc>
                <a:spcPct val="100000"/>
              </a:lnSpc>
              <a:spcBef>
                <a:spcPts val="1000"/>
              </a:spcBef>
              <a:spcAft>
                <a:spcPts val="0"/>
              </a:spcAft>
              <a:buClr>
                <a:srgbClr val="008080"/>
              </a:buClr>
              <a:buSzPts val="2133"/>
              <a:buChar char="●"/>
            </a:pPr>
            <a:r>
              <a:rPr lang="en" sz="2133"/>
              <a:t>Preview the ESEA Equitable Services in the Unified Application. </a:t>
            </a:r>
            <a:endParaRPr sz="2133"/>
          </a:p>
        </p:txBody>
      </p:sp>
      <p:sp>
        <p:nvSpPr>
          <p:cNvPr id="68" name="Google Shape;68;p2"/>
          <p:cNvSpPr txBox="1"/>
          <p:nvPr>
            <p:ph idx="1" type="body"/>
          </p:nvPr>
        </p:nvSpPr>
        <p:spPr>
          <a:xfrm>
            <a:off x="6292325" y="2030775"/>
            <a:ext cx="5397300" cy="4515600"/>
          </a:xfrm>
          <a:prstGeom prst="rect">
            <a:avLst/>
          </a:prstGeom>
          <a:noFill/>
          <a:ln>
            <a:noFill/>
          </a:ln>
        </p:spPr>
        <p:txBody>
          <a:bodyPr anchorCtr="0" anchor="t" bIns="121900" lIns="121900" spcFirstLastPara="1" rIns="121900" wrap="square" tIns="121900">
            <a:noAutofit/>
          </a:bodyPr>
          <a:lstStyle/>
          <a:p>
            <a:pPr indent="-364045" lvl="0" marL="457200" rtl="0" algn="l">
              <a:lnSpc>
                <a:spcPct val="90000"/>
              </a:lnSpc>
              <a:spcBef>
                <a:spcPts val="1333"/>
              </a:spcBef>
              <a:spcAft>
                <a:spcPts val="0"/>
              </a:spcAft>
              <a:buClr>
                <a:srgbClr val="FF914D"/>
              </a:buClr>
              <a:buSzPts val="2133"/>
              <a:buAutoNum type="romanUcPeriod"/>
            </a:pPr>
            <a:r>
              <a:rPr lang="en" sz="2133"/>
              <a:t>ESEA</a:t>
            </a:r>
            <a:r>
              <a:rPr lang="en" sz="2133"/>
              <a:t> Equitable Services </a:t>
            </a:r>
            <a:r>
              <a:rPr lang="en" sz="2133">
                <a:extLst>
                  <a:ext uri="http://customooxmlschemas.google.com/">
                    <go:slidesCustomData xmlns:go="http://customooxmlschemas.google.com/" textRoundtripDataId="1"/>
                  </a:ext>
                </a:extLst>
              </a:rPr>
              <a:t>Overvie</a:t>
            </a:r>
            <a:r>
              <a:rPr lang="en" sz="2133">
                <a:extLst>
                  <a:ext uri="http://customooxmlschemas.google.com/">
                    <go:slidesCustomData xmlns:go="http://customooxmlschemas.google.com/" textRoundtripDataId="2"/>
                  </a:ext>
                </a:extLst>
              </a:rPr>
              <a:t>w </a:t>
            </a:r>
            <a:endParaRPr sz="2133">
              <a:extLst>
                <a:ext uri="http://customooxmlschemas.google.com/">
                  <go:slidesCustomData xmlns:go="http://customooxmlschemas.google.com/" textRoundtripDataId="3"/>
                </a:ext>
              </a:extLst>
            </a:endParaRPr>
          </a:p>
          <a:p>
            <a:pPr indent="-364045" lvl="0" marL="457200" rtl="0" algn="l">
              <a:lnSpc>
                <a:spcPct val="90000"/>
              </a:lnSpc>
              <a:spcBef>
                <a:spcPts val="1333"/>
              </a:spcBef>
              <a:spcAft>
                <a:spcPts val="0"/>
              </a:spcAft>
              <a:buClr>
                <a:srgbClr val="FF914D"/>
              </a:buClr>
              <a:buSzPts val="2133"/>
              <a:buAutoNum type="romanUcPeriod"/>
            </a:pPr>
            <a:r>
              <a:rPr lang="en" sz="2133">
                <a:extLst>
                  <a:ext uri="http://customooxmlschemas.google.com/">
                    <go:slidesCustomData xmlns:go="http://customooxmlschemas.google.com/" textRoundtripDataId="4"/>
                  </a:ext>
                </a:extLst>
              </a:rPr>
              <a:t>Equitable Services Consultation</a:t>
            </a:r>
            <a:endParaRPr sz="2133">
              <a:extLst>
                <a:ext uri="http://customooxmlschemas.google.com/">
                  <go:slidesCustomData xmlns:go="http://customooxmlschemas.google.com/" textRoundtripDataId="5"/>
                </a:ext>
              </a:extLst>
            </a:endParaRPr>
          </a:p>
          <a:p>
            <a:pPr indent="-364045" lvl="0" marL="457200" rtl="0" algn="l">
              <a:lnSpc>
                <a:spcPct val="90000"/>
              </a:lnSpc>
              <a:spcBef>
                <a:spcPts val="1333"/>
              </a:spcBef>
              <a:spcAft>
                <a:spcPts val="0"/>
              </a:spcAft>
              <a:buClr>
                <a:srgbClr val="FF914D"/>
              </a:buClr>
              <a:buSzPts val="2133"/>
              <a:buAutoNum type="romanUcPeriod"/>
            </a:pPr>
            <a:r>
              <a:rPr lang="en" sz="2133">
                <a:extLst>
                  <a:ext uri="http://customooxmlschemas.google.com/">
                    <go:slidesCustomData xmlns:go="http://customooxmlschemas.google.com/" textRoundtripDataId="6"/>
                  </a:ext>
                </a:extLst>
              </a:rPr>
              <a:t>Equitable Services Requirements</a:t>
            </a:r>
            <a:endParaRPr sz="2133">
              <a:extLst>
                <a:ext uri="http://customooxmlschemas.google.com/">
                  <go:slidesCustomData xmlns:go="http://customooxmlschemas.google.com/" textRoundtripDataId="7"/>
                </a:ext>
              </a:extLst>
            </a:endParaRPr>
          </a:p>
          <a:p>
            <a:pPr indent="-364045" lvl="0" marL="457200" rtl="0" algn="l">
              <a:lnSpc>
                <a:spcPct val="90000"/>
              </a:lnSpc>
              <a:spcBef>
                <a:spcPts val="1000"/>
              </a:spcBef>
              <a:spcAft>
                <a:spcPts val="0"/>
              </a:spcAft>
              <a:buClr>
                <a:srgbClr val="FF914D"/>
              </a:buClr>
              <a:buSzPts val="2133"/>
              <a:buAutoNum type="romanUcPeriod"/>
            </a:pPr>
            <a:r>
              <a:rPr lang="en" sz="2133">
                <a:extLst>
                  <a:ext uri="http://customooxmlschemas.google.com/">
                    <go:slidesCustomData xmlns:go="http://customooxmlschemas.google.com/" textRoundtripDataId="8"/>
                  </a:ext>
                </a:extLst>
              </a:rPr>
              <a:t>Equitable Services in the Unified Application (UA)</a:t>
            </a:r>
            <a:endParaRPr sz="2133">
              <a:extLst>
                <a:ext uri="http://customooxmlschemas.google.com/">
                  <go:slidesCustomData xmlns:go="http://customooxmlschemas.google.com/" textRoundtripDataId="9"/>
                </a:ext>
              </a:extLst>
            </a:endParaRPr>
          </a:p>
          <a:p>
            <a:pPr indent="-364045" lvl="0" marL="457200" rtl="0" algn="l">
              <a:lnSpc>
                <a:spcPct val="90000"/>
              </a:lnSpc>
              <a:spcBef>
                <a:spcPts val="1333"/>
              </a:spcBef>
              <a:spcAft>
                <a:spcPts val="0"/>
              </a:spcAft>
              <a:buClr>
                <a:srgbClr val="FF914D"/>
              </a:buClr>
              <a:buSzPts val="2133"/>
              <a:buAutoNum type="romanUcPeriod"/>
            </a:pPr>
            <a:r>
              <a:rPr lang="en" sz="2133">
                <a:extLst>
                  <a:ext uri="http://customooxmlschemas.google.com/">
                    <go:slidesCustomData xmlns:go="http://customooxmlschemas.google.com/" textRoundtripDataId="10"/>
                  </a:ext>
                </a:extLst>
              </a:rPr>
              <a:t>OBMS Module Walkthrough</a:t>
            </a:r>
            <a:r>
              <a:rPr lang="en" sz="2133">
                <a:extLst>
                  <a:ext uri="http://customooxmlschemas.google.com/">
                    <go:slidesCustomData xmlns:go="http://customooxmlschemas.google.com/" textRoundtripDataId="11"/>
                  </a:ext>
                </a:extLst>
              </a:rPr>
              <a:t>   </a:t>
            </a:r>
            <a:endParaRPr sz="2133">
              <a:extLst>
                <a:ext uri="http://customooxmlschemas.google.com/">
                  <go:slidesCustomData xmlns:go="http://customooxmlschemas.google.com/" textRoundtripDataId="12"/>
                </a:ext>
              </a:extLst>
            </a:endParaRPr>
          </a:p>
          <a:p>
            <a:pPr indent="0" lvl="0" marL="0" rtl="0" algn="l">
              <a:lnSpc>
                <a:spcPct val="90000"/>
              </a:lnSpc>
              <a:spcBef>
                <a:spcPts val="1333"/>
              </a:spcBef>
              <a:spcAft>
                <a:spcPts val="0"/>
              </a:spcAft>
              <a:buSzPts val="1800"/>
              <a:buNone/>
            </a:pPr>
            <a:r>
              <a:t/>
            </a:r>
            <a:endParaRPr sz="2133"/>
          </a:p>
        </p:txBody>
      </p:sp>
      <p:sp>
        <p:nvSpPr>
          <p:cNvPr id="69" name="Google Shape;69;p2"/>
          <p:cNvSpPr txBox="1"/>
          <p:nvPr>
            <p:ph type="title"/>
          </p:nvPr>
        </p:nvSpPr>
        <p:spPr>
          <a:xfrm>
            <a:off x="517200" y="1623751"/>
            <a:ext cx="5680500" cy="5529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2"/>
              </a:buClr>
              <a:buSzPct val="135678"/>
              <a:buFont typeface="Arial"/>
              <a:buNone/>
            </a:pPr>
            <a:r>
              <a:rPr b="1" lang="en" sz="2293">
                <a:solidFill>
                  <a:schemeClr val="dk2"/>
                </a:solidFill>
              </a:rPr>
              <a:t>IN THIS MEETING, LEAs WILL</a:t>
            </a:r>
            <a:endParaRPr b="1" sz="2293">
              <a:solidFill>
                <a:schemeClr val="dk2"/>
              </a:solidFill>
            </a:endParaRPr>
          </a:p>
        </p:txBody>
      </p:sp>
      <p:sp>
        <p:nvSpPr>
          <p:cNvPr id="70" name="Google Shape;70;p2"/>
          <p:cNvSpPr txBox="1"/>
          <p:nvPr>
            <p:ph type="title"/>
          </p:nvPr>
        </p:nvSpPr>
        <p:spPr>
          <a:xfrm>
            <a:off x="6292333" y="1623751"/>
            <a:ext cx="5680500" cy="5529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2"/>
              </a:buClr>
              <a:buSzPct val="57558"/>
              <a:buFont typeface="Calibri"/>
              <a:buNone/>
            </a:pPr>
            <a:r>
              <a:rPr b="1" lang="en" sz="2293">
                <a:solidFill>
                  <a:schemeClr val="dk2"/>
                </a:solidFill>
              </a:rPr>
              <a:t>AGENDA</a:t>
            </a:r>
            <a:endParaRPr b="1" sz="2293">
              <a:solidFill>
                <a:schemeClr val="dk2"/>
              </a:solidFill>
            </a:endParaRPr>
          </a:p>
        </p:txBody>
      </p:sp>
      <p:pic>
        <p:nvPicPr>
          <p:cNvPr descr="A picture containing calendar&#10;&#10;Description automatically generated" id="71" name="Google Shape;71;p2"/>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32b54e9a064_0_0"/>
          <p:cNvSpPr txBox="1"/>
          <p:nvPr>
            <p:ph type="ctrTitle"/>
          </p:nvPr>
        </p:nvSpPr>
        <p:spPr>
          <a:xfrm>
            <a:off x="553425" y="3429000"/>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Key Updates</a:t>
            </a:r>
            <a:endParaRPr sz="6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7" name="Shape 257"/>
        <p:cNvGrpSpPr/>
        <p:nvPr/>
      </p:nvGrpSpPr>
      <p:grpSpPr>
        <a:xfrm>
          <a:off x="0" y="0"/>
          <a:ext cx="0" cy="0"/>
          <a:chOff x="0" y="0"/>
          <a:chExt cx="0" cy="0"/>
        </a:xfrm>
      </p:grpSpPr>
      <p:sp>
        <p:nvSpPr>
          <p:cNvPr id="258" name="Google Shape;258;g32b54e9a064_0_5"/>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Follow Up</a:t>
            </a:r>
            <a:endParaRPr b="1" sz="3600"/>
          </a:p>
        </p:txBody>
      </p:sp>
      <p:pic>
        <p:nvPicPr>
          <p:cNvPr descr="A picture containing calendar&#10;&#10;Description automatically generated" id="259" name="Google Shape;259;g32b54e9a064_0_5"/>
          <p:cNvPicPr preferRelativeResize="0"/>
          <p:nvPr/>
        </p:nvPicPr>
        <p:blipFill rotWithShape="1">
          <a:blip r:embed="rId4">
            <a:alphaModFix/>
          </a:blip>
          <a:srcRect b="0" l="0" r="0" t="0"/>
          <a:stretch/>
        </p:blipFill>
        <p:spPr>
          <a:xfrm>
            <a:off x="10361718" y="6251555"/>
            <a:ext cx="1371601" cy="521208"/>
          </a:xfrm>
          <a:prstGeom prst="rect">
            <a:avLst/>
          </a:prstGeom>
          <a:noFill/>
          <a:ln>
            <a:noFill/>
          </a:ln>
        </p:spPr>
      </p:pic>
      <p:sp>
        <p:nvSpPr>
          <p:cNvPr id="260" name="Google Shape;260;g32b54e9a064_0_5"/>
          <p:cNvSpPr txBox="1"/>
          <p:nvPr/>
        </p:nvSpPr>
        <p:spPr>
          <a:xfrm>
            <a:off x="629150" y="1955825"/>
            <a:ext cx="10698900" cy="40122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1000"/>
              </a:spcAft>
              <a:buClr>
                <a:srgbClr val="3A3D4B"/>
              </a:buClr>
              <a:buSzPts val="2100"/>
              <a:buFont typeface="Calibri"/>
              <a:buAutoNum type="arabicPeriod"/>
            </a:pPr>
            <a:r>
              <a:rPr b="1" lang="en" sz="2100">
                <a:solidFill>
                  <a:srgbClr val="FF914D"/>
                </a:solidFill>
                <a:latin typeface="Calibri"/>
                <a:ea typeface="Calibri"/>
                <a:cs typeface="Calibri"/>
                <a:sym typeface="Calibri"/>
                <a:extLst>
                  <a:ext uri="http://customooxmlschemas.google.com/">
                    <go:slidesCustomData xmlns:go="http://customooxmlschemas.google.com/" textRoundtripDataId="32"/>
                  </a:ext>
                </a:extLst>
              </a:rPr>
              <a:t>Comprehensive Needs Assessment (CNA)</a:t>
            </a:r>
            <a:r>
              <a:rPr lang="en" sz="2100">
                <a:solidFill>
                  <a:srgbClr val="3A3D4B"/>
                </a:solidFill>
                <a:latin typeface="Calibri"/>
                <a:ea typeface="Calibri"/>
                <a:cs typeface="Calibri"/>
                <a:sym typeface="Calibri"/>
                <a:extLst>
                  <a:ext uri="http://customooxmlschemas.google.com/">
                    <go:slidesCustomData xmlns:go="http://customooxmlschemas.google.com/" textRoundtripDataId="33"/>
                  </a:ext>
                </a:extLst>
              </a:rPr>
              <a:t> – All LEAs are required to submit a CNA, however if LEAs have already completed a CNA for the relevant time period (e.g. a previously-submitted CNA covers the entirety of the upcoming year) LEAs may </a:t>
            </a:r>
            <a:r>
              <a:rPr lang="en" sz="2100">
                <a:solidFill>
                  <a:srgbClr val="3A3D4B"/>
                </a:solidFill>
                <a:latin typeface="Calibri"/>
                <a:ea typeface="Calibri"/>
                <a:cs typeface="Calibri"/>
                <a:sym typeface="Calibri"/>
                <a:extLst>
                  <a:ext uri="http://customooxmlschemas.google.com/">
                    <go:slidesCustomData xmlns:go="http://customooxmlschemas.google.com/" textRoundtripDataId="34"/>
                  </a:ext>
                </a:extLst>
              </a:rPr>
              <a:t>submit</a:t>
            </a:r>
            <a:r>
              <a:rPr lang="en" sz="2100">
                <a:solidFill>
                  <a:srgbClr val="3A3D4B"/>
                </a:solidFill>
                <a:latin typeface="Calibri"/>
                <a:ea typeface="Calibri"/>
                <a:cs typeface="Calibri"/>
                <a:sym typeface="Calibri"/>
                <a:extLst>
                  <a:ext uri="http://customooxmlschemas.google.com/">
                    <go:slidesCustomData xmlns:go="http://customooxmlschemas.google.com/" textRoundtripDataId="35"/>
                  </a:ext>
                </a:extLst>
              </a:rPr>
              <a:t> that CNA as part of the Unified Application. </a:t>
            </a:r>
            <a:endParaRPr sz="2100">
              <a:solidFill>
                <a:srgbClr val="3A3D4B"/>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254bd6649c_0_153"/>
          <p:cNvSpPr txBox="1"/>
          <p:nvPr>
            <p:ph type="ctrTitle"/>
          </p:nvPr>
        </p:nvSpPr>
        <p:spPr>
          <a:xfrm>
            <a:off x="553425" y="3429000"/>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Moving Forward </a:t>
            </a:r>
            <a:endParaRPr sz="6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2abc5e3915_0_5"/>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extLst>
                  <a:ext uri="http://customooxmlschemas.google.com/">
                    <go:slidesCustomData xmlns:go="http://customooxmlschemas.google.com/" textRoundtripDataId="36"/>
                  </a:ext>
                </a:extLst>
              </a:rPr>
              <a:t>Key Milestones</a:t>
            </a:r>
            <a:r>
              <a:rPr b="1" lang="en" sz="3600"/>
              <a:t> for the Unified Application</a:t>
            </a:r>
            <a:endParaRPr b="1" sz="3600"/>
          </a:p>
        </p:txBody>
      </p:sp>
      <p:pic>
        <p:nvPicPr>
          <p:cNvPr descr="A picture containing calendar&#10;&#10;Description automatically generated" id="272" name="Google Shape;272;g32abc5e3915_0_5"/>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273" name="Google Shape;273;g32abc5e3915_0_5"/>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90000"/>
              </a:lnSpc>
              <a:spcBef>
                <a:spcPts val="0"/>
              </a:spcBef>
              <a:spcAft>
                <a:spcPts val="0"/>
              </a:spcAft>
              <a:buClr>
                <a:schemeClr val="dk2"/>
              </a:buClr>
              <a:buSzPts val="2800"/>
              <a:buFont typeface="Arial"/>
              <a:buNone/>
            </a:pPr>
            <a:r>
              <a:rPr b="1" i="0" lang="en" sz="2100" u="none" cap="none" strike="noStrike">
                <a:solidFill>
                  <a:srgbClr val="FFFFFF"/>
                </a:solidFill>
                <a:highlight>
                  <a:srgbClr val="008080"/>
                </a:highlight>
                <a:latin typeface="Calibri"/>
                <a:ea typeface="Calibri"/>
                <a:cs typeface="Calibri"/>
                <a:sym typeface="Calibri"/>
              </a:rPr>
              <a:t>The Unified Application will launch in three stages: the Pre-Application module, ESEA, and IDEA. Unified Application will be due April 16. </a:t>
            </a:r>
            <a:endParaRPr b="1" i="0" sz="2100" u="none" cap="none" strike="noStrike">
              <a:solidFill>
                <a:srgbClr val="FFFFFF"/>
              </a:solidFill>
              <a:highlight>
                <a:srgbClr val="008080"/>
              </a:highlight>
              <a:latin typeface="Calibri"/>
              <a:ea typeface="Calibri"/>
              <a:cs typeface="Calibri"/>
              <a:sym typeface="Calibri"/>
            </a:endParaRPr>
          </a:p>
        </p:txBody>
      </p:sp>
      <p:sp>
        <p:nvSpPr>
          <p:cNvPr id="274" name="Google Shape;274;g32abc5e3915_0_5"/>
          <p:cNvSpPr txBox="1"/>
          <p:nvPr/>
        </p:nvSpPr>
        <p:spPr>
          <a:xfrm>
            <a:off x="55412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graphicFrame>
        <p:nvGraphicFramePr>
          <p:cNvPr id="275" name="Google Shape;275;g32abc5e3915_0_5"/>
          <p:cNvGraphicFramePr/>
          <p:nvPr/>
        </p:nvGraphicFramePr>
        <p:xfrm>
          <a:off x="476250" y="2675640"/>
          <a:ext cx="3000000" cy="3000000"/>
        </p:xfrm>
        <a:graphic>
          <a:graphicData uri="http://schemas.openxmlformats.org/drawingml/2006/table">
            <a:tbl>
              <a:tblPr>
                <a:noFill/>
                <a:tableStyleId>{807EBA13-765F-4570-9811-1FA4EECE1D4C}</a:tableStyleId>
              </a:tblPr>
              <a:tblGrid>
                <a:gridCol w="2817725"/>
                <a:gridCol w="7383225"/>
              </a:tblGrid>
              <a:tr h="516000">
                <a:tc>
                  <a:txBody>
                    <a:bodyPr/>
                    <a:lstStyle/>
                    <a:p>
                      <a:pPr indent="0" lvl="0" marL="0" marR="0" rtl="0" algn="l">
                        <a:lnSpc>
                          <a:spcPct val="100000"/>
                        </a:lnSpc>
                        <a:spcBef>
                          <a:spcPts val="0"/>
                        </a:spcBef>
                        <a:spcAft>
                          <a:spcPts val="0"/>
                        </a:spcAft>
                        <a:buClr>
                          <a:srgbClr val="000000"/>
                        </a:buClr>
                        <a:buSzPts val="1600"/>
                        <a:buFont typeface="Arial"/>
                        <a:buNone/>
                      </a:pPr>
                      <a:r>
                        <a:rPr b="1" lang="en" sz="1900" u="none" cap="none" strike="noStrike">
                          <a:solidFill>
                            <a:srgbClr val="FFFFFF"/>
                          </a:solidFill>
                          <a:latin typeface="Calibri"/>
                          <a:ea typeface="Calibri"/>
                          <a:cs typeface="Calibri"/>
                          <a:sym typeface="Calibri"/>
                        </a:rPr>
                        <a:t>Date </a:t>
                      </a:r>
                      <a:endParaRPr b="1" sz="1900" u="none" cap="none" strike="noStrike">
                        <a:solidFill>
                          <a:srgbClr val="FFFFFF"/>
                        </a:solidFill>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3A3D4B"/>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 sz="1900" u="none" cap="none" strike="noStrike">
                          <a:solidFill>
                            <a:srgbClr val="FFFFFF"/>
                          </a:solidFill>
                          <a:latin typeface="Calibri"/>
                          <a:ea typeface="Calibri"/>
                          <a:cs typeface="Calibri"/>
                          <a:sym typeface="Calibri"/>
                        </a:rPr>
                        <a:t>Milestone</a:t>
                      </a:r>
                      <a:endParaRPr b="1" sz="1900" u="none" cap="none" strike="noStrike">
                        <a:solidFill>
                          <a:srgbClr val="FFFFFF"/>
                        </a:solidFill>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3A3D4B"/>
                    </a:solidFill>
                  </a:tcPr>
                </a:tc>
              </a:tr>
              <a:tr h="626575">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latin typeface="Calibri"/>
                          <a:ea typeface="Calibri"/>
                          <a:cs typeface="Calibri"/>
                          <a:sym typeface="Calibri"/>
                        </a:rPr>
                        <a:t>February 17th </a:t>
                      </a:r>
                      <a:endParaRPr b="1" sz="1800" u="none" cap="none" strike="noStrike">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800" u="none" cap="none" strike="noStrike">
                          <a:latin typeface="Calibri"/>
                          <a:ea typeface="Calibri"/>
                          <a:cs typeface="Calibri"/>
                          <a:sym typeface="Calibri"/>
                        </a:rPr>
                        <a:t>Pre-Application module opens.</a:t>
                      </a:r>
                      <a:endParaRPr baseline="-25000" sz="1800" u="none" cap="none" strike="noStrike">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27000">
                <a:tc>
                  <a:txBody>
                    <a:bodyPr/>
                    <a:lstStyle/>
                    <a:p>
                      <a:pPr indent="0" lvl="0" marL="0" marR="0" rtl="0" algn="l">
                        <a:lnSpc>
                          <a:spcPct val="100000"/>
                        </a:lnSpc>
                        <a:spcBef>
                          <a:spcPts val="0"/>
                        </a:spcBef>
                        <a:spcAft>
                          <a:spcPts val="0"/>
                        </a:spcAft>
                        <a:buClr>
                          <a:srgbClr val="000000"/>
                        </a:buClr>
                        <a:buSzPts val="1100"/>
                        <a:buFont typeface="Arial"/>
                        <a:buNone/>
                      </a:pPr>
                      <a:r>
                        <a:rPr b="1" lang="en" sz="1800" u="none" cap="none" strike="noStrike">
                          <a:latin typeface="Calibri"/>
                          <a:ea typeface="Calibri"/>
                          <a:cs typeface="Calibri"/>
                          <a:sym typeface="Calibri"/>
                        </a:rPr>
                        <a:t>March 3rd</a:t>
                      </a:r>
                      <a:endParaRPr b="1" sz="1800" u="none" cap="none" strike="noStrike">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latin typeface="Calibri"/>
                          <a:ea typeface="Calibri"/>
                          <a:cs typeface="Calibri"/>
                          <a:sym typeface="Calibri"/>
                        </a:rPr>
                        <a:t>Unified Application opens – all modules (except IDEA submodules) available. </a:t>
                      </a:r>
                      <a:endParaRPr sz="1800" u="none" cap="none" strike="noStrike">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626575">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latin typeface="Calibri"/>
                          <a:ea typeface="Calibri"/>
                          <a:cs typeface="Calibri"/>
                          <a:sym typeface="Calibri"/>
                        </a:rPr>
                        <a:t>March 17th </a:t>
                      </a:r>
                      <a:endParaRPr b="1" sz="1800" u="none" cap="none" strike="noStrike">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latin typeface="Calibri"/>
                          <a:ea typeface="Calibri"/>
                          <a:cs typeface="Calibri"/>
                          <a:sym typeface="Calibri"/>
                        </a:rPr>
                        <a:t>IDEA submodules released. </a:t>
                      </a:r>
                      <a:endParaRPr sz="1800" u="none" cap="none" strike="noStrike">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626575">
                <a:tc>
                  <a:txBody>
                    <a:bodyPr/>
                    <a:lstStyle/>
                    <a:p>
                      <a:pPr indent="0" lvl="0" marL="0" marR="0" rtl="0" algn="l">
                        <a:lnSpc>
                          <a:spcPct val="100000"/>
                        </a:lnSpc>
                        <a:spcBef>
                          <a:spcPts val="0"/>
                        </a:spcBef>
                        <a:spcAft>
                          <a:spcPts val="0"/>
                        </a:spcAft>
                        <a:buClr>
                          <a:srgbClr val="000000"/>
                        </a:buClr>
                        <a:buSzPts val="1100"/>
                        <a:buFont typeface="Arial"/>
                        <a:buNone/>
                      </a:pPr>
                      <a:r>
                        <a:rPr b="1" lang="en" sz="1800" u="none" cap="none" strike="noStrike">
                          <a:latin typeface="Calibri"/>
                          <a:ea typeface="Calibri"/>
                          <a:cs typeface="Calibri"/>
                          <a:sym typeface="Calibri"/>
                        </a:rPr>
                        <a:t>April 16th </a:t>
                      </a:r>
                      <a:endParaRPr b="1" sz="1800" u="none" cap="none" strike="noStrike">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Unified Application</a:t>
                      </a:r>
                      <a:r>
                        <a:rPr lang="en" sz="1800" u="none" cap="none" strike="noStrike">
                          <a:latin typeface="Calibri"/>
                          <a:ea typeface="Calibri"/>
                          <a:cs typeface="Calibri"/>
                          <a:sym typeface="Calibri"/>
                        </a:rPr>
                        <a:t> due.</a:t>
                      </a:r>
                      <a:endParaRPr sz="1800" u="none" cap="none" strike="noStrike">
                        <a:latin typeface="Calibri"/>
                        <a:ea typeface="Calibri"/>
                        <a:cs typeface="Calibri"/>
                        <a:sym typeface="Calibri"/>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255117bc75_0_1"/>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Weekly Federal Programs Team Calls Schedule </a:t>
            </a:r>
            <a:r>
              <a:rPr b="1" lang="en" sz="1900"/>
              <a:t>(1/2) </a:t>
            </a:r>
            <a:endParaRPr b="1" sz="1900"/>
          </a:p>
        </p:txBody>
      </p:sp>
      <p:graphicFrame>
        <p:nvGraphicFramePr>
          <p:cNvPr id="281" name="Google Shape;281;g3255117bc75_0_1"/>
          <p:cNvGraphicFramePr/>
          <p:nvPr/>
        </p:nvGraphicFramePr>
        <p:xfrm>
          <a:off x="415650" y="2595025"/>
          <a:ext cx="3000000" cy="3000000"/>
        </p:xfrm>
        <a:graphic>
          <a:graphicData uri="http://schemas.openxmlformats.org/drawingml/2006/table">
            <a:tbl>
              <a:tblPr>
                <a:noFill/>
                <a:tableStyleId>{DD83E465-EAD5-4ECE-9EDA-57FD9C470C3E}</a:tableStyleId>
              </a:tblPr>
              <a:tblGrid>
                <a:gridCol w="1356625"/>
                <a:gridCol w="1967050"/>
                <a:gridCol w="2418700"/>
                <a:gridCol w="5618325"/>
              </a:tblGrid>
              <a:tr h="380900">
                <a:tc>
                  <a:txBody>
                    <a:bodyPr/>
                    <a:lstStyle/>
                    <a:p>
                      <a:pPr indent="0" lvl="0" marL="0" marR="0" rtl="0" algn="ctr">
                        <a:lnSpc>
                          <a:spcPct val="115000"/>
                        </a:lnSpc>
                        <a:spcBef>
                          <a:spcPts val="0"/>
                        </a:spcBef>
                        <a:spcAft>
                          <a:spcPts val="0"/>
                        </a:spcAft>
                        <a:buClr>
                          <a:srgbClr val="000000"/>
                        </a:buClr>
                        <a:buSzPts val="1100"/>
                        <a:buFont typeface="Arial"/>
                        <a:buNone/>
                      </a:pPr>
                      <a:r>
                        <a:rPr b="1" lang="en" sz="1100" u="none" cap="none" strike="noStrike">
                          <a:solidFill>
                            <a:schemeClr val="lt1"/>
                          </a:solidFill>
                          <a:latin typeface="Calibri"/>
                          <a:ea typeface="Calibri"/>
                          <a:cs typeface="Calibri"/>
                          <a:sym typeface="Calibri"/>
                        </a:rPr>
                        <a:t>Date</a:t>
                      </a:r>
                      <a:endParaRPr b="1" sz="1100" u="none" cap="none" strike="noStrike">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 sz="1100" u="none" cap="none" strike="noStrike">
                          <a:solidFill>
                            <a:schemeClr val="lt1"/>
                          </a:solidFill>
                          <a:latin typeface="Calibri"/>
                          <a:ea typeface="Calibri"/>
                          <a:cs typeface="Calibri"/>
                          <a:sym typeface="Calibri"/>
                        </a:rPr>
                        <a:t>Phase</a:t>
                      </a:r>
                      <a:endParaRPr b="1" sz="1100" u="none" cap="none" strike="noStrike">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 sz="1100" u="none" cap="none" strike="noStrike">
                          <a:solidFill>
                            <a:schemeClr val="lt1"/>
                          </a:solidFill>
                          <a:latin typeface="Calibri"/>
                          <a:ea typeface="Calibri"/>
                          <a:cs typeface="Calibri"/>
                          <a:sym typeface="Calibri"/>
                        </a:rPr>
                        <a:t>Audience</a:t>
                      </a:r>
                      <a:endParaRPr b="1" sz="1100" u="none" cap="none" strike="noStrike">
                        <a:solidFill>
                          <a:schemeClr val="lt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Calibri"/>
                          <a:ea typeface="Calibri"/>
                          <a:cs typeface="Calibri"/>
                          <a:sym typeface="Calibri"/>
                        </a:rPr>
                        <a:t>*denotes mandatory</a:t>
                      </a:r>
                      <a:endParaRPr b="1" sz="1000" u="none" cap="none" strike="noStrike">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 sz="1100" u="none" cap="none" strike="noStrike">
                          <a:solidFill>
                            <a:schemeClr val="lt1"/>
                          </a:solidFill>
                          <a:latin typeface="Calibri"/>
                          <a:ea typeface="Calibri"/>
                          <a:cs typeface="Calibri"/>
                          <a:sym typeface="Calibri"/>
                        </a:rPr>
                        <a:t>Description</a:t>
                      </a:r>
                      <a:endParaRPr sz="1000" u="none" cap="none" strike="noStrike">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r>
              <a:tr h="362750">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extLst>
                            <a:ext uri="http://customooxmlschemas.google.com/">
                              <go:slidesCustomData xmlns:go="http://customooxmlschemas.google.com/" textRoundtripDataId="37"/>
                            </a:ext>
                          </a:extLst>
                        </a:rPr>
                        <a:t>January </a:t>
                      </a:r>
                      <a:r>
                        <a:rPr lang="en" sz="1000" u="none" cap="none" strike="sngStrike">
                          <a:latin typeface="Calibri"/>
                          <a:ea typeface="Calibri"/>
                          <a:cs typeface="Calibri"/>
                          <a:sym typeface="Calibri"/>
                        </a:rPr>
                        <a:t>7</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Pre-Application</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Federal Programs Directors*</a:t>
                      </a:r>
                      <a:endParaRPr sz="1000" u="none" cap="none" strike="sng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All LEA Roles</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Overview of Unified Application Structure (including </a:t>
                      </a:r>
                      <a:r>
                        <a:rPr lang="en" sz="1000" u="none" cap="none" strike="sngStrike">
                          <a:latin typeface="Calibri"/>
                          <a:ea typeface="Calibri"/>
                          <a:cs typeface="Calibri"/>
                          <a:sym typeface="Calibri"/>
                          <a:extLst>
                            <a:ext uri="http://customooxmlschemas.google.com/">
                              <go:slidesCustomData xmlns:go="http://customooxmlschemas.google.com/" textRoundtripDataId="38"/>
                            </a:ext>
                          </a:extLst>
                        </a:rPr>
                        <a:t>budget</a:t>
                      </a:r>
                      <a:r>
                        <a:rPr lang="en" sz="1000" u="none" cap="none" strike="sngStrike">
                          <a:latin typeface="Calibri"/>
                          <a:ea typeface="Calibri"/>
                          <a:cs typeface="Calibri"/>
                          <a:sym typeface="Calibri"/>
                        </a:rPr>
                        <a:t>) and pre-application modules (consolidated assurances, district contacts, </a:t>
                      </a:r>
                      <a:r>
                        <a:rPr lang="en" sz="1000" u="none" cap="none" strike="sngStrike">
                          <a:latin typeface="Calibri"/>
                          <a:ea typeface="Calibri"/>
                          <a:cs typeface="Calibri"/>
                          <a:sym typeface="Calibri"/>
                          <a:extLst>
                            <a:ext uri="http://customooxmlschemas.google.com/">
                              <go:slidesCustomData xmlns:go="http://customooxmlschemas.google.com/" textRoundtripDataId="39"/>
                            </a:ext>
                          </a:extLst>
                        </a:rPr>
                        <a:t>etc</a:t>
                      </a:r>
                      <a:r>
                        <a:rPr lang="en" sz="1000" u="none" cap="none" strike="sngStrike">
                          <a:latin typeface="Calibri"/>
                          <a:ea typeface="Calibri"/>
                          <a:cs typeface="Calibri"/>
                          <a:sym typeface="Calibri"/>
                        </a:rPr>
                        <a:t>.)</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362750">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January 14</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Pre-Application</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Federal Programs Directors*</a:t>
                      </a:r>
                      <a:endParaRPr sz="1000" u="none" cap="none" strike="sng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All LEA Roles</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extLst>
                            <a:ext uri="http://customooxmlschemas.google.com/">
                              <go:slidesCustomData xmlns:go="http://customooxmlschemas.google.com/" textRoundtripDataId="40"/>
                            </a:ext>
                          </a:extLst>
                        </a:rPr>
                        <a:t>Overview of Pre-Application Activities (Assurances, , NOVA data validation, LEA Access, etc.).</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362750">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extLst>
                            <a:ext uri="http://customooxmlschemas.google.com/">
                              <go:slidesCustomData xmlns:go="http://customooxmlschemas.google.com/" textRoundtripDataId="41"/>
                            </a:ext>
                          </a:extLst>
                        </a:rPr>
                        <a:t>January 2</a:t>
                      </a:r>
                      <a:r>
                        <a:rPr lang="en" sz="1000" u="none" cap="none" strike="sngStrike">
                          <a:latin typeface="Calibri"/>
                          <a:ea typeface="Calibri"/>
                          <a:cs typeface="Calibri"/>
                          <a:sym typeface="Calibri"/>
                        </a:rPr>
                        <a:t>1</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Pre-Application</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Federal Programs Directors*</a:t>
                      </a:r>
                      <a:endParaRPr sz="1000" u="none" cap="none" strike="sng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All LEA Roles</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extLst>
                            <a:ext uri="http://customooxmlschemas.google.com/">
                              <go:slidesCustomData xmlns:go="http://customooxmlschemas.google.com/" textRoundtripDataId="42"/>
                            </a:ext>
                          </a:extLst>
                        </a:rPr>
                        <a:t>Comprehensive Needs Assessments</a:t>
                      </a:r>
                      <a:r>
                        <a:rPr lang="en" sz="1000" u="none" cap="none" strike="sngStrike">
                          <a:latin typeface="Calibri"/>
                          <a:ea typeface="Calibri"/>
                          <a:cs typeface="Calibri"/>
                          <a:sym typeface="Calibri"/>
                        </a:rPr>
                        <a:t>, Tribal Consultation, Homeless Needs Assessment</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362750">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January 28</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Pre-Application</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Chief Academic Officers*</a:t>
                      </a:r>
                      <a:endParaRPr sz="1000" u="none" cap="none" strike="sng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All LEA Roles</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sngStrike">
                          <a:latin typeface="Calibri"/>
                          <a:ea typeface="Calibri"/>
                          <a:cs typeface="Calibri"/>
                          <a:sym typeface="Calibri"/>
                        </a:rPr>
                        <a:t>Priorities</a:t>
                      </a:r>
                      <a:r>
                        <a:rPr lang="en" sz="1000" u="none" cap="none" strike="sngStrike">
                          <a:latin typeface="Calibri"/>
                          <a:ea typeface="Calibri"/>
                          <a:cs typeface="Calibri"/>
                          <a:sym typeface="Calibri"/>
                          <a:extLst>
                            <a:ext uri="http://customooxmlschemas.google.com/">
                              <go:slidesCustomData xmlns:go="http://customooxmlschemas.google.com/" textRoundtripDataId="43"/>
                            </a:ext>
                          </a:extLst>
                        </a:rPr>
                        <a:t> module overview: Academics for All, Priority Student Groups</a:t>
                      </a:r>
                      <a:r>
                        <a:rPr lang="en" sz="1000" u="none" cap="none" strike="sngStrike">
                          <a:latin typeface="Calibri"/>
                          <a:ea typeface="Calibri"/>
                          <a:cs typeface="Calibri"/>
                          <a:sym typeface="Calibri"/>
                        </a:rPr>
                        <a:t>, Educator Workforce</a:t>
                      </a:r>
                      <a:endParaRPr sz="1000" u="none" cap="none" strike="sng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526000">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February 4</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Pre-Application</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Private School Equitable Services Captains (Geographical LEAs only)*</a:t>
                      </a:r>
                      <a:endParaRPr sz="10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All LEA Roles</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ES</a:t>
                      </a:r>
                      <a:r>
                        <a:rPr lang="en" sz="1000">
                          <a:latin typeface="Calibri"/>
                          <a:ea typeface="Calibri"/>
                          <a:cs typeface="Calibri"/>
                          <a:sym typeface="Calibri"/>
                        </a:rPr>
                        <a:t>EA</a:t>
                      </a:r>
                      <a:r>
                        <a:rPr lang="en" sz="1000" u="none" cap="none" strike="noStrike">
                          <a:latin typeface="Calibri"/>
                          <a:ea typeface="Calibri"/>
                          <a:cs typeface="Calibri"/>
                          <a:sym typeface="Calibri"/>
                        </a:rPr>
                        <a:t> Equitable Services</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23147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extLst>
                            <a:ext uri="http://customooxmlschemas.google.com/">
                              <go:slidesCustomData xmlns:go="http://customooxmlschemas.google.com/" textRoundtripDataId="44"/>
                            </a:ext>
                          </a:extLst>
                        </a:rPr>
                        <a:t>February 11</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Pre-Application</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Geographical LEA Title I Directors*</a:t>
                      </a:r>
                      <a:endParaRPr sz="10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All LEA Roles</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Title I-A: Reservations and Rank &amp; Serve </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222500">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solidFill>
                            <a:schemeClr val="dk2"/>
                          </a:solidFill>
                          <a:latin typeface="Calibri"/>
                          <a:ea typeface="Calibri"/>
                          <a:cs typeface="Calibri"/>
                          <a:sym typeface="Calibri"/>
                        </a:rPr>
                        <a:t>February 17th</a:t>
                      </a:r>
                      <a:endParaRPr sz="14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gridSpan="3">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Pre-Application Module Opens</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hMerge="1"/>
                <a:tc hMerge="1"/>
              </a:tr>
              <a:tr h="362750">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extLst>
                            <a:ext uri="http://customooxmlschemas.google.com/">
                              <go:slidesCustomData xmlns:go="http://customooxmlschemas.google.com/" textRoundtripDataId="45"/>
                            </a:ext>
                          </a:extLst>
                        </a:rPr>
                        <a:t>February 1</a:t>
                      </a:r>
                      <a:r>
                        <a:rPr lang="en" sz="1000" u="none" cap="none" strike="noStrike">
                          <a:latin typeface="Calibri"/>
                          <a:ea typeface="Calibri"/>
                          <a:cs typeface="Calibri"/>
                          <a:sym typeface="Calibri"/>
                        </a:rPr>
                        <a:t>8</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Pre-Application</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Federal Programs Directors*</a:t>
                      </a:r>
                      <a:endParaRPr sz="10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All LEA Roles</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TItle IV &amp; Title III </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362750">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February 25</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Pre-Application</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Federal Programs Directors*</a:t>
                      </a:r>
                      <a:endParaRPr sz="10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All LEA Roles</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Expenditure Detail Module &amp; Guidance </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19952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solidFill>
                            <a:schemeClr val="dk2"/>
                          </a:solidFill>
                          <a:latin typeface="Calibri"/>
                          <a:ea typeface="Calibri"/>
                          <a:cs typeface="Calibri"/>
                          <a:sym typeface="Calibri"/>
                        </a:rPr>
                        <a:t>March 3</a:t>
                      </a:r>
                      <a:endParaRPr sz="14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gridSpan="3">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UA Opens (ESEA)</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hMerge="1"/>
                <a:tc hMerge="1"/>
              </a:tr>
            </a:tbl>
          </a:graphicData>
        </a:graphic>
      </p:graphicFrame>
      <p:sp>
        <p:nvSpPr>
          <p:cNvPr id="282" name="Google Shape;282;g3255117bc75_0_1"/>
          <p:cNvSpPr txBox="1"/>
          <p:nvPr/>
        </p:nvSpPr>
        <p:spPr>
          <a:xfrm>
            <a:off x="0" y="1560775"/>
            <a:ext cx="12192000" cy="8979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100000"/>
              </a:lnSpc>
              <a:spcBef>
                <a:spcPts val="0"/>
              </a:spcBef>
              <a:spcAft>
                <a:spcPts val="0"/>
              </a:spcAft>
              <a:buClr>
                <a:srgbClr val="000000"/>
              </a:buClr>
              <a:buSzPts val="1100"/>
              <a:buFont typeface="Arial"/>
              <a:buNone/>
            </a:pPr>
            <a:r>
              <a:rPr b="1" i="0" lang="en" sz="1900" u="none" cap="none" strike="noStrike">
                <a:solidFill>
                  <a:srgbClr val="FFFFFF"/>
                </a:solidFill>
                <a:latin typeface="Calibri"/>
                <a:ea typeface="Calibri"/>
                <a:cs typeface="Calibri"/>
                <a:sym typeface="Calibri"/>
              </a:rPr>
              <a:t>Further training on the Unified Application components will take place until applications are due. Planning leads should ensure personnel attend sessions relevant to their LEAs; not all sessions will be applicable to all LEAs. </a:t>
            </a:r>
            <a:endParaRPr b="1" i="0" sz="1900" u="none" cap="none" strike="noStrike">
              <a:solidFill>
                <a:srgbClr val="FFFFFF"/>
              </a:solidFill>
              <a:highlight>
                <a:srgbClr val="008080"/>
              </a:highlight>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A picture containing calendar&#10;&#10;Description automatically generated" id="287" name="Google Shape;287;g3255117bc75_0_7"/>
          <p:cNvPicPr preferRelativeResize="0"/>
          <p:nvPr/>
        </p:nvPicPr>
        <p:blipFill rotWithShape="1">
          <a:blip r:embed="rId3">
            <a:alphaModFix/>
          </a:blip>
          <a:srcRect b="0" l="0" r="0" t="0"/>
          <a:stretch/>
        </p:blipFill>
        <p:spPr>
          <a:xfrm>
            <a:off x="10659243" y="6266430"/>
            <a:ext cx="1371601" cy="521208"/>
          </a:xfrm>
          <a:prstGeom prst="rect">
            <a:avLst/>
          </a:prstGeom>
          <a:noFill/>
          <a:ln>
            <a:noFill/>
          </a:ln>
        </p:spPr>
      </p:pic>
      <p:sp>
        <p:nvSpPr>
          <p:cNvPr id="288" name="Google Shape;288;g3255117bc75_0_7"/>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Planned Topics for Weekly Federal Programs Team Calls </a:t>
            </a:r>
            <a:r>
              <a:rPr b="1" lang="en" sz="1900"/>
              <a:t>(2/2) </a:t>
            </a:r>
            <a:endParaRPr b="1" sz="1900"/>
          </a:p>
        </p:txBody>
      </p:sp>
      <p:graphicFrame>
        <p:nvGraphicFramePr>
          <p:cNvPr id="289" name="Google Shape;289;g3255117bc75_0_7"/>
          <p:cNvGraphicFramePr/>
          <p:nvPr/>
        </p:nvGraphicFramePr>
        <p:xfrm>
          <a:off x="466700" y="2677438"/>
          <a:ext cx="3000000" cy="3000000"/>
        </p:xfrm>
        <a:graphic>
          <a:graphicData uri="http://schemas.openxmlformats.org/drawingml/2006/table">
            <a:tbl>
              <a:tblPr>
                <a:noFill/>
                <a:tableStyleId>{DD83E465-EAD5-4ECE-9EDA-57FD9C470C3E}</a:tableStyleId>
              </a:tblPr>
              <a:tblGrid>
                <a:gridCol w="1356625"/>
                <a:gridCol w="1967050"/>
                <a:gridCol w="2418700"/>
                <a:gridCol w="5618325"/>
              </a:tblGrid>
              <a:tr h="315175">
                <a:tc>
                  <a:txBody>
                    <a:bodyPr/>
                    <a:lstStyle/>
                    <a:p>
                      <a:pPr indent="0" lvl="0" marL="0" marR="0" rtl="0" algn="ctr">
                        <a:lnSpc>
                          <a:spcPct val="115000"/>
                        </a:lnSpc>
                        <a:spcBef>
                          <a:spcPts val="0"/>
                        </a:spcBef>
                        <a:spcAft>
                          <a:spcPts val="0"/>
                        </a:spcAft>
                        <a:buClr>
                          <a:srgbClr val="000000"/>
                        </a:buClr>
                        <a:buSzPts val="1100"/>
                        <a:buFont typeface="Arial"/>
                        <a:buNone/>
                      </a:pPr>
                      <a:r>
                        <a:rPr b="1" lang="en" sz="1100" u="none" cap="none" strike="noStrike">
                          <a:solidFill>
                            <a:schemeClr val="lt1"/>
                          </a:solidFill>
                          <a:latin typeface="Calibri"/>
                          <a:ea typeface="Calibri"/>
                          <a:cs typeface="Calibri"/>
                          <a:sym typeface="Calibri"/>
                        </a:rPr>
                        <a:t>Date</a:t>
                      </a:r>
                      <a:endParaRPr b="1" sz="1100" u="none" cap="none" strike="noStrike">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 sz="1100" u="none" cap="none" strike="noStrike">
                          <a:solidFill>
                            <a:schemeClr val="lt1"/>
                          </a:solidFill>
                          <a:latin typeface="Calibri"/>
                          <a:ea typeface="Calibri"/>
                          <a:cs typeface="Calibri"/>
                          <a:sym typeface="Calibri"/>
                        </a:rPr>
                        <a:t>Phase</a:t>
                      </a:r>
                      <a:endParaRPr b="1" sz="1100" u="none" cap="none" strike="noStrike">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 sz="1100" u="none" cap="none" strike="noStrike">
                          <a:solidFill>
                            <a:schemeClr val="lt1"/>
                          </a:solidFill>
                          <a:latin typeface="Calibri"/>
                          <a:ea typeface="Calibri"/>
                          <a:cs typeface="Calibri"/>
                          <a:sym typeface="Calibri"/>
                        </a:rPr>
                        <a:t>Audience</a:t>
                      </a:r>
                      <a:endParaRPr b="1" sz="1100" u="none" cap="none" strike="noStrike">
                        <a:solidFill>
                          <a:schemeClr val="lt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Calibri"/>
                          <a:ea typeface="Calibri"/>
                          <a:cs typeface="Calibri"/>
                          <a:sym typeface="Calibri"/>
                        </a:rPr>
                        <a:t>*denotes mandatory</a:t>
                      </a:r>
                      <a:endParaRPr b="1" sz="1000" u="none" cap="none" strike="noStrike">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 sz="1100" u="none" cap="none" strike="noStrike">
                          <a:solidFill>
                            <a:schemeClr val="lt1"/>
                          </a:solidFill>
                          <a:latin typeface="Calibri"/>
                          <a:ea typeface="Calibri"/>
                          <a:cs typeface="Calibri"/>
                          <a:sym typeface="Calibri"/>
                        </a:rPr>
                        <a:t>Description</a:t>
                      </a:r>
                      <a:endParaRPr b="1" sz="1100" u="none" cap="none" strike="noStrike">
                        <a:solidFill>
                          <a:schemeClr val="lt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lang="en" sz="1000" u="none" cap="none" strike="noStrike">
                          <a:solidFill>
                            <a:schemeClr val="lt1"/>
                          </a:solidFill>
                          <a:latin typeface="Calibri"/>
                          <a:ea typeface="Calibri"/>
                          <a:cs typeface="Calibri"/>
                          <a:sym typeface="Calibri"/>
                        </a:rPr>
                        <a:t>Tentative &amp; Subject to Change </a:t>
                      </a:r>
                      <a:endParaRPr sz="1000" u="none" cap="none" strike="noStrike">
                        <a:solidFill>
                          <a:schemeClr val="lt1"/>
                        </a:solidFill>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r>
              <a:tr h="31517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March 4</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Application Completion</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Federal Programs Directors*</a:t>
                      </a:r>
                      <a:endParaRPr sz="10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All LEA Roles</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Launching and Transferability/AFUA</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31517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March 11</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Application Completion</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Federal Programs Directors*</a:t>
                      </a:r>
                      <a:endParaRPr sz="10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All LEA Roles</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IDEA Compliance &amp; Proportionate Share</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25907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solidFill>
                            <a:schemeClr val="dk2"/>
                          </a:solidFill>
                          <a:latin typeface="Calibri"/>
                          <a:ea typeface="Calibri"/>
                          <a:cs typeface="Calibri"/>
                          <a:sym typeface="Calibri"/>
                        </a:rPr>
                        <a:t>March  17th</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gridSpan="3">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UA Opens (IDEA)</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hMerge="1"/>
                <a:tc hMerge="1"/>
              </a:tr>
              <a:tr h="31517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March 18</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Application Completion</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All LEA Roles</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Submitting the Application &amp; Overview of approval process </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31517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March 25</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Application Completion</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Federal Programs Directors*</a:t>
                      </a:r>
                      <a:endParaRPr sz="10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All LEA Roles</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solidFill>
                            <a:schemeClr val="dk2"/>
                          </a:solidFill>
                          <a:latin typeface="Calibri"/>
                          <a:ea typeface="Calibri"/>
                          <a:cs typeface="Calibri"/>
                          <a:sym typeface="Calibri"/>
                        </a:rPr>
                        <a:t>Overview of finance processes that will stay the same and any differences</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208000">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April 1</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Application Completion</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Chief Financial Officers/Business Managers*</a:t>
                      </a:r>
                      <a:endParaRPr sz="10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All LEA Roles</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Outstanding Questions</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208000">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April 8</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Application Completion</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All LEA Roles</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solidFill>
                            <a:schemeClr val="dk2"/>
                          </a:solidFill>
                          <a:latin typeface="Calibri"/>
                          <a:ea typeface="Calibri"/>
                          <a:cs typeface="Calibri"/>
                          <a:sym typeface="Calibri"/>
                        </a:rPr>
                        <a:t>Outstanding Questions </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208000">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April 15</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Application Completion</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Federal Programs Directors*</a:t>
                      </a:r>
                      <a:endParaRPr sz="10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All LEA Roles</a:t>
                      </a:r>
                      <a:endParaRPr sz="1000" u="none" cap="none" strike="noStrike">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solidFill>
                            <a:schemeClr val="dk2"/>
                          </a:solidFill>
                          <a:latin typeface="Calibri"/>
                          <a:ea typeface="Calibri"/>
                          <a:cs typeface="Calibri"/>
                          <a:sym typeface="Calibri"/>
                        </a:rPr>
                        <a:t>Outstanding Questions </a:t>
                      </a:r>
                      <a:endParaRPr sz="1000" u="none" cap="none" strike="noStrike">
                        <a:solidFill>
                          <a:schemeClr val="dk2"/>
                        </a:solidFill>
                        <a:latin typeface="Calibri"/>
                        <a:ea typeface="Calibri"/>
                        <a:cs typeface="Calibri"/>
                        <a:sym typeface="Calibri"/>
                      </a:endParaRPr>
                    </a:p>
                  </a:txBody>
                  <a:tcPr marT="19050" marB="19050" marR="28575" marL="285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208000">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solidFill>
                            <a:schemeClr val="dk2"/>
                          </a:solidFill>
                          <a:latin typeface="Calibri"/>
                          <a:ea typeface="Calibri"/>
                          <a:cs typeface="Calibri"/>
                          <a:sym typeface="Calibri"/>
                        </a:rPr>
                        <a:t>April 16</a:t>
                      </a:r>
                      <a:endParaRPr sz="1400" u="none" cap="none" strike="noStrike">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gridSpan="3">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solidFill>
                            <a:schemeClr val="dk2"/>
                          </a:solidFill>
                          <a:latin typeface="Calibri"/>
                          <a:ea typeface="Calibri"/>
                          <a:cs typeface="Calibri"/>
                          <a:sym typeface="Calibri"/>
                        </a:rPr>
                        <a:t>UA Submissions Due</a:t>
                      </a:r>
                      <a:endParaRPr sz="1400" u="none" cap="none" strike="noStrike">
                        <a:latin typeface="Calibri"/>
                        <a:ea typeface="Calibri"/>
                        <a:cs typeface="Calibri"/>
                        <a:sym typeface="Calibri"/>
                      </a:endParaRPr>
                    </a:p>
                  </a:txBody>
                  <a:tcPr marT="19050" marB="19050" marR="28575" marL="285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hMerge="1"/>
                <a:tc hMerge="1"/>
              </a:tr>
            </a:tbl>
          </a:graphicData>
        </a:graphic>
      </p:graphicFrame>
      <p:sp>
        <p:nvSpPr>
          <p:cNvPr id="290" name="Google Shape;290;g3255117bc75_0_7"/>
          <p:cNvSpPr txBox="1"/>
          <p:nvPr/>
        </p:nvSpPr>
        <p:spPr>
          <a:xfrm>
            <a:off x="0" y="1560775"/>
            <a:ext cx="12192000" cy="8979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100000"/>
              </a:lnSpc>
              <a:spcBef>
                <a:spcPts val="0"/>
              </a:spcBef>
              <a:spcAft>
                <a:spcPts val="0"/>
              </a:spcAft>
              <a:buClr>
                <a:srgbClr val="000000"/>
              </a:buClr>
              <a:buSzPts val="1100"/>
              <a:buFont typeface="Arial"/>
              <a:buNone/>
            </a:pPr>
            <a:r>
              <a:rPr b="1" i="0" lang="en" sz="1900" u="none" cap="none" strike="noStrike">
                <a:solidFill>
                  <a:srgbClr val="FFFFFF"/>
                </a:solidFill>
                <a:latin typeface="Calibri"/>
                <a:ea typeface="Calibri"/>
                <a:cs typeface="Calibri"/>
                <a:sym typeface="Calibri"/>
              </a:rPr>
              <a:t>Further training on the Unified Application components will take place until applications are due. Planning leads should ensure personnel attend sessions relevant to their LEAs; not all sessions will be applicable to all LEAs. </a:t>
            </a:r>
            <a:endParaRPr b="1" i="0" sz="1900" u="none" cap="none" strike="noStrike">
              <a:solidFill>
                <a:srgbClr val="FFFFFF"/>
              </a:solidFill>
              <a:highlight>
                <a:srgbClr val="008080"/>
              </a:highlight>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32b96f65ce6_0_25"/>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Key Notes Regarding Upcoming Sessions</a:t>
            </a:r>
            <a:endParaRPr b="1" sz="1900"/>
          </a:p>
        </p:txBody>
      </p:sp>
      <p:sp>
        <p:nvSpPr>
          <p:cNvPr id="296" name="Google Shape;296;g32b96f65ce6_0_25"/>
          <p:cNvSpPr txBox="1"/>
          <p:nvPr/>
        </p:nvSpPr>
        <p:spPr>
          <a:xfrm>
            <a:off x="478950" y="1701500"/>
            <a:ext cx="11234100" cy="311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solidFill>
                  <a:schemeClr val="dk2"/>
                </a:solidFill>
                <a:latin typeface="Calibri"/>
                <a:ea typeface="Calibri"/>
                <a:cs typeface="Calibri"/>
                <a:sym typeface="Calibri"/>
              </a:rPr>
              <a:t>Upcoming sessions will be more specific; LEA Planning Leads can invite additional team members as necessary. </a:t>
            </a:r>
            <a:endParaRPr sz="2200">
              <a:solidFill>
                <a:schemeClr val="dk2"/>
              </a:solidFill>
              <a:latin typeface="Calibri"/>
              <a:ea typeface="Calibri"/>
              <a:cs typeface="Calibri"/>
              <a:sym typeface="Calibri"/>
            </a:endParaRPr>
          </a:p>
          <a:p>
            <a:pPr indent="-355600" lvl="0" marL="457200" rtl="0" algn="l">
              <a:lnSpc>
                <a:spcPct val="115000"/>
              </a:lnSpc>
              <a:spcBef>
                <a:spcPts val="1000"/>
              </a:spcBef>
              <a:spcAft>
                <a:spcPts val="1000"/>
              </a:spcAft>
              <a:buClr>
                <a:schemeClr val="dk2"/>
              </a:buClr>
              <a:buSzPts val="2000"/>
              <a:buFont typeface="Calibri"/>
              <a:buChar char="●"/>
            </a:pPr>
            <a:r>
              <a:rPr b="1" lang="en" sz="2000">
                <a:solidFill>
                  <a:schemeClr val="dk2"/>
                </a:solidFill>
                <a:latin typeface="Calibri"/>
                <a:ea typeface="Calibri"/>
                <a:cs typeface="Calibri"/>
                <a:sym typeface="Calibri"/>
              </a:rPr>
              <a:t>February 11 will focus on Title I and the time will be extended.</a:t>
            </a:r>
            <a:r>
              <a:rPr lang="en" sz="2000">
                <a:solidFill>
                  <a:schemeClr val="dk2"/>
                </a:solidFill>
                <a:latin typeface="Calibri"/>
                <a:ea typeface="Calibri"/>
                <a:cs typeface="Calibri"/>
                <a:sym typeface="Calibri"/>
              </a:rPr>
              <a:t> The first 30 minutes will be relevant to all LEAs. The second 60 minutes will cover Title I Rank &amp; Serve and be most relevant to districts with multiple sites and more than 1,000 students (next slide).  </a:t>
            </a:r>
            <a:endParaRPr sz="2000">
              <a:solidFill>
                <a:schemeClr val="dk2"/>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2b96f65ce6_0_30"/>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Pilot LEAs that will Rank and Serve</a:t>
            </a:r>
            <a:endParaRPr b="1" sz="3600"/>
          </a:p>
        </p:txBody>
      </p:sp>
      <p:pic>
        <p:nvPicPr>
          <p:cNvPr descr="A picture containing calendar&#10;&#10;Description automatically generated" id="302" name="Google Shape;302;g32b96f65ce6_0_30"/>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303" name="Google Shape;303;g32b96f65ce6_0_30"/>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100000"/>
              </a:lnSpc>
              <a:spcBef>
                <a:spcPts val="0"/>
              </a:spcBef>
              <a:spcAft>
                <a:spcPts val="0"/>
              </a:spcAft>
              <a:buClr>
                <a:schemeClr val="dk2"/>
              </a:buClr>
              <a:buSzPts val="1100"/>
              <a:buFont typeface="Arial"/>
              <a:buNone/>
            </a:pPr>
            <a:r>
              <a:t/>
            </a:r>
            <a:endParaRPr b="1" i="0" sz="1900" u="none" cap="none" strike="noStrike">
              <a:solidFill>
                <a:srgbClr val="FFFFFF"/>
              </a:solidFill>
              <a:highlight>
                <a:srgbClr val="008080"/>
              </a:highlight>
              <a:latin typeface="Calibri"/>
              <a:ea typeface="Calibri"/>
              <a:cs typeface="Calibri"/>
              <a:sym typeface="Calibri"/>
            </a:endParaRPr>
          </a:p>
        </p:txBody>
      </p:sp>
      <p:sp>
        <p:nvSpPr>
          <p:cNvPr id="304" name="Google Shape;304;g32b96f65ce6_0_30"/>
          <p:cNvSpPr txBox="1"/>
          <p:nvPr/>
        </p:nvSpPr>
        <p:spPr>
          <a:xfrm>
            <a:off x="142000" y="1560775"/>
            <a:ext cx="11903400" cy="896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lang="en" sz="1900">
                <a:solidFill>
                  <a:schemeClr val="lt1"/>
                </a:solidFill>
                <a:latin typeface="Calibri"/>
                <a:ea typeface="Calibri"/>
                <a:cs typeface="Calibri"/>
                <a:sym typeface="Calibri"/>
              </a:rPr>
              <a:t>NMPED anticipates that 15 LEAs participating in the Unified Application pilot listed below will be required to complete the rank and serve process through the Unified Application for the 2025-2026 Grant Applications .</a:t>
            </a:r>
            <a:r>
              <a:rPr b="1" lang="en" sz="1800">
                <a:solidFill>
                  <a:schemeClr val="lt1"/>
                </a:solidFill>
                <a:latin typeface="Calibri"/>
                <a:ea typeface="Calibri"/>
                <a:cs typeface="Calibri"/>
                <a:sym typeface="Calibri"/>
              </a:rPr>
              <a:t> </a:t>
            </a:r>
            <a:endParaRPr b="1"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1500" u="none" cap="none" strike="noStrike">
              <a:solidFill>
                <a:schemeClr val="lt1"/>
              </a:solidFill>
              <a:latin typeface="Calibri"/>
              <a:ea typeface="Calibri"/>
              <a:cs typeface="Calibri"/>
              <a:sym typeface="Calibri"/>
            </a:endParaRPr>
          </a:p>
        </p:txBody>
      </p:sp>
      <p:graphicFrame>
        <p:nvGraphicFramePr>
          <p:cNvPr id="305" name="Google Shape;305;g32b96f65ce6_0_30"/>
          <p:cNvGraphicFramePr/>
          <p:nvPr/>
        </p:nvGraphicFramePr>
        <p:xfrm>
          <a:off x="651663" y="2675650"/>
          <a:ext cx="3000000" cy="3000000"/>
        </p:xfrm>
        <a:graphic>
          <a:graphicData uri="http://schemas.openxmlformats.org/drawingml/2006/table">
            <a:tbl>
              <a:tblPr>
                <a:noFill/>
                <a:tableStyleId>{655A6707-429C-4E4D-99C5-E201F255C25D}</a:tableStyleId>
              </a:tblPr>
              <a:tblGrid>
                <a:gridCol w="3544025"/>
                <a:gridCol w="3544025"/>
                <a:gridCol w="3544025"/>
              </a:tblGrid>
              <a:tr h="356350">
                <a:tc gridSpan="3">
                  <a:txBody>
                    <a:bodyPr/>
                    <a:lstStyle/>
                    <a:p>
                      <a:pPr indent="0" lvl="0" marL="0" rtl="0" algn="l">
                        <a:spcBef>
                          <a:spcPts val="0"/>
                        </a:spcBef>
                        <a:spcAft>
                          <a:spcPts val="0"/>
                        </a:spcAft>
                        <a:buNone/>
                      </a:pPr>
                      <a:r>
                        <a:rPr b="1" lang="en" sz="1900">
                          <a:solidFill>
                            <a:srgbClr val="FFFFFF"/>
                          </a:solidFill>
                          <a:latin typeface="Calibri"/>
                          <a:ea typeface="Calibri"/>
                          <a:cs typeface="Calibri"/>
                          <a:sym typeface="Calibri"/>
                        </a:rPr>
                        <a:t>DRAFT LIST – </a:t>
                      </a:r>
                      <a:r>
                        <a:rPr b="1" lang="en" sz="1900">
                          <a:solidFill>
                            <a:srgbClr val="FFFFFF"/>
                          </a:solidFill>
                          <a:latin typeface="Calibri"/>
                          <a:ea typeface="Calibri"/>
                          <a:cs typeface="Calibri"/>
                          <a:sym typeface="Calibri"/>
                          <a:extLst>
                            <a:ext uri="http://customooxmlschemas.google.com/">
                              <go:slidesCustomData xmlns:go="http://customooxmlschemas.google.com/" textRoundtripDataId="46"/>
                            </a:ext>
                          </a:extLst>
                        </a:rPr>
                        <a:t>LEAs that must complete the Rank and Serve Process</a:t>
                      </a:r>
                      <a:endParaRPr b="1" sz="1900">
                        <a:solidFill>
                          <a:srgbClr val="FFFFFF"/>
                        </a:solidFill>
                        <a:latin typeface="Calibri"/>
                        <a:ea typeface="Calibri"/>
                        <a:cs typeface="Calibri"/>
                        <a:sym typeface="Calibri"/>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28575">
                      <a:solidFill>
                        <a:schemeClr val="lt1"/>
                      </a:solidFill>
                      <a:prstDash val="solid"/>
                      <a:round/>
                      <a:headEnd len="sm" w="sm" type="none"/>
                      <a:tailEnd len="sm" w="sm" type="none"/>
                    </a:lnB>
                    <a:solidFill>
                      <a:srgbClr val="EF7920"/>
                    </a:solidFill>
                  </a:tcPr>
                </a:tc>
                <a:tc hMerge="1"/>
                <a:tc hMerge="1"/>
              </a:tr>
              <a:tr h="512150">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Albuquerque Public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Espanola Public School District</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Moriarty Public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r>
              <a:tr h="584050">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Aztec Municipal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Gallup-McKinley County Schools</a:t>
                      </a:r>
                      <a:endParaRPr sz="1600">
                        <a:solidFill>
                          <a:srgbClr val="000000"/>
                        </a:solidFill>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Roswell Independent School District</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r>
              <a:tr h="548250">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Belen Consolidated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Grants Cibola County School District</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Socorro Consolidated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r>
              <a:tr h="547450">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Central Consolidated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Hatch Valley Public School District</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Truth or Consequences Municipal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r>
              <a:tr h="100000">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Deming Public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Lovington Municipal Schools</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600">
                          <a:latin typeface="Calibri"/>
                          <a:ea typeface="Calibri"/>
                          <a:cs typeface="Calibri"/>
                          <a:sym typeface="Calibri"/>
                        </a:rPr>
                        <a:t>Zuni Public School District</a:t>
                      </a:r>
                      <a:endParaRPr sz="1600">
                        <a:latin typeface="Calibri"/>
                        <a:ea typeface="Calibri"/>
                        <a:cs typeface="Calibri"/>
                        <a:sym typeface="Calibri"/>
                      </a:endParaRPr>
                    </a:p>
                  </a:txBody>
                  <a:tcPr marT="91425" marB="91425" marR="28575" marL="28575" anchor="b">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r>
            </a:tbl>
          </a:graphicData>
        </a:graphic>
      </p:graphicFrame>
      <p:sp>
        <p:nvSpPr>
          <p:cNvPr id="306" name="Google Shape;306;g32b96f65ce6_0_30"/>
          <p:cNvSpPr txBox="1"/>
          <p:nvPr/>
        </p:nvSpPr>
        <p:spPr>
          <a:xfrm>
            <a:off x="298250" y="5959525"/>
            <a:ext cx="9913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LEAs not on the list that believe they will need to complete Rank &amp; Serve should email </a:t>
            </a:r>
            <a:r>
              <a:rPr lang="en" sz="1800" u="sng">
                <a:solidFill>
                  <a:schemeClr val="accent3"/>
                </a:solidFill>
                <a:latin typeface="Calibri"/>
                <a:ea typeface="Calibri"/>
                <a:cs typeface="Calibri"/>
                <a:sym typeface="Calibri"/>
                <a:hlinkClick r:id="rId4">
                  <a:extLst>
                    <a:ext uri="{A12FA001-AC4F-418D-AE19-62706E023703}">
                      <ahyp:hlinkClr val="tx"/>
                    </a:ext>
                  </a:extLst>
                </a:hlinkClick>
              </a:rPr>
              <a:t>Unified.App@ped.nm.gov</a:t>
            </a:r>
            <a:r>
              <a:rPr lang="en" sz="1800">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32abc5e3915_0_0"/>
          <p:cNvSpPr txBox="1"/>
          <p:nvPr>
            <p:ph type="ctrTitle"/>
          </p:nvPr>
        </p:nvSpPr>
        <p:spPr>
          <a:xfrm>
            <a:off x="553425" y="3429000"/>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Next Steps </a:t>
            </a:r>
            <a:endParaRPr sz="6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2abc5e3915_0_13"/>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Next Steps </a:t>
            </a:r>
            <a:endParaRPr b="1" sz="3600"/>
          </a:p>
        </p:txBody>
      </p:sp>
      <p:pic>
        <p:nvPicPr>
          <p:cNvPr descr="A picture containing calendar&#10;&#10;Description automatically generated" id="318" name="Google Shape;318;g32abc5e3915_0_13"/>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319" name="Google Shape;319;g32abc5e3915_0_13"/>
          <p:cNvSpPr txBox="1"/>
          <p:nvPr/>
        </p:nvSpPr>
        <p:spPr>
          <a:xfrm>
            <a:off x="554125" y="2539075"/>
            <a:ext cx="1049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900"/>
              <a:buFont typeface="Arial"/>
              <a:buNone/>
            </a:pPr>
            <a:r>
              <a:t/>
            </a:r>
            <a:endParaRPr b="1" i="0" sz="2000" u="none" cap="none" strike="noStrike">
              <a:solidFill>
                <a:srgbClr val="3A3D4B"/>
              </a:solidFill>
              <a:latin typeface="Calibri"/>
              <a:ea typeface="Calibri"/>
              <a:cs typeface="Calibri"/>
              <a:sym typeface="Calibri"/>
            </a:endParaRPr>
          </a:p>
        </p:txBody>
      </p:sp>
      <p:sp>
        <p:nvSpPr>
          <p:cNvPr id="320" name="Google Shape;320;g32abc5e3915_0_13"/>
          <p:cNvSpPr txBox="1"/>
          <p:nvPr/>
        </p:nvSpPr>
        <p:spPr>
          <a:xfrm>
            <a:off x="489325" y="1976150"/>
            <a:ext cx="10492200" cy="268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000">
                <a:solidFill>
                  <a:srgbClr val="3A3D4B"/>
                </a:solidFill>
                <a:latin typeface="Calibri"/>
                <a:ea typeface="Calibri"/>
                <a:cs typeface="Calibri"/>
                <a:sym typeface="Calibri"/>
              </a:rPr>
              <a:t>In order to ensure LEAs successfully complete the Unified Application by April 16, Planning Leads should: </a:t>
            </a:r>
            <a:endParaRPr sz="2000">
              <a:solidFill>
                <a:srgbClr val="3A3D4B"/>
              </a:solidFill>
              <a:latin typeface="Calibri"/>
              <a:ea typeface="Calibri"/>
              <a:cs typeface="Calibri"/>
              <a:sym typeface="Calibri"/>
            </a:endParaRPr>
          </a:p>
          <a:p>
            <a:pPr indent="-355600" lvl="0" marL="457200" marR="0" rtl="0" algn="l">
              <a:lnSpc>
                <a:spcPct val="100000"/>
              </a:lnSpc>
              <a:spcBef>
                <a:spcPts val="0"/>
              </a:spcBef>
              <a:spcAft>
                <a:spcPts val="0"/>
              </a:spcAft>
              <a:buClr>
                <a:srgbClr val="3A3D4B"/>
              </a:buClr>
              <a:buSzPts val="2000"/>
              <a:buFont typeface="Calibri"/>
              <a:buChar char="●"/>
            </a:pPr>
            <a:r>
              <a:rPr lang="en" sz="2000">
                <a:solidFill>
                  <a:srgbClr val="3A3D4B"/>
                </a:solidFill>
                <a:latin typeface="Calibri"/>
                <a:ea typeface="Calibri"/>
                <a:cs typeface="Calibri"/>
                <a:sym typeface="Calibri"/>
              </a:rPr>
              <a:t>Ensure private school counts are collected accurately; </a:t>
            </a:r>
            <a:endParaRPr sz="2000">
              <a:solidFill>
                <a:srgbClr val="3A3D4B"/>
              </a:solidFill>
              <a:latin typeface="Calibri"/>
              <a:ea typeface="Calibri"/>
              <a:cs typeface="Calibri"/>
              <a:sym typeface="Calibri"/>
            </a:endParaRPr>
          </a:p>
          <a:p>
            <a:pPr indent="-355600" lvl="0" marL="457200" marR="0" rtl="0" algn="l">
              <a:lnSpc>
                <a:spcPct val="100000"/>
              </a:lnSpc>
              <a:spcBef>
                <a:spcPts val="0"/>
              </a:spcBef>
              <a:spcAft>
                <a:spcPts val="0"/>
              </a:spcAft>
              <a:buClr>
                <a:srgbClr val="3A3D4B"/>
              </a:buClr>
              <a:buSzPts val="2000"/>
              <a:buFont typeface="Calibri"/>
              <a:buChar char="●"/>
            </a:pPr>
            <a:r>
              <a:rPr lang="en" sz="2000">
                <a:solidFill>
                  <a:srgbClr val="3A3D4B"/>
                </a:solidFill>
                <a:latin typeface="Calibri"/>
                <a:ea typeface="Calibri"/>
                <a:cs typeface="Calibri"/>
                <a:sym typeface="Calibri"/>
              </a:rPr>
              <a:t>Submit the required consultation forms; and </a:t>
            </a:r>
            <a:endParaRPr sz="2000">
              <a:solidFill>
                <a:srgbClr val="3A3D4B"/>
              </a:solidFill>
              <a:latin typeface="Calibri"/>
              <a:ea typeface="Calibri"/>
              <a:cs typeface="Calibri"/>
              <a:sym typeface="Calibri"/>
            </a:endParaRPr>
          </a:p>
          <a:p>
            <a:pPr indent="-355600" lvl="0" marL="457200" marR="0" rtl="0" algn="l">
              <a:lnSpc>
                <a:spcPct val="100000"/>
              </a:lnSpc>
              <a:spcBef>
                <a:spcPts val="0"/>
              </a:spcBef>
              <a:spcAft>
                <a:spcPts val="0"/>
              </a:spcAft>
              <a:buClr>
                <a:srgbClr val="3A3D4B"/>
              </a:buClr>
              <a:buSzPts val="2000"/>
              <a:buFont typeface="Calibri"/>
              <a:buChar char="●"/>
            </a:pPr>
            <a:r>
              <a:rPr lang="en" sz="2000">
                <a:solidFill>
                  <a:srgbClr val="3A3D4B"/>
                </a:solidFill>
                <a:latin typeface="Calibri"/>
                <a:ea typeface="Calibri"/>
                <a:cs typeface="Calibri"/>
                <a:sym typeface="Calibri"/>
              </a:rPr>
              <a:t>Enter required information and save within the OBMS application. </a:t>
            </a:r>
            <a:endParaRPr sz="2000">
              <a:solidFill>
                <a:srgbClr val="3A3D4B"/>
              </a:solidFill>
              <a:latin typeface="Calibri"/>
              <a:ea typeface="Calibri"/>
              <a:cs typeface="Calibri"/>
              <a:sym typeface="Calibri"/>
            </a:endParaRPr>
          </a:p>
          <a:p>
            <a:pPr indent="0" lvl="0" marL="0" marR="0" rtl="0" algn="l">
              <a:lnSpc>
                <a:spcPct val="100000"/>
              </a:lnSpc>
              <a:spcBef>
                <a:spcPts val="1000"/>
              </a:spcBef>
              <a:spcAft>
                <a:spcPts val="0"/>
              </a:spcAft>
              <a:buClr>
                <a:schemeClr val="dk2"/>
              </a:buClr>
              <a:buSzPts val="1100"/>
              <a:buFont typeface="Arial"/>
              <a:buNone/>
            </a:pPr>
            <a:r>
              <a:t/>
            </a:r>
            <a:endParaRPr b="1" i="0" sz="2100" u="none" cap="none" strike="noStrike">
              <a:solidFill>
                <a:srgbClr val="3A3D4B"/>
              </a:solidFill>
              <a:latin typeface="Calibri"/>
              <a:ea typeface="Calibri"/>
              <a:cs typeface="Calibri"/>
              <a:sym typeface="Calibri"/>
            </a:endParaRPr>
          </a:p>
          <a:p>
            <a:pPr indent="0" lvl="0" marL="0" marR="0" rtl="0" algn="l">
              <a:lnSpc>
                <a:spcPct val="100000"/>
              </a:lnSpc>
              <a:spcBef>
                <a:spcPts val="1000"/>
              </a:spcBef>
              <a:spcAft>
                <a:spcPts val="1000"/>
              </a:spcAft>
              <a:buClr>
                <a:schemeClr val="dk2"/>
              </a:buClr>
              <a:buSzPts val="1100"/>
              <a:buFont typeface="Arial"/>
              <a:buNone/>
            </a:pPr>
            <a:r>
              <a:t/>
            </a:r>
            <a:endParaRPr b="1" i="0" sz="2100" u="none" cap="none" strike="noStrike">
              <a:solidFill>
                <a:srgbClr val="FF914D"/>
              </a:solidFill>
              <a:latin typeface="Calibri"/>
              <a:ea typeface="Calibri"/>
              <a:cs typeface="Calibri"/>
              <a:sym typeface="Calibri"/>
            </a:endParaRPr>
          </a:p>
        </p:txBody>
      </p:sp>
      <p:sp>
        <p:nvSpPr>
          <p:cNvPr id="321" name="Google Shape;321;g32abc5e3915_0_13"/>
          <p:cNvSpPr txBox="1"/>
          <p:nvPr/>
        </p:nvSpPr>
        <p:spPr>
          <a:xfrm>
            <a:off x="554125" y="5592100"/>
            <a:ext cx="112938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1000"/>
              </a:spcAft>
              <a:buClr>
                <a:srgbClr val="000000"/>
              </a:buClr>
              <a:buSzPts val="2100"/>
              <a:buFont typeface="Arial"/>
              <a:buNone/>
            </a:pPr>
            <a:r>
              <a:rPr b="1" i="0" lang="en" sz="2100" u="none" cap="none" strike="noStrike">
                <a:solidFill>
                  <a:srgbClr val="3A3D4B"/>
                </a:solidFill>
                <a:latin typeface="Calibri"/>
                <a:ea typeface="Calibri"/>
                <a:cs typeface="Calibri"/>
                <a:sym typeface="Calibri"/>
              </a:rPr>
              <a:t>Any questions about the following processes should be directed to </a:t>
            </a:r>
            <a:r>
              <a:rPr b="1" i="0" lang="en" sz="2100" u="sng" cap="none" strike="noStrike">
                <a:solidFill>
                  <a:schemeClr val="accent3"/>
                </a:solidFill>
                <a:latin typeface="Calibri"/>
                <a:ea typeface="Calibri"/>
                <a:cs typeface="Calibri"/>
                <a:sym typeface="Calibri"/>
                <a:hlinkClick r:id="rId4">
                  <a:extLst>
                    <a:ext uri="{A12FA001-AC4F-418D-AE19-62706E023703}">
                      <ahyp:hlinkClr val="tx"/>
                    </a:ext>
                  </a:extLst>
                </a:hlinkClick>
              </a:rPr>
              <a:t>Unified.App@nmped.gov</a:t>
            </a:r>
            <a:r>
              <a:rPr b="1" i="0" lang="en" sz="2100" u="none" cap="none" strike="noStrike">
                <a:solidFill>
                  <a:srgbClr val="3A3D4B"/>
                </a:solidFill>
                <a:latin typeface="Calibri"/>
                <a:ea typeface="Calibri"/>
                <a:cs typeface="Calibri"/>
                <a:sym typeface="Calibri"/>
              </a:rPr>
              <a:t>. </a:t>
            </a:r>
            <a:endParaRPr b="1" i="0" sz="2100" u="none" cap="none" strike="noStrike">
              <a:solidFill>
                <a:srgbClr val="FF914D"/>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3254bd6649c_0_69"/>
          <p:cNvSpPr txBox="1"/>
          <p:nvPr>
            <p:ph type="ctrTitle"/>
          </p:nvPr>
        </p:nvSpPr>
        <p:spPr>
          <a:xfrm>
            <a:off x="324825" y="3601575"/>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Overview  </a:t>
            </a:r>
            <a:endParaRPr sz="6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32abc5e3915_0_39"/>
          <p:cNvSpPr txBox="1"/>
          <p:nvPr/>
        </p:nvSpPr>
        <p:spPr>
          <a:xfrm>
            <a:off x="416550" y="609925"/>
            <a:ext cx="8130600" cy="52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lt1"/>
                </a:solidFill>
                <a:latin typeface="Calibri"/>
                <a:ea typeface="Calibri"/>
                <a:cs typeface="Calibri"/>
                <a:sym typeface="Calibri"/>
              </a:rPr>
              <a:t>Exit Survey: Questions &amp; Feedback </a:t>
            </a:r>
            <a:endParaRPr b="1" i="0" sz="3600" u="none" cap="none" strike="noStrike">
              <a:solidFill>
                <a:srgbClr val="FFFFFF"/>
              </a:solidFill>
              <a:latin typeface="Calibri"/>
              <a:ea typeface="Calibri"/>
              <a:cs typeface="Calibri"/>
              <a:sym typeface="Calibri"/>
            </a:endParaRPr>
          </a:p>
        </p:txBody>
      </p:sp>
      <p:sp>
        <p:nvSpPr>
          <p:cNvPr id="328" name="Google Shape;328;g32abc5e3915_0_39"/>
          <p:cNvSpPr txBox="1"/>
          <p:nvPr/>
        </p:nvSpPr>
        <p:spPr>
          <a:xfrm>
            <a:off x="457400" y="2145150"/>
            <a:ext cx="5348100" cy="4228200"/>
          </a:xfrm>
          <a:prstGeom prst="rect">
            <a:avLst/>
          </a:prstGeom>
          <a:noFill/>
          <a:ln cap="flat" cmpd="sng" w="9525">
            <a:solidFill>
              <a:srgbClr val="FF52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1300"/>
              </a:spcBef>
              <a:spcAft>
                <a:spcPts val="0"/>
              </a:spcAft>
              <a:buClr>
                <a:schemeClr val="dk2"/>
              </a:buClr>
              <a:buSzPts val="1100"/>
              <a:buFont typeface="Arial"/>
              <a:buNone/>
            </a:pPr>
            <a:r>
              <a:rPr b="0" i="0" lang="en" sz="2000" u="none" cap="none" strike="noStrike">
                <a:solidFill>
                  <a:srgbClr val="434343"/>
                </a:solidFill>
                <a:latin typeface="Calibri"/>
                <a:ea typeface="Calibri"/>
                <a:cs typeface="Calibri"/>
                <a:sym typeface="Calibri"/>
                <a:extLst>
                  <a:ext uri="http://customooxmlschemas.google.com/">
                    <go:slidesCustomData xmlns:go="http://customooxmlschemas.google.com/" textRoundtripDataId="47"/>
                  </a:ext>
                </a:extLst>
              </a:rPr>
              <a:t>Link to exit survey</a:t>
            </a:r>
            <a:endParaRPr b="0" i="0" sz="20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0" i="0" sz="20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0" i="0" sz="20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0" i="0" sz="20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0" i="0" sz="20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0" i="0" sz="20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rPr b="0" i="0" lang="en" sz="2000" u="none" cap="none" strike="noStrike">
                <a:solidFill>
                  <a:srgbClr val="434343"/>
                </a:solidFill>
                <a:latin typeface="Calibri"/>
                <a:ea typeface="Calibri"/>
                <a:cs typeface="Calibri"/>
                <a:sym typeface="Calibri"/>
              </a:rPr>
              <a:t>Also available at </a:t>
            </a:r>
            <a:r>
              <a:rPr lang="en" sz="2000" u="sng">
                <a:solidFill>
                  <a:schemeClr val="hlink"/>
                </a:solidFill>
                <a:latin typeface="Calibri"/>
                <a:ea typeface="Calibri"/>
                <a:cs typeface="Calibri"/>
                <a:sym typeface="Calibri"/>
                <a:hlinkClick r:id="rId3"/>
              </a:rPr>
              <a:t>https://tinyurl.com/NMUAFeb4</a:t>
            </a:r>
            <a:endParaRPr sz="2000">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sz="2000">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rPr b="0" i="0" lang="en" sz="2000" u="none" cap="none" strike="noStrike">
                <a:solidFill>
                  <a:srgbClr val="434343"/>
                </a:solidFill>
                <a:latin typeface="Calibri"/>
                <a:ea typeface="Calibri"/>
                <a:cs typeface="Calibri"/>
                <a:sym typeface="Calibri"/>
              </a:rPr>
              <a:t> </a:t>
            </a:r>
            <a:endParaRPr b="0" i="0" sz="20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0" i="0" sz="20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0" i="0" sz="20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0" i="0" sz="20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1" i="0" sz="17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1" i="0" sz="2000" u="none" cap="none" strike="noStrike">
              <a:solidFill>
                <a:srgbClr val="434343"/>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rPr b="1" i="0" lang="en" sz="2000" u="sng" cap="none" strike="noStrike">
                <a:solidFill>
                  <a:srgbClr val="FF5200"/>
                </a:solidFill>
                <a:latin typeface="Calibri"/>
                <a:ea typeface="Calibri"/>
                <a:cs typeface="Calibri"/>
                <a:sym typeface="Calibri"/>
              </a:rPr>
              <a:t> </a:t>
            </a:r>
            <a:endParaRPr b="1" i="0" sz="2000" u="sng" cap="none" strike="noStrike">
              <a:solidFill>
                <a:srgbClr val="FF5200"/>
              </a:solidFill>
              <a:latin typeface="Calibri"/>
              <a:ea typeface="Calibri"/>
              <a:cs typeface="Calibri"/>
              <a:sym typeface="Calibri"/>
            </a:endParaRPr>
          </a:p>
          <a:p>
            <a:pPr indent="0" lvl="0" marL="0" marR="0" rtl="0" algn="l">
              <a:lnSpc>
                <a:spcPct val="115000"/>
              </a:lnSpc>
              <a:spcBef>
                <a:spcPts val="1300"/>
              </a:spcBef>
              <a:spcAft>
                <a:spcPts val="0"/>
              </a:spcAft>
              <a:buClr>
                <a:schemeClr val="dk2"/>
              </a:buClr>
              <a:buSzPts val="1100"/>
              <a:buFont typeface="Arial"/>
              <a:buNone/>
            </a:pPr>
            <a:r>
              <a:t/>
            </a:r>
            <a:endParaRPr b="0" i="0" sz="2000" u="none" cap="none" strike="noStrike">
              <a:solidFill>
                <a:srgbClr val="434343"/>
              </a:solidFill>
              <a:latin typeface="Calibri"/>
              <a:ea typeface="Calibri"/>
              <a:cs typeface="Calibri"/>
              <a:sym typeface="Calibri"/>
            </a:endParaRPr>
          </a:p>
        </p:txBody>
      </p:sp>
      <p:sp>
        <p:nvSpPr>
          <p:cNvPr id="329" name="Google Shape;329;g32abc5e3915_0_39"/>
          <p:cNvSpPr txBox="1"/>
          <p:nvPr/>
        </p:nvSpPr>
        <p:spPr>
          <a:xfrm>
            <a:off x="6096000" y="2145150"/>
            <a:ext cx="5348100" cy="4228200"/>
          </a:xfrm>
          <a:prstGeom prst="rect">
            <a:avLst/>
          </a:prstGeom>
          <a:noFill/>
          <a:ln cap="flat" cmpd="sng" w="9525">
            <a:solidFill>
              <a:srgbClr val="FF52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1300"/>
              </a:spcBef>
              <a:spcAft>
                <a:spcPts val="0"/>
              </a:spcAft>
              <a:buClr>
                <a:srgbClr val="000000"/>
              </a:buClr>
              <a:buSzPts val="1100"/>
              <a:buFont typeface="Arial"/>
              <a:buNone/>
            </a:pPr>
            <a:r>
              <a:rPr b="0" i="0" lang="en" sz="2000" u="none" cap="none" strike="noStrike">
                <a:solidFill>
                  <a:srgbClr val="434343"/>
                </a:solidFill>
                <a:latin typeface="Calibri"/>
                <a:ea typeface="Calibri"/>
                <a:cs typeface="Calibri"/>
                <a:sym typeface="Calibri"/>
              </a:rPr>
              <a:t>Please send any questions regarding the Unified Application to: </a:t>
            </a:r>
            <a:endParaRPr b="1" i="0" sz="2000" u="none" cap="none" strike="noStrike">
              <a:solidFill>
                <a:srgbClr val="434343"/>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1" i="0" lang="en" sz="2000" u="sng" cap="none" strike="noStrike">
                <a:solidFill>
                  <a:srgbClr val="EFC119"/>
                </a:solidFill>
                <a:latin typeface="Calibri"/>
                <a:ea typeface="Calibri"/>
                <a:cs typeface="Calibri"/>
                <a:sym typeface="Calibri"/>
                <a:hlinkClick r:id="rId4">
                  <a:extLst>
                    <a:ext uri="{A12FA001-AC4F-418D-AE19-62706E023703}">
                      <ahyp:hlinkClr val="tx"/>
                    </a:ext>
                  </a:extLst>
                </a:hlinkClick>
              </a:rPr>
              <a:t>Unified.App@ped.nm.gov</a:t>
            </a:r>
            <a:r>
              <a:rPr b="1" i="0" lang="en" sz="2000" u="none" cap="none" strike="noStrike">
                <a:solidFill>
                  <a:srgbClr val="434343"/>
                </a:solidFill>
                <a:latin typeface="Calibri"/>
                <a:ea typeface="Calibri"/>
                <a:cs typeface="Calibri"/>
                <a:sym typeface="Calibri"/>
              </a:rPr>
              <a:t> </a:t>
            </a:r>
            <a:endParaRPr b="1" i="0" sz="2000" u="none" cap="none" strike="noStrike">
              <a:solidFill>
                <a:srgbClr val="434343"/>
              </a:solidFill>
              <a:latin typeface="Calibri"/>
              <a:ea typeface="Calibri"/>
              <a:cs typeface="Calibri"/>
              <a:sym typeface="Calibri"/>
            </a:endParaRPr>
          </a:p>
        </p:txBody>
      </p:sp>
      <p:pic>
        <p:nvPicPr>
          <p:cNvPr id="330" name="Google Shape;330;g32abc5e3915_0_39"/>
          <p:cNvPicPr preferRelativeResize="0"/>
          <p:nvPr/>
        </p:nvPicPr>
        <p:blipFill>
          <a:blip r:embed="rId5">
            <a:alphaModFix/>
          </a:blip>
          <a:stretch>
            <a:fillRect/>
          </a:stretch>
        </p:blipFill>
        <p:spPr>
          <a:xfrm>
            <a:off x="1582700" y="2816375"/>
            <a:ext cx="2471650" cy="2471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324db130417_0_0"/>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Purpose and Overview of Equitable Services </a:t>
            </a:r>
            <a:endParaRPr b="1" sz="3600"/>
          </a:p>
        </p:txBody>
      </p:sp>
      <p:pic>
        <p:nvPicPr>
          <p:cNvPr descr="A picture containing calendar&#10;&#10;Description automatically generated" id="83" name="Google Shape;83;g324db130417_0_0"/>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84" name="Google Shape;84;g324db130417_0_0"/>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100000"/>
              </a:lnSpc>
              <a:spcBef>
                <a:spcPts val="0"/>
              </a:spcBef>
              <a:spcAft>
                <a:spcPts val="0"/>
              </a:spcAft>
              <a:buClr>
                <a:schemeClr val="dk2"/>
              </a:buClr>
              <a:buSzPts val="1100"/>
              <a:buFont typeface="Arial"/>
              <a:buNone/>
            </a:pPr>
            <a:r>
              <a:t/>
            </a:r>
            <a:endParaRPr b="1" i="0" sz="1900" u="none" cap="none" strike="noStrike">
              <a:solidFill>
                <a:srgbClr val="FFFFFF"/>
              </a:solidFill>
              <a:highlight>
                <a:srgbClr val="008080"/>
              </a:highlight>
              <a:latin typeface="Calibri"/>
              <a:ea typeface="Calibri"/>
              <a:cs typeface="Calibri"/>
              <a:sym typeface="Calibri"/>
            </a:endParaRPr>
          </a:p>
        </p:txBody>
      </p:sp>
      <p:sp>
        <p:nvSpPr>
          <p:cNvPr id="85" name="Google Shape;85;g324db130417_0_0"/>
          <p:cNvSpPr txBox="1"/>
          <p:nvPr/>
        </p:nvSpPr>
        <p:spPr>
          <a:xfrm>
            <a:off x="142000" y="1560775"/>
            <a:ext cx="11903400" cy="896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 sz="2200" u="none" cap="none" strike="noStrike">
                <a:solidFill>
                  <a:schemeClr val="lt1"/>
                </a:solidFill>
                <a:latin typeface="Calibri"/>
                <a:ea typeface="Calibri"/>
                <a:cs typeface="Calibri"/>
                <a:sym typeface="Calibri"/>
              </a:rPr>
              <a:t>The purpose of ESEA (amended by ESSA) is to provide ALL children opportunity to receive a fair, equitable, and high-quality education and to close educational achievement gaps. </a:t>
            </a:r>
            <a:endParaRPr b="1" i="0" sz="2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15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1500" u="none" cap="none" strike="noStrike">
              <a:solidFill>
                <a:schemeClr val="lt1"/>
              </a:solidFill>
              <a:latin typeface="Calibri"/>
              <a:ea typeface="Calibri"/>
              <a:cs typeface="Calibri"/>
              <a:sym typeface="Calibri"/>
            </a:endParaRPr>
          </a:p>
        </p:txBody>
      </p:sp>
      <p:sp>
        <p:nvSpPr>
          <p:cNvPr id="86" name="Google Shape;86;g324db130417_0_0"/>
          <p:cNvSpPr txBox="1"/>
          <p:nvPr/>
        </p:nvSpPr>
        <p:spPr>
          <a:xfrm>
            <a:off x="-15649" y="2675658"/>
            <a:ext cx="8010000" cy="35094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dk2"/>
              </a:buClr>
              <a:buSzPts val="1800"/>
              <a:buFont typeface="Calibri"/>
              <a:buChar char="●"/>
            </a:pPr>
            <a:r>
              <a:rPr b="0" i="0" lang="en" sz="1800" u="none" cap="none" strike="noStrike">
                <a:solidFill>
                  <a:schemeClr val="dk2"/>
                </a:solidFill>
                <a:latin typeface="Calibri"/>
                <a:ea typeface="Calibri"/>
                <a:cs typeface="Calibri"/>
                <a:sym typeface="Calibri"/>
              </a:rPr>
              <a:t>Each LEA that receives ESEA funds must make funds available for education support authorized by each title to qualified students in compliance with Federal </a:t>
            </a:r>
            <a:r>
              <a:rPr lang="en" sz="1800">
                <a:solidFill>
                  <a:schemeClr val="dk2"/>
                </a:solidFill>
                <a:latin typeface="Calibri"/>
                <a:ea typeface="Calibri"/>
                <a:cs typeface="Calibri"/>
                <a:sym typeface="Calibri"/>
              </a:rPr>
              <a:t>l</a:t>
            </a:r>
            <a:r>
              <a:rPr b="0" i="0" lang="en" sz="1800" u="none" cap="none" strike="noStrike">
                <a:solidFill>
                  <a:schemeClr val="dk2"/>
                </a:solidFill>
                <a:latin typeface="Calibri"/>
                <a:ea typeface="Calibri"/>
                <a:cs typeface="Calibri"/>
                <a:sym typeface="Calibri"/>
              </a:rPr>
              <a:t>aw and </a:t>
            </a:r>
            <a:r>
              <a:rPr lang="en" sz="1800">
                <a:solidFill>
                  <a:schemeClr val="dk2"/>
                </a:solidFill>
                <a:latin typeface="Calibri"/>
                <a:ea typeface="Calibri"/>
                <a:cs typeface="Calibri"/>
                <a:sym typeface="Calibri"/>
              </a:rPr>
              <a:t>r</a:t>
            </a:r>
            <a:r>
              <a:rPr b="0" i="0" lang="en" sz="1800" u="none" cap="none" strike="noStrike">
                <a:solidFill>
                  <a:schemeClr val="dk2"/>
                </a:solidFill>
                <a:latin typeface="Calibri"/>
                <a:ea typeface="Calibri"/>
                <a:cs typeface="Calibri"/>
                <a:sym typeface="Calibri"/>
              </a:rPr>
              <a:t>egulations.</a:t>
            </a:r>
            <a:endParaRPr b="0" i="0" sz="1800" u="none" cap="none" strike="noStrike">
              <a:solidFill>
                <a:schemeClr val="dk2"/>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a:p>
            <a:pPr indent="-342900" lvl="0" marL="457200" marR="0" rtl="0" algn="l">
              <a:lnSpc>
                <a:spcPct val="100000"/>
              </a:lnSpc>
              <a:spcBef>
                <a:spcPts val="0"/>
              </a:spcBef>
              <a:spcAft>
                <a:spcPts val="0"/>
              </a:spcAft>
              <a:buClr>
                <a:schemeClr val="dk2"/>
              </a:buClr>
              <a:buSzPts val="1800"/>
              <a:buFont typeface="Calibri"/>
              <a:buChar char="●"/>
            </a:pPr>
            <a:r>
              <a:rPr b="0" i="0" lang="en" sz="1800" u="none" cap="none" strike="noStrike">
                <a:solidFill>
                  <a:schemeClr val="dk2"/>
                </a:solidFill>
                <a:latin typeface="Calibri"/>
                <a:ea typeface="Calibri"/>
                <a:cs typeface="Calibri"/>
                <a:sym typeface="Calibri"/>
              </a:rPr>
              <a:t>Programs Eligible for </a:t>
            </a:r>
            <a:r>
              <a:rPr b="0" i="0" lang="en" sz="18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13"/>
                  </a:ext>
                </a:extLst>
              </a:rPr>
              <a:t>Equitable Services</a:t>
            </a:r>
            <a:r>
              <a:rPr b="0" i="0" lang="en" sz="1800" u="none" cap="none" strike="noStrike">
                <a:solidFill>
                  <a:schemeClr val="dk2"/>
                </a:solidFill>
                <a:latin typeface="Calibri"/>
                <a:ea typeface="Calibri"/>
                <a:cs typeface="Calibri"/>
                <a:sym typeface="Calibri"/>
              </a:rPr>
              <a:t> – </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 sz="1800" u="none" cap="none" strike="noStrike">
                <a:solidFill>
                  <a:schemeClr val="dk2"/>
                </a:solidFill>
                <a:latin typeface="Calibri"/>
                <a:ea typeface="Calibri"/>
                <a:cs typeface="Calibri"/>
                <a:sym typeface="Calibri"/>
              </a:rPr>
              <a:t>Title I, Part A-Improving Basic Programs Operated by Local Educational Agencies (LEAs) </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Title I, Part C - Education of Migratory Children </a:t>
            </a:r>
            <a:endParaRPr sz="1800">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 sz="1800" u="none" cap="none" strike="noStrike">
                <a:solidFill>
                  <a:schemeClr val="dk2"/>
                </a:solidFill>
                <a:latin typeface="Calibri"/>
                <a:ea typeface="Calibri"/>
                <a:cs typeface="Calibri"/>
                <a:sym typeface="Calibri"/>
              </a:rPr>
              <a:t>Title II, Part A- Supporting Effective Instruction </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 sz="1800" u="none" cap="none" strike="noStrike">
                <a:solidFill>
                  <a:schemeClr val="dk2"/>
                </a:solidFill>
                <a:latin typeface="Calibri"/>
                <a:ea typeface="Calibri"/>
                <a:cs typeface="Calibri"/>
                <a:sym typeface="Calibri"/>
              </a:rPr>
              <a:t>Title III, Part A- Language Instruction for English Learners and Immigrant Students </a:t>
            </a:r>
            <a:endParaRPr b="0" i="0" sz="1800" u="none" cap="none" strike="noStrike">
              <a:solidFill>
                <a:schemeClr val="dk2"/>
              </a:solidFill>
              <a:latin typeface="Calibri"/>
              <a:ea typeface="Calibri"/>
              <a:cs typeface="Calibri"/>
              <a:sym typeface="Calibri"/>
            </a:endParaRPr>
          </a:p>
          <a:p>
            <a:pPr indent="-342900" lvl="1" marL="914400" marR="0" rtl="0" algn="l">
              <a:lnSpc>
                <a:spcPct val="100000"/>
              </a:lnSpc>
              <a:spcBef>
                <a:spcPts val="0"/>
              </a:spcBef>
              <a:spcAft>
                <a:spcPts val="0"/>
              </a:spcAft>
              <a:buClr>
                <a:schemeClr val="dk2"/>
              </a:buClr>
              <a:buSzPts val="1800"/>
              <a:buFont typeface="Calibri"/>
              <a:buChar char="○"/>
            </a:pPr>
            <a:r>
              <a:rPr b="0" i="0" lang="en" sz="1800" u="none" cap="none" strike="noStrike">
                <a:solidFill>
                  <a:schemeClr val="dk2"/>
                </a:solidFill>
                <a:latin typeface="Calibri"/>
                <a:ea typeface="Calibri"/>
                <a:cs typeface="Calibri"/>
                <a:sym typeface="Calibri"/>
              </a:rPr>
              <a:t>Title IV, Part A- Student Support and Academic Enrichment</a:t>
            </a:r>
            <a:endParaRPr b="0" i="0" sz="2700" u="none" cap="none" strike="noStrike">
              <a:solidFill>
                <a:srgbClr val="3A3D4B"/>
              </a:solidFill>
              <a:latin typeface="Calibri"/>
              <a:ea typeface="Calibri"/>
              <a:cs typeface="Calibri"/>
              <a:sym typeface="Calibri"/>
            </a:endParaRPr>
          </a:p>
        </p:txBody>
      </p:sp>
      <p:pic>
        <p:nvPicPr>
          <p:cNvPr id="87" name="Google Shape;87;g324db130417_0_0"/>
          <p:cNvPicPr preferRelativeResize="0"/>
          <p:nvPr/>
        </p:nvPicPr>
        <p:blipFill rotWithShape="1">
          <a:blip r:embed="rId4">
            <a:alphaModFix/>
          </a:blip>
          <a:srcRect b="0" l="0" r="0" t="0"/>
          <a:stretch/>
        </p:blipFill>
        <p:spPr>
          <a:xfrm>
            <a:off x="8501974" y="3246850"/>
            <a:ext cx="3156976" cy="2152001"/>
          </a:xfrm>
          <a:prstGeom prst="rect">
            <a:avLst/>
          </a:prstGeom>
          <a:noFill/>
          <a:ln>
            <a:noFill/>
          </a:ln>
          <a:effectLst>
            <a:outerShdw blurRad="685800" rotWithShape="0" algn="bl" dir="5400000" dist="19050">
              <a:schemeClr val="accent1">
                <a:alpha val="49803"/>
              </a:scheme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3259ea1967c_0_720"/>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ESEA Eligibility for Title Programs</a:t>
            </a:r>
            <a:endParaRPr b="1" sz="3600"/>
          </a:p>
        </p:txBody>
      </p:sp>
      <p:pic>
        <p:nvPicPr>
          <p:cNvPr descr="A picture containing calendar&#10;&#10;Description automatically generated" id="93" name="Google Shape;93;g3259ea1967c_0_720"/>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94" name="Google Shape;94;g3259ea1967c_0_720"/>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100000"/>
              </a:lnSpc>
              <a:spcBef>
                <a:spcPts val="0"/>
              </a:spcBef>
              <a:spcAft>
                <a:spcPts val="0"/>
              </a:spcAft>
              <a:buClr>
                <a:schemeClr val="dk2"/>
              </a:buClr>
              <a:buSzPts val="1100"/>
              <a:buFont typeface="Arial"/>
              <a:buNone/>
            </a:pPr>
            <a:r>
              <a:t/>
            </a:r>
            <a:endParaRPr b="1" i="0" sz="1900" u="none" cap="none" strike="noStrike">
              <a:solidFill>
                <a:srgbClr val="FFFFFF"/>
              </a:solidFill>
              <a:highlight>
                <a:srgbClr val="008080"/>
              </a:highlight>
              <a:latin typeface="Calibri"/>
              <a:ea typeface="Calibri"/>
              <a:cs typeface="Calibri"/>
              <a:sym typeface="Calibri"/>
            </a:endParaRPr>
          </a:p>
        </p:txBody>
      </p:sp>
      <p:sp>
        <p:nvSpPr>
          <p:cNvPr id="95" name="Google Shape;95;g3259ea1967c_0_720"/>
          <p:cNvSpPr txBox="1"/>
          <p:nvPr/>
        </p:nvSpPr>
        <p:spPr>
          <a:xfrm>
            <a:off x="0" y="1560775"/>
            <a:ext cx="12045300" cy="896100"/>
          </a:xfrm>
          <a:prstGeom prst="rect">
            <a:avLst/>
          </a:prstGeom>
          <a:noFill/>
          <a:ln>
            <a:noFill/>
          </a:ln>
        </p:spPr>
        <p:txBody>
          <a:bodyPr anchorCtr="0" anchor="t" bIns="121900" lIns="121900" spcFirstLastPara="1" rIns="121900" wrap="square" tIns="121900">
            <a:noAutofit/>
          </a:bodyPr>
          <a:lstStyle/>
          <a:p>
            <a:pPr indent="0" lvl="0" marL="285750" marR="0" rtl="0" algn="l">
              <a:lnSpc>
                <a:spcPct val="100000"/>
              </a:lnSpc>
              <a:spcBef>
                <a:spcPts val="0"/>
              </a:spcBef>
              <a:spcAft>
                <a:spcPts val="0"/>
              </a:spcAft>
              <a:buClr>
                <a:srgbClr val="000000"/>
              </a:buClr>
              <a:buSzPts val="2400"/>
              <a:buFont typeface="Arial"/>
              <a:buNone/>
            </a:pPr>
            <a:r>
              <a:rPr b="1" lang="en" sz="2200">
                <a:solidFill>
                  <a:schemeClr val="lt1"/>
                </a:solidFill>
                <a:latin typeface="Calibri"/>
                <a:ea typeface="Calibri"/>
                <a:cs typeface="Calibri"/>
                <a:sym typeface="Calibri"/>
              </a:rPr>
              <a:t>Each federal program utilizes a different student count to identify private school eligibility for equitable services. </a:t>
            </a:r>
            <a:endParaRPr b="1" i="0" sz="2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15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1500" u="none" cap="none" strike="noStrike">
              <a:solidFill>
                <a:schemeClr val="lt1"/>
              </a:solidFill>
              <a:latin typeface="Calibri"/>
              <a:ea typeface="Calibri"/>
              <a:cs typeface="Calibri"/>
              <a:sym typeface="Calibri"/>
            </a:endParaRPr>
          </a:p>
        </p:txBody>
      </p:sp>
      <p:graphicFrame>
        <p:nvGraphicFramePr>
          <p:cNvPr id="96" name="Google Shape;96;g3259ea1967c_0_720"/>
          <p:cNvGraphicFramePr/>
          <p:nvPr/>
        </p:nvGraphicFramePr>
        <p:xfrm>
          <a:off x="991925" y="2675638"/>
          <a:ext cx="3000000" cy="3000000"/>
        </p:xfrm>
        <a:graphic>
          <a:graphicData uri="http://schemas.openxmlformats.org/drawingml/2006/table">
            <a:tbl>
              <a:tblPr>
                <a:noFill/>
                <a:tableStyleId>{655A6707-429C-4E4D-99C5-E201F255C25D}</a:tableStyleId>
              </a:tblPr>
              <a:tblGrid>
                <a:gridCol w="1531075"/>
                <a:gridCol w="1531075"/>
                <a:gridCol w="1531075"/>
                <a:gridCol w="1531075"/>
                <a:gridCol w="1531075"/>
                <a:gridCol w="1531075"/>
              </a:tblGrid>
              <a:tr h="424125">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Calibri"/>
                          <a:ea typeface="Calibri"/>
                          <a:cs typeface="Calibri"/>
                          <a:sym typeface="Calibri"/>
                        </a:rPr>
                        <a:t>Title I-A</a:t>
                      </a:r>
                      <a:endParaRPr>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914D"/>
                    </a:solidFill>
                  </a:tcPr>
                </a:tc>
                <a:tc>
                  <a:txBody>
                    <a:bodyPr/>
                    <a:lstStyle/>
                    <a:p>
                      <a:pPr indent="0" lvl="0" marL="0" rtl="0" algn="ctr">
                        <a:spcBef>
                          <a:spcPts val="0"/>
                        </a:spcBef>
                        <a:spcAft>
                          <a:spcPts val="0"/>
                        </a:spcAft>
                        <a:buNone/>
                      </a:pPr>
                      <a:r>
                        <a:rPr lang="en">
                          <a:latin typeface="Calibri"/>
                          <a:ea typeface="Calibri"/>
                          <a:cs typeface="Calibri"/>
                          <a:sym typeface="Calibri"/>
                        </a:rPr>
                        <a:t>Title I-C</a:t>
                      </a:r>
                      <a:endParaRPr>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914D"/>
                    </a:solidFill>
                  </a:tcPr>
                </a:tc>
                <a:tc>
                  <a:txBody>
                    <a:bodyPr/>
                    <a:lstStyle/>
                    <a:p>
                      <a:pPr indent="0" lvl="0" marL="0" rtl="0" algn="ctr">
                        <a:spcBef>
                          <a:spcPts val="0"/>
                        </a:spcBef>
                        <a:spcAft>
                          <a:spcPts val="0"/>
                        </a:spcAft>
                        <a:buNone/>
                      </a:pPr>
                      <a:r>
                        <a:rPr lang="en">
                          <a:latin typeface="Calibri"/>
                          <a:ea typeface="Calibri"/>
                          <a:cs typeface="Calibri"/>
                          <a:sym typeface="Calibri"/>
                        </a:rPr>
                        <a:t>Title II-A</a:t>
                      </a:r>
                      <a:endParaRPr>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914D"/>
                    </a:solidFill>
                  </a:tcPr>
                </a:tc>
                <a:tc>
                  <a:txBody>
                    <a:bodyPr/>
                    <a:lstStyle/>
                    <a:p>
                      <a:pPr indent="0" lvl="0" marL="0" rtl="0" algn="ctr">
                        <a:spcBef>
                          <a:spcPts val="0"/>
                        </a:spcBef>
                        <a:spcAft>
                          <a:spcPts val="0"/>
                        </a:spcAft>
                        <a:buNone/>
                      </a:pPr>
                      <a:r>
                        <a:rPr lang="en">
                          <a:latin typeface="Calibri"/>
                          <a:ea typeface="Calibri"/>
                          <a:cs typeface="Calibri"/>
                          <a:sym typeface="Calibri"/>
                        </a:rPr>
                        <a:t>Title III</a:t>
                      </a:r>
                      <a:endParaRPr>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914D"/>
                    </a:solidFill>
                  </a:tcPr>
                </a:tc>
                <a:tc>
                  <a:txBody>
                    <a:bodyPr/>
                    <a:lstStyle/>
                    <a:p>
                      <a:pPr indent="0" lvl="0" marL="0" rtl="0" algn="ctr">
                        <a:spcBef>
                          <a:spcPts val="0"/>
                        </a:spcBef>
                        <a:spcAft>
                          <a:spcPts val="0"/>
                        </a:spcAft>
                        <a:buNone/>
                      </a:pPr>
                      <a:r>
                        <a:rPr lang="en">
                          <a:latin typeface="Calibri"/>
                          <a:ea typeface="Calibri"/>
                          <a:cs typeface="Calibri"/>
                          <a:sym typeface="Calibri"/>
                        </a:rPr>
                        <a:t>Title IV-A</a:t>
                      </a:r>
                      <a:endParaRPr>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F914D"/>
                    </a:solidFill>
                  </a:tcPr>
                </a:tc>
              </a:tr>
              <a:tr h="2158850">
                <a:tc>
                  <a:txBody>
                    <a:bodyPr/>
                    <a:lstStyle/>
                    <a:p>
                      <a:pPr indent="0" lvl="0" marL="0" rtl="0" algn="l">
                        <a:spcBef>
                          <a:spcPts val="0"/>
                        </a:spcBef>
                        <a:spcAft>
                          <a:spcPts val="0"/>
                        </a:spcAft>
                        <a:buNone/>
                      </a:pPr>
                      <a:r>
                        <a:rPr lang="en">
                          <a:solidFill>
                            <a:schemeClr val="lt1"/>
                          </a:solidFill>
                          <a:latin typeface="Calibri"/>
                          <a:ea typeface="Calibri"/>
                          <a:cs typeface="Calibri"/>
                          <a:sym typeface="Calibri"/>
                        </a:rPr>
                        <a:t>Student Eligibility  </a:t>
                      </a:r>
                      <a:endParaRPr>
                        <a:solidFill>
                          <a:schemeClr val="lt1"/>
                        </a:solidFill>
                        <a:latin typeface="Calibri"/>
                        <a:ea typeface="Calibri"/>
                        <a:cs typeface="Calibri"/>
                        <a:sym typeface="Calibri"/>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a:latin typeface="Calibri"/>
                          <a:ea typeface="Calibri"/>
                          <a:cs typeface="Calibri"/>
                          <a:sym typeface="Calibri"/>
                        </a:rPr>
                        <a:t>Must live in a Title I funded school within the LEA</a:t>
                      </a:r>
                      <a:endParaRPr>
                        <a:latin typeface="Calibri"/>
                        <a:ea typeface="Calibri"/>
                        <a:cs typeface="Calibri"/>
                        <a:sym typeface="Calibri"/>
                      </a:endParaRPr>
                    </a:p>
                    <a:p>
                      <a:pPr indent="0" lvl="0" marL="0" rtl="0" algn="l">
                        <a:spcBef>
                          <a:spcPts val="1000"/>
                        </a:spcBef>
                        <a:spcAft>
                          <a:spcPts val="1000"/>
                        </a:spcAft>
                        <a:buNone/>
                      </a:pPr>
                      <a:r>
                        <a:rPr lang="en">
                          <a:latin typeface="Calibri"/>
                          <a:ea typeface="Calibri"/>
                          <a:cs typeface="Calibri"/>
                          <a:sym typeface="Calibri"/>
                        </a:rPr>
                        <a:t>Must be academically at-risk based on two agreed upon criteria</a:t>
                      </a:r>
                      <a:endParaRPr>
                        <a:latin typeface="Calibri"/>
                        <a:ea typeface="Calibri"/>
                        <a:cs typeface="Calibri"/>
                        <a:sym typeface="Calibri"/>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a:latin typeface="Calibri"/>
                          <a:ea typeface="Calibri"/>
                          <a:cs typeface="Calibri"/>
                          <a:sym typeface="Calibri"/>
                        </a:rPr>
                        <a:t>Must meet </a:t>
                      </a:r>
                      <a:r>
                        <a:rPr lang="en">
                          <a:latin typeface="Calibri"/>
                          <a:ea typeface="Calibri"/>
                          <a:cs typeface="Calibri"/>
                          <a:sym typeface="Calibri"/>
                        </a:rPr>
                        <a:t>statutory</a:t>
                      </a:r>
                      <a:r>
                        <a:rPr lang="en">
                          <a:latin typeface="Calibri"/>
                          <a:ea typeface="Calibri"/>
                          <a:cs typeface="Calibri"/>
                          <a:sym typeface="Calibri"/>
                        </a:rPr>
                        <a:t> and regulatory definitions of a migratory child</a:t>
                      </a:r>
                      <a:endParaRPr>
                        <a:latin typeface="Calibri"/>
                        <a:ea typeface="Calibri"/>
                        <a:cs typeface="Calibri"/>
                        <a:sym typeface="Calibri"/>
                      </a:endParaRPr>
                    </a:p>
                    <a:p>
                      <a:pPr indent="0" lvl="0" marL="0" rtl="0" algn="l">
                        <a:spcBef>
                          <a:spcPts val="1000"/>
                        </a:spcBef>
                        <a:spcAft>
                          <a:spcPts val="1000"/>
                        </a:spcAft>
                        <a:buNone/>
                      </a:pPr>
                      <a:r>
                        <a:rPr lang="en">
                          <a:latin typeface="Calibri"/>
                          <a:ea typeface="Calibri"/>
                          <a:cs typeface="Calibri"/>
                          <a:sym typeface="Calibri"/>
                        </a:rPr>
                        <a:t>Must be recorded by the State on the National </a:t>
                      </a:r>
                      <a:r>
                        <a:rPr lang="en">
                          <a:latin typeface="Calibri"/>
                          <a:ea typeface="Calibri"/>
                          <a:cs typeface="Calibri"/>
                          <a:sym typeface="Calibri"/>
                        </a:rPr>
                        <a:t>Certificate</a:t>
                      </a:r>
                      <a:r>
                        <a:rPr lang="en">
                          <a:latin typeface="Calibri"/>
                          <a:ea typeface="Calibri"/>
                          <a:cs typeface="Calibri"/>
                          <a:sym typeface="Calibri"/>
                        </a:rPr>
                        <a:t> of </a:t>
                      </a:r>
                      <a:r>
                        <a:rPr lang="en">
                          <a:latin typeface="Calibri"/>
                          <a:ea typeface="Calibri"/>
                          <a:cs typeface="Calibri"/>
                          <a:sym typeface="Calibri"/>
                        </a:rPr>
                        <a:t>Eligibility</a:t>
                      </a:r>
                      <a:r>
                        <a:rPr lang="en">
                          <a:latin typeface="Calibri"/>
                          <a:ea typeface="Calibri"/>
                          <a:cs typeface="Calibri"/>
                          <a:sym typeface="Calibri"/>
                        </a:rPr>
                        <a:t> </a:t>
                      </a:r>
                      <a:endParaRPr>
                        <a:latin typeface="Calibri"/>
                        <a:ea typeface="Calibri"/>
                        <a:cs typeface="Calibri"/>
                        <a:sym typeface="Calibri"/>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a:latin typeface="Calibri"/>
                          <a:ea typeface="Calibri"/>
                          <a:cs typeface="Calibri"/>
                          <a:sym typeface="Calibri"/>
                        </a:rPr>
                        <a:t>Must be used school-wide</a:t>
                      </a:r>
                      <a:endParaRPr>
                        <a:latin typeface="Calibri"/>
                        <a:ea typeface="Calibri"/>
                        <a:cs typeface="Calibri"/>
                        <a:sym typeface="Calibri"/>
                      </a:endParaRPr>
                    </a:p>
                    <a:p>
                      <a:pPr indent="0" lvl="0" marL="0" rtl="0" algn="l">
                        <a:spcBef>
                          <a:spcPts val="1000"/>
                        </a:spcBef>
                        <a:spcAft>
                          <a:spcPts val="1000"/>
                        </a:spcAft>
                        <a:buNone/>
                      </a:pPr>
                      <a:r>
                        <a:rPr lang="en">
                          <a:latin typeface="Calibri"/>
                          <a:ea typeface="Calibri"/>
                          <a:cs typeface="Calibri"/>
                          <a:sym typeface="Calibri"/>
                        </a:rPr>
                        <a:t>May include private school instructional staff, principals and/or other school leaders</a:t>
                      </a:r>
                      <a:endParaRPr>
                        <a:latin typeface="Calibri"/>
                        <a:ea typeface="Calibri"/>
                        <a:cs typeface="Calibri"/>
                        <a:sym typeface="Calibri"/>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1000"/>
                        </a:spcAft>
                        <a:buNone/>
                      </a:pPr>
                      <a:r>
                        <a:rPr lang="en">
                          <a:latin typeface="Calibri"/>
                          <a:ea typeface="Calibri"/>
                          <a:cs typeface="Calibri"/>
                          <a:sym typeface="Calibri"/>
                        </a:rPr>
                        <a:t>Must be identified as an English Learner (EL) student</a:t>
                      </a:r>
                      <a:endParaRPr>
                        <a:latin typeface="Calibri"/>
                        <a:ea typeface="Calibri"/>
                        <a:cs typeface="Calibri"/>
                        <a:sym typeface="Calibri"/>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a:latin typeface="Calibri"/>
                          <a:ea typeface="Calibri"/>
                          <a:cs typeface="Calibri"/>
                          <a:sym typeface="Calibri"/>
                        </a:rPr>
                        <a:t>May be used school-wide </a:t>
                      </a:r>
                      <a:endParaRPr>
                        <a:latin typeface="Calibri"/>
                        <a:ea typeface="Calibri"/>
                        <a:cs typeface="Calibri"/>
                        <a:sym typeface="Calibri"/>
                      </a:endParaRPr>
                    </a:p>
                    <a:p>
                      <a:pPr indent="0" lvl="0" marL="0" rtl="0" algn="l">
                        <a:spcBef>
                          <a:spcPts val="1000"/>
                        </a:spcBef>
                        <a:spcAft>
                          <a:spcPts val="1000"/>
                        </a:spcAft>
                        <a:buNone/>
                      </a:pPr>
                      <a:r>
                        <a:rPr lang="en">
                          <a:latin typeface="Calibri"/>
                          <a:ea typeface="Calibri"/>
                          <a:cs typeface="Calibri"/>
                          <a:sym typeface="Calibri"/>
                        </a:rPr>
                        <a:t>May be used for private school students, instructional staff, principals and/or other school leaders</a:t>
                      </a:r>
                      <a:endParaRPr>
                        <a:latin typeface="Calibri"/>
                        <a:ea typeface="Calibri"/>
                        <a:cs typeface="Calibri"/>
                        <a:sym typeface="Calibri"/>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lt2"/>
                    </a:solidFill>
                  </a:tcPr>
                </a:tc>
              </a:tr>
              <a:tr h="996850">
                <a:tc>
                  <a:txBody>
                    <a:bodyPr/>
                    <a:lstStyle/>
                    <a:p>
                      <a:pPr indent="0" lvl="0" marL="0" rtl="0" algn="l">
                        <a:spcBef>
                          <a:spcPts val="0"/>
                        </a:spcBef>
                        <a:spcAft>
                          <a:spcPts val="0"/>
                        </a:spcAft>
                        <a:buNone/>
                      </a:pPr>
                      <a:r>
                        <a:rPr lang="en">
                          <a:solidFill>
                            <a:schemeClr val="lt1"/>
                          </a:solidFill>
                          <a:latin typeface="Calibri"/>
                          <a:ea typeface="Calibri"/>
                          <a:cs typeface="Calibri"/>
                          <a:sym typeface="Calibri"/>
                        </a:rPr>
                        <a:t>Teacher/Parent Eligibility </a:t>
                      </a:r>
                      <a:endParaRPr>
                        <a:solidFill>
                          <a:schemeClr val="lt1"/>
                        </a:solidFill>
                        <a:latin typeface="Calibri"/>
                        <a:ea typeface="Calibri"/>
                        <a:cs typeface="Calibri"/>
                        <a:sym typeface="Calibri"/>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dk1"/>
                    </a:solidFill>
                  </a:tcPr>
                </a:tc>
                <a:tc>
                  <a:txBody>
                    <a:bodyPr/>
                    <a:lstStyle/>
                    <a:p>
                      <a:pPr indent="0" lvl="0" marL="0" rtl="0" algn="l">
                        <a:spcBef>
                          <a:spcPts val="0"/>
                        </a:spcBef>
                        <a:spcAft>
                          <a:spcPts val="1000"/>
                        </a:spcAft>
                        <a:buNone/>
                      </a:pPr>
                      <a:r>
                        <a:rPr lang="en">
                          <a:latin typeface="Calibri"/>
                          <a:ea typeface="Calibri"/>
                          <a:cs typeface="Calibri"/>
                          <a:sym typeface="Calibri"/>
                        </a:rPr>
                        <a:t>Must be a teacher or parent of an </a:t>
                      </a:r>
                      <a:r>
                        <a:rPr lang="en">
                          <a:latin typeface="Calibri"/>
                          <a:ea typeface="Calibri"/>
                          <a:cs typeface="Calibri"/>
                          <a:sym typeface="Calibri"/>
                        </a:rPr>
                        <a:t>eligible Title I-A student </a:t>
                      </a:r>
                      <a:endParaRPr>
                        <a:latin typeface="Calibri"/>
                        <a:ea typeface="Calibri"/>
                        <a:cs typeface="Calibri"/>
                        <a:sym typeface="Calibri"/>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1000"/>
                        </a:spcAft>
                        <a:buNone/>
                      </a:pPr>
                      <a:r>
                        <a:rPr lang="en">
                          <a:latin typeface="Calibri"/>
                          <a:ea typeface="Calibri"/>
                          <a:cs typeface="Calibri"/>
                          <a:sym typeface="Calibri"/>
                        </a:rPr>
                        <a:t>N/A</a:t>
                      </a:r>
                      <a:endParaRPr>
                        <a:latin typeface="Calibri"/>
                        <a:ea typeface="Calibri"/>
                        <a:cs typeface="Calibri"/>
                        <a:sym typeface="Calibri"/>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1000"/>
                        </a:spcAft>
                        <a:buNone/>
                      </a:pPr>
                      <a:r>
                        <a:rPr lang="en">
                          <a:latin typeface="Calibri"/>
                          <a:ea typeface="Calibri"/>
                          <a:cs typeface="Calibri"/>
                          <a:sym typeface="Calibri"/>
                        </a:rPr>
                        <a:t>N/A</a:t>
                      </a:r>
                      <a:endParaRPr>
                        <a:latin typeface="Calibri"/>
                        <a:ea typeface="Calibri"/>
                        <a:cs typeface="Calibri"/>
                        <a:sym typeface="Calibri"/>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1000"/>
                        </a:spcAft>
                        <a:buNone/>
                      </a:pPr>
                      <a:r>
                        <a:rPr lang="en">
                          <a:latin typeface="Calibri"/>
                          <a:ea typeface="Calibri"/>
                          <a:cs typeface="Calibri"/>
                          <a:sym typeface="Calibri"/>
                        </a:rPr>
                        <a:t>Must be a teacher or parent of an eligible Title III-A student</a:t>
                      </a:r>
                      <a:endParaRPr>
                        <a:latin typeface="Calibri"/>
                        <a:ea typeface="Calibri"/>
                        <a:cs typeface="Calibri"/>
                        <a:sym typeface="Calibri"/>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1000"/>
                        </a:spcAft>
                        <a:buNone/>
                      </a:pPr>
                      <a:r>
                        <a:rPr lang="en">
                          <a:latin typeface="Calibri"/>
                          <a:ea typeface="Calibri"/>
                          <a:cs typeface="Calibri"/>
                          <a:sym typeface="Calibri"/>
                        </a:rPr>
                        <a:t>N/A</a:t>
                      </a:r>
                      <a:endParaRPr>
                        <a:latin typeface="Calibri"/>
                        <a:ea typeface="Calibri"/>
                        <a:cs typeface="Calibri"/>
                        <a:sym typeface="Calibri"/>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254bd6649c_0_74"/>
          <p:cNvSpPr/>
          <p:nvPr/>
        </p:nvSpPr>
        <p:spPr>
          <a:xfrm>
            <a:off x="6498700" y="1606100"/>
            <a:ext cx="5517900" cy="51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2" name="Google Shape;102;g3254bd6649c_0_74"/>
          <p:cNvSpPr/>
          <p:nvPr/>
        </p:nvSpPr>
        <p:spPr>
          <a:xfrm>
            <a:off x="206925" y="1606100"/>
            <a:ext cx="5567100" cy="51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3" name="Google Shape;103;g3254bd6649c_0_74"/>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Equitable Services Eligibility and Determination</a:t>
            </a:r>
            <a:endParaRPr b="1" sz="3600"/>
          </a:p>
        </p:txBody>
      </p:sp>
      <p:sp>
        <p:nvSpPr>
          <p:cNvPr id="104" name="Google Shape;104;g3254bd6649c_0_74"/>
          <p:cNvSpPr txBox="1"/>
          <p:nvPr/>
        </p:nvSpPr>
        <p:spPr>
          <a:xfrm>
            <a:off x="6498700" y="2235575"/>
            <a:ext cx="5421000" cy="4291800"/>
          </a:xfrm>
          <a:prstGeom prst="rect">
            <a:avLst/>
          </a:prstGeom>
          <a:noFill/>
          <a:ln>
            <a:noFill/>
          </a:ln>
        </p:spPr>
        <p:txBody>
          <a:bodyPr anchorCtr="0" anchor="t" bIns="91425" lIns="91425" spcFirstLastPara="1" rIns="91425" wrap="square" tIns="91425">
            <a:noAutofit/>
          </a:bodyPr>
          <a:lstStyle/>
          <a:p>
            <a:pPr indent="-336550" lvl="0" marL="457200" marR="0" rtl="0" algn="l">
              <a:lnSpc>
                <a:spcPct val="100000"/>
              </a:lnSpc>
              <a:spcBef>
                <a:spcPts val="1000"/>
              </a:spcBef>
              <a:spcAft>
                <a:spcPts val="0"/>
              </a:spcAft>
              <a:buClr>
                <a:srgbClr val="3A3D4B"/>
              </a:buClr>
              <a:buSzPts val="1700"/>
              <a:buFont typeface="Calibri"/>
              <a:buChar char="●"/>
            </a:pPr>
            <a:r>
              <a:rPr lang="en" sz="1700" u="sng">
                <a:solidFill>
                  <a:srgbClr val="3A3D4B"/>
                </a:solidFill>
                <a:latin typeface="Calibri"/>
                <a:ea typeface="Calibri"/>
                <a:cs typeface="Calibri"/>
                <a:sym typeface="Calibri"/>
              </a:rPr>
              <a:t>Title I, Part C</a:t>
            </a:r>
            <a:r>
              <a:rPr lang="en" sz="1700">
                <a:solidFill>
                  <a:srgbClr val="3A3D4B"/>
                </a:solidFill>
                <a:latin typeface="Calibri"/>
                <a:ea typeface="Calibri"/>
                <a:cs typeface="Calibri"/>
                <a:sym typeface="Calibri"/>
              </a:rPr>
              <a:t> - Only for eligible migratory children or youth</a:t>
            </a:r>
            <a:endParaRPr sz="1700">
              <a:solidFill>
                <a:srgbClr val="3A3D4B"/>
              </a:solidFill>
              <a:latin typeface="Calibri"/>
              <a:ea typeface="Calibri"/>
              <a:cs typeface="Calibri"/>
              <a:sym typeface="Calibri"/>
            </a:endParaRPr>
          </a:p>
          <a:p>
            <a:pPr indent="-336550" lvl="0" marL="457200" marR="0" rtl="0" algn="l">
              <a:lnSpc>
                <a:spcPct val="100000"/>
              </a:lnSpc>
              <a:spcBef>
                <a:spcPts val="0"/>
              </a:spcBef>
              <a:spcAft>
                <a:spcPts val="0"/>
              </a:spcAft>
              <a:buClr>
                <a:srgbClr val="3A3D4B"/>
              </a:buClr>
              <a:buSzPts val="1700"/>
              <a:buFont typeface="Calibri"/>
              <a:buChar char="●"/>
            </a:pPr>
            <a:r>
              <a:rPr lang="en" sz="1700" u="sng">
                <a:solidFill>
                  <a:srgbClr val="3A3D4B"/>
                </a:solidFill>
                <a:latin typeface="Calibri"/>
                <a:ea typeface="Calibri"/>
                <a:cs typeface="Calibri"/>
                <a:sym typeface="Calibri"/>
              </a:rPr>
              <a:t>Title II</a:t>
            </a:r>
            <a:r>
              <a:rPr b="1" lang="en" sz="1700">
                <a:solidFill>
                  <a:srgbClr val="3A3D4B"/>
                </a:solidFill>
                <a:latin typeface="Calibri"/>
                <a:ea typeface="Calibri"/>
                <a:cs typeface="Calibri"/>
                <a:sym typeface="Calibri"/>
              </a:rPr>
              <a:t>- </a:t>
            </a:r>
            <a:r>
              <a:rPr lang="en" sz="1700">
                <a:solidFill>
                  <a:srgbClr val="3A3D4B"/>
                </a:solidFill>
                <a:latin typeface="Calibri"/>
                <a:ea typeface="Calibri"/>
                <a:cs typeface="Calibri"/>
                <a:sym typeface="Calibri"/>
              </a:rPr>
              <a:t>E</a:t>
            </a:r>
            <a:r>
              <a:rPr lang="en" sz="1700">
                <a:solidFill>
                  <a:srgbClr val="3A3D4B"/>
                </a:solidFill>
                <a:latin typeface="Calibri"/>
                <a:ea typeface="Calibri"/>
                <a:cs typeface="Calibri"/>
                <a:sym typeface="Calibri"/>
              </a:rPr>
              <a:t>ducators, principals and other educational personnel in nonprofit private elementary and secondary schools in the LEA’s service area are eligible </a:t>
            </a:r>
            <a:endParaRPr sz="1700">
              <a:solidFill>
                <a:srgbClr val="3A3D4B"/>
              </a:solidFill>
              <a:latin typeface="Calibri"/>
              <a:ea typeface="Calibri"/>
              <a:cs typeface="Calibri"/>
              <a:sym typeface="Calibri"/>
            </a:endParaRPr>
          </a:p>
          <a:p>
            <a:pPr indent="-336550" lvl="0" marL="457200" marR="0" rtl="0" algn="l">
              <a:lnSpc>
                <a:spcPct val="100000"/>
              </a:lnSpc>
              <a:spcBef>
                <a:spcPts val="0"/>
              </a:spcBef>
              <a:spcAft>
                <a:spcPts val="0"/>
              </a:spcAft>
              <a:buClr>
                <a:srgbClr val="3A3D4B"/>
              </a:buClr>
              <a:buSzPts val="1700"/>
              <a:buFont typeface="Calibri"/>
              <a:buChar char="●"/>
            </a:pPr>
            <a:r>
              <a:rPr lang="en" sz="1700" u="sng">
                <a:solidFill>
                  <a:srgbClr val="3A3D4B"/>
                </a:solidFill>
                <a:latin typeface="Calibri"/>
                <a:ea typeface="Calibri"/>
                <a:cs typeface="Calibri"/>
                <a:sym typeface="Calibri"/>
              </a:rPr>
              <a:t>Title III</a:t>
            </a:r>
            <a:r>
              <a:rPr lang="en" sz="1700">
                <a:solidFill>
                  <a:srgbClr val="3A3D4B"/>
                </a:solidFill>
                <a:latin typeface="Calibri"/>
                <a:ea typeface="Calibri"/>
                <a:cs typeface="Calibri"/>
                <a:sym typeface="Calibri"/>
              </a:rPr>
              <a:t>- Equitable services are available to students attending private, non-profit schools who are identified as English Language Learners (ELLs) or immigrant children, that receives Title III funding.</a:t>
            </a:r>
            <a:endParaRPr sz="1700">
              <a:solidFill>
                <a:srgbClr val="3A3D4B"/>
              </a:solidFill>
              <a:latin typeface="Calibri"/>
              <a:ea typeface="Calibri"/>
              <a:cs typeface="Calibri"/>
              <a:sym typeface="Calibri"/>
            </a:endParaRPr>
          </a:p>
          <a:p>
            <a:pPr indent="-336550" lvl="0" marL="457200" marR="0" rtl="0" algn="l">
              <a:lnSpc>
                <a:spcPct val="100000"/>
              </a:lnSpc>
              <a:spcBef>
                <a:spcPts val="0"/>
              </a:spcBef>
              <a:spcAft>
                <a:spcPts val="0"/>
              </a:spcAft>
              <a:buClr>
                <a:srgbClr val="3A3D4B"/>
              </a:buClr>
              <a:buSzPts val="1700"/>
              <a:buFont typeface="Calibri"/>
              <a:buChar char="●"/>
            </a:pPr>
            <a:r>
              <a:rPr lang="en" sz="1700" u="sng">
                <a:solidFill>
                  <a:srgbClr val="3A3D4B"/>
                </a:solidFill>
                <a:latin typeface="Calibri"/>
                <a:ea typeface="Calibri"/>
                <a:cs typeface="Calibri"/>
                <a:sym typeface="Calibri"/>
                <a:extLst>
                  <a:ext uri="http://customooxmlschemas.google.com/">
                    <go:slidesCustomData xmlns:go="http://customooxmlschemas.google.com/" textRoundtripDataId="14"/>
                  </a:ext>
                </a:extLst>
              </a:rPr>
              <a:t>Title IV-</a:t>
            </a:r>
            <a:r>
              <a:rPr lang="en" sz="1700">
                <a:solidFill>
                  <a:srgbClr val="3A3D4B"/>
                </a:solidFill>
                <a:latin typeface="Calibri"/>
                <a:ea typeface="Calibri"/>
                <a:cs typeface="Calibri"/>
                <a:sym typeface="Calibri"/>
                <a:extLst>
                  <a:ext uri="http://customooxmlschemas.google.com/">
                    <go:slidesCustomData xmlns:go="http://customooxmlschemas.google.com/" textRoundtripDataId="15"/>
                  </a:ext>
                </a:extLst>
              </a:rPr>
              <a:t> </a:t>
            </a:r>
            <a:r>
              <a:rPr lang="en" sz="1700">
                <a:solidFill>
                  <a:srgbClr val="3A3D4B"/>
                </a:solidFill>
                <a:latin typeface="Calibri"/>
                <a:ea typeface="Calibri"/>
                <a:cs typeface="Calibri"/>
                <a:sym typeface="Calibri"/>
              </a:rPr>
              <a:t>May be used for private school students, instructional staff, principals and/or other school leaders</a:t>
            </a:r>
            <a:r>
              <a:rPr lang="en" sz="1700">
                <a:solidFill>
                  <a:srgbClr val="3A3D4B"/>
                </a:solidFill>
                <a:latin typeface="Calibri"/>
                <a:ea typeface="Calibri"/>
                <a:cs typeface="Calibri"/>
                <a:sym typeface="Calibri"/>
                <a:extLst>
                  <a:ext uri="http://customooxmlschemas.google.com/">
                    <go:slidesCustomData xmlns:go="http://customooxmlschemas.google.com/" textRoundtripDataId="16"/>
                  </a:ext>
                </a:extLst>
              </a:rPr>
              <a:t>.</a:t>
            </a:r>
            <a:endParaRPr sz="1700">
              <a:solidFill>
                <a:srgbClr val="3A3D4B"/>
              </a:solidFill>
              <a:latin typeface="Calibri"/>
              <a:ea typeface="Calibri"/>
              <a:cs typeface="Calibri"/>
              <a:sym typeface="Calibri"/>
            </a:endParaRPr>
          </a:p>
        </p:txBody>
      </p:sp>
      <p:sp>
        <p:nvSpPr>
          <p:cNvPr id="105" name="Google Shape;105;g3254bd6649c_0_74"/>
          <p:cNvSpPr txBox="1"/>
          <p:nvPr/>
        </p:nvSpPr>
        <p:spPr>
          <a:xfrm>
            <a:off x="177375" y="1556850"/>
            <a:ext cx="5626200" cy="544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000" u="none" cap="none" strike="noStrike">
                <a:solidFill>
                  <a:srgbClr val="000000"/>
                </a:solidFill>
                <a:latin typeface="Calibri"/>
                <a:ea typeface="Calibri"/>
                <a:cs typeface="Calibri"/>
                <a:sym typeface="Calibri"/>
              </a:rPr>
              <a:t>Who is eligible for Equitable Services under Title I Part A?</a:t>
            </a:r>
            <a:endParaRPr b="1"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Under section 1117 of the ESEA:</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330200" lvl="0" marL="457200" marR="0" rtl="0" algn="l">
              <a:lnSpc>
                <a:spcPct val="100000"/>
              </a:lnSpc>
              <a:spcBef>
                <a:spcPts val="0"/>
              </a:spcBef>
              <a:spcAft>
                <a:spcPts val="0"/>
              </a:spcAft>
              <a:buClr>
                <a:srgbClr val="000000"/>
              </a:buClr>
              <a:buSzPts val="1600"/>
              <a:buFont typeface="Calibri"/>
              <a:buChar char="●"/>
            </a:pPr>
            <a:r>
              <a:rPr b="0" i="0" lang="en" sz="1600" u="none" cap="none" strike="noStrike">
                <a:solidFill>
                  <a:srgbClr val="000000"/>
                </a:solidFill>
                <a:latin typeface="Calibri"/>
                <a:ea typeface="Calibri"/>
                <a:cs typeface="Calibri"/>
                <a:sym typeface="Calibri"/>
              </a:rPr>
              <a:t>School districts are required to provide services for eligible private school students, teachers and their families that are equitable to those of eligible public-school students.</a:t>
            </a:r>
            <a:endParaRPr b="0"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0"/>
              </a:spcBef>
              <a:spcAft>
                <a:spcPts val="0"/>
              </a:spcAft>
              <a:buClr>
                <a:srgbClr val="000000"/>
              </a:buClr>
              <a:buSzPts val="1600"/>
              <a:buFont typeface="Calibri"/>
              <a:buChar char="●"/>
            </a:pPr>
            <a:r>
              <a:rPr b="0" i="0" lang="en" sz="16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7"/>
                  </a:ext>
                </a:extLst>
              </a:rPr>
              <a:t>A private school student generates Title funds if he/she resides within an attendance area of a participating Title I public school and meets the established low-income criteria.</a:t>
            </a:r>
            <a:endParaRPr b="0" i="0" sz="16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8"/>
                </a:ext>
              </a:extLst>
            </a:endParaRPr>
          </a:p>
          <a:p>
            <a:pPr indent="-330200" lvl="0" marL="457200" marR="0" rtl="0" algn="l">
              <a:lnSpc>
                <a:spcPct val="100000"/>
              </a:lnSpc>
              <a:spcBef>
                <a:spcPts val="0"/>
              </a:spcBef>
              <a:spcAft>
                <a:spcPts val="0"/>
              </a:spcAft>
              <a:buClr>
                <a:srgbClr val="000000"/>
              </a:buClr>
              <a:buSzPts val="1600"/>
              <a:buFont typeface="Calibri"/>
              <a:buChar char="●"/>
            </a:pPr>
            <a:r>
              <a:rPr b="0" i="0" lang="en" sz="16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9"/>
                  </a:ext>
                </a:extLst>
              </a:rPr>
              <a:t>A private school student who can participate in Title I services resides within an attendance area of a participating Title I public school and is failing or at risk of failing state student academic achievement standards. Low-income status alone is not a basis for participation in the Title I program.</a:t>
            </a:r>
            <a:endParaRPr b="0"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0"/>
              </a:spcBef>
              <a:spcAft>
                <a:spcPts val="0"/>
              </a:spcAft>
              <a:buClr>
                <a:srgbClr val="000000"/>
              </a:buClr>
              <a:buSzPts val="1600"/>
              <a:buFont typeface="Calibri"/>
              <a:buChar char="●"/>
            </a:pPr>
            <a:r>
              <a:rPr b="0" i="0" lang="en" sz="1600" u="none" cap="none" strike="noStrike">
                <a:solidFill>
                  <a:schemeClr val="dk2"/>
                </a:solidFill>
                <a:latin typeface="Calibri"/>
                <a:ea typeface="Calibri"/>
                <a:cs typeface="Calibri"/>
                <a:sym typeface="Calibri"/>
              </a:rPr>
              <a:t>Selected students who will be served must be failing, or at risk of failing, to meet student academic achievement standards</a:t>
            </a:r>
            <a:endParaRPr b="0" i="0" sz="1600" u="none" cap="none" strike="noStrike">
              <a:solidFill>
                <a:schemeClr val="dk2"/>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2"/>
              </a:solidFill>
              <a:latin typeface="Calibri"/>
              <a:ea typeface="Calibri"/>
              <a:cs typeface="Calibri"/>
              <a:sym typeface="Calibri"/>
            </a:endParaRPr>
          </a:p>
        </p:txBody>
      </p:sp>
      <p:pic>
        <p:nvPicPr>
          <p:cNvPr id="106" name="Google Shape;106;g3254bd6649c_0_74"/>
          <p:cNvPicPr preferRelativeResize="0"/>
          <p:nvPr/>
        </p:nvPicPr>
        <p:blipFill rotWithShape="1">
          <a:blip r:embed="rId4">
            <a:alphaModFix/>
          </a:blip>
          <a:srcRect b="0" l="0" r="0" t="0"/>
          <a:stretch/>
        </p:blipFill>
        <p:spPr>
          <a:xfrm>
            <a:off x="5803576" y="3745174"/>
            <a:ext cx="731425" cy="731425"/>
          </a:xfrm>
          <a:prstGeom prst="rect">
            <a:avLst/>
          </a:prstGeom>
          <a:noFill/>
          <a:ln>
            <a:noFill/>
          </a:ln>
        </p:spPr>
      </p:pic>
      <p:sp>
        <p:nvSpPr>
          <p:cNvPr id="107" name="Google Shape;107;g3254bd6649c_0_74"/>
          <p:cNvSpPr txBox="1"/>
          <p:nvPr/>
        </p:nvSpPr>
        <p:spPr>
          <a:xfrm>
            <a:off x="6498700" y="1606100"/>
            <a:ext cx="5469300" cy="5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3A3D4B"/>
                </a:solidFill>
                <a:latin typeface="Calibri"/>
                <a:ea typeface="Calibri"/>
                <a:cs typeface="Calibri"/>
                <a:sym typeface="Calibri"/>
              </a:rPr>
              <a:t>Eligibility of students with other Title Programs</a:t>
            </a:r>
            <a:endParaRPr b="1" sz="2000">
              <a:solidFill>
                <a:srgbClr val="3A3D4B"/>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3254bd6649c_0_124"/>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ESEA Equitable Services </a:t>
            </a:r>
            <a:endParaRPr b="1" sz="3600"/>
          </a:p>
        </p:txBody>
      </p:sp>
      <p:pic>
        <p:nvPicPr>
          <p:cNvPr descr="A picture containing calendar&#10;&#10;Description automatically generated" id="113" name="Google Shape;113;g3254bd6649c_0_124"/>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sp>
        <p:nvSpPr>
          <p:cNvPr id="114" name="Google Shape;114;g3254bd6649c_0_124"/>
          <p:cNvSpPr txBox="1"/>
          <p:nvPr/>
        </p:nvSpPr>
        <p:spPr>
          <a:xfrm>
            <a:off x="0" y="1560775"/>
            <a:ext cx="12192000" cy="896100"/>
          </a:xfrm>
          <a:prstGeom prst="rect">
            <a:avLst/>
          </a:prstGeom>
          <a:solidFill>
            <a:srgbClr val="008080"/>
          </a:solidFill>
          <a:ln>
            <a:noFill/>
          </a:ln>
        </p:spPr>
        <p:txBody>
          <a:bodyPr anchorCtr="0" anchor="ctr" bIns="91425" lIns="91425" spcFirstLastPara="1" rIns="91425" wrap="square" tIns="91425">
            <a:noAutofit/>
          </a:bodyPr>
          <a:lstStyle/>
          <a:p>
            <a:pPr indent="0" lvl="0" marL="347472" marR="347472" rtl="0" algn="l">
              <a:lnSpc>
                <a:spcPct val="100000"/>
              </a:lnSpc>
              <a:spcBef>
                <a:spcPts val="0"/>
              </a:spcBef>
              <a:spcAft>
                <a:spcPts val="0"/>
              </a:spcAft>
              <a:buClr>
                <a:schemeClr val="dk2"/>
              </a:buClr>
              <a:buSzPts val="1100"/>
              <a:buFont typeface="Arial"/>
              <a:buNone/>
            </a:pPr>
            <a:r>
              <a:rPr b="1" lang="en" sz="1900">
                <a:solidFill>
                  <a:srgbClr val="FFFFFF"/>
                </a:solidFill>
                <a:highlight>
                  <a:srgbClr val="008080"/>
                </a:highlight>
                <a:latin typeface="Calibri"/>
                <a:ea typeface="Calibri"/>
                <a:cs typeface="Calibri"/>
                <a:sym typeface="Calibri"/>
              </a:rPr>
              <a:t>To complete the ESEA Equitable Services submodule, LEAs should collect counts for each applicable federal program from every private school as well as confirmation about participation in Title II-A and/or Title IV-A. </a:t>
            </a:r>
            <a:endParaRPr b="1" i="0" sz="1900" u="none" cap="none" strike="noStrike">
              <a:solidFill>
                <a:srgbClr val="FFFFFF"/>
              </a:solidFill>
              <a:highlight>
                <a:srgbClr val="008080"/>
              </a:highlight>
              <a:latin typeface="Calibri"/>
              <a:ea typeface="Calibri"/>
              <a:cs typeface="Calibri"/>
              <a:sym typeface="Calibri"/>
            </a:endParaRPr>
          </a:p>
        </p:txBody>
      </p:sp>
      <p:sp>
        <p:nvSpPr>
          <p:cNvPr id="115" name="Google Shape;115;g3254bd6649c_0_124"/>
          <p:cNvSpPr txBox="1"/>
          <p:nvPr/>
        </p:nvSpPr>
        <p:spPr>
          <a:xfrm>
            <a:off x="9045850" y="2809450"/>
            <a:ext cx="2998800" cy="31392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1000"/>
              </a:spcBef>
              <a:spcAft>
                <a:spcPts val="0"/>
              </a:spcAft>
              <a:buClr>
                <a:srgbClr val="000000"/>
              </a:buClr>
              <a:buSzPts val="2100"/>
              <a:buFont typeface="Arial"/>
              <a:buNone/>
            </a:pPr>
            <a:r>
              <a:t/>
            </a:r>
            <a:endParaRPr b="0" i="0" sz="2100" u="none" cap="none" strike="noStrike">
              <a:solidFill>
                <a:srgbClr val="3A3D4B"/>
              </a:solidFill>
              <a:latin typeface="Calibri"/>
              <a:ea typeface="Calibri"/>
              <a:cs typeface="Calibri"/>
              <a:sym typeface="Calibri"/>
            </a:endParaRPr>
          </a:p>
          <a:p>
            <a:pPr indent="0" lvl="0" marL="457200" marR="0" rtl="0" algn="l">
              <a:lnSpc>
                <a:spcPct val="100000"/>
              </a:lnSpc>
              <a:spcBef>
                <a:spcPts val="1000"/>
              </a:spcBef>
              <a:spcAft>
                <a:spcPts val="0"/>
              </a:spcAft>
              <a:buClr>
                <a:srgbClr val="000000"/>
              </a:buClr>
              <a:buSzPts val="2200"/>
              <a:buFont typeface="Arial"/>
              <a:buNone/>
            </a:pPr>
            <a:r>
              <a:rPr b="0" i="0" lang="en" sz="2200" u="none" cap="none" strike="noStrike">
                <a:solidFill>
                  <a:srgbClr val="3A3D4B"/>
                </a:solidFill>
                <a:latin typeface="Calibri"/>
                <a:ea typeface="Calibri"/>
                <a:cs typeface="Calibri"/>
                <a:sym typeface="Calibri"/>
              </a:rPr>
              <a:t> </a:t>
            </a:r>
            <a:endParaRPr b="0" i="0" sz="2200" u="none" cap="none" strike="noStrike">
              <a:solidFill>
                <a:srgbClr val="3A3D4B"/>
              </a:solidFill>
              <a:latin typeface="Calibri"/>
              <a:ea typeface="Calibri"/>
              <a:cs typeface="Calibri"/>
              <a:sym typeface="Calibri"/>
            </a:endParaRPr>
          </a:p>
        </p:txBody>
      </p:sp>
      <p:pic>
        <p:nvPicPr>
          <p:cNvPr id="116" name="Google Shape;116;g3254bd6649c_0_124"/>
          <p:cNvPicPr preferRelativeResize="0"/>
          <p:nvPr/>
        </p:nvPicPr>
        <p:blipFill>
          <a:blip r:embed="rId4">
            <a:alphaModFix/>
          </a:blip>
          <a:stretch>
            <a:fillRect/>
          </a:stretch>
        </p:blipFill>
        <p:spPr>
          <a:xfrm>
            <a:off x="298250" y="2558475"/>
            <a:ext cx="7906949" cy="4096325"/>
          </a:xfrm>
          <a:prstGeom prst="rect">
            <a:avLst/>
          </a:prstGeom>
          <a:noFill/>
          <a:ln>
            <a:noFill/>
          </a:ln>
        </p:spPr>
      </p:pic>
      <p:sp>
        <p:nvSpPr>
          <p:cNvPr id="117" name="Google Shape;117;g3254bd6649c_0_124"/>
          <p:cNvSpPr/>
          <p:nvPr/>
        </p:nvSpPr>
        <p:spPr>
          <a:xfrm>
            <a:off x="2701825" y="2761075"/>
            <a:ext cx="192000" cy="192000"/>
          </a:xfrm>
          <a:prstGeom prst="ellipse">
            <a:avLst/>
          </a:prstGeom>
          <a:solidFill>
            <a:srgbClr val="EF7920"/>
          </a:solidFill>
          <a:ln cap="flat" cmpd="sng" w="9525">
            <a:solidFill>
              <a:srgbClr val="EF792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118" name="Google Shape;118;g3254bd6649c_0_124"/>
          <p:cNvCxnSpPr>
            <a:stCxn id="117" idx="6"/>
            <a:endCxn id="119" idx="1"/>
          </p:cNvCxnSpPr>
          <p:nvPr/>
        </p:nvCxnSpPr>
        <p:spPr>
          <a:xfrm flipH="1" rot="10800000">
            <a:off x="2893825" y="2703175"/>
            <a:ext cx="5437500" cy="153900"/>
          </a:xfrm>
          <a:prstGeom prst="straightConnector1">
            <a:avLst/>
          </a:prstGeom>
          <a:noFill/>
          <a:ln cap="flat" cmpd="sng" w="9525">
            <a:solidFill>
              <a:srgbClr val="EF7920"/>
            </a:solidFill>
            <a:prstDash val="solid"/>
            <a:round/>
            <a:headEnd len="med" w="med" type="none"/>
            <a:tailEnd len="med" w="med" type="none"/>
          </a:ln>
        </p:spPr>
      </p:cxnSp>
      <p:sp>
        <p:nvSpPr>
          <p:cNvPr id="119" name="Google Shape;119;g3254bd6649c_0_124"/>
          <p:cNvSpPr txBox="1"/>
          <p:nvPr/>
        </p:nvSpPr>
        <p:spPr>
          <a:xfrm>
            <a:off x="8331200" y="2456875"/>
            <a:ext cx="366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EF7920"/>
                </a:solidFill>
                <a:latin typeface="Calibri"/>
                <a:ea typeface="Calibri"/>
                <a:cs typeface="Calibri"/>
                <a:sym typeface="Calibri"/>
              </a:rPr>
              <a:t>The Private School Enrollment </a:t>
            </a:r>
            <a:endParaRPr b="1" sz="2000">
              <a:solidFill>
                <a:srgbClr val="EF7920"/>
              </a:solidFill>
              <a:latin typeface="Calibri"/>
              <a:ea typeface="Calibri"/>
              <a:cs typeface="Calibri"/>
              <a:sym typeface="Calibri"/>
            </a:endParaRPr>
          </a:p>
        </p:txBody>
      </p:sp>
      <p:sp>
        <p:nvSpPr>
          <p:cNvPr id="120" name="Google Shape;120;g3254bd6649c_0_124"/>
          <p:cNvSpPr txBox="1"/>
          <p:nvPr/>
        </p:nvSpPr>
        <p:spPr>
          <a:xfrm>
            <a:off x="8407525" y="2877325"/>
            <a:ext cx="36600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3A3D4B"/>
                </a:solidFill>
                <a:latin typeface="Calibri"/>
                <a:ea typeface="Calibri"/>
                <a:cs typeface="Calibri"/>
                <a:sym typeface="Calibri"/>
              </a:rPr>
              <a:t>LEAs will enter counts </a:t>
            </a:r>
            <a:r>
              <a:rPr lang="en" sz="1700">
                <a:solidFill>
                  <a:srgbClr val="3A3D4B"/>
                </a:solidFill>
                <a:latin typeface="Calibri"/>
                <a:ea typeface="Calibri"/>
                <a:cs typeface="Calibri"/>
                <a:sym typeface="Calibri"/>
              </a:rPr>
              <a:t>of all students at  each private school, as well as counts </a:t>
            </a:r>
            <a:r>
              <a:rPr lang="en" sz="1700">
                <a:solidFill>
                  <a:srgbClr val="3A3D4B"/>
                </a:solidFill>
                <a:latin typeface="Calibri"/>
                <a:ea typeface="Calibri"/>
                <a:cs typeface="Calibri"/>
                <a:sym typeface="Calibri"/>
              </a:rPr>
              <a:t>of students eligible for: </a:t>
            </a:r>
            <a:endParaRPr sz="1700">
              <a:solidFill>
                <a:srgbClr val="3A3D4B"/>
              </a:solidFill>
              <a:latin typeface="Calibri"/>
              <a:ea typeface="Calibri"/>
              <a:cs typeface="Calibri"/>
              <a:sym typeface="Calibri"/>
            </a:endParaRPr>
          </a:p>
          <a:p>
            <a:pPr indent="-336550" lvl="0" marL="457200" rtl="0" algn="l">
              <a:spcBef>
                <a:spcPts val="0"/>
              </a:spcBef>
              <a:spcAft>
                <a:spcPts val="0"/>
              </a:spcAft>
              <a:buClr>
                <a:srgbClr val="3A3D4B"/>
              </a:buClr>
              <a:buSzPts val="1700"/>
              <a:buFont typeface="Calibri"/>
              <a:buChar char="-"/>
            </a:pPr>
            <a:r>
              <a:rPr lang="en" sz="1700">
                <a:solidFill>
                  <a:srgbClr val="3A3D4B"/>
                </a:solidFill>
                <a:latin typeface="Calibri"/>
                <a:ea typeface="Calibri"/>
                <a:cs typeface="Calibri"/>
                <a:sym typeface="Calibri"/>
              </a:rPr>
              <a:t>Low-income students (Title I-A); </a:t>
            </a:r>
            <a:endParaRPr sz="1700">
              <a:solidFill>
                <a:srgbClr val="3A3D4B"/>
              </a:solidFill>
              <a:latin typeface="Calibri"/>
              <a:ea typeface="Calibri"/>
              <a:cs typeface="Calibri"/>
              <a:sym typeface="Calibri"/>
            </a:endParaRPr>
          </a:p>
          <a:p>
            <a:pPr indent="-336550" lvl="0" marL="457200" rtl="0" algn="l">
              <a:spcBef>
                <a:spcPts val="0"/>
              </a:spcBef>
              <a:spcAft>
                <a:spcPts val="0"/>
              </a:spcAft>
              <a:buClr>
                <a:srgbClr val="3A3D4B"/>
              </a:buClr>
              <a:buSzPts val="1700"/>
              <a:buFont typeface="Calibri"/>
              <a:buChar char="-"/>
            </a:pPr>
            <a:r>
              <a:rPr lang="en" sz="1700">
                <a:solidFill>
                  <a:srgbClr val="3A3D4B"/>
                </a:solidFill>
                <a:latin typeface="Calibri"/>
                <a:ea typeface="Calibri"/>
                <a:cs typeface="Calibri"/>
                <a:sym typeface="Calibri"/>
              </a:rPr>
              <a:t>English learners (Title III-A); </a:t>
            </a:r>
            <a:endParaRPr sz="1700">
              <a:solidFill>
                <a:srgbClr val="3A3D4B"/>
              </a:solidFill>
              <a:latin typeface="Calibri"/>
              <a:ea typeface="Calibri"/>
              <a:cs typeface="Calibri"/>
              <a:sym typeface="Calibri"/>
            </a:endParaRPr>
          </a:p>
          <a:p>
            <a:pPr indent="-336550" lvl="0" marL="457200" rtl="0" algn="l">
              <a:spcBef>
                <a:spcPts val="0"/>
              </a:spcBef>
              <a:spcAft>
                <a:spcPts val="0"/>
              </a:spcAft>
              <a:buClr>
                <a:srgbClr val="3A3D4B"/>
              </a:buClr>
              <a:buSzPts val="1700"/>
              <a:buFont typeface="Calibri"/>
              <a:buChar char="-"/>
            </a:pPr>
            <a:r>
              <a:rPr lang="en" sz="1700">
                <a:solidFill>
                  <a:srgbClr val="3A3D4B"/>
                </a:solidFill>
                <a:latin typeface="Calibri"/>
                <a:ea typeface="Calibri"/>
                <a:cs typeface="Calibri"/>
                <a:sym typeface="Calibri"/>
              </a:rPr>
              <a:t>Immigrant students (Title III); and </a:t>
            </a:r>
            <a:endParaRPr sz="1700">
              <a:solidFill>
                <a:srgbClr val="3A3D4B"/>
              </a:solidFill>
              <a:latin typeface="Calibri"/>
              <a:ea typeface="Calibri"/>
              <a:cs typeface="Calibri"/>
              <a:sym typeface="Calibri"/>
            </a:endParaRPr>
          </a:p>
          <a:p>
            <a:pPr indent="-336550" lvl="0" marL="457200" rtl="0" algn="l">
              <a:spcBef>
                <a:spcPts val="0"/>
              </a:spcBef>
              <a:spcAft>
                <a:spcPts val="0"/>
              </a:spcAft>
              <a:buClr>
                <a:srgbClr val="3A3D4B"/>
              </a:buClr>
              <a:buSzPts val="1700"/>
              <a:buFont typeface="Calibri"/>
              <a:buChar char="-"/>
            </a:pPr>
            <a:r>
              <a:rPr lang="en" sz="1700">
                <a:solidFill>
                  <a:srgbClr val="3A3D4B"/>
                </a:solidFill>
                <a:latin typeface="Calibri"/>
                <a:ea typeface="Calibri"/>
                <a:cs typeface="Calibri"/>
                <a:sym typeface="Calibri"/>
              </a:rPr>
              <a:t>Migratory students (Title I-C). </a:t>
            </a:r>
            <a:endParaRPr sz="1700">
              <a:solidFill>
                <a:srgbClr val="3A3D4B"/>
              </a:solidFill>
              <a:latin typeface="Calibri"/>
              <a:ea typeface="Calibri"/>
              <a:cs typeface="Calibri"/>
              <a:sym typeface="Calibri"/>
            </a:endParaRPr>
          </a:p>
          <a:p>
            <a:pPr indent="0" lvl="0" marL="0" rtl="0" algn="l">
              <a:spcBef>
                <a:spcPts val="0"/>
              </a:spcBef>
              <a:spcAft>
                <a:spcPts val="0"/>
              </a:spcAft>
              <a:buNone/>
            </a:pPr>
            <a:r>
              <a:t/>
            </a:r>
            <a:endParaRPr sz="500">
              <a:solidFill>
                <a:srgbClr val="3A3D4B"/>
              </a:solidFill>
              <a:latin typeface="Calibri"/>
              <a:ea typeface="Calibri"/>
              <a:cs typeface="Calibri"/>
              <a:sym typeface="Calibri"/>
            </a:endParaRPr>
          </a:p>
          <a:p>
            <a:pPr indent="0" lvl="0" marL="0" rtl="0" algn="l">
              <a:spcBef>
                <a:spcPts val="0"/>
              </a:spcBef>
              <a:spcAft>
                <a:spcPts val="0"/>
              </a:spcAft>
              <a:buNone/>
            </a:pPr>
            <a:r>
              <a:rPr lang="en" sz="1700">
                <a:solidFill>
                  <a:srgbClr val="3A3D4B"/>
                </a:solidFill>
                <a:latin typeface="Calibri"/>
                <a:ea typeface="Calibri"/>
                <a:cs typeface="Calibri"/>
                <a:sym typeface="Calibri"/>
              </a:rPr>
              <a:t>LEAs will indicate whether each private school is participating in a schoolwide program for: </a:t>
            </a:r>
            <a:endParaRPr sz="1700">
              <a:solidFill>
                <a:srgbClr val="3A3D4B"/>
              </a:solidFill>
              <a:latin typeface="Calibri"/>
              <a:ea typeface="Calibri"/>
              <a:cs typeface="Calibri"/>
              <a:sym typeface="Calibri"/>
            </a:endParaRPr>
          </a:p>
          <a:p>
            <a:pPr indent="-336550" lvl="0" marL="457200" rtl="0" algn="l">
              <a:spcBef>
                <a:spcPts val="0"/>
              </a:spcBef>
              <a:spcAft>
                <a:spcPts val="0"/>
              </a:spcAft>
              <a:buClr>
                <a:srgbClr val="3A3D4B"/>
              </a:buClr>
              <a:buSzPts val="1700"/>
              <a:buFont typeface="Calibri"/>
              <a:buChar char="-"/>
            </a:pPr>
            <a:r>
              <a:rPr lang="en" sz="1700">
                <a:solidFill>
                  <a:srgbClr val="3A3D4B"/>
                </a:solidFill>
                <a:latin typeface="Calibri"/>
                <a:ea typeface="Calibri"/>
                <a:cs typeface="Calibri"/>
                <a:sym typeface="Calibri"/>
              </a:rPr>
              <a:t>TItle II-A; and </a:t>
            </a:r>
            <a:endParaRPr sz="1700">
              <a:solidFill>
                <a:srgbClr val="3A3D4B"/>
              </a:solidFill>
              <a:latin typeface="Calibri"/>
              <a:ea typeface="Calibri"/>
              <a:cs typeface="Calibri"/>
              <a:sym typeface="Calibri"/>
            </a:endParaRPr>
          </a:p>
          <a:p>
            <a:pPr indent="-336550" lvl="0" marL="457200" rtl="0" algn="l">
              <a:spcBef>
                <a:spcPts val="0"/>
              </a:spcBef>
              <a:spcAft>
                <a:spcPts val="0"/>
              </a:spcAft>
              <a:buClr>
                <a:srgbClr val="3A3D4B"/>
              </a:buClr>
              <a:buSzPts val="1700"/>
              <a:buFont typeface="Calibri"/>
              <a:buChar char="-"/>
            </a:pPr>
            <a:r>
              <a:rPr lang="en" sz="1700">
                <a:solidFill>
                  <a:srgbClr val="3A3D4B"/>
                </a:solidFill>
                <a:latin typeface="Calibri"/>
                <a:ea typeface="Calibri"/>
                <a:cs typeface="Calibri"/>
                <a:sym typeface="Calibri"/>
              </a:rPr>
              <a:t>Title IV-A. </a:t>
            </a:r>
            <a:endParaRPr sz="1700">
              <a:solidFill>
                <a:srgbClr val="3A3D4B"/>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254bd6649c_0_90"/>
          <p:cNvSpPr txBox="1"/>
          <p:nvPr>
            <p:ph type="ctrTitle"/>
          </p:nvPr>
        </p:nvSpPr>
        <p:spPr>
          <a:xfrm>
            <a:off x="324825" y="3601575"/>
            <a:ext cx="6346800" cy="666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lang="en" sz="6000"/>
              <a:t>Consultation  </a:t>
            </a:r>
            <a:endParaRPr sz="6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254bd6649c_0_95"/>
          <p:cNvSpPr txBox="1"/>
          <p:nvPr>
            <p:ph type="title"/>
          </p:nvPr>
        </p:nvSpPr>
        <p:spPr>
          <a:xfrm>
            <a:off x="298250" y="578492"/>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40000"/>
              </a:lnSpc>
              <a:spcBef>
                <a:spcPts val="0"/>
              </a:spcBef>
              <a:spcAft>
                <a:spcPts val="0"/>
              </a:spcAft>
              <a:buClr>
                <a:schemeClr val="dk2"/>
              </a:buClr>
              <a:buSzPts val="4100"/>
              <a:buFont typeface="Arial"/>
              <a:buNone/>
            </a:pPr>
            <a:r>
              <a:rPr b="1" lang="en" sz="3600"/>
              <a:t>Consultation Process</a:t>
            </a:r>
            <a:endParaRPr b="1" sz="3600"/>
          </a:p>
        </p:txBody>
      </p:sp>
      <p:pic>
        <p:nvPicPr>
          <p:cNvPr descr="A picture containing calendar&#10;&#10;Description automatically generated" id="132" name="Google Shape;132;g3254bd6649c_0_95"/>
          <p:cNvPicPr preferRelativeResize="0"/>
          <p:nvPr/>
        </p:nvPicPr>
        <p:blipFill rotWithShape="1">
          <a:blip r:embed="rId3">
            <a:alphaModFix/>
          </a:blip>
          <a:srcRect b="0" l="0" r="0" t="0"/>
          <a:stretch/>
        </p:blipFill>
        <p:spPr>
          <a:xfrm>
            <a:off x="10361718" y="6251555"/>
            <a:ext cx="1371601" cy="521208"/>
          </a:xfrm>
          <a:prstGeom prst="rect">
            <a:avLst/>
          </a:prstGeom>
          <a:noFill/>
          <a:ln>
            <a:noFill/>
          </a:ln>
        </p:spPr>
      </p:pic>
      <p:grpSp>
        <p:nvGrpSpPr>
          <p:cNvPr id="133" name="Google Shape;133;g3254bd6649c_0_95"/>
          <p:cNvGrpSpPr/>
          <p:nvPr/>
        </p:nvGrpSpPr>
        <p:grpSpPr>
          <a:xfrm rot="227">
            <a:off x="3792410" y="1907372"/>
            <a:ext cx="4801220" cy="4670402"/>
            <a:chOff x="2820225" y="891450"/>
            <a:chExt cx="3175200" cy="3175200"/>
          </a:xfrm>
        </p:grpSpPr>
        <p:sp>
          <p:nvSpPr>
            <p:cNvPr id="134" name="Google Shape;134;g3254bd6649c_0_95"/>
            <p:cNvSpPr/>
            <p:nvPr/>
          </p:nvSpPr>
          <p:spPr>
            <a:xfrm rot="10800000">
              <a:off x="2820225" y="891450"/>
              <a:ext cx="3175200" cy="3175200"/>
            </a:xfrm>
            <a:prstGeom prst="blockArc">
              <a:avLst>
                <a:gd fmla="val 5399801" name="adj1"/>
                <a:gd fmla="val 3012680" name="adj2"/>
                <a:gd fmla="val 6939" name="adj3"/>
              </a:avLst>
            </a:prstGeom>
            <a:solidFill>
              <a:srgbClr val="83E3D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3254bd6649c_0_95"/>
            <p:cNvSpPr/>
            <p:nvPr/>
          </p:nvSpPr>
          <p:spPr>
            <a:xfrm rot="10800000">
              <a:off x="3175023" y="1179900"/>
              <a:ext cx="450600" cy="450600"/>
            </a:xfrm>
            <a:prstGeom prst="rtTriangle">
              <a:avLst/>
            </a:prstGeom>
            <a:solidFill>
              <a:srgbClr val="83E3D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 name="Google Shape;136;g3254bd6649c_0_95"/>
          <p:cNvSpPr/>
          <p:nvPr/>
        </p:nvSpPr>
        <p:spPr>
          <a:xfrm>
            <a:off x="9416325" y="4081301"/>
            <a:ext cx="2211300" cy="928200"/>
          </a:xfrm>
          <a:prstGeom prst="rect">
            <a:avLst/>
          </a:prstGeom>
          <a:solidFill>
            <a:srgbClr val="1B786F"/>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Roboto"/>
                <a:ea typeface="Roboto"/>
                <a:cs typeface="Roboto"/>
                <a:sym typeface="Roboto"/>
              </a:rPr>
              <a:t>Providing Services Directly or via Another Entity</a:t>
            </a:r>
            <a:r>
              <a:rPr b="0" i="0" lang="en" sz="1400" u="none" cap="none" strike="noStrike">
                <a:solidFill>
                  <a:srgbClr val="FFFFFF"/>
                </a:solidFill>
                <a:latin typeface="Roboto"/>
                <a:ea typeface="Roboto"/>
                <a:cs typeface="Roboto"/>
                <a:sym typeface="Roboto"/>
              </a:rPr>
              <a:t> </a:t>
            </a:r>
            <a:endParaRPr b="0" i="0" sz="2200" u="none" cap="none" strike="noStrike">
              <a:solidFill>
                <a:srgbClr val="FFFFFF"/>
              </a:solidFill>
              <a:latin typeface="Arial"/>
              <a:ea typeface="Arial"/>
              <a:cs typeface="Arial"/>
              <a:sym typeface="Arial"/>
            </a:endParaRPr>
          </a:p>
        </p:txBody>
      </p:sp>
      <p:sp>
        <p:nvSpPr>
          <p:cNvPr id="137" name="Google Shape;137;g3254bd6649c_0_95"/>
          <p:cNvSpPr/>
          <p:nvPr/>
        </p:nvSpPr>
        <p:spPr>
          <a:xfrm>
            <a:off x="9399675" y="5197725"/>
            <a:ext cx="2211300" cy="928200"/>
          </a:xfrm>
          <a:prstGeom prst="rect">
            <a:avLst/>
          </a:prstGeom>
          <a:solidFill>
            <a:srgbClr val="1B786F"/>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FFFFFF"/>
                </a:solidFill>
                <a:latin typeface="Calibri"/>
                <a:ea typeface="Calibri"/>
                <a:cs typeface="Calibri"/>
                <a:sym typeface="Calibri"/>
              </a:rPr>
              <a:t>How and When Decisions are Made</a:t>
            </a:r>
            <a:endParaRPr b="0" i="0" sz="2500" u="none" cap="none" strike="noStrike">
              <a:solidFill>
                <a:srgbClr val="FFFFFF"/>
              </a:solidFill>
              <a:latin typeface="Calibri"/>
              <a:ea typeface="Calibri"/>
              <a:cs typeface="Calibri"/>
              <a:sym typeface="Calibri"/>
            </a:endParaRPr>
          </a:p>
        </p:txBody>
      </p:sp>
      <p:sp>
        <p:nvSpPr>
          <p:cNvPr id="138" name="Google Shape;138;g3254bd6649c_0_95"/>
          <p:cNvSpPr/>
          <p:nvPr/>
        </p:nvSpPr>
        <p:spPr>
          <a:xfrm>
            <a:off x="9399675" y="2964900"/>
            <a:ext cx="2211300" cy="928200"/>
          </a:xfrm>
          <a:prstGeom prst="rect">
            <a:avLst/>
          </a:prstGeom>
          <a:solidFill>
            <a:srgbClr val="1B786F"/>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FFFFFF"/>
                </a:solidFill>
                <a:latin typeface="Calibri"/>
                <a:ea typeface="Calibri"/>
                <a:cs typeface="Calibri"/>
                <a:sym typeface="Calibri"/>
              </a:rPr>
              <a:t>Size and Scope of Services</a:t>
            </a:r>
            <a:endParaRPr b="0" i="0" sz="2500" u="none" cap="none" strike="noStrike">
              <a:solidFill>
                <a:srgbClr val="FFFFFF"/>
              </a:solidFill>
              <a:latin typeface="Calibri"/>
              <a:ea typeface="Calibri"/>
              <a:cs typeface="Calibri"/>
              <a:sym typeface="Calibri"/>
            </a:endParaRPr>
          </a:p>
        </p:txBody>
      </p:sp>
      <p:sp>
        <p:nvSpPr>
          <p:cNvPr id="139" name="Google Shape;139;g3254bd6649c_0_95"/>
          <p:cNvSpPr txBox="1"/>
          <p:nvPr/>
        </p:nvSpPr>
        <p:spPr>
          <a:xfrm>
            <a:off x="4374113" y="3032525"/>
            <a:ext cx="3671400" cy="253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alibri"/>
                <a:ea typeface="Calibri"/>
                <a:cs typeface="Calibri"/>
                <a:sym typeface="Calibri"/>
              </a:rPr>
              <a:t>Timely and meaningful consultation must continue throughout the implementation and assessment of services and shall occur before the local education agency makes any decision that affects the opportunities to participate of eligible private school students, teachers, and other educational personnel. </a:t>
            </a:r>
            <a:endParaRPr b="1" i="0" sz="1800" u="none" cap="none" strike="noStrike">
              <a:solidFill>
                <a:srgbClr val="000000"/>
              </a:solidFill>
              <a:latin typeface="Calibri"/>
              <a:ea typeface="Calibri"/>
              <a:cs typeface="Calibri"/>
              <a:sym typeface="Calibri"/>
            </a:endParaRPr>
          </a:p>
        </p:txBody>
      </p:sp>
      <p:sp>
        <p:nvSpPr>
          <p:cNvPr id="140" name="Google Shape;140;g3254bd6649c_0_95"/>
          <p:cNvSpPr/>
          <p:nvPr/>
        </p:nvSpPr>
        <p:spPr>
          <a:xfrm>
            <a:off x="711300" y="4317425"/>
            <a:ext cx="2258400" cy="839700"/>
          </a:xfrm>
          <a:prstGeom prst="rect">
            <a:avLst/>
          </a:prstGeom>
          <a:solidFill>
            <a:srgbClr val="1B786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FFFFFF"/>
                </a:solidFill>
                <a:latin typeface="Calibri"/>
                <a:ea typeface="Calibri"/>
                <a:cs typeface="Calibri"/>
                <a:sym typeface="Calibri"/>
              </a:rPr>
              <a:t>Needs of Private School Students and Teachers</a:t>
            </a:r>
            <a:endParaRPr b="0" i="0" sz="2500" u="none" cap="none" strike="noStrike">
              <a:solidFill>
                <a:srgbClr val="FFFFFF"/>
              </a:solidFill>
              <a:latin typeface="Calibri"/>
              <a:ea typeface="Calibri"/>
              <a:cs typeface="Calibri"/>
              <a:sym typeface="Calibri"/>
            </a:endParaRPr>
          </a:p>
        </p:txBody>
      </p:sp>
      <p:sp>
        <p:nvSpPr>
          <p:cNvPr id="141" name="Google Shape;141;g3254bd6649c_0_95"/>
          <p:cNvSpPr/>
          <p:nvPr/>
        </p:nvSpPr>
        <p:spPr>
          <a:xfrm>
            <a:off x="694650" y="5323350"/>
            <a:ext cx="2291700" cy="928200"/>
          </a:xfrm>
          <a:prstGeom prst="rect">
            <a:avLst/>
          </a:prstGeom>
          <a:solidFill>
            <a:srgbClr val="1B786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chemeClr val="dk2"/>
              </a:buClr>
              <a:buSzPts val="1100"/>
              <a:buFont typeface="Arial"/>
              <a:buNone/>
            </a:pPr>
            <a:r>
              <a:rPr b="0" i="0" lang="en" sz="1400" u="none" cap="none" strike="noStrike">
                <a:solidFill>
                  <a:schemeClr val="lt1"/>
                </a:solidFill>
                <a:latin typeface="Arial"/>
                <a:ea typeface="Arial"/>
                <a:cs typeface="Arial"/>
                <a:sym typeface="Arial"/>
              </a:rPr>
              <a:t>How will the services be evaluated?</a:t>
            </a:r>
            <a:endParaRPr b="0" i="0" sz="2300" u="none" cap="none" strike="noStrike">
              <a:solidFill>
                <a:srgbClr val="FFFFFF"/>
              </a:solidFill>
              <a:latin typeface="Calibri"/>
              <a:ea typeface="Calibri"/>
              <a:cs typeface="Calibri"/>
              <a:sym typeface="Calibri"/>
            </a:endParaRPr>
          </a:p>
        </p:txBody>
      </p:sp>
      <p:sp>
        <p:nvSpPr>
          <p:cNvPr id="142" name="Google Shape;142;g3254bd6649c_0_95"/>
          <p:cNvSpPr/>
          <p:nvPr/>
        </p:nvSpPr>
        <p:spPr>
          <a:xfrm>
            <a:off x="694650" y="3136000"/>
            <a:ext cx="2258400" cy="1015200"/>
          </a:xfrm>
          <a:prstGeom prst="rect">
            <a:avLst/>
          </a:prstGeom>
          <a:solidFill>
            <a:srgbClr val="1B786F"/>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FFFFFF"/>
                </a:solidFill>
                <a:latin typeface="Calibri"/>
                <a:ea typeface="Calibri"/>
                <a:cs typeface="Calibri"/>
                <a:sym typeface="Calibri"/>
              </a:rPr>
              <a:t>How, where, when, and by whom services are provided</a:t>
            </a:r>
            <a:endParaRPr b="0" i="0" sz="2500" u="none" cap="none" strike="noStrike">
              <a:solidFill>
                <a:srgbClr val="FFFFFF"/>
              </a:solidFill>
              <a:latin typeface="Calibri"/>
              <a:ea typeface="Calibri"/>
              <a:cs typeface="Calibri"/>
              <a:sym typeface="Calibri"/>
            </a:endParaRPr>
          </a:p>
        </p:txBody>
      </p:sp>
      <p:sp>
        <p:nvSpPr>
          <p:cNvPr id="143" name="Google Shape;143;g3254bd6649c_0_95"/>
          <p:cNvSpPr/>
          <p:nvPr/>
        </p:nvSpPr>
        <p:spPr>
          <a:xfrm>
            <a:off x="315550" y="1703475"/>
            <a:ext cx="3476700" cy="1266300"/>
          </a:xfrm>
          <a:prstGeom prst="rect">
            <a:avLst/>
          </a:prstGeom>
          <a:solidFill>
            <a:srgbClr val="1B786F"/>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FFFFFF"/>
                </a:solidFill>
                <a:latin typeface="Calibri"/>
                <a:ea typeface="Calibri"/>
                <a:cs typeface="Calibri"/>
                <a:sym typeface="Calibri"/>
              </a:rPr>
              <a:t>Student </a:t>
            </a:r>
            <a:r>
              <a:rPr lang="en">
                <a:solidFill>
                  <a:srgbClr val="FFFFFF"/>
                </a:solidFill>
                <a:latin typeface="Calibri"/>
                <a:ea typeface="Calibri"/>
                <a:cs typeface="Calibri"/>
                <a:sym typeface="Calibri"/>
              </a:rPr>
              <a:t>eligibility</a:t>
            </a:r>
            <a:r>
              <a:rPr lang="en">
                <a:solidFill>
                  <a:srgbClr val="FFFFFF"/>
                </a:solidFill>
                <a:latin typeface="Calibri"/>
                <a:ea typeface="Calibri"/>
                <a:cs typeface="Calibri"/>
                <a:sym typeface="Calibri"/>
              </a:rPr>
              <a:t> (e.g.</a:t>
            </a:r>
            <a:endParaRPr>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Calibri"/>
                <a:ea typeface="Calibri"/>
                <a:cs typeface="Calibri"/>
                <a:sym typeface="Calibri"/>
              </a:rPr>
              <a:t>data used to determine the number of low-income children who attend the non-public school and who reside in a participating Title I school attendance area</a:t>
            </a:r>
            <a:r>
              <a:rPr lang="en">
                <a:solidFill>
                  <a:srgbClr val="FFFFFF"/>
                </a:solidFill>
                <a:latin typeface="Calibri"/>
                <a:ea typeface="Calibri"/>
                <a:cs typeface="Calibri"/>
                <a:sym typeface="Calibri"/>
              </a:rPr>
              <a:t>)</a:t>
            </a:r>
            <a:endParaRPr b="0" i="0" sz="1400" u="none" cap="none" strike="noStrike">
              <a:solidFill>
                <a:srgbClr val="FFFFFF"/>
              </a:solidFill>
              <a:latin typeface="Calibri"/>
              <a:ea typeface="Calibri"/>
              <a:cs typeface="Calibri"/>
              <a:sym typeface="Calibri"/>
            </a:endParaRPr>
          </a:p>
        </p:txBody>
      </p:sp>
      <p:sp>
        <p:nvSpPr>
          <p:cNvPr id="144" name="Google Shape;144;g3254bd6649c_0_95"/>
          <p:cNvSpPr/>
          <p:nvPr/>
        </p:nvSpPr>
        <p:spPr>
          <a:xfrm>
            <a:off x="8741300" y="1858900"/>
            <a:ext cx="3241500" cy="763500"/>
          </a:xfrm>
          <a:prstGeom prst="rect">
            <a:avLst/>
          </a:prstGeom>
          <a:solidFill>
            <a:srgbClr val="1B786F"/>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2"/>
              </a:buClr>
              <a:buSzPts val="1100"/>
              <a:buFont typeface="Arial"/>
              <a:buNone/>
            </a:pPr>
            <a:r>
              <a:rPr b="0" i="0" lang="en" sz="1500" u="none" cap="none" strike="noStrike">
                <a:solidFill>
                  <a:schemeClr val="lt1"/>
                </a:solidFill>
                <a:latin typeface="Calibri"/>
                <a:ea typeface="Calibri"/>
                <a:cs typeface="Calibri"/>
                <a:sym typeface="Calibri"/>
              </a:rPr>
              <a:t>Amount of funds available for services and how the amount is determined</a:t>
            </a:r>
            <a:endParaRPr b="0" i="0" sz="2500" u="none" cap="none" strike="noStrike">
              <a:solidFill>
                <a:schemeClr val="lt1"/>
              </a:solidFill>
              <a:latin typeface="Calibri"/>
              <a:ea typeface="Calibri"/>
              <a:cs typeface="Calibri"/>
              <a:sym typeface="Calibri"/>
            </a:endParaRPr>
          </a:p>
        </p:txBody>
      </p:sp>
      <p:sp>
        <p:nvSpPr>
          <p:cNvPr id="145" name="Google Shape;145;g3254bd6649c_0_95"/>
          <p:cNvSpPr txBox="1"/>
          <p:nvPr/>
        </p:nvSpPr>
        <p:spPr>
          <a:xfrm>
            <a:off x="711300" y="6493975"/>
            <a:ext cx="9812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3A3D4B"/>
                </a:solidFill>
                <a:latin typeface="Calibri"/>
                <a:ea typeface="Calibri"/>
                <a:cs typeface="Calibri"/>
                <a:sym typeface="Calibri"/>
              </a:rPr>
              <a:t> </a:t>
            </a:r>
            <a:endParaRPr sz="2400">
              <a:solidFill>
                <a:srgbClr val="3A3D4B"/>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ales Direction 16X9">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2024-05-21T15:20:40Z</dcterms:created>
  <dc:creator>Stowe, Kenneth, PED</dc:creator>
</cp:coreProperties>
</file>