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0" r:id="rId5"/>
  </p:sldMasterIdLst>
  <p:notesMasterIdLst>
    <p:notesMasterId r:id="rId61"/>
  </p:notesMasterIdLst>
  <p:sldIdLst>
    <p:sldId id="379" r:id="rId6"/>
    <p:sldId id="256" r:id="rId7"/>
    <p:sldId id="259" r:id="rId8"/>
    <p:sldId id="261" r:id="rId9"/>
    <p:sldId id="478" r:id="rId10"/>
    <p:sldId id="257" r:id="rId11"/>
    <p:sldId id="258" r:id="rId12"/>
    <p:sldId id="480" r:id="rId13"/>
    <p:sldId id="260" r:id="rId14"/>
    <p:sldId id="481" r:id="rId15"/>
    <p:sldId id="262" r:id="rId16"/>
    <p:sldId id="445" r:id="rId17"/>
    <p:sldId id="327" r:id="rId18"/>
    <p:sldId id="457" r:id="rId19"/>
    <p:sldId id="336" r:id="rId20"/>
    <p:sldId id="335" r:id="rId21"/>
    <p:sldId id="482" r:id="rId22"/>
    <p:sldId id="470" r:id="rId23"/>
    <p:sldId id="463" r:id="rId24"/>
    <p:sldId id="468" r:id="rId25"/>
    <p:sldId id="467" r:id="rId26"/>
    <p:sldId id="342" r:id="rId27"/>
    <p:sldId id="340" r:id="rId28"/>
    <p:sldId id="485" r:id="rId29"/>
    <p:sldId id="486" r:id="rId30"/>
    <p:sldId id="449" r:id="rId31"/>
    <p:sldId id="459" r:id="rId32"/>
    <p:sldId id="452" r:id="rId33"/>
    <p:sldId id="473" r:id="rId34"/>
    <p:sldId id="323" r:id="rId35"/>
    <p:sldId id="458" r:id="rId36"/>
    <p:sldId id="488" r:id="rId37"/>
    <p:sldId id="489" r:id="rId38"/>
    <p:sldId id="475" r:id="rId39"/>
    <p:sldId id="490" r:id="rId40"/>
    <p:sldId id="477" r:id="rId41"/>
    <p:sldId id="451" r:id="rId42"/>
    <p:sldId id="383" r:id="rId43"/>
    <p:sldId id="433" r:id="rId44"/>
    <p:sldId id="434" r:id="rId45"/>
    <p:sldId id="435" r:id="rId46"/>
    <p:sldId id="491" r:id="rId47"/>
    <p:sldId id="492" r:id="rId48"/>
    <p:sldId id="448" r:id="rId49"/>
    <p:sldId id="464" r:id="rId50"/>
    <p:sldId id="466" r:id="rId51"/>
    <p:sldId id="469" r:id="rId52"/>
    <p:sldId id="493" r:id="rId53"/>
    <p:sldId id="494" r:id="rId54"/>
    <p:sldId id="465" r:id="rId55"/>
    <p:sldId id="319" r:id="rId56"/>
    <p:sldId id="462" r:id="rId57"/>
    <p:sldId id="320" r:id="rId58"/>
    <p:sldId id="268" r:id="rId59"/>
    <p:sldId id="444" r:id="rId60"/>
  </p:sldIdLst>
  <p:sldSz cx="12192000" cy="6858000"/>
  <p:notesSz cx="6858000" cy="9144000"/>
  <p:embeddedFontLst>
    <p:embeddedFont>
      <p:font typeface="Aptos Black" panose="020B0004020202020204" pitchFamily="34" charset="0"/>
      <p:bold r:id="rId62"/>
      <p:boldItalic r:id="rId63"/>
    </p:embeddedFont>
    <p:embeddedFont>
      <p:font typeface="Arial Black" panose="020B0A04020102020204" pitchFamily="34" charset="0"/>
      <p:bold r:id="rId64"/>
    </p:embeddedFont>
    <p:embeddedFont>
      <p:font typeface="Arial Narrow" panose="020B0606020202030204" pitchFamily="34" charset="0"/>
      <p:regular r:id="rId65"/>
      <p:bold r:id="rId66"/>
      <p:italic r:id="rId67"/>
      <p:boldItalic r:id="rId68"/>
    </p:embeddedFont>
    <p:embeddedFont>
      <p:font typeface="Book Antiqua" panose="02040602050305030304" pitchFamily="18" charset="0"/>
      <p:regular r:id="rId69"/>
      <p:bold r:id="rId70"/>
      <p:italic r:id="rId71"/>
      <p:boldItalic r:id="rId72"/>
    </p:embeddedFont>
    <p:embeddedFont>
      <p:font typeface="Georgia" panose="02040502050405020303" pitchFamily="18" charset="0"/>
      <p:regular r:id="rId73"/>
      <p:bold r:id="rId74"/>
      <p:italic r:id="rId75"/>
      <p:boldItalic r:id="rId76"/>
    </p:embeddedFont>
    <p:embeddedFont>
      <p:font typeface="Lucida Sans" panose="020B0602030504020204" pitchFamily="34" charset="0"/>
      <p:regular r:id="rId77"/>
      <p:bold r:id="rId78"/>
      <p:italic r:id="rId79"/>
      <p:boldItalic r:id="rId80"/>
    </p:embeddedFont>
    <p:embeddedFont>
      <p:font typeface="Montserrat" panose="00000500000000000000" pitchFamily="2" charset="0"/>
      <p:regular r:id="rId81"/>
      <p:bold r:id="rId82"/>
      <p:italic r:id="rId83"/>
      <p:boldItalic r:id="rId84"/>
    </p:embeddedFont>
    <p:embeddedFont>
      <p:font typeface="Segoe UI" panose="020B0502040204020203" pitchFamily="34" charset="0"/>
      <p:regular r:id="rId85"/>
      <p:bold r:id="rId86"/>
      <p:italic r:id="rId87"/>
      <p:boldItalic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22" roundtripDataSignature="AMtx7mhi0nZQMnOgN1Jf3O89FnT9gZGFC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CFB92B-EC57-53C8-69AE-F93A36DF2111}" name="Jenkins, Tyre, PED" initials="JT" userId="S::tyre.jenkins@ped.nm.gov::222f9daa-a129-49d4-90ae-131c01b0b655" providerId="AD"/>
  <p188:author id="{44A7A639-0398-A9C4-72B7-E07987E33466}" name="Cordova, Trudy, PED" initials="TC" userId="S::trudy.cordova@ped.nm.gov::32632cd6-c6de-4076-a7bf-44d06389e1e4" providerId="AD"/>
  <p188:author id="{4DBE2556-E19A-7FB0-B5F3-8ADE391D52DA}" name="Gill, Ria, PED" initials="GR" userId="S::ria.gill@ped.nm.gov::3e09fdd9-423c-4088-a3a7-804d67f601e4" providerId="AD"/>
  <p188:author id="{FD7C136B-DBA7-64A1-737C-3CDBCCE6F4D9}" name="Ellis, Kaitlin, PED" initials="EK" userId="S::kaitlin.ellis@ped.nm.gov::31f9895c-a0e7-426c-a151-207b8928bdd0" providerId="AD"/>
  <p188:author id="{AD31E3E6-176B-ADDC-BFEE-BD6CB53C060A}" name="Quick, Catherine, PED" initials="QC" userId="S::catherine.quick@ped.nm.gov::3df18671-a2e3-476f-a650-d21b12d9075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B8C1"/>
    <a:srgbClr val="DE99C4"/>
    <a:srgbClr val="B299F4"/>
    <a:srgbClr val="C4B0F6"/>
    <a:srgbClr val="B91F2F"/>
    <a:srgbClr val="C784AC"/>
    <a:srgbClr val="AB94EA"/>
    <a:srgbClr val="34A5D3"/>
    <a:srgbClr val="FFD1DE"/>
    <a:srgbClr val="FF6D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53138F-1D14-DF8E-8F29-5E121299926C}" v="5" dt="2025-02-18T22:57:40.079"/>
    <p1510:client id="{BC3CE550-CEF9-46AF-8D6E-C6F5908EA7B6}" v="1280" dt="2025-02-18T22:20:32.1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4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font" Target="fonts/font23.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13.fntdata"/><Relationship Id="rId79" Type="http://schemas.openxmlformats.org/officeDocument/2006/relationships/font" Target="fonts/font18.fntdata"/><Relationship Id="rId123" Type="http://schemas.openxmlformats.org/officeDocument/2006/relationships/presProps" Target="presProps.xml"/><Relationship Id="rId128" Type="http://schemas.microsoft.com/office/2018/10/relationships/authors" Target="authors.xml"/><Relationship Id="rId5" Type="http://schemas.openxmlformats.org/officeDocument/2006/relationships/slideMaster" Target="slideMasters/slideMaster2.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font" Target="fonts/font3.fntdata"/><Relationship Id="rId69" Type="http://schemas.openxmlformats.org/officeDocument/2006/relationships/font" Target="fonts/font8.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font" Target="fonts/font24.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6.fntdata"/><Relationship Id="rId124"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font" Target="fonts/font22.fntdata"/><Relationship Id="rId88" Type="http://schemas.openxmlformats.org/officeDocument/2006/relationships/font" Target="fonts/font27.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27"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font" Target="fonts/font25.fntdata"/><Relationship Id="rId122"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15.fntdata"/><Relationship Id="rId125"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font" Target="fonts/font10.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5.fntdata"/><Relationship Id="rId87" Type="http://schemas.openxmlformats.org/officeDocument/2006/relationships/font" Target="fonts/font26.fntdata"/><Relationship Id="rId61" Type="http://schemas.openxmlformats.org/officeDocument/2006/relationships/notesMaster" Target="notesMasters/notesMaster1.xml"/><Relationship Id="rId82" Type="http://schemas.openxmlformats.org/officeDocument/2006/relationships/font" Target="fonts/font21.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font" Target="fonts/font16.fntdata"/><Relationship Id="rId126"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5.png"/></Relationships>
</file>

<file path=ppt/diagrams/_rels/data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 Id="rId4" Type="http://schemas.openxmlformats.org/officeDocument/2006/relationships/image" Target="../media/image9.png"/></Relationships>
</file>

<file path=ppt/diagrams/_rels/drawing1.xml.rels><?xml version="1.0" encoding="UTF-8" standalone="yes"?>
<Relationships xmlns="http://schemas.openxmlformats.org/package/2006/relationships"><Relationship Id="rId1" Type="http://schemas.openxmlformats.org/officeDocument/2006/relationships/image" Target="../media/image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 Id="rId4"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27C024-9B44-42E5-8D75-F3F467D4F877}"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A1F44F0B-5F1C-4CE8-A7F9-8E4173533C3B}">
      <dgm:prSet phldrT="[Tex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Develop, review, and propose updates to state special education statutes, rules, policies, and technical assistance</a:t>
          </a:r>
          <a:endParaRPr lang="en-US" sz="900" b="1">
            <a:solidFill>
              <a:schemeClr val="bg2"/>
            </a:solidFill>
            <a:latin typeface="Arial Black" panose="020B0A04020102020204" pitchFamily="34" charset="0"/>
          </a:endParaRPr>
        </a:p>
      </dgm:t>
    </dgm:pt>
    <dgm:pt modelId="{04063993-3FAC-4FEE-91D2-B5C38267C783}" type="parTrans" cxnId="{EA44D11F-74A6-4356-8EE5-7F4E5B93CCEC}">
      <dgm:prSet/>
      <dgm:spPr/>
      <dgm:t>
        <a:bodyPr/>
        <a:lstStyle/>
        <a:p>
          <a:endParaRPr lang="en-US"/>
        </a:p>
      </dgm:t>
    </dgm:pt>
    <dgm:pt modelId="{F827AB94-DA6F-43D6-AC41-4C7FEECC6601}" type="sibTrans" cxnId="{EA44D11F-74A6-4356-8EE5-7F4E5B93CCEC}">
      <dgm:prSet/>
      <dgm:spPr/>
      <dgm:t>
        <a:bodyPr/>
        <a:lstStyle/>
        <a:p>
          <a:endParaRPr lang="en-US"/>
        </a:p>
      </dgm:t>
    </dgm:pt>
    <dgm:pt modelId="{5CFB1511-2ADB-4E40-A331-5E5F8C4358A9}">
      <dgm:prSet custT="1"/>
      <dgm:spPr/>
      <dgm:t>
        <a:bodyPr/>
        <a:lstStyle/>
        <a:p>
          <a:r>
            <a:rPr lang="en-US" sz="7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Consult and coordinate with other units of the Department, other state agencies, public post-secondary educational institutions, and key education and community stakeholders on varying special education topics and issues</a:t>
          </a:r>
        </a:p>
      </dgm:t>
    </dgm:pt>
    <dgm:pt modelId="{D513408A-685D-4D17-9B53-69FCAFF1DC5F}" type="parTrans" cxnId="{F69B0388-D666-46CB-A036-3A55A065AC01}">
      <dgm:prSet/>
      <dgm:spPr/>
      <dgm:t>
        <a:bodyPr/>
        <a:lstStyle/>
        <a:p>
          <a:endParaRPr lang="en-US"/>
        </a:p>
      </dgm:t>
    </dgm:pt>
    <dgm:pt modelId="{459C36CE-1472-4C76-A34F-38AC352717B1}" type="sibTrans" cxnId="{F69B0388-D666-46CB-A036-3A55A065AC01}">
      <dgm:prSet/>
      <dgm:spPr/>
      <dgm:t>
        <a:bodyPr/>
        <a:lstStyle/>
        <a:p>
          <a:endParaRPr lang="en-US"/>
        </a:p>
      </dgm:t>
    </dgm:pt>
    <dgm:pt modelId="{6E6BAB05-7C64-4242-A367-D5F961699994}">
      <dgm:prSet custT="1"/>
      <dgm:spPr/>
      <dgm:t>
        <a:bodyPr/>
        <a:lstStyle/>
        <a:p>
          <a:r>
            <a:rPr lang="en-US" sz="8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Coordinate with school districts and public post-secondary education institutions to develop and provide training and professional development to licensed school employees</a:t>
          </a:r>
        </a:p>
      </dgm:t>
    </dgm:pt>
    <dgm:pt modelId="{0C7EA2C1-6E6D-4CF3-ADD6-C86031DBECA3}" type="parTrans" cxnId="{B5DE0B59-94BB-46C1-8449-FF0E158CAF29}">
      <dgm:prSet/>
      <dgm:spPr/>
      <dgm:t>
        <a:bodyPr/>
        <a:lstStyle/>
        <a:p>
          <a:endParaRPr lang="en-US"/>
        </a:p>
      </dgm:t>
    </dgm:pt>
    <dgm:pt modelId="{7F29D541-2897-4B03-957B-591549C651A4}" type="sibTrans" cxnId="{B5DE0B59-94BB-46C1-8449-FF0E158CAF29}">
      <dgm:prSet/>
      <dgm:spPr/>
      <dgm:t>
        <a:bodyPr/>
        <a:lstStyle/>
        <a:p>
          <a:endParaRPr lang="en-US"/>
        </a:p>
      </dgm:t>
    </dgm:pt>
    <dgm:pt modelId="{B181C6BC-3FF2-4CCA-BF4A-50F01B4D61A5}">
      <dgm:prSet custT="1"/>
      <dgm:spPr/>
      <dgm:t>
        <a:bodyPr/>
        <a:lstStyle/>
        <a:p>
          <a:r>
            <a:rPr lang="en-US" sz="7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Provide technical assistance and recommendations to school districts and public schools to implement evidence- and research-based programs and services that are culturally and linguistically responsive</a:t>
          </a:r>
        </a:p>
      </dgm:t>
    </dgm:pt>
    <dgm:pt modelId="{E14EA664-6852-429C-8C06-CDDC855EE8A7}" type="parTrans" cxnId="{B906C1BB-9AAC-4C15-963B-82B189094C40}">
      <dgm:prSet/>
      <dgm:spPr/>
      <dgm:t>
        <a:bodyPr/>
        <a:lstStyle/>
        <a:p>
          <a:endParaRPr lang="en-US"/>
        </a:p>
      </dgm:t>
    </dgm:pt>
    <dgm:pt modelId="{59DB0ED6-76BE-4A89-8C1A-0C10F9F023A3}" type="sibTrans" cxnId="{B906C1BB-9AAC-4C15-963B-82B189094C40}">
      <dgm:prSet/>
      <dgm:spPr/>
      <dgm:t>
        <a:bodyPr/>
        <a:lstStyle/>
        <a:p>
          <a:endParaRPr lang="en-US"/>
        </a:p>
      </dgm:t>
    </dgm:pt>
    <dgm:pt modelId="{D11F5151-35D2-4012-B14B-2DE813270235}">
      <dgm:prSe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Conduct activities to promote the recruitment and retention of qualified special education practitioners</a:t>
          </a:r>
        </a:p>
      </dgm:t>
    </dgm:pt>
    <dgm:pt modelId="{908D1B31-676F-49B3-AB77-8FBD904FFC3E}" type="parTrans" cxnId="{CD768B2E-9B72-4C12-9412-7EA51A599685}">
      <dgm:prSet/>
      <dgm:spPr/>
      <dgm:t>
        <a:bodyPr/>
        <a:lstStyle/>
        <a:p>
          <a:endParaRPr lang="en-US"/>
        </a:p>
      </dgm:t>
    </dgm:pt>
    <dgm:pt modelId="{F92524C1-AB96-4D9A-B190-FA51C08E1F18}" type="sibTrans" cxnId="{CD768B2E-9B72-4C12-9412-7EA51A599685}">
      <dgm:prSet/>
      <dgm:spPr/>
      <dgm:t>
        <a:bodyPr/>
        <a:lstStyle/>
        <a:p>
          <a:endParaRPr lang="en-US"/>
        </a:p>
      </dgm:t>
    </dgm:pt>
    <dgm:pt modelId="{4A6A673F-A9DC-4AFD-8FA6-DBE3AA387AA2}">
      <dgm:prSe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Solicit input regarding delivery of special education services in the State from various stakeholders</a:t>
          </a:r>
          <a:endParaRPr lang="en-US" sz="900" b="1">
            <a:solidFill>
              <a:schemeClr val="bg2"/>
            </a:solidFill>
            <a:latin typeface="Arial Black" panose="020B0A04020102020204" pitchFamily="34" charset="0"/>
          </a:endParaRPr>
        </a:p>
      </dgm:t>
    </dgm:pt>
    <dgm:pt modelId="{CFF49437-930B-4079-B330-A5B70B3E8140}" type="parTrans" cxnId="{B4AD4D44-5A67-457D-A9BB-EA63C3232E3E}">
      <dgm:prSet/>
      <dgm:spPr/>
      <dgm:t>
        <a:bodyPr/>
        <a:lstStyle/>
        <a:p>
          <a:endParaRPr lang="en-US"/>
        </a:p>
      </dgm:t>
    </dgm:pt>
    <dgm:pt modelId="{59996D29-4DA0-41DA-8575-7F35B2A4A6FD}" type="sibTrans" cxnId="{B4AD4D44-5A67-457D-A9BB-EA63C3232E3E}">
      <dgm:prSet/>
      <dgm:spPr/>
      <dgm:t>
        <a:bodyPr/>
        <a:lstStyle/>
        <a:p>
          <a:endParaRPr lang="en-US"/>
        </a:p>
      </dgm:t>
    </dgm:pt>
    <dgm:pt modelId="{69B7A8A8-D5F4-4008-AFA5-2F2B2E5AD42A}">
      <dgm:prSet phldrT="[Tex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Oversee and enforce the compliance with the IDEA and any state law pertaining to special education</a:t>
          </a:r>
          <a:endParaRPr lang="en-US" sz="900" b="1">
            <a:solidFill>
              <a:schemeClr val="bg2"/>
            </a:solidFill>
            <a:latin typeface="Arial Black" panose="020B0A04020102020204" pitchFamily="34" charset="0"/>
          </a:endParaRPr>
        </a:p>
      </dgm:t>
    </dgm:pt>
    <dgm:pt modelId="{5C83FFF6-13D1-4F50-B3AD-2440A565CF9D}" type="parTrans" cxnId="{BA0FC1F4-275E-4D19-90C7-267B1A29F9E0}">
      <dgm:prSet/>
      <dgm:spPr/>
      <dgm:t>
        <a:bodyPr/>
        <a:lstStyle/>
        <a:p>
          <a:endParaRPr lang="en-US"/>
        </a:p>
      </dgm:t>
    </dgm:pt>
    <dgm:pt modelId="{01D1ABBB-3CEA-48C0-A7BF-439C0A809590}" type="sibTrans" cxnId="{BA0FC1F4-275E-4D19-90C7-267B1A29F9E0}">
      <dgm:prSet/>
      <dgm:spPr/>
      <dgm:t>
        <a:bodyPr/>
        <a:lstStyle/>
        <a:p>
          <a:endParaRPr lang="en-US"/>
        </a:p>
      </dgm:t>
    </dgm:pt>
    <dgm:pt modelId="{2B80BB65-000D-43AF-A4AD-EB629CD8673F}">
      <dgm:prSe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Collect statewide data on varying aspects of special education within the state</a:t>
          </a:r>
        </a:p>
      </dgm:t>
    </dgm:pt>
    <dgm:pt modelId="{81F48669-A204-4223-B540-8C0F85AC95EC}" type="parTrans" cxnId="{564FADCF-73DF-4396-B807-E4FB42583691}">
      <dgm:prSet/>
      <dgm:spPr/>
      <dgm:t>
        <a:bodyPr/>
        <a:lstStyle/>
        <a:p>
          <a:endParaRPr lang="en-US"/>
        </a:p>
      </dgm:t>
    </dgm:pt>
    <dgm:pt modelId="{A143AEE6-1FEC-4B95-8EDD-C9B96802A75E}" type="sibTrans" cxnId="{564FADCF-73DF-4396-B807-E4FB42583691}">
      <dgm:prSet/>
      <dgm:spPr/>
      <dgm:t>
        <a:bodyPr/>
        <a:lstStyle/>
        <a:p>
          <a:endParaRPr lang="en-US"/>
        </a:p>
      </dgm:t>
    </dgm:pt>
    <dgm:pt modelId="{DC5DCEB0-DA4F-45C5-8E17-F04ED87E6577}">
      <dgm:prSe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Monitor spending of state and federal funds for special education programs</a:t>
          </a:r>
          <a:endParaRPr lang="en-US" sz="900" b="1">
            <a:solidFill>
              <a:schemeClr val="bg2"/>
            </a:solidFill>
            <a:latin typeface="Arial Black" panose="020B0A04020102020204" pitchFamily="34" charset="0"/>
          </a:endParaRPr>
        </a:p>
      </dgm:t>
    </dgm:pt>
    <dgm:pt modelId="{1B7166E5-2F27-4621-800B-4AA70FB333FF}" type="parTrans" cxnId="{CD818707-ACEA-46D1-A1B4-2410037815C5}">
      <dgm:prSet/>
      <dgm:spPr/>
      <dgm:t>
        <a:bodyPr/>
        <a:lstStyle/>
        <a:p>
          <a:endParaRPr lang="en-US"/>
        </a:p>
      </dgm:t>
    </dgm:pt>
    <dgm:pt modelId="{4044431F-B76E-4084-A996-497F8A900391}" type="sibTrans" cxnId="{CD818707-ACEA-46D1-A1B4-2410037815C5}">
      <dgm:prSet/>
      <dgm:spPr/>
      <dgm:t>
        <a:bodyPr/>
        <a:lstStyle/>
        <a:p>
          <a:endParaRPr lang="en-US"/>
        </a:p>
      </dgm:t>
    </dgm:pt>
    <dgm:pt modelId="{B9D725E2-DD71-4A2C-97D4-806AB637468D}">
      <dgm:prSe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Develop and annually update a state plan for students with disabilities</a:t>
          </a:r>
        </a:p>
      </dgm:t>
    </dgm:pt>
    <dgm:pt modelId="{385A67FF-F0C6-4309-8D66-7F93F3462DFF}" type="parTrans" cxnId="{7E3BC6B8-6EFE-43B0-B49A-214DE75AFB1F}">
      <dgm:prSet/>
      <dgm:spPr/>
      <dgm:t>
        <a:bodyPr/>
        <a:lstStyle/>
        <a:p>
          <a:endParaRPr lang="en-US"/>
        </a:p>
      </dgm:t>
    </dgm:pt>
    <dgm:pt modelId="{5335FAE6-E3D8-4965-88C2-C0846CAABEF0}" type="sibTrans" cxnId="{7E3BC6B8-6EFE-43B0-B49A-214DE75AFB1F}">
      <dgm:prSet/>
      <dgm:spPr/>
      <dgm:t>
        <a:bodyPr/>
        <a:lstStyle/>
        <a:p>
          <a:endParaRPr lang="en-US"/>
        </a:p>
      </dgm:t>
    </dgm:pt>
    <dgm:pt modelId="{16FCC325-1D63-42E8-98F5-9A464A3D9056}" type="pres">
      <dgm:prSet presAssocID="{5B27C024-9B44-42E5-8D75-F3F467D4F877}" presName="Name0" presStyleCnt="0">
        <dgm:presLayoutVars>
          <dgm:dir/>
          <dgm:resizeHandles val="exact"/>
        </dgm:presLayoutVars>
      </dgm:prSet>
      <dgm:spPr/>
    </dgm:pt>
    <dgm:pt modelId="{78DD5430-9FBA-4D01-9EF1-DF59538EF30A}" type="pres">
      <dgm:prSet presAssocID="{A1F44F0B-5F1C-4CE8-A7F9-8E4173533C3B}" presName="composite" presStyleCnt="0"/>
      <dgm:spPr/>
    </dgm:pt>
    <dgm:pt modelId="{D9771A81-FFA0-45B4-AF94-0E1A98E984AF}" type="pres">
      <dgm:prSet presAssocID="{A1F44F0B-5F1C-4CE8-A7F9-8E4173533C3B}" presName="rect1" presStyleLbl="trAlignAcc1" presStyleIdx="0" presStyleCnt="10">
        <dgm:presLayoutVars>
          <dgm:bulletEnabled val="1"/>
        </dgm:presLayoutVars>
      </dgm:prSet>
      <dgm:spPr/>
    </dgm:pt>
    <dgm:pt modelId="{6339B3DD-6671-41DC-A877-74CD45F01505}" type="pres">
      <dgm:prSet presAssocID="{A1F44F0B-5F1C-4CE8-A7F9-8E4173533C3B}" presName="rect2" presStyleLbl="fgImgPlace1" presStyleIdx="0"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0CAE926F-643D-4A94-B166-F1CCACF01D1C}" type="pres">
      <dgm:prSet presAssocID="{F827AB94-DA6F-43D6-AC41-4C7FEECC6601}" presName="sibTrans" presStyleCnt="0"/>
      <dgm:spPr/>
    </dgm:pt>
    <dgm:pt modelId="{5789B22D-7C30-4EF2-A9E5-A777ECB1E054}" type="pres">
      <dgm:prSet presAssocID="{5CFB1511-2ADB-4E40-A331-5E5F8C4358A9}" presName="composite" presStyleCnt="0"/>
      <dgm:spPr/>
    </dgm:pt>
    <dgm:pt modelId="{11F1AA8C-639D-4E8F-AAF2-265F6AE5646F}" type="pres">
      <dgm:prSet presAssocID="{5CFB1511-2ADB-4E40-A331-5E5F8C4358A9}" presName="rect1" presStyleLbl="trAlignAcc1" presStyleIdx="1" presStyleCnt="10">
        <dgm:presLayoutVars>
          <dgm:bulletEnabled val="1"/>
        </dgm:presLayoutVars>
      </dgm:prSet>
      <dgm:spPr/>
    </dgm:pt>
    <dgm:pt modelId="{5AF0B6BF-C910-4C10-B8E5-0189F7F0FB78}" type="pres">
      <dgm:prSet presAssocID="{5CFB1511-2ADB-4E40-A331-5E5F8C4358A9}" presName="rect2" presStyleLbl="fgImgPlace1" presStyleIdx="1"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D1891F2F-3735-4BB5-8088-72D3B0AB8B53}" type="pres">
      <dgm:prSet presAssocID="{459C36CE-1472-4C76-A34F-38AC352717B1}" presName="sibTrans" presStyleCnt="0"/>
      <dgm:spPr/>
    </dgm:pt>
    <dgm:pt modelId="{BAB5F357-7795-4CF6-8F78-D7530EF4872B}" type="pres">
      <dgm:prSet presAssocID="{6E6BAB05-7C64-4242-A367-D5F961699994}" presName="composite" presStyleCnt="0"/>
      <dgm:spPr/>
    </dgm:pt>
    <dgm:pt modelId="{4B11CF4F-38E4-4D3C-B39A-7EE8C18EFF32}" type="pres">
      <dgm:prSet presAssocID="{6E6BAB05-7C64-4242-A367-D5F961699994}" presName="rect1" presStyleLbl="trAlignAcc1" presStyleIdx="2" presStyleCnt="10">
        <dgm:presLayoutVars>
          <dgm:bulletEnabled val="1"/>
        </dgm:presLayoutVars>
      </dgm:prSet>
      <dgm:spPr/>
    </dgm:pt>
    <dgm:pt modelId="{B64C2B63-2D18-4326-BFC4-9C6F7E2040C1}" type="pres">
      <dgm:prSet presAssocID="{6E6BAB05-7C64-4242-A367-D5F961699994}" presName="rect2" presStyleLbl="fgImgPlace1" presStyleIdx="2"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A351C9A8-A70D-4233-B0E9-85C9E931EBC7}" type="pres">
      <dgm:prSet presAssocID="{7F29D541-2897-4B03-957B-591549C651A4}" presName="sibTrans" presStyleCnt="0"/>
      <dgm:spPr/>
    </dgm:pt>
    <dgm:pt modelId="{24BCA1B0-5331-4A4C-B5A4-0E6DD1263529}" type="pres">
      <dgm:prSet presAssocID="{B181C6BC-3FF2-4CCA-BF4A-50F01B4D61A5}" presName="composite" presStyleCnt="0"/>
      <dgm:spPr/>
    </dgm:pt>
    <dgm:pt modelId="{35C61938-4537-4895-A5A1-57C95B2E1270}" type="pres">
      <dgm:prSet presAssocID="{B181C6BC-3FF2-4CCA-BF4A-50F01B4D61A5}" presName="rect1" presStyleLbl="trAlignAcc1" presStyleIdx="3" presStyleCnt="10">
        <dgm:presLayoutVars>
          <dgm:bulletEnabled val="1"/>
        </dgm:presLayoutVars>
      </dgm:prSet>
      <dgm:spPr/>
    </dgm:pt>
    <dgm:pt modelId="{5581CEFC-C7CA-4E89-AAD9-879FA912D0E7}" type="pres">
      <dgm:prSet presAssocID="{B181C6BC-3FF2-4CCA-BF4A-50F01B4D61A5}" presName="rect2" presStyleLbl="fgImgPlace1" presStyleIdx="3"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37FA3FD3-DEA6-45FA-BB15-5F16D3569CCC}" type="pres">
      <dgm:prSet presAssocID="{59DB0ED6-76BE-4A89-8C1A-0C10F9F023A3}" presName="sibTrans" presStyleCnt="0"/>
      <dgm:spPr/>
    </dgm:pt>
    <dgm:pt modelId="{FD2857A4-9A6D-4070-8686-671F3DBB7F5F}" type="pres">
      <dgm:prSet presAssocID="{D11F5151-35D2-4012-B14B-2DE813270235}" presName="composite" presStyleCnt="0"/>
      <dgm:spPr/>
    </dgm:pt>
    <dgm:pt modelId="{3D429B63-A696-46CB-B115-13A15CCF6827}" type="pres">
      <dgm:prSet presAssocID="{D11F5151-35D2-4012-B14B-2DE813270235}" presName="rect1" presStyleLbl="trAlignAcc1" presStyleIdx="4" presStyleCnt="10">
        <dgm:presLayoutVars>
          <dgm:bulletEnabled val="1"/>
        </dgm:presLayoutVars>
      </dgm:prSet>
      <dgm:spPr/>
    </dgm:pt>
    <dgm:pt modelId="{B5F5BB00-7670-432C-8B5F-D4CB8B7C7691}" type="pres">
      <dgm:prSet presAssocID="{D11F5151-35D2-4012-B14B-2DE813270235}" presName="rect2" presStyleLbl="fgImgPlace1" presStyleIdx="4"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965F62DD-BE2A-431A-AA1C-69035C7A84CD}" type="pres">
      <dgm:prSet presAssocID="{F92524C1-AB96-4D9A-B190-FA51C08E1F18}" presName="sibTrans" presStyleCnt="0"/>
      <dgm:spPr/>
    </dgm:pt>
    <dgm:pt modelId="{B80EC346-AFD4-4983-BA7B-196EE5C094DF}" type="pres">
      <dgm:prSet presAssocID="{4A6A673F-A9DC-4AFD-8FA6-DBE3AA387AA2}" presName="composite" presStyleCnt="0"/>
      <dgm:spPr/>
    </dgm:pt>
    <dgm:pt modelId="{6B89616D-4B32-4A90-B902-088FE6ED00F7}" type="pres">
      <dgm:prSet presAssocID="{4A6A673F-A9DC-4AFD-8FA6-DBE3AA387AA2}" presName="rect1" presStyleLbl="trAlignAcc1" presStyleIdx="5" presStyleCnt="10">
        <dgm:presLayoutVars>
          <dgm:bulletEnabled val="1"/>
        </dgm:presLayoutVars>
      </dgm:prSet>
      <dgm:spPr/>
    </dgm:pt>
    <dgm:pt modelId="{710B8157-4E9C-43C2-B7A5-83BD8E6F4CB5}" type="pres">
      <dgm:prSet presAssocID="{4A6A673F-A9DC-4AFD-8FA6-DBE3AA387AA2}" presName="rect2" presStyleLbl="fgImgPlace1" presStyleIdx="5"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BF897F3E-45F4-48D5-8202-7CC5B9C08C12}" type="pres">
      <dgm:prSet presAssocID="{59996D29-4DA0-41DA-8575-7F35B2A4A6FD}" presName="sibTrans" presStyleCnt="0"/>
      <dgm:spPr/>
    </dgm:pt>
    <dgm:pt modelId="{013F36A6-319D-4BE6-9BCF-60B52BD0D56A}" type="pres">
      <dgm:prSet presAssocID="{69B7A8A8-D5F4-4008-AFA5-2F2B2E5AD42A}" presName="composite" presStyleCnt="0"/>
      <dgm:spPr/>
    </dgm:pt>
    <dgm:pt modelId="{0A36A97B-E0A0-481B-96E2-D8AB2F6772C8}" type="pres">
      <dgm:prSet presAssocID="{69B7A8A8-D5F4-4008-AFA5-2F2B2E5AD42A}" presName="rect1" presStyleLbl="trAlignAcc1" presStyleIdx="6" presStyleCnt="10">
        <dgm:presLayoutVars>
          <dgm:bulletEnabled val="1"/>
        </dgm:presLayoutVars>
      </dgm:prSet>
      <dgm:spPr/>
    </dgm:pt>
    <dgm:pt modelId="{EA90F528-39A6-47EE-9356-4A1555050725}" type="pres">
      <dgm:prSet presAssocID="{69B7A8A8-D5F4-4008-AFA5-2F2B2E5AD42A}" presName="rect2" presStyleLbl="fgImgPlace1" presStyleIdx="6"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861DEAE6-EC4B-48EB-AB72-9C2FE649B1D1}" type="pres">
      <dgm:prSet presAssocID="{01D1ABBB-3CEA-48C0-A7BF-439C0A809590}" presName="sibTrans" presStyleCnt="0"/>
      <dgm:spPr/>
    </dgm:pt>
    <dgm:pt modelId="{294C68EC-6A54-4DA2-A37E-A6CF5FAAF27F}" type="pres">
      <dgm:prSet presAssocID="{2B80BB65-000D-43AF-A4AD-EB629CD8673F}" presName="composite" presStyleCnt="0"/>
      <dgm:spPr/>
    </dgm:pt>
    <dgm:pt modelId="{C3F84F40-3AB2-4818-8FA2-D11EB56BAED3}" type="pres">
      <dgm:prSet presAssocID="{2B80BB65-000D-43AF-A4AD-EB629CD8673F}" presName="rect1" presStyleLbl="trAlignAcc1" presStyleIdx="7" presStyleCnt="10">
        <dgm:presLayoutVars>
          <dgm:bulletEnabled val="1"/>
        </dgm:presLayoutVars>
      </dgm:prSet>
      <dgm:spPr/>
    </dgm:pt>
    <dgm:pt modelId="{D21B83AE-4833-41AC-A7D4-FCB3AB11310B}" type="pres">
      <dgm:prSet presAssocID="{2B80BB65-000D-43AF-A4AD-EB629CD8673F}" presName="rect2" presStyleLbl="fgImgPlace1" presStyleIdx="7"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F2DA351A-0D5E-4E4B-8D1D-CDB661066C8F}" type="pres">
      <dgm:prSet presAssocID="{A143AEE6-1FEC-4B95-8EDD-C9B96802A75E}" presName="sibTrans" presStyleCnt="0"/>
      <dgm:spPr/>
    </dgm:pt>
    <dgm:pt modelId="{DBF647F9-BA0C-4AE3-8833-2C0CEB4136C7}" type="pres">
      <dgm:prSet presAssocID="{DC5DCEB0-DA4F-45C5-8E17-F04ED87E6577}" presName="composite" presStyleCnt="0"/>
      <dgm:spPr/>
    </dgm:pt>
    <dgm:pt modelId="{1987DE13-7F7C-4A64-B9A6-FCEC58EF35E9}" type="pres">
      <dgm:prSet presAssocID="{DC5DCEB0-DA4F-45C5-8E17-F04ED87E6577}" presName="rect1" presStyleLbl="trAlignAcc1" presStyleIdx="8" presStyleCnt="10">
        <dgm:presLayoutVars>
          <dgm:bulletEnabled val="1"/>
        </dgm:presLayoutVars>
      </dgm:prSet>
      <dgm:spPr/>
    </dgm:pt>
    <dgm:pt modelId="{044B7755-1BD6-4A8D-8E79-60E3F68457F3}" type="pres">
      <dgm:prSet presAssocID="{DC5DCEB0-DA4F-45C5-8E17-F04ED87E6577}" presName="rect2" presStyleLbl="fgImgPlace1" presStyleIdx="8"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4483BAD2-31E9-47C0-8B4F-B6F55992EBCD}" type="pres">
      <dgm:prSet presAssocID="{4044431F-B76E-4084-A996-497F8A900391}" presName="sibTrans" presStyleCnt="0"/>
      <dgm:spPr/>
    </dgm:pt>
    <dgm:pt modelId="{19B96AC0-E2EA-4386-A8CE-E683B1FD1AE0}" type="pres">
      <dgm:prSet presAssocID="{B9D725E2-DD71-4A2C-97D4-806AB637468D}" presName="composite" presStyleCnt="0"/>
      <dgm:spPr/>
    </dgm:pt>
    <dgm:pt modelId="{6F1C0E9F-7E29-4CAC-8454-9A7B17931861}" type="pres">
      <dgm:prSet presAssocID="{B9D725E2-DD71-4A2C-97D4-806AB637468D}" presName="rect1" presStyleLbl="trAlignAcc1" presStyleIdx="9" presStyleCnt="10">
        <dgm:presLayoutVars>
          <dgm:bulletEnabled val="1"/>
        </dgm:presLayoutVars>
      </dgm:prSet>
      <dgm:spPr/>
    </dgm:pt>
    <dgm:pt modelId="{D85671A5-C6EB-4AAD-8F08-57525CBFE711}" type="pres">
      <dgm:prSet presAssocID="{B9D725E2-DD71-4A2C-97D4-806AB637468D}" presName="rect2" presStyleLbl="fgImgPlace1" presStyleIdx="9"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Lst>
  <dgm:cxnLst>
    <dgm:cxn modelId="{CD818707-ACEA-46D1-A1B4-2410037815C5}" srcId="{5B27C024-9B44-42E5-8D75-F3F467D4F877}" destId="{DC5DCEB0-DA4F-45C5-8E17-F04ED87E6577}" srcOrd="8" destOrd="0" parTransId="{1B7166E5-2F27-4621-800B-4AA70FB333FF}" sibTransId="{4044431F-B76E-4084-A996-497F8A900391}"/>
    <dgm:cxn modelId="{B66F1B09-C738-4528-9C3F-29BE02B30E31}" type="presOf" srcId="{2B80BB65-000D-43AF-A4AD-EB629CD8673F}" destId="{C3F84F40-3AB2-4818-8FA2-D11EB56BAED3}" srcOrd="0" destOrd="0" presId="urn:microsoft.com/office/officeart/2008/layout/PictureStrips"/>
    <dgm:cxn modelId="{9A034509-2690-4E77-8C9E-9267A38B6B9D}" type="presOf" srcId="{69B7A8A8-D5F4-4008-AFA5-2F2B2E5AD42A}" destId="{0A36A97B-E0A0-481B-96E2-D8AB2F6772C8}" srcOrd="0" destOrd="0" presId="urn:microsoft.com/office/officeart/2008/layout/PictureStrips"/>
    <dgm:cxn modelId="{B326780A-0111-422E-860E-DB8CC42335A1}" type="presOf" srcId="{B181C6BC-3FF2-4CCA-BF4A-50F01B4D61A5}" destId="{35C61938-4537-4895-A5A1-57C95B2E1270}" srcOrd="0" destOrd="0" presId="urn:microsoft.com/office/officeart/2008/layout/PictureStrips"/>
    <dgm:cxn modelId="{EA44D11F-74A6-4356-8EE5-7F4E5B93CCEC}" srcId="{5B27C024-9B44-42E5-8D75-F3F467D4F877}" destId="{A1F44F0B-5F1C-4CE8-A7F9-8E4173533C3B}" srcOrd="0" destOrd="0" parTransId="{04063993-3FAC-4FEE-91D2-B5C38267C783}" sibTransId="{F827AB94-DA6F-43D6-AC41-4C7FEECC6601}"/>
    <dgm:cxn modelId="{CD768B2E-9B72-4C12-9412-7EA51A599685}" srcId="{5B27C024-9B44-42E5-8D75-F3F467D4F877}" destId="{D11F5151-35D2-4012-B14B-2DE813270235}" srcOrd="4" destOrd="0" parTransId="{908D1B31-676F-49B3-AB77-8FBD904FFC3E}" sibTransId="{F92524C1-AB96-4D9A-B190-FA51C08E1F18}"/>
    <dgm:cxn modelId="{2F11A643-1296-4BA3-8990-9BEBE5558BCA}" type="presOf" srcId="{4A6A673F-A9DC-4AFD-8FA6-DBE3AA387AA2}" destId="{6B89616D-4B32-4A90-B902-088FE6ED00F7}" srcOrd="0" destOrd="0" presId="urn:microsoft.com/office/officeart/2008/layout/PictureStrips"/>
    <dgm:cxn modelId="{B4AD4D44-5A67-457D-A9BB-EA63C3232E3E}" srcId="{5B27C024-9B44-42E5-8D75-F3F467D4F877}" destId="{4A6A673F-A9DC-4AFD-8FA6-DBE3AA387AA2}" srcOrd="5" destOrd="0" parTransId="{CFF49437-930B-4079-B330-A5B70B3E8140}" sibTransId="{59996D29-4DA0-41DA-8575-7F35B2A4A6FD}"/>
    <dgm:cxn modelId="{D0C0D44B-A645-4547-BE13-81EFC7838DDC}" type="presOf" srcId="{5CFB1511-2ADB-4E40-A331-5E5F8C4358A9}" destId="{11F1AA8C-639D-4E8F-AAF2-265F6AE5646F}" srcOrd="0" destOrd="0" presId="urn:microsoft.com/office/officeart/2008/layout/PictureStrips"/>
    <dgm:cxn modelId="{649FAC6C-9364-4349-877F-3F777F6B737A}" type="presOf" srcId="{DC5DCEB0-DA4F-45C5-8E17-F04ED87E6577}" destId="{1987DE13-7F7C-4A64-B9A6-FCEC58EF35E9}" srcOrd="0" destOrd="0" presId="urn:microsoft.com/office/officeart/2008/layout/PictureStrips"/>
    <dgm:cxn modelId="{014EA34E-1821-4EC9-956A-D0F41B89E7CA}" type="presOf" srcId="{6E6BAB05-7C64-4242-A367-D5F961699994}" destId="{4B11CF4F-38E4-4D3C-B39A-7EE8C18EFF32}" srcOrd="0" destOrd="0" presId="urn:microsoft.com/office/officeart/2008/layout/PictureStrips"/>
    <dgm:cxn modelId="{AE79FF70-C1F3-46FB-AC1E-183D39C13EA7}" type="presOf" srcId="{5B27C024-9B44-42E5-8D75-F3F467D4F877}" destId="{16FCC325-1D63-42E8-98F5-9A464A3D9056}" srcOrd="0" destOrd="0" presId="urn:microsoft.com/office/officeart/2008/layout/PictureStrips"/>
    <dgm:cxn modelId="{B5DE0B59-94BB-46C1-8449-FF0E158CAF29}" srcId="{5B27C024-9B44-42E5-8D75-F3F467D4F877}" destId="{6E6BAB05-7C64-4242-A367-D5F961699994}" srcOrd="2" destOrd="0" parTransId="{0C7EA2C1-6E6D-4CF3-ADD6-C86031DBECA3}" sibTransId="{7F29D541-2897-4B03-957B-591549C651A4}"/>
    <dgm:cxn modelId="{F69B0388-D666-46CB-A036-3A55A065AC01}" srcId="{5B27C024-9B44-42E5-8D75-F3F467D4F877}" destId="{5CFB1511-2ADB-4E40-A331-5E5F8C4358A9}" srcOrd="1" destOrd="0" parTransId="{D513408A-685D-4D17-9B53-69FCAFF1DC5F}" sibTransId="{459C36CE-1472-4C76-A34F-38AC352717B1}"/>
    <dgm:cxn modelId="{7E3BC6B8-6EFE-43B0-B49A-214DE75AFB1F}" srcId="{5B27C024-9B44-42E5-8D75-F3F467D4F877}" destId="{B9D725E2-DD71-4A2C-97D4-806AB637468D}" srcOrd="9" destOrd="0" parTransId="{385A67FF-F0C6-4309-8D66-7F93F3462DFF}" sibTransId="{5335FAE6-E3D8-4965-88C2-C0846CAABEF0}"/>
    <dgm:cxn modelId="{7B5EF4B9-ABD0-4FD3-98F0-EC3C762820D6}" type="presOf" srcId="{D11F5151-35D2-4012-B14B-2DE813270235}" destId="{3D429B63-A696-46CB-B115-13A15CCF6827}" srcOrd="0" destOrd="0" presId="urn:microsoft.com/office/officeart/2008/layout/PictureStrips"/>
    <dgm:cxn modelId="{B906C1BB-9AAC-4C15-963B-82B189094C40}" srcId="{5B27C024-9B44-42E5-8D75-F3F467D4F877}" destId="{B181C6BC-3FF2-4CCA-BF4A-50F01B4D61A5}" srcOrd="3" destOrd="0" parTransId="{E14EA664-6852-429C-8C06-CDDC855EE8A7}" sibTransId="{59DB0ED6-76BE-4A89-8C1A-0C10F9F023A3}"/>
    <dgm:cxn modelId="{705F69CF-2954-4F75-983B-97270F38BB43}" type="presOf" srcId="{A1F44F0B-5F1C-4CE8-A7F9-8E4173533C3B}" destId="{D9771A81-FFA0-45B4-AF94-0E1A98E984AF}" srcOrd="0" destOrd="0" presId="urn:microsoft.com/office/officeart/2008/layout/PictureStrips"/>
    <dgm:cxn modelId="{564FADCF-73DF-4396-B807-E4FB42583691}" srcId="{5B27C024-9B44-42E5-8D75-F3F467D4F877}" destId="{2B80BB65-000D-43AF-A4AD-EB629CD8673F}" srcOrd="7" destOrd="0" parTransId="{81F48669-A204-4223-B540-8C0F85AC95EC}" sibTransId="{A143AEE6-1FEC-4B95-8EDD-C9B96802A75E}"/>
    <dgm:cxn modelId="{04DDE5DD-8333-4017-BF7E-6B7033086E29}" type="presOf" srcId="{B9D725E2-DD71-4A2C-97D4-806AB637468D}" destId="{6F1C0E9F-7E29-4CAC-8454-9A7B17931861}" srcOrd="0" destOrd="0" presId="urn:microsoft.com/office/officeart/2008/layout/PictureStrips"/>
    <dgm:cxn modelId="{BA0FC1F4-275E-4D19-90C7-267B1A29F9E0}" srcId="{5B27C024-9B44-42E5-8D75-F3F467D4F877}" destId="{69B7A8A8-D5F4-4008-AFA5-2F2B2E5AD42A}" srcOrd="6" destOrd="0" parTransId="{5C83FFF6-13D1-4F50-B3AD-2440A565CF9D}" sibTransId="{01D1ABBB-3CEA-48C0-A7BF-439C0A809590}"/>
    <dgm:cxn modelId="{7D738D2A-C157-424C-AD7A-C1D88D800389}" type="presParOf" srcId="{16FCC325-1D63-42E8-98F5-9A464A3D9056}" destId="{78DD5430-9FBA-4D01-9EF1-DF59538EF30A}" srcOrd="0" destOrd="0" presId="urn:microsoft.com/office/officeart/2008/layout/PictureStrips"/>
    <dgm:cxn modelId="{334C06DE-2841-4514-928C-7E8B7D18AB41}" type="presParOf" srcId="{78DD5430-9FBA-4D01-9EF1-DF59538EF30A}" destId="{D9771A81-FFA0-45B4-AF94-0E1A98E984AF}" srcOrd="0" destOrd="0" presId="urn:microsoft.com/office/officeart/2008/layout/PictureStrips"/>
    <dgm:cxn modelId="{1A07CB85-BB27-495B-ACC9-A6A7B40C9E97}" type="presParOf" srcId="{78DD5430-9FBA-4D01-9EF1-DF59538EF30A}" destId="{6339B3DD-6671-41DC-A877-74CD45F01505}" srcOrd="1" destOrd="0" presId="urn:microsoft.com/office/officeart/2008/layout/PictureStrips"/>
    <dgm:cxn modelId="{A7639F9F-5ED6-4392-BC65-F8038069F718}" type="presParOf" srcId="{16FCC325-1D63-42E8-98F5-9A464A3D9056}" destId="{0CAE926F-643D-4A94-B166-F1CCACF01D1C}" srcOrd="1" destOrd="0" presId="urn:microsoft.com/office/officeart/2008/layout/PictureStrips"/>
    <dgm:cxn modelId="{8447904C-00E8-4375-A175-E84A9CF54E48}" type="presParOf" srcId="{16FCC325-1D63-42E8-98F5-9A464A3D9056}" destId="{5789B22D-7C30-4EF2-A9E5-A777ECB1E054}" srcOrd="2" destOrd="0" presId="urn:microsoft.com/office/officeart/2008/layout/PictureStrips"/>
    <dgm:cxn modelId="{8EE0181F-5537-4E0A-8DA8-18F99B615207}" type="presParOf" srcId="{5789B22D-7C30-4EF2-A9E5-A777ECB1E054}" destId="{11F1AA8C-639D-4E8F-AAF2-265F6AE5646F}" srcOrd="0" destOrd="0" presId="urn:microsoft.com/office/officeart/2008/layout/PictureStrips"/>
    <dgm:cxn modelId="{64A8C262-A176-4013-B3FB-09958CF7B494}" type="presParOf" srcId="{5789B22D-7C30-4EF2-A9E5-A777ECB1E054}" destId="{5AF0B6BF-C910-4C10-B8E5-0189F7F0FB78}" srcOrd="1" destOrd="0" presId="urn:microsoft.com/office/officeart/2008/layout/PictureStrips"/>
    <dgm:cxn modelId="{CD5B083E-2B55-4336-9762-88DB2EE26FCB}" type="presParOf" srcId="{16FCC325-1D63-42E8-98F5-9A464A3D9056}" destId="{D1891F2F-3735-4BB5-8088-72D3B0AB8B53}" srcOrd="3" destOrd="0" presId="urn:microsoft.com/office/officeart/2008/layout/PictureStrips"/>
    <dgm:cxn modelId="{F6873275-FD21-4182-9844-8C9390237619}" type="presParOf" srcId="{16FCC325-1D63-42E8-98F5-9A464A3D9056}" destId="{BAB5F357-7795-4CF6-8F78-D7530EF4872B}" srcOrd="4" destOrd="0" presId="urn:microsoft.com/office/officeart/2008/layout/PictureStrips"/>
    <dgm:cxn modelId="{0994DA8B-8A28-4ED4-83B4-DA109C37A975}" type="presParOf" srcId="{BAB5F357-7795-4CF6-8F78-D7530EF4872B}" destId="{4B11CF4F-38E4-4D3C-B39A-7EE8C18EFF32}" srcOrd="0" destOrd="0" presId="urn:microsoft.com/office/officeart/2008/layout/PictureStrips"/>
    <dgm:cxn modelId="{5252F1F9-7550-43DC-A616-297D45361C10}" type="presParOf" srcId="{BAB5F357-7795-4CF6-8F78-D7530EF4872B}" destId="{B64C2B63-2D18-4326-BFC4-9C6F7E2040C1}" srcOrd="1" destOrd="0" presId="urn:microsoft.com/office/officeart/2008/layout/PictureStrips"/>
    <dgm:cxn modelId="{716690C9-9C8C-4881-ACB3-2EEF55A279ED}" type="presParOf" srcId="{16FCC325-1D63-42E8-98F5-9A464A3D9056}" destId="{A351C9A8-A70D-4233-B0E9-85C9E931EBC7}" srcOrd="5" destOrd="0" presId="urn:microsoft.com/office/officeart/2008/layout/PictureStrips"/>
    <dgm:cxn modelId="{7E1A6065-C421-4237-A261-0D6F905F5FF4}" type="presParOf" srcId="{16FCC325-1D63-42E8-98F5-9A464A3D9056}" destId="{24BCA1B0-5331-4A4C-B5A4-0E6DD1263529}" srcOrd="6" destOrd="0" presId="urn:microsoft.com/office/officeart/2008/layout/PictureStrips"/>
    <dgm:cxn modelId="{74F677EC-E00A-422F-9A68-5D53E5A4A129}" type="presParOf" srcId="{24BCA1B0-5331-4A4C-B5A4-0E6DD1263529}" destId="{35C61938-4537-4895-A5A1-57C95B2E1270}" srcOrd="0" destOrd="0" presId="urn:microsoft.com/office/officeart/2008/layout/PictureStrips"/>
    <dgm:cxn modelId="{3D638734-B509-46F7-B58B-215A33D93256}" type="presParOf" srcId="{24BCA1B0-5331-4A4C-B5A4-0E6DD1263529}" destId="{5581CEFC-C7CA-4E89-AAD9-879FA912D0E7}" srcOrd="1" destOrd="0" presId="urn:microsoft.com/office/officeart/2008/layout/PictureStrips"/>
    <dgm:cxn modelId="{50AF44EF-4791-4BD3-8596-CD5419430F5C}" type="presParOf" srcId="{16FCC325-1D63-42E8-98F5-9A464A3D9056}" destId="{37FA3FD3-DEA6-45FA-BB15-5F16D3569CCC}" srcOrd="7" destOrd="0" presId="urn:microsoft.com/office/officeart/2008/layout/PictureStrips"/>
    <dgm:cxn modelId="{4193B92D-15F3-4509-91E4-D39D3432F5BB}" type="presParOf" srcId="{16FCC325-1D63-42E8-98F5-9A464A3D9056}" destId="{FD2857A4-9A6D-4070-8686-671F3DBB7F5F}" srcOrd="8" destOrd="0" presId="urn:microsoft.com/office/officeart/2008/layout/PictureStrips"/>
    <dgm:cxn modelId="{FF5CE79E-ECDC-4D63-906F-163A566EBC4B}" type="presParOf" srcId="{FD2857A4-9A6D-4070-8686-671F3DBB7F5F}" destId="{3D429B63-A696-46CB-B115-13A15CCF6827}" srcOrd="0" destOrd="0" presId="urn:microsoft.com/office/officeart/2008/layout/PictureStrips"/>
    <dgm:cxn modelId="{F2776669-F1F5-4042-B471-0A2434E16B6A}" type="presParOf" srcId="{FD2857A4-9A6D-4070-8686-671F3DBB7F5F}" destId="{B5F5BB00-7670-432C-8B5F-D4CB8B7C7691}" srcOrd="1" destOrd="0" presId="urn:microsoft.com/office/officeart/2008/layout/PictureStrips"/>
    <dgm:cxn modelId="{1E7187C5-2CDA-45DB-9DF7-7E382D50DCB6}" type="presParOf" srcId="{16FCC325-1D63-42E8-98F5-9A464A3D9056}" destId="{965F62DD-BE2A-431A-AA1C-69035C7A84CD}" srcOrd="9" destOrd="0" presId="urn:microsoft.com/office/officeart/2008/layout/PictureStrips"/>
    <dgm:cxn modelId="{6C962643-074C-4F46-9CC7-0D72CAAF92F7}" type="presParOf" srcId="{16FCC325-1D63-42E8-98F5-9A464A3D9056}" destId="{B80EC346-AFD4-4983-BA7B-196EE5C094DF}" srcOrd="10" destOrd="0" presId="urn:microsoft.com/office/officeart/2008/layout/PictureStrips"/>
    <dgm:cxn modelId="{19E92EF9-6DF2-415C-940C-D18698977A91}" type="presParOf" srcId="{B80EC346-AFD4-4983-BA7B-196EE5C094DF}" destId="{6B89616D-4B32-4A90-B902-088FE6ED00F7}" srcOrd="0" destOrd="0" presId="urn:microsoft.com/office/officeart/2008/layout/PictureStrips"/>
    <dgm:cxn modelId="{4676EC90-DB6E-459D-BDFF-49AEDFA61823}" type="presParOf" srcId="{B80EC346-AFD4-4983-BA7B-196EE5C094DF}" destId="{710B8157-4E9C-43C2-B7A5-83BD8E6F4CB5}" srcOrd="1" destOrd="0" presId="urn:microsoft.com/office/officeart/2008/layout/PictureStrips"/>
    <dgm:cxn modelId="{940D673F-C13E-4E03-838F-D9B5337326AF}" type="presParOf" srcId="{16FCC325-1D63-42E8-98F5-9A464A3D9056}" destId="{BF897F3E-45F4-48D5-8202-7CC5B9C08C12}" srcOrd="11" destOrd="0" presId="urn:microsoft.com/office/officeart/2008/layout/PictureStrips"/>
    <dgm:cxn modelId="{87C53CFA-A8F4-4372-BDE6-4F4A2874B6E8}" type="presParOf" srcId="{16FCC325-1D63-42E8-98F5-9A464A3D9056}" destId="{013F36A6-319D-4BE6-9BCF-60B52BD0D56A}" srcOrd="12" destOrd="0" presId="urn:microsoft.com/office/officeart/2008/layout/PictureStrips"/>
    <dgm:cxn modelId="{AF0BFC1D-6CB6-453E-89B6-BA9DEC4E43F7}" type="presParOf" srcId="{013F36A6-319D-4BE6-9BCF-60B52BD0D56A}" destId="{0A36A97B-E0A0-481B-96E2-D8AB2F6772C8}" srcOrd="0" destOrd="0" presId="urn:microsoft.com/office/officeart/2008/layout/PictureStrips"/>
    <dgm:cxn modelId="{F3B3DA8C-9C89-46D1-B723-29B709ADD139}" type="presParOf" srcId="{013F36A6-319D-4BE6-9BCF-60B52BD0D56A}" destId="{EA90F528-39A6-47EE-9356-4A1555050725}" srcOrd="1" destOrd="0" presId="urn:microsoft.com/office/officeart/2008/layout/PictureStrips"/>
    <dgm:cxn modelId="{144D3F1F-BD01-450B-9BB0-1D55DF9C6E93}" type="presParOf" srcId="{16FCC325-1D63-42E8-98F5-9A464A3D9056}" destId="{861DEAE6-EC4B-48EB-AB72-9C2FE649B1D1}" srcOrd="13" destOrd="0" presId="urn:microsoft.com/office/officeart/2008/layout/PictureStrips"/>
    <dgm:cxn modelId="{3046722B-26B2-4148-936E-046BDD7A6D7C}" type="presParOf" srcId="{16FCC325-1D63-42E8-98F5-9A464A3D9056}" destId="{294C68EC-6A54-4DA2-A37E-A6CF5FAAF27F}" srcOrd="14" destOrd="0" presId="urn:microsoft.com/office/officeart/2008/layout/PictureStrips"/>
    <dgm:cxn modelId="{DFBF2402-841A-4DCF-AFAD-1985203CBA32}" type="presParOf" srcId="{294C68EC-6A54-4DA2-A37E-A6CF5FAAF27F}" destId="{C3F84F40-3AB2-4818-8FA2-D11EB56BAED3}" srcOrd="0" destOrd="0" presId="urn:microsoft.com/office/officeart/2008/layout/PictureStrips"/>
    <dgm:cxn modelId="{35BF45F4-C708-4D1E-ADBB-C04CF3F5BE17}" type="presParOf" srcId="{294C68EC-6A54-4DA2-A37E-A6CF5FAAF27F}" destId="{D21B83AE-4833-41AC-A7D4-FCB3AB11310B}" srcOrd="1" destOrd="0" presId="urn:microsoft.com/office/officeart/2008/layout/PictureStrips"/>
    <dgm:cxn modelId="{E5465B7F-CFEC-4BF9-89B5-D7C8F63C8C3E}" type="presParOf" srcId="{16FCC325-1D63-42E8-98F5-9A464A3D9056}" destId="{F2DA351A-0D5E-4E4B-8D1D-CDB661066C8F}" srcOrd="15" destOrd="0" presId="urn:microsoft.com/office/officeart/2008/layout/PictureStrips"/>
    <dgm:cxn modelId="{7FF078D4-A776-43B7-881F-4744CE29AC11}" type="presParOf" srcId="{16FCC325-1D63-42E8-98F5-9A464A3D9056}" destId="{DBF647F9-BA0C-4AE3-8833-2C0CEB4136C7}" srcOrd="16" destOrd="0" presId="urn:microsoft.com/office/officeart/2008/layout/PictureStrips"/>
    <dgm:cxn modelId="{FFE363AB-AC1E-495F-912E-7A24759C5B0A}" type="presParOf" srcId="{DBF647F9-BA0C-4AE3-8833-2C0CEB4136C7}" destId="{1987DE13-7F7C-4A64-B9A6-FCEC58EF35E9}" srcOrd="0" destOrd="0" presId="urn:microsoft.com/office/officeart/2008/layout/PictureStrips"/>
    <dgm:cxn modelId="{307194B9-CF98-4CF4-B892-0A16C86287F4}" type="presParOf" srcId="{DBF647F9-BA0C-4AE3-8833-2C0CEB4136C7}" destId="{044B7755-1BD6-4A8D-8E79-60E3F68457F3}" srcOrd="1" destOrd="0" presId="urn:microsoft.com/office/officeart/2008/layout/PictureStrips"/>
    <dgm:cxn modelId="{AE77716A-4DAF-46B3-960D-FCB328FD4937}" type="presParOf" srcId="{16FCC325-1D63-42E8-98F5-9A464A3D9056}" destId="{4483BAD2-31E9-47C0-8B4F-B6F55992EBCD}" srcOrd="17" destOrd="0" presId="urn:microsoft.com/office/officeart/2008/layout/PictureStrips"/>
    <dgm:cxn modelId="{A48E14AF-A097-4F29-A4FD-72D772254B77}" type="presParOf" srcId="{16FCC325-1D63-42E8-98F5-9A464A3D9056}" destId="{19B96AC0-E2EA-4386-A8CE-E683B1FD1AE0}" srcOrd="18" destOrd="0" presId="urn:microsoft.com/office/officeart/2008/layout/PictureStrips"/>
    <dgm:cxn modelId="{C528EAB9-D801-496D-B50A-12D2C8C7B820}" type="presParOf" srcId="{19B96AC0-E2EA-4386-A8CE-E683B1FD1AE0}" destId="{6F1C0E9F-7E29-4CAC-8454-9A7B17931861}" srcOrd="0" destOrd="0" presId="urn:microsoft.com/office/officeart/2008/layout/PictureStrips"/>
    <dgm:cxn modelId="{AA8FF00A-BFDA-4DB5-B1EA-192945DB6AE1}" type="presParOf" srcId="{19B96AC0-E2EA-4386-A8CE-E683B1FD1AE0}" destId="{D85671A5-C6EB-4AAD-8F08-57525CBFE711}" srcOrd="1" destOrd="0" presId="urn:microsoft.com/office/officeart/2008/layout/PictureStrips"/>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E5C5B5-A538-42FC-A939-25A165F93C9F}"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CBE2A2B7-D576-415C-ADDC-196834487E91}">
      <dgm:prSet phldrT="[Text]" custT="1"/>
      <dgm:spPr/>
      <dgm:t>
        <a:bodyPr/>
        <a:lstStyle/>
        <a:p>
          <a:r>
            <a:rPr lang="en-US" sz="1200" b="1">
              <a:solidFill>
                <a:schemeClr val="bg2"/>
              </a:solidFill>
              <a:latin typeface="Arial Black"/>
            </a:rPr>
            <a:t>Dr. Margaret Cage</a:t>
          </a:r>
          <a:endParaRPr lang="en-US" sz="1000">
            <a:solidFill>
              <a:schemeClr val="bg2"/>
            </a:solidFill>
            <a:latin typeface="Arial Black"/>
          </a:endParaRPr>
        </a:p>
        <a:p>
          <a:pPr rtl="0"/>
          <a:r>
            <a:rPr lang="en-US" sz="1000">
              <a:solidFill>
                <a:schemeClr val="bg2"/>
              </a:solidFill>
              <a:latin typeface="Arial Black"/>
            </a:rPr>
            <a:t>Deputy Secretary, OSE</a:t>
          </a:r>
        </a:p>
      </dgm:t>
    </dgm:pt>
    <dgm:pt modelId="{E537705D-A268-4955-8408-7C18A9EE153A}" type="parTrans" cxnId="{7BC7F464-9310-4C84-8F16-A8A6ED568743}">
      <dgm:prSet/>
      <dgm:spPr/>
      <dgm:t>
        <a:bodyPr/>
        <a:lstStyle/>
        <a:p>
          <a:endParaRPr lang="en-US"/>
        </a:p>
      </dgm:t>
    </dgm:pt>
    <dgm:pt modelId="{47F5A607-C749-4E00-B4B6-64FE6F9288F3}" type="sibTrans" cxnId="{7BC7F464-9310-4C84-8F16-A8A6ED568743}">
      <dgm:prSet/>
      <dgm:spPr/>
      <dgm:t>
        <a:bodyPr/>
        <a:lstStyle/>
        <a:p>
          <a:endParaRPr lang="en-US"/>
        </a:p>
      </dgm:t>
    </dgm:pt>
    <dgm:pt modelId="{34E4164A-BFCC-4D32-A791-7A026FB869B5}">
      <dgm:prSet phldrT="[Text]" custT="1"/>
      <dgm:spPr/>
      <dgm:t>
        <a:bodyPr/>
        <a:lstStyle/>
        <a:p>
          <a:r>
            <a:rPr lang="en-US" sz="1200" b="1">
              <a:solidFill>
                <a:schemeClr val="bg2"/>
              </a:solidFill>
              <a:latin typeface="Arial Black"/>
            </a:rPr>
            <a:t>Dr. Tyre Jenkins</a:t>
          </a:r>
        </a:p>
        <a:p>
          <a:r>
            <a:rPr lang="en-US" sz="1000">
              <a:solidFill>
                <a:schemeClr val="bg2"/>
              </a:solidFill>
              <a:latin typeface="Arial Black"/>
            </a:rPr>
            <a:t>Deputy Director, OSE</a:t>
          </a:r>
        </a:p>
      </dgm:t>
    </dgm:pt>
    <dgm:pt modelId="{94D54F20-DF2F-4828-88B7-2276638263B7}" type="parTrans" cxnId="{DADD236E-D1B1-4E40-BD3F-27464CC594B7}">
      <dgm:prSet/>
      <dgm:spPr/>
      <dgm:t>
        <a:bodyPr/>
        <a:lstStyle/>
        <a:p>
          <a:endParaRPr lang="en-US"/>
        </a:p>
      </dgm:t>
    </dgm:pt>
    <dgm:pt modelId="{3F06A2AA-4D0A-429A-9C1D-9328767F67C2}" type="sibTrans" cxnId="{DADD236E-D1B1-4E40-BD3F-27464CC594B7}">
      <dgm:prSet/>
      <dgm:spPr/>
      <dgm:t>
        <a:bodyPr/>
        <a:lstStyle/>
        <a:p>
          <a:endParaRPr lang="en-US"/>
        </a:p>
      </dgm:t>
    </dgm:pt>
    <dgm:pt modelId="{AE4EE86C-FB31-46EE-A409-E9A077DD132F}">
      <dgm:prSet phldrT="[Text]" custT="1"/>
      <dgm:spPr/>
      <dgm:t>
        <a:bodyPr/>
        <a:lstStyle/>
        <a:p>
          <a:r>
            <a:rPr lang="en-US" sz="1200" b="1">
              <a:solidFill>
                <a:schemeClr val="bg2"/>
              </a:solidFill>
              <a:latin typeface="Arial Black"/>
            </a:rPr>
            <a:t>Charlene Marcotte </a:t>
          </a:r>
        </a:p>
        <a:p>
          <a:r>
            <a:rPr lang="en-US" sz="1000">
              <a:solidFill>
                <a:schemeClr val="bg2"/>
              </a:solidFill>
              <a:latin typeface="Arial Black"/>
            </a:rPr>
            <a:t>Deputy Director of Data &amp; Finance</a:t>
          </a:r>
        </a:p>
      </dgm:t>
    </dgm:pt>
    <dgm:pt modelId="{B07A04B2-1F11-4FD9-9868-D66DAE17B8F4}" type="parTrans" cxnId="{174EBBB7-E65F-427F-B1DB-740A6076084E}">
      <dgm:prSet/>
      <dgm:spPr/>
      <dgm:t>
        <a:bodyPr/>
        <a:lstStyle/>
        <a:p>
          <a:endParaRPr lang="en-US"/>
        </a:p>
      </dgm:t>
    </dgm:pt>
    <dgm:pt modelId="{36D6917F-70AC-4BC8-956A-03CA61734C18}" type="sibTrans" cxnId="{174EBBB7-E65F-427F-B1DB-740A6076084E}">
      <dgm:prSet/>
      <dgm:spPr/>
      <dgm:t>
        <a:bodyPr/>
        <a:lstStyle/>
        <a:p>
          <a:endParaRPr lang="en-US"/>
        </a:p>
      </dgm:t>
    </dgm:pt>
    <dgm:pt modelId="{E554AF17-5D52-48C7-AB17-26A04AA0633A}">
      <dgm:prSet custT="1"/>
      <dgm:spPr/>
      <dgm:t>
        <a:bodyPr/>
        <a:lstStyle/>
        <a:p>
          <a:pPr>
            <a:lnSpc>
              <a:spcPct val="0"/>
            </a:lnSpc>
          </a:pPr>
          <a:endParaRPr lang="en-US" sz="1200" b="1">
            <a:solidFill>
              <a:schemeClr val="bg2"/>
            </a:solidFill>
            <a:latin typeface="Arial Black"/>
          </a:endParaRPr>
        </a:p>
        <a:p>
          <a:pPr>
            <a:lnSpc>
              <a:spcPct val="0"/>
            </a:lnSpc>
          </a:pPr>
          <a:endParaRPr lang="en-US" sz="1200" b="1">
            <a:solidFill>
              <a:schemeClr val="bg2"/>
            </a:solidFill>
            <a:latin typeface="Arial Black"/>
          </a:endParaRPr>
        </a:p>
        <a:p>
          <a:pPr>
            <a:lnSpc>
              <a:spcPct val="0"/>
            </a:lnSpc>
          </a:pPr>
          <a:r>
            <a:rPr lang="en-US" sz="1200" b="1">
              <a:solidFill>
                <a:schemeClr val="bg2"/>
              </a:solidFill>
              <a:latin typeface="Arial Black"/>
            </a:rPr>
            <a:t>Ria Gill </a:t>
          </a:r>
        </a:p>
        <a:p>
          <a:pPr>
            <a:lnSpc>
              <a:spcPct val="90000"/>
            </a:lnSpc>
          </a:pPr>
          <a:r>
            <a:rPr lang="en-US" sz="1000">
              <a:solidFill>
                <a:schemeClr val="bg2"/>
              </a:solidFill>
              <a:latin typeface="Arial Black"/>
            </a:rPr>
            <a:t>Assistant Deputy Director, OSE</a:t>
          </a:r>
        </a:p>
      </dgm:t>
    </dgm:pt>
    <dgm:pt modelId="{7D4A42F4-5382-4DE3-83A5-E114C455258D}" type="parTrans" cxnId="{8096C2F1-41C6-42F4-9FDE-846CB7DA918B}">
      <dgm:prSet/>
      <dgm:spPr/>
      <dgm:t>
        <a:bodyPr/>
        <a:lstStyle/>
        <a:p>
          <a:endParaRPr lang="en-US"/>
        </a:p>
      </dgm:t>
    </dgm:pt>
    <dgm:pt modelId="{4F13AEFB-400E-4F1B-A59C-664F264AC6D3}" type="sibTrans" cxnId="{8096C2F1-41C6-42F4-9FDE-846CB7DA918B}">
      <dgm:prSet/>
      <dgm:spPr/>
      <dgm:t>
        <a:bodyPr/>
        <a:lstStyle/>
        <a:p>
          <a:endParaRPr lang="en-US"/>
        </a:p>
      </dgm:t>
    </dgm:pt>
    <dgm:pt modelId="{81C27A94-6ED2-4846-9B88-4A757FDE7F0A}">
      <dgm:prSet custT="1"/>
      <dgm:spPr/>
      <dgm:t>
        <a:bodyPr/>
        <a:lstStyle/>
        <a:p>
          <a:pPr rtl="0"/>
          <a:r>
            <a:rPr lang="en-US" sz="1200" b="1">
              <a:solidFill>
                <a:schemeClr val="bg2"/>
              </a:solidFill>
              <a:latin typeface="Arial Black"/>
            </a:rPr>
            <a:t>Randall Rapanut</a:t>
          </a:r>
        </a:p>
        <a:p>
          <a:r>
            <a:rPr lang="en-US" sz="900">
              <a:solidFill>
                <a:schemeClr val="bg2"/>
              </a:solidFill>
              <a:latin typeface="Arial Black"/>
            </a:rPr>
            <a:t>Assistant Deputy Director of Data &amp; Finance</a:t>
          </a:r>
        </a:p>
      </dgm:t>
    </dgm:pt>
    <dgm:pt modelId="{477C693F-EBC0-4508-9879-81450A871883}" type="parTrans" cxnId="{1B02B2A0-49F2-4D03-BB2B-52852786DF51}">
      <dgm:prSet/>
      <dgm:spPr/>
      <dgm:t>
        <a:bodyPr/>
        <a:lstStyle/>
        <a:p>
          <a:endParaRPr lang="en-US"/>
        </a:p>
      </dgm:t>
    </dgm:pt>
    <dgm:pt modelId="{BAEF9C7B-A906-441A-9012-0A8931709995}" type="sibTrans" cxnId="{1B02B2A0-49F2-4D03-BB2B-52852786DF51}">
      <dgm:prSet/>
      <dgm:spPr/>
      <dgm:t>
        <a:bodyPr/>
        <a:lstStyle/>
        <a:p>
          <a:endParaRPr lang="en-US"/>
        </a:p>
      </dgm:t>
    </dgm:pt>
    <dgm:pt modelId="{960EA54F-E6B1-449B-884F-C0BDBFEE61EC}" type="pres">
      <dgm:prSet presAssocID="{7CE5C5B5-A538-42FC-A939-25A165F93C9F}" presName="Name0" presStyleCnt="0">
        <dgm:presLayoutVars>
          <dgm:dir/>
          <dgm:resizeHandles val="exact"/>
        </dgm:presLayoutVars>
      </dgm:prSet>
      <dgm:spPr/>
    </dgm:pt>
    <dgm:pt modelId="{9C329F5D-97CA-477D-8793-C6BD65AC4F05}" type="pres">
      <dgm:prSet presAssocID="{CBE2A2B7-D576-415C-ADDC-196834487E91}" presName="composite" presStyleCnt="0"/>
      <dgm:spPr/>
    </dgm:pt>
    <dgm:pt modelId="{C24A90D5-488C-44DD-942B-4A6482228D4E}" type="pres">
      <dgm:prSet presAssocID="{CBE2A2B7-D576-415C-ADDC-196834487E91}" presName="rect1" presStyleLbl="bgShp" presStyleIdx="0" presStyleCnt="5" custScaleX="67535" custLinFactNeighborX="-1164" custLinFactNeighborY="-2928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dgm:spPr>
    </dgm:pt>
    <dgm:pt modelId="{24736A6A-9D2C-4FF4-B606-C9A613146E7B}" type="pres">
      <dgm:prSet presAssocID="{CBE2A2B7-D576-415C-ADDC-196834487E91}" presName="rect2" presStyleLbl="trBgShp" presStyleIdx="0" presStyleCnt="5" custScaleY="136492" custLinFactNeighborX="-38" custLinFactNeighborY="32217">
        <dgm:presLayoutVars>
          <dgm:bulletEnabled val="1"/>
        </dgm:presLayoutVars>
      </dgm:prSet>
      <dgm:spPr/>
    </dgm:pt>
    <dgm:pt modelId="{CFFD8C44-88C5-455F-B9F1-F1D65C279B9E}" type="pres">
      <dgm:prSet presAssocID="{47F5A607-C749-4E00-B4B6-64FE6F9288F3}" presName="sibTrans" presStyleCnt="0"/>
      <dgm:spPr/>
    </dgm:pt>
    <dgm:pt modelId="{257B01B0-4EC1-47DB-AA32-C8C246FD9346}" type="pres">
      <dgm:prSet presAssocID="{34E4164A-BFCC-4D32-A791-7A026FB869B5}" presName="composite" presStyleCnt="0"/>
      <dgm:spPr/>
    </dgm:pt>
    <dgm:pt modelId="{6EB19F96-E106-48A2-86F2-533FDF383253}" type="pres">
      <dgm:prSet presAssocID="{34E4164A-BFCC-4D32-A791-7A026FB869B5}" presName="rect1" presStyleLbl="bgShp" presStyleIdx="1" presStyleCnt="5" custScaleX="69484" custLinFactNeighborX="-97" custLinFactNeighborY="-29780"/>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effectLst>
          <a:outerShdw blurRad="50800" dist="38100" dir="2700000" algn="tl" rotWithShape="0">
            <a:prstClr val="black">
              <a:alpha val="40000"/>
            </a:prstClr>
          </a:outerShdw>
        </a:effectLst>
      </dgm:spPr>
    </dgm:pt>
    <dgm:pt modelId="{B931CDD3-CBE7-4594-91FB-4BF7EEC6F029}" type="pres">
      <dgm:prSet presAssocID="{34E4164A-BFCC-4D32-A791-7A026FB869B5}" presName="rect2" presStyleLbl="trBgShp" presStyleIdx="1" presStyleCnt="5" custScaleY="142622" custLinFactNeighborX="-97" custLinFactNeighborY="28448">
        <dgm:presLayoutVars>
          <dgm:bulletEnabled val="1"/>
        </dgm:presLayoutVars>
      </dgm:prSet>
      <dgm:spPr/>
    </dgm:pt>
    <dgm:pt modelId="{FF055B9A-6C20-482F-8C58-C1050120DAB3}" type="pres">
      <dgm:prSet presAssocID="{3F06A2AA-4D0A-429A-9C1D-9328767F67C2}" presName="sibTrans" presStyleCnt="0"/>
      <dgm:spPr/>
    </dgm:pt>
    <dgm:pt modelId="{D7036A09-9E6C-4C72-9245-DCF618C3A4C6}" type="pres">
      <dgm:prSet presAssocID="{AE4EE86C-FB31-46EE-A409-E9A077DD132F}" presName="composite" presStyleCnt="0"/>
      <dgm:spPr/>
    </dgm:pt>
    <dgm:pt modelId="{3935E69B-5C5E-4849-BF02-5AB35A0D9261}" type="pres">
      <dgm:prSet presAssocID="{AE4EE86C-FB31-46EE-A409-E9A077DD132F}" presName="rect1" presStyleLbl="bgShp" presStyleIdx="2" presStyleCnt="5" custScaleX="58459" custScaleY="99015" custLinFactNeighborX="-3829" custLinFactNeighborY="-29780"/>
      <dgm:spPr>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a:effectLst>
          <a:outerShdw blurRad="50800" dist="38100" dir="2700000" algn="tl" rotWithShape="0">
            <a:prstClr val="black">
              <a:alpha val="40000"/>
            </a:prstClr>
          </a:outerShdw>
        </a:effectLst>
      </dgm:spPr>
    </dgm:pt>
    <dgm:pt modelId="{DD3567F7-3151-4A5F-B30A-791EC2DE674C}" type="pres">
      <dgm:prSet presAssocID="{AE4EE86C-FB31-46EE-A409-E9A077DD132F}" presName="rect2" presStyleLbl="trBgShp" presStyleIdx="2" presStyleCnt="5" custScaleY="142765" custLinFactNeighborX="-3633" custLinFactNeighborY="29080">
        <dgm:presLayoutVars>
          <dgm:bulletEnabled val="1"/>
        </dgm:presLayoutVars>
      </dgm:prSet>
      <dgm:spPr/>
    </dgm:pt>
    <dgm:pt modelId="{7785B32A-0F50-48BC-B6DA-6536EBC62B52}" type="pres">
      <dgm:prSet presAssocID="{36D6917F-70AC-4BC8-956A-03CA61734C18}" presName="sibTrans" presStyleCnt="0"/>
      <dgm:spPr/>
    </dgm:pt>
    <dgm:pt modelId="{E571FBF5-51E4-4118-839C-2CD4A37EE73B}" type="pres">
      <dgm:prSet presAssocID="{E554AF17-5D52-48C7-AB17-26A04AA0633A}" presName="composite" presStyleCnt="0"/>
      <dgm:spPr/>
    </dgm:pt>
    <dgm:pt modelId="{7C691F25-EF4C-4834-86B5-EECE873C09A2}" type="pres">
      <dgm:prSet presAssocID="{E554AF17-5D52-48C7-AB17-26A04AA0633A}" presName="rect1" presStyleLbl="bgShp" presStyleIdx="3" presStyleCnt="5" custScaleX="60285" custLinFactNeighborX="1687" custLinFactNeighborY="2023"/>
      <dgm:spPr>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dgm:spPr>
    </dgm:pt>
    <dgm:pt modelId="{EE1E3682-B205-4050-8ACA-34F61D33D10A}" type="pres">
      <dgm:prSet presAssocID="{E554AF17-5D52-48C7-AB17-26A04AA0633A}" presName="rect2" presStyleLbl="trBgShp" presStyleIdx="3" presStyleCnt="5" custScaleY="178617" custLinFactY="56780" custLinFactNeighborX="425" custLinFactNeighborY="100000">
        <dgm:presLayoutVars>
          <dgm:bulletEnabled val="1"/>
        </dgm:presLayoutVars>
      </dgm:prSet>
      <dgm:spPr/>
    </dgm:pt>
    <dgm:pt modelId="{865315D1-B267-497D-92ED-E6E945C42176}" type="pres">
      <dgm:prSet presAssocID="{4F13AEFB-400E-4F1B-A59C-664F264AC6D3}" presName="sibTrans" presStyleCnt="0"/>
      <dgm:spPr/>
    </dgm:pt>
    <dgm:pt modelId="{603D55B9-4B0F-4373-A2AA-EAEA91BDF934}" type="pres">
      <dgm:prSet presAssocID="{81C27A94-6ED2-4846-9B88-4A757FDE7F0A}" presName="composite" presStyleCnt="0"/>
      <dgm:spPr/>
    </dgm:pt>
    <dgm:pt modelId="{E4202F57-8BC5-40F0-9AB7-685E9029BBF0}" type="pres">
      <dgm:prSet presAssocID="{81C27A94-6ED2-4846-9B88-4A757FDE7F0A}" presName="rect1" presStyleLbl="bgShp" presStyleIdx="4" presStyleCnt="5" custAng="5400000" custScaleX="65673" custLinFactNeighborX="2956" custLinFactNeighborY="-1109"/>
      <dgm:spPr>
        <a:solidFill>
          <a:schemeClr val="bg1"/>
        </a:solidFill>
        <a:effectLst>
          <a:outerShdw blurRad="50800" dist="38100" dir="2700000" algn="tl" rotWithShape="0">
            <a:prstClr val="black">
              <a:alpha val="40000"/>
            </a:prstClr>
          </a:outerShdw>
        </a:effectLst>
      </dgm:spPr>
    </dgm:pt>
    <dgm:pt modelId="{372A7C94-5FDE-445C-9AAC-3378700FCA9C}" type="pres">
      <dgm:prSet presAssocID="{81C27A94-6ED2-4846-9B88-4A757FDE7F0A}" presName="rect2" presStyleLbl="trBgShp" presStyleIdx="4" presStyleCnt="5" custScaleX="113938" custScaleY="180390" custLinFactY="54822" custLinFactNeighborX="1801" custLinFactNeighborY="100000">
        <dgm:presLayoutVars>
          <dgm:bulletEnabled val="1"/>
        </dgm:presLayoutVars>
      </dgm:prSet>
      <dgm:spPr/>
    </dgm:pt>
  </dgm:ptLst>
  <dgm:cxnLst>
    <dgm:cxn modelId="{FCEDBD01-F3F9-40FC-8950-DEB4DC040280}" type="presOf" srcId="{CBE2A2B7-D576-415C-ADDC-196834487E91}" destId="{24736A6A-9D2C-4FF4-B606-C9A613146E7B}" srcOrd="0" destOrd="0" presId="urn:microsoft.com/office/officeart/2008/layout/BendingPictureSemiTransparentText"/>
    <dgm:cxn modelId="{B5A7A10C-F0C5-492A-9FA1-775688BB5196}" type="presOf" srcId="{AE4EE86C-FB31-46EE-A409-E9A077DD132F}" destId="{DD3567F7-3151-4A5F-B30A-791EC2DE674C}" srcOrd="0" destOrd="0" presId="urn:microsoft.com/office/officeart/2008/layout/BendingPictureSemiTransparentText"/>
    <dgm:cxn modelId="{57C9051A-C37E-43D3-AD93-9A873F029890}" type="presOf" srcId="{E554AF17-5D52-48C7-AB17-26A04AA0633A}" destId="{EE1E3682-B205-4050-8ACA-34F61D33D10A}" srcOrd="0" destOrd="0" presId="urn:microsoft.com/office/officeart/2008/layout/BendingPictureSemiTransparentText"/>
    <dgm:cxn modelId="{7BC7F464-9310-4C84-8F16-A8A6ED568743}" srcId="{7CE5C5B5-A538-42FC-A939-25A165F93C9F}" destId="{CBE2A2B7-D576-415C-ADDC-196834487E91}" srcOrd="0" destOrd="0" parTransId="{E537705D-A268-4955-8408-7C18A9EE153A}" sibTransId="{47F5A607-C749-4E00-B4B6-64FE6F9288F3}"/>
    <dgm:cxn modelId="{F222D84C-D396-453D-BD78-49DC534A187F}" type="presOf" srcId="{34E4164A-BFCC-4D32-A791-7A026FB869B5}" destId="{B931CDD3-CBE7-4594-91FB-4BF7EEC6F029}" srcOrd="0" destOrd="0" presId="urn:microsoft.com/office/officeart/2008/layout/BendingPictureSemiTransparentText"/>
    <dgm:cxn modelId="{DADD236E-D1B1-4E40-BD3F-27464CC594B7}" srcId="{7CE5C5B5-A538-42FC-A939-25A165F93C9F}" destId="{34E4164A-BFCC-4D32-A791-7A026FB869B5}" srcOrd="1" destOrd="0" parTransId="{94D54F20-DF2F-4828-88B7-2276638263B7}" sibTransId="{3F06A2AA-4D0A-429A-9C1D-9328767F67C2}"/>
    <dgm:cxn modelId="{1B02B2A0-49F2-4D03-BB2B-52852786DF51}" srcId="{7CE5C5B5-A538-42FC-A939-25A165F93C9F}" destId="{81C27A94-6ED2-4846-9B88-4A757FDE7F0A}" srcOrd="4" destOrd="0" parTransId="{477C693F-EBC0-4508-9879-81450A871883}" sibTransId="{BAEF9C7B-A906-441A-9012-0A8931709995}"/>
    <dgm:cxn modelId="{174EBBB7-E65F-427F-B1DB-740A6076084E}" srcId="{7CE5C5B5-A538-42FC-A939-25A165F93C9F}" destId="{AE4EE86C-FB31-46EE-A409-E9A077DD132F}" srcOrd="2" destOrd="0" parTransId="{B07A04B2-1F11-4FD9-9868-D66DAE17B8F4}" sibTransId="{36D6917F-70AC-4BC8-956A-03CA61734C18}"/>
    <dgm:cxn modelId="{E7DD3DDA-C668-4CC1-A25F-F825D121EB73}" type="presOf" srcId="{81C27A94-6ED2-4846-9B88-4A757FDE7F0A}" destId="{372A7C94-5FDE-445C-9AAC-3378700FCA9C}" srcOrd="0" destOrd="0" presId="urn:microsoft.com/office/officeart/2008/layout/BendingPictureSemiTransparentText"/>
    <dgm:cxn modelId="{8096C2F1-41C6-42F4-9FDE-846CB7DA918B}" srcId="{7CE5C5B5-A538-42FC-A939-25A165F93C9F}" destId="{E554AF17-5D52-48C7-AB17-26A04AA0633A}" srcOrd="3" destOrd="0" parTransId="{7D4A42F4-5382-4DE3-83A5-E114C455258D}" sibTransId="{4F13AEFB-400E-4F1B-A59C-664F264AC6D3}"/>
    <dgm:cxn modelId="{335E80FB-61A6-4359-81E2-D385F4DD5550}" type="presOf" srcId="{7CE5C5B5-A538-42FC-A939-25A165F93C9F}" destId="{960EA54F-E6B1-449B-884F-C0BDBFEE61EC}" srcOrd="0" destOrd="0" presId="urn:microsoft.com/office/officeart/2008/layout/BendingPictureSemiTransparentText"/>
    <dgm:cxn modelId="{1348F11D-EEAB-48EB-ACAE-30F4E7053E89}" type="presParOf" srcId="{960EA54F-E6B1-449B-884F-C0BDBFEE61EC}" destId="{9C329F5D-97CA-477D-8793-C6BD65AC4F05}" srcOrd="0" destOrd="0" presId="urn:microsoft.com/office/officeart/2008/layout/BendingPictureSemiTransparentText"/>
    <dgm:cxn modelId="{62D1B93A-43F9-4809-932B-9BD17237EAA8}" type="presParOf" srcId="{9C329F5D-97CA-477D-8793-C6BD65AC4F05}" destId="{C24A90D5-488C-44DD-942B-4A6482228D4E}" srcOrd="0" destOrd="0" presId="urn:microsoft.com/office/officeart/2008/layout/BendingPictureSemiTransparentText"/>
    <dgm:cxn modelId="{C6C697F3-6087-46D5-AD22-624C88DBAA2A}" type="presParOf" srcId="{9C329F5D-97CA-477D-8793-C6BD65AC4F05}" destId="{24736A6A-9D2C-4FF4-B606-C9A613146E7B}" srcOrd="1" destOrd="0" presId="urn:microsoft.com/office/officeart/2008/layout/BendingPictureSemiTransparentText"/>
    <dgm:cxn modelId="{D016B645-0043-4A90-B615-2CC38D7E3810}" type="presParOf" srcId="{960EA54F-E6B1-449B-884F-C0BDBFEE61EC}" destId="{CFFD8C44-88C5-455F-B9F1-F1D65C279B9E}" srcOrd="1" destOrd="0" presId="urn:microsoft.com/office/officeart/2008/layout/BendingPictureSemiTransparentText"/>
    <dgm:cxn modelId="{B8D0BB7E-4165-43FD-A503-0F6D17E5C8DE}" type="presParOf" srcId="{960EA54F-E6B1-449B-884F-C0BDBFEE61EC}" destId="{257B01B0-4EC1-47DB-AA32-C8C246FD9346}" srcOrd="2" destOrd="0" presId="urn:microsoft.com/office/officeart/2008/layout/BendingPictureSemiTransparentText"/>
    <dgm:cxn modelId="{91B7985D-A415-4CC1-A19E-F73991CB6C4C}" type="presParOf" srcId="{257B01B0-4EC1-47DB-AA32-C8C246FD9346}" destId="{6EB19F96-E106-48A2-86F2-533FDF383253}" srcOrd="0" destOrd="0" presId="urn:microsoft.com/office/officeart/2008/layout/BendingPictureSemiTransparentText"/>
    <dgm:cxn modelId="{8EA18752-56C1-4B54-9C08-65F46967F6C1}" type="presParOf" srcId="{257B01B0-4EC1-47DB-AA32-C8C246FD9346}" destId="{B931CDD3-CBE7-4594-91FB-4BF7EEC6F029}" srcOrd="1" destOrd="0" presId="urn:microsoft.com/office/officeart/2008/layout/BendingPictureSemiTransparentText"/>
    <dgm:cxn modelId="{9A845F9C-567F-4BC8-A0C5-1F37F32C3930}" type="presParOf" srcId="{960EA54F-E6B1-449B-884F-C0BDBFEE61EC}" destId="{FF055B9A-6C20-482F-8C58-C1050120DAB3}" srcOrd="3" destOrd="0" presId="urn:microsoft.com/office/officeart/2008/layout/BendingPictureSemiTransparentText"/>
    <dgm:cxn modelId="{983B7954-0A4B-4F48-B22B-66A3462F89D4}" type="presParOf" srcId="{960EA54F-E6B1-449B-884F-C0BDBFEE61EC}" destId="{D7036A09-9E6C-4C72-9245-DCF618C3A4C6}" srcOrd="4" destOrd="0" presId="urn:microsoft.com/office/officeart/2008/layout/BendingPictureSemiTransparentText"/>
    <dgm:cxn modelId="{4B1E9F81-EC5F-40AE-A3A9-61988B251902}" type="presParOf" srcId="{D7036A09-9E6C-4C72-9245-DCF618C3A4C6}" destId="{3935E69B-5C5E-4849-BF02-5AB35A0D9261}" srcOrd="0" destOrd="0" presId="urn:microsoft.com/office/officeart/2008/layout/BendingPictureSemiTransparentText"/>
    <dgm:cxn modelId="{CAA0E0A7-3125-4CBE-AD38-1F2DD3D91B4B}" type="presParOf" srcId="{D7036A09-9E6C-4C72-9245-DCF618C3A4C6}" destId="{DD3567F7-3151-4A5F-B30A-791EC2DE674C}" srcOrd="1" destOrd="0" presId="urn:microsoft.com/office/officeart/2008/layout/BendingPictureSemiTransparentText"/>
    <dgm:cxn modelId="{18B33C5D-32C7-4465-869C-7766DD14D612}" type="presParOf" srcId="{960EA54F-E6B1-449B-884F-C0BDBFEE61EC}" destId="{7785B32A-0F50-48BC-B6DA-6536EBC62B52}" srcOrd="5" destOrd="0" presId="urn:microsoft.com/office/officeart/2008/layout/BendingPictureSemiTransparentText"/>
    <dgm:cxn modelId="{1DE94530-FF19-469E-89C0-EA30A0CF402D}" type="presParOf" srcId="{960EA54F-E6B1-449B-884F-C0BDBFEE61EC}" destId="{E571FBF5-51E4-4118-839C-2CD4A37EE73B}" srcOrd="6" destOrd="0" presId="urn:microsoft.com/office/officeart/2008/layout/BendingPictureSemiTransparentText"/>
    <dgm:cxn modelId="{A9768016-795C-465A-A67F-7E2DD0D574B0}" type="presParOf" srcId="{E571FBF5-51E4-4118-839C-2CD4A37EE73B}" destId="{7C691F25-EF4C-4834-86B5-EECE873C09A2}" srcOrd="0" destOrd="0" presId="urn:microsoft.com/office/officeart/2008/layout/BendingPictureSemiTransparentText"/>
    <dgm:cxn modelId="{72E4B8AF-0849-4243-8135-0848C3A75AA8}" type="presParOf" srcId="{E571FBF5-51E4-4118-839C-2CD4A37EE73B}" destId="{EE1E3682-B205-4050-8ACA-34F61D33D10A}" srcOrd="1" destOrd="0" presId="urn:microsoft.com/office/officeart/2008/layout/BendingPictureSemiTransparentText"/>
    <dgm:cxn modelId="{E79670B0-8737-4909-9A94-387D28A941D5}" type="presParOf" srcId="{960EA54F-E6B1-449B-884F-C0BDBFEE61EC}" destId="{865315D1-B267-497D-92ED-E6E945C42176}" srcOrd="7" destOrd="0" presId="urn:microsoft.com/office/officeart/2008/layout/BendingPictureSemiTransparentText"/>
    <dgm:cxn modelId="{79EC8C7B-7B08-4EBB-A23C-FD9624218E51}" type="presParOf" srcId="{960EA54F-E6B1-449B-884F-C0BDBFEE61EC}" destId="{603D55B9-4B0F-4373-A2AA-EAEA91BDF934}" srcOrd="8" destOrd="0" presId="urn:microsoft.com/office/officeart/2008/layout/BendingPictureSemiTransparentText"/>
    <dgm:cxn modelId="{47B2411A-BC70-4FD4-A664-A71290094748}" type="presParOf" srcId="{603D55B9-4B0F-4373-A2AA-EAEA91BDF934}" destId="{E4202F57-8BC5-40F0-9AB7-685E9029BBF0}" srcOrd="0" destOrd="0" presId="urn:microsoft.com/office/officeart/2008/layout/BendingPictureSemiTransparentText"/>
    <dgm:cxn modelId="{59CADC28-D5EC-408F-8F52-D756BBA30C82}" type="presParOf" srcId="{603D55B9-4B0F-4373-A2AA-EAEA91BDF934}" destId="{372A7C94-5FDE-445C-9AAC-3378700FCA9C}" srcOrd="1" destOrd="0" presId="urn:microsoft.com/office/officeart/2008/layout/BendingPictureSemiTransparentTex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0FA6AF-B8C6-4B49-8FBC-734B1A5B9FA5}" type="doc">
      <dgm:prSet loTypeId="urn:microsoft.com/office/officeart/2005/8/layout/hChevron3" loCatId="process" qsTypeId="urn:microsoft.com/office/officeart/2005/8/quickstyle/simple1" qsCatId="simple" csTypeId="urn:microsoft.com/office/officeart/2005/8/colors/colorful4" csCatId="colorful" phldr="1"/>
      <dgm:spPr/>
      <dgm:t>
        <a:bodyPr/>
        <a:lstStyle/>
        <a:p>
          <a:endParaRPr lang="en-US"/>
        </a:p>
      </dgm:t>
    </dgm:pt>
    <dgm:pt modelId="{095BA274-C186-411B-8CD1-33D8E92B8BA6}">
      <dgm:prSet phldrT="[Text]" phldr="0"/>
      <dgm:spPr/>
      <dgm:t>
        <a:bodyPr/>
        <a:lstStyle/>
        <a:p>
          <a:pPr rtl="0"/>
          <a:r>
            <a:rPr lang="en-US">
              <a:latin typeface="Arial"/>
            </a:rPr>
            <a:t>Child Find</a:t>
          </a:r>
          <a:endParaRPr lang="en-US"/>
        </a:p>
      </dgm:t>
    </dgm:pt>
    <dgm:pt modelId="{4F8009BA-FBB6-4CC9-ADB9-CF3FE2C7D30C}" type="parTrans" cxnId="{DFEA7F3C-82C5-419B-BED1-9282B8AB3EE2}">
      <dgm:prSet/>
      <dgm:spPr/>
      <dgm:t>
        <a:bodyPr/>
        <a:lstStyle/>
        <a:p>
          <a:endParaRPr lang="en-US"/>
        </a:p>
      </dgm:t>
    </dgm:pt>
    <dgm:pt modelId="{5DC93E80-412A-422B-9E83-272E09DF1A7F}" type="sibTrans" cxnId="{DFEA7F3C-82C5-419B-BED1-9282B8AB3EE2}">
      <dgm:prSet/>
      <dgm:spPr/>
      <dgm:t>
        <a:bodyPr/>
        <a:lstStyle/>
        <a:p>
          <a:endParaRPr lang="en-US"/>
        </a:p>
      </dgm:t>
    </dgm:pt>
    <dgm:pt modelId="{67101131-EB9D-47A1-9FB4-87EC5D3CB198}">
      <dgm:prSet phldrT="[Text]" phldr="0"/>
      <dgm:spPr/>
      <dgm:t>
        <a:bodyPr/>
        <a:lstStyle/>
        <a:p>
          <a:pPr rtl="0"/>
          <a:r>
            <a:rPr lang="en-US">
              <a:latin typeface="Arial"/>
            </a:rPr>
            <a:t>Least Restrictive Environment</a:t>
          </a:r>
          <a:endParaRPr lang="en-US"/>
        </a:p>
      </dgm:t>
    </dgm:pt>
    <dgm:pt modelId="{9108087A-895A-420C-97C5-E83A2494DCA5}" type="parTrans" cxnId="{945A157A-5D80-48C4-92A5-AA2A90DDD75C}">
      <dgm:prSet/>
      <dgm:spPr/>
      <dgm:t>
        <a:bodyPr/>
        <a:lstStyle/>
        <a:p>
          <a:endParaRPr lang="en-US"/>
        </a:p>
      </dgm:t>
    </dgm:pt>
    <dgm:pt modelId="{22CA4C40-14BB-4DA9-AC19-D09BE288A94A}" type="sibTrans" cxnId="{945A157A-5D80-48C4-92A5-AA2A90DDD75C}">
      <dgm:prSet/>
      <dgm:spPr/>
      <dgm:t>
        <a:bodyPr/>
        <a:lstStyle/>
        <a:p>
          <a:endParaRPr lang="en-US"/>
        </a:p>
      </dgm:t>
    </dgm:pt>
    <dgm:pt modelId="{EA0F304F-0C21-47C0-AC29-921BD67E2880}">
      <dgm:prSet phldrT="[Text]" phldr="0"/>
      <dgm:spPr/>
      <dgm:t>
        <a:bodyPr/>
        <a:lstStyle/>
        <a:p>
          <a:pPr rtl="0"/>
          <a:r>
            <a:rPr lang="en-US">
              <a:latin typeface="Arial"/>
            </a:rPr>
            <a:t>Early Childhood Special Education</a:t>
          </a:r>
          <a:endParaRPr lang="en-US"/>
        </a:p>
      </dgm:t>
    </dgm:pt>
    <dgm:pt modelId="{2C6A05DE-DD59-46D1-B4C9-7B134BDE3F39}" type="parTrans" cxnId="{8D1C83BA-11B4-4AB0-A041-3A407393A063}">
      <dgm:prSet/>
      <dgm:spPr/>
      <dgm:t>
        <a:bodyPr/>
        <a:lstStyle/>
        <a:p>
          <a:endParaRPr lang="en-US"/>
        </a:p>
      </dgm:t>
    </dgm:pt>
    <dgm:pt modelId="{A9998B24-E30D-4692-9E9A-632A77F15A47}" type="sibTrans" cxnId="{8D1C83BA-11B4-4AB0-A041-3A407393A063}">
      <dgm:prSet/>
      <dgm:spPr/>
      <dgm:t>
        <a:bodyPr/>
        <a:lstStyle/>
        <a:p>
          <a:endParaRPr lang="en-US"/>
        </a:p>
      </dgm:t>
    </dgm:pt>
    <dgm:pt modelId="{AB6AF4F6-3C4B-49B4-B015-0E41DFE5FF2E}">
      <dgm:prSet phldr="0"/>
      <dgm:spPr/>
      <dgm:t>
        <a:bodyPr/>
        <a:lstStyle/>
        <a:p>
          <a:pPr rtl="0"/>
          <a:r>
            <a:rPr lang="en-US">
              <a:latin typeface="Arial"/>
            </a:rPr>
            <a:t>Service Delivery</a:t>
          </a:r>
        </a:p>
      </dgm:t>
    </dgm:pt>
    <dgm:pt modelId="{02A1607E-21B0-4262-9312-D7AC9765ED10}" type="parTrans" cxnId="{5959507E-6F96-4A92-B2AB-81F3EF879748}">
      <dgm:prSet/>
      <dgm:spPr/>
      <dgm:t>
        <a:bodyPr/>
        <a:lstStyle/>
        <a:p>
          <a:endParaRPr lang="en-US"/>
        </a:p>
      </dgm:t>
    </dgm:pt>
    <dgm:pt modelId="{FE24A976-BA94-44F2-863D-4C2546B515E2}" type="sibTrans" cxnId="{5959507E-6F96-4A92-B2AB-81F3EF879748}">
      <dgm:prSet/>
      <dgm:spPr/>
      <dgm:t>
        <a:bodyPr/>
        <a:lstStyle/>
        <a:p>
          <a:endParaRPr lang="en-US"/>
        </a:p>
      </dgm:t>
    </dgm:pt>
    <dgm:pt modelId="{0FB2F928-4B22-4A36-9A4F-3476E36B0144}">
      <dgm:prSet phldr="0"/>
      <dgm:spPr/>
      <dgm:t>
        <a:bodyPr/>
        <a:lstStyle/>
        <a:p>
          <a:pPr rtl="0"/>
          <a:r>
            <a:rPr lang="en-US">
              <a:latin typeface="Arial"/>
            </a:rPr>
            <a:t>Discipline</a:t>
          </a:r>
        </a:p>
      </dgm:t>
    </dgm:pt>
    <dgm:pt modelId="{8713E6AC-419F-45D0-B71B-BE901BB026E2}" type="parTrans" cxnId="{65B63981-751A-42B7-8606-52A766D2D722}">
      <dgm:prSet/>
      <dgm:spPr/>
      <dgm:t>
        <a:bodyPr/>
        <a:lstStyle/>
        <a:p>
          <a:endParaRPr lang="en-US"/>
        </a:p>
      </dgm:t>
    </dgm:pt>
    <dgm:pt modelId="{DE761AC5-1591-48C8-BDAF-B2FD400FC236}" type="sibTrans" cxnId="{65B63981-751A-42B7-8606-52A766D2D722}">
      <dgm:prSet/>
      <dgm:spPr/>
      <dgm:t>
        <a:bodyPr/>
        <a:lstStyle/>
        <a:p>
          <a:endParaRPr lang="en-US"/>
        </a:p>
      </dgm:t>
    </dgm:pt>
    <dgm:pt modelId="{83D86512-7922-424E-BBFB-7C09264930DA}">
      <dgm:prSet phldr="0"/>
      <dgm:spPr/>
      <dgm:t>
        <a:bodyPr/>
        <a:lstStyle/>
        <a:p>
          <a:pPr rtl="0"/>
          <a:r>
            <a:rPr lang="en-US">
              <a:latin typeface="Arial"/>
            </a:rPr>
            <a:t>Alternate Assessment</a:t>
          </a:r>
        </a:p>
      </dgm:t>
    </dgm:pt>
    <dgm:pt modelId="{E7A2D12A-3BDA-4608-BAD4-894F5BC62F8D}" type="parTrans" cxnId="{53ACD671-8849-489F-9C36-0281A62C1D3C}">
      <dgm:prSet/>
      <dgm:spPr/>
      <dgm:t>
        <a:bodyPr/>
        <a:lstStyle/>
        <a:p>
          <a:endParaRPr lang="en-US"/>
        </a:p>
      </dgm:t>
    </dgm:pt>
    <dgm:pt modelId="{B5545746-3AD6-4C0D-8CFC-4BCE5E132D97}" type="sibTrans" cxnId="{53ACD671-8849-489F-9C36-0281A62C1D3C}">
      <dgm:prSet/>
      <dgm:spPr/>
      <dgm:t>
        <a:bodyPr/>
        <a:lstStyle/>
        <a:p>
          <a:endParaRPr lang="en-US"/>
        </a:p>
      </dgm:t>
    </dgm:pt>
    <dgm:pt modelId="{01051270-0BFD-4560-AA6D-535FAEE2D8C2}" type="pres">
      <dgm:prSet presAssocID="{8B0FA6AF-B8C6-4B49-8FBC-734B1A5B9FA5}" presName="Name0" presStyleCnt="0">
        <dgm:presLayoutVars>
          <dgm:dir/>
          <dgm:resizeHandles val="exact"/>
        </dgm:presLayoutVars>
      </dgm:prSet>
      <dgm:spPr/>
    </dgm:pt>
    <dgm:pt modelId="{8AB4D2E8-8222-45DD-967D-EAE2922273BC}" type="pres">
      <dgm:prSet presAssocID="{095BA274-C186-411B-8CD1-33D8E92B8BA6}" presName="parTxOnly" presStyleLbl="node1" presStyleIdx="0" presStyleCnt="6">
        <dgm:presLayoutVars>
          <dgm:bulletEnabled val="1"/>
        </dgm:presLayoutVars>
      </dgm:prSet>
      <dgm:spPr/>
    </dgm:pt>
    <dgm:pt modelId="{0382927A-6C49-4AFA-B10D-D3AF5258474C}" type="pres">
      <dgm:prSet presAssocID="{5DC93E80-412A-422B-9E83-272E09DF1A7F}" presName="parSpace" presStyleCnt="0"/>
      <dgm:spPr/>
    </dgm:pt>
    <dgm:pt modelId="{17AD1908-DA75-452A-8122-02277E1F51D4}" type="pres">
      <dgm:prSet presAssocID="{67101131-EB9D-47A1-9FB4-87EC5D3CB198}" presName="parTxOnly" presStyleLbl="node1" presStyleIdx="1" presStyleCnt="6">
        <dgm:presLayoutVars>
          <dgm:bulletEnabled val="1"/>
        </dgm:presLayoutVars>
      </dgm:prSet>
      <dgm:spPr/>
    </dgm:pt>
    <dgm:pt modelId="{EA7C8248-202D-4F85-AAF1-CFD68664AA54}" type="pres">
      <dgm:prSet presAssocID="{22CA4C40-14BB-4DA9-AC19-D09BE288A94A}" presName="parSpace" presStyleCnt="0"/>
      <dgm:spPr/>
    </dgm:pt>
    <dgm:pt modelId="{D8622E0D-43CA-4FA5-84EC-F058AF88EE04}" type="pres">
      <dgm:prSet presAssocID="{EA0F304F-0C21-47C0-AC29-921BD67E2880}" presName="parTxOnly" presStyleLbl="node1" presStyleIdx="2" presStyleCnt="6">
        <dgm:presLayoutVars>
          <dgm:bulletEnabled val="1"/>
        </dgm:presLayoutVars>
      </dgm:prSet>
      <dgm:spPr/>
    </dgm:pt>
    <dgm:pt modelId="{09221B90-FF9B-40F7-96D7-000151CCFF85}" type="pres">
      <dgm:prSet presAssocID="{A9998B24-E30D-4692-9E9A-632A77F15A47}" presName="parSpace" presStyleCnt="0"/>
      <dgm:spPr/>
    </dgm:pt>
    <dgm:pt modelId="{ECA8BFF2-9D77-4C19-A5C9-C9ABBBDB4AAB}" type="pres">
      <dgm:prSet presAssocID="{0FB2F928-4B22-4A36-9A4F-3476E36B0144}" presName="parTxOnly" presStyleLbl="node1" presStyleIdx="3" presStyleCnt="6">
        <dgm:presLayoutVars>
          <dgm:bulletEnabled val="1"/>
        </dgm:presLayoutVars>
      </dgm:prSet>
      <dgm:spPr/>
    </dgm:pt>
    <dgm:pt modelId="{A1706CDC-7512-42EC-82D7-4F4110AB72BB}" type="pres">
      <dgm:prSet presAssocID="{DE761AC5-1591-48C8-BDAF-B2FD400FC236}" presName="parSpace" presStyleCnt="0"/>
      <dgm:spPr/>
    </dgm:pt>
    <dgm:pt modelId="{112B5E9F-B7A2-4484-89EA-8B13324F6C96}" type="pres">
      <dgm:prSet presAssocID="{AB6AF4F6-3C4B-49B4-B015-0E41DFE5FF2E}" presName="parTxOnly" presStyleLbl="node1" presStyleIdx="4" presStyleCnt="6">
        <dgm:presLayoutVars>
          <dgm:bulletEnabled val="1"/>
        </dgm:presLayoutVars>
      </dgm:prSet>
      <dgm:spPr/>
    </dgm:pt>
    <dgm:pt modelId="{E74A81AC-CAD3-42B9-B911-0BADD1866651}" type="pres">
      <dgm:prSet presAssocID="{FE24A976-BA94-44F2-863D-4C2546B515E2}" presName="parSpace" presStyleCnt="0"/>
      <dgm:spPr/>
    </dgm:pt>
    <dgm:pt modelId="{4A60084A-FDA9-48D4-8EF3-9937DE175D26}" type="pres">
      <dgm:prSet presAssocID="{83D86512-7922-424E-BBFB-7C09264930DA}" presName="parTxOnly" presStyleLbl="node1" presStyleIdx="5" presStyleCnt="6">
        <dgm:presLayoutVars>
          <dgm:bulletEnabled val="1"/>
        </dgm:presLayoutVars>
      </dgm:prSet>
      <dgm:spPr/>
    </dgm:pt>
  </dgm:ptLst>
  <dgm:cxnLst>
    <dgm:cxn modelId="{FC56C80C-9631-4F08-B97A-3B2F2A2B33D4}" type="presOf" srcId="{8B0FA6AF-B8C6-4B49-8FBC-734B1A5B9FA5}" destId="{01051270-0BFD-4560-AA6D-535FAEE2D8C2}" srcOrd="0" destOrd="0" presId="urn:microsoft.com/office/officeart/2005/8/layout/hChevron3"/>
    <dgm:cxn modelId="{9672731F-8181-4756-8D27-BC147905CD5C}" type="presOf" srcId="{095BA274-C186-411B-8CD1-33D8E92B8BA6}" destId="{8AB4D2E8-8222-45DD-967D-EAE2922273BC}" srcOrd="0" destOrd="0" presId="urn:microsoft.com/office/officeart/2005/8/layout/hChevron3"/>
    <dgm:cxn modelId="{DFEA7F3C-82C5-419B-BED1-9282B8AB3EE2}" srcId="{8B0FA6AF-B8C6-4B49-8FBC-734B1A5B9FA5}" destId="{095BA274-C186-411B-8CD1-33D8E92B8BA6}" srcOrd="0" destOrd="0" parTransId="{4F8009BA-FBB6-4CC9-ADB9-CF3FE2C7D30C}" sibTransId="{5DC93E80-412A-422B-9E83-272E09DF1A7F}"/>
    <dgm:cxn modelId="{F202913E-31E6-4DA3-BA27-52A002AF2A4A}" type="presOf" srcId="{0FB2F928-4B22-4A36-9A4F-3476E36B0144}" destId="{ECA8BFF2-9D77-4C19-A5C9-C9ABBBDB4AAB}" srcOrd="0" destOrd="0" presId="urn:microsoft.com/office/officeart/2005/8/layout/hChevron3"/>
    <dgm:cxn modelId="{671D416C-E894-458F-9BE8-A1F830D88A69}" type="presOf" srcId="{EA0F304F-0C21-47C0-AC29-921BD67E2880}" destId="{D8622E0D-43CA-4FA5-84EC-F058AF88EE04}" srcOrd="0" destOrd="0" presId="urn:microsoft.com/office/officeart/2005/8/layout/hChevron3"/>
    <dgm:cxn modelId="{53ACD671-8849-489F-9C36-0281A62C1D3C}" srcId="{8B0FA6AF-B8C6-4B49-8FBC-734B1A5B9FA5}" destId="{83D86512-7922-424E-BBFB-7C09264930DA}" srcOrd="5" destOrd="0" parTransId="{E7A2D12A-3BDA-4608-BAD4-894F5BC62F8D}" sibTransId="{B5545746-3AD6-4C0D-8CFC-4BCE5E132D97}"/>
    <dgm:cxn modelId="{945A157A-5D80-48C4-92A5-AA2A90DDD75C}" srcId="{8B0FA6AF-B8C6-4B49-8FBC-734B1A5B9FA5}" destId="{67101131-EB9D-47A1-9FB4-87EC5D3CB198}" srcOrd="1" destOrd="0" parTransId="{9108087A-895A-420C-97C5-E83A2494DCA5}" sibTransId="{22CA4C40-14BB-4DA9-AC19-D09BE288A94A}"/>
    <dgm:cxn modelId="{D61ADF7D-F59A-4889-A448-A02E114E7689}" type="presOf" srcId="{83D86512-7922-424E-BBFB-7C09264930DA}" destId="{4A60084A-FDA9-48D4-8EF3-9937DE175D26}" srcOrd="0" destOrd="0" presId="urn:microsoft.com/office/officeart/2005/8/layout/hChevron3"/>
    <dgm:cxn modelId="{5959507E-6F96-4A92-B2AB-81F3EF879748}" srcId="{8B0FA6AF-B8C6-4B49-8FBC-734B1A5B9FA5}" destId="{AB6AF4F6-3C4B-49B4-B015-0E41DFE5FF2E}" srcOrd="4" destOrd="0" parTransId="{02A1607E-21B0-4262-9312-D7AC9765ED10}" sibTransId="{FE24A976-BA94-44F2-863D-4C2546B515E2}"/>
    <dgm:cxn modelId="{65B63981-751A-42B7-8606-52A766D2D722}" srcId="{8B0FA6AF-B8C6-4B49-8FBC-734B1A5B9FA5}" destId="{0FB2F928-4B22-4A36-9A4F-3476E36B0144}" srcOrd="3" destOrd="0" parTransId="{8713E6AC-419F-45D0-B71B-BE901BB026E2}" sibTransId="{DE761AC5-1591-48C8-BDAF-B2FD400FC236}"/>
    <dgm:cxn modelId="{545DC587-9A1F-4B5D-BA08-3AC49DB90530}" type="presOf" srcId="{67101131-EB9D-47A1-9FB4-87EC5D3CB198}" destId="{17AD1908-DA75-452A-8122-02277E1F51D4}" srcOrd="0" destOrd="0" presId="urn:microsoft.com/office/officeart/2005/8/layout/hChevron3"/>
    <dgm:cxn modelId="{8D1C83BA-11B4-4AB0-A041-3A407393A063}" srcId="{8B0FA6AF-B8C6-4B49-8FBC-734B1A5B9FA5}" destId="{EA0F304F-0C21-47C0-AC29-921BD67E2880}" srcOrd="2" destOrd="0" parTransId="{2C6A05DE-DD59-46D1-B4C9-7B134BDE3F39}" sibTransId="{A9998B24-E30D-4692-9E9A-632A77F15A47}"/>
    <dgm:cxn modelId="{BD8235CD-160C-44CB-A0CE-C8D388B2063D}" type="presOf" srcId="{AB6AF4F6-3C4B-49B4-B015-0E41DFE5FF2E}" destId="{112B5E9F-B7A2-4484-89EA-8B13324F6C96}" srcOrd="0" destOrd="0" presId="urn:microsoft.com/office/officeart/2005/8/layout/hChevron3"/>
    <dgm:cxn modelId="{48776D39-8663-4F61-AAD4-8B15CE70792A}" type="presParOf" srcId="{01051270-0BFD-4560-AA6D-535FAEE2D8C2}" destId="{8AB4D2E8-8222-45DD-967D-EAE2922273BC}" srcOrd="0" destOrd="0" presId="urn:microsoft.com/office/officeart/2005/8/layout/hChevron3"/>
    <dgm:cxn modelId="{485A3F49-A769-4ED5-B043-F044C3E53D3C}" type="presParOf" srcId="{01051270-0BFD-4560-AA6D-535FAEE2D8C2}" destId="{0382927A-6C49-4AFA-B10D-D3AF5258474C}" srcOrd="1" destOrd="0" presId="urn:microsoft.com/office/officeart/2005/8/layout/hChevron3"/>
    <dgm:cxn modelId="{84430CC1-9533-48BA-A712-422F182EDF9A}" type="presParOf" srcId="{01051270-0BFD-4560-AA6D-535FAEE2D8C2}" destId="{17AD1908-DA75-452A-8122-02277E1F51D4}" srcOrd="2" destOrd="0" presId="urn:microsoft.com/office/officeart/2005/8/layout/hChevron3"/>
    <dgm:cxn modelId="{98FAF531-E0AD-4515-B6E4-AF88AABABAC9}" type="presParOf" srcId="{01051270-0BFD-4560-AA6D-535FAEE2D8C2}" destId="{EA7C8248-202D-4F85-AAF1-CFD68664AA54}" srcOrd="3" destOrd="0" presId="urn:microsoft.com/office/officeart/2005/8/layout/hChevron3"/>
    <dgm:cxn modelId="{B494E851-49A2-48F7-A115-1E509BD29323}" type="presParOf" srcId="{01051270-0BFD-4560-AA6D-535FAEE2D8C2}" destId="{D8622E0D-43CA-4FA5-84EC-F058AF88EE04}" srcOrd="4" destOrd="0" presId="urn:microsoft.com/office/officeart/2005/8/layout/hChevron3"/>
    <dgm:cxn modelId="{DED2EEF9-6C49-46B0-881C-F9EB35C3C042}" type="presParOf" srcId="{01051270-0BFD-4560-AA6D-535FAEE2D8C2}" destId="{09221B90-FF9B-40F7-96D7-000151CCFF85}" srcOrd="5" destOrd="0" presId="urn:microsoft.com/office/officeart/2005/8/layout/hChevron3"/>
    <dgm:cxn modelId="{9A7B3A75-4CC6-4590-9C5E-BB7D981B2F72}" type="presParOf" srcId="{01051270-0BFD-4560-AA6D-535FAEE2D8C2}" destId="{ECA8BFF2-9D77-4C19-A5C9-C9ABBBDB4AAB}" srcOrd="6" destOrd="0" presId="urn:microsoft.com/office/officeart/2005/8/layout/hChevron3"/>
    <dgm:cxn modelId="{A7332C4F-D8FA-42D8-8A91-1788C9EEB4F0}" type="presParOf" srcId="{01051270-0BFD-4560-AA6D-535FAEE2D8C2}" destId="{A1706CDC-7512-42EC-82D7-4F4110AB72BB}" srcOrd="7" destOrd="0" presId="urn:microsoft.com/office/officeart/2005/8/layout/hChevron3"/>
    <dgm:cxn modelId="{F14AD5CF-65ED-45D4-A78C-8EB47F5C19E9}" type="presParOf" srcId="{01051270-0BFD-4560-AA6D-535FAEE2D8C2}" destId="{112B5E9F-B7A2-4484-89EA-8B13324F6C96}" srcOrd="8" destOrd="0" presId="urn:microsoft.com/office/officeart/2005/8/layout/hChevron3"/>
    <dgm:cxn modelId="{5C5C4AB3-CD07-4CEA-B8B6-4FFB35BCF851}" type="presParOf" srcId="{01051270-0BFD-4560-AA6D-535FAEE2D8C2}" destId="{E74A81AC-CAD3-42B9-B911-0BADD1866651}" srcOrd="9" destOrd="0" presId="urn:microsoft.com/office/officeart/2005/8/layout/hChevron3"/>
    <dgm:cxn modelId="{ACB7A6E6-8653-4EEB-B72E-8DC4314FA05A}" type="presParOf" srcId="{01051270-0BFD-4560-AA6D-535FAEE2D8C2}" destId="{4A60084A-FDA9-48D4-8EF3-9937DE175D26}" srcOrd="1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771A81-FFA0-45B4-AF94-0E1A98E984AF}">
      <dsp:nvSpPr>
        <dsp:cNvPr id="0" name=""/>
        <dsp:cNvSpPr/>
      </dsp:nvSpPr>
      <dsp:spPr>
        <a:xfrm>
          <a:off x="564985" y="376690"/>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Develop, review, and propose updates to state special education statutes, rules, policies, and technical assistance</a:t>
          </a:r>
          <a:endParaRPr lang="en-US" sz="900" b="1" kern="1200">
            <a:solidFill>
              <a:schemeClr val="bg2"/>
            </a:solidFill>
            <a:latin typeface="Arial Black" panose="020B0A04020102020204" pitchFamily="34" charset="0"/>
          </a:endParaRPr>
        </a:p>
      </dsp:txBody>
      <dsp:txXfrm>
        <a:off x="564985" y="376690"/>
        <a:ext cx="2517888" cy="786840"/>
      </dsp:txXfrm>
    </dsp:sp>
    <dsp:sp modelId="{6339B3DD-6671-41DC-A877-74CD45F01505}">
      <dsp:nvSpPr>
        <dsp:cNvPr id="0" name=""/>
        <dsp:cNvSpPr/>
      </dsp:nvSpPr>
      <dsp:spPr>
        <a:xfrm>
          <a:off x="460073" y="263035"/>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F1AA8C-639D-4E8F-AAF2-265F6AE5646F}">
      <dsp:nvSpPr>
        <dsp:cNvPr id="0" name=""/>
        <dsp:cNvSpPr/>
      </dsp:nvSpPr>
      <dsp:spPr>
        <a:xfrm>
          <a:off x="3409072" y="376690"/>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26670" rIns="26670" bIns="26670" numCol="1" spcCol="1270" anchor="ctr" anchorCtr="0">
          <a:noAutofit/>
        </a:bodyPr>
        <a:lstStyle/>
        <a:p>
          <a:pPr marL="0" lvl="0" indent="0" algn="l" defTabSz="311150">
            <a:lnSpc>
              <a:spcPct val="90000"/>
            </a:lnSpc>
            <a:spcBef>
              <a:spcPct val="0"/>
            </a:spcBef>
            <a:spcAft>
              <a:spcPct val="35000"/>
            </a:spcAft>
            <a:buNone/>
          </a:pPr>
          <a:r>
            <a:rPr lang="en-US" sz="7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Consult and coordinate with other units of the Department, other state agencies, public post-secondary educational institutions, and key education and community stakeholders on varying special education topics and issues</a:t>
          </a:r>
        </a:p>
      </dsp:txBody>
      <dsp:txXfrm>
        <a:off x="3409072" y="376690"/>
        <a:ext cx="2517888" cy="786840"/>
      </dsp:txXfrm>
    </dsp:sp>
    <dsp:sp modelId="{5AF0B6BF-C910-4C10-B8E5-0189F7F0FB78}">
      <dsp:nvSpPr>
        <dsp:cNvPr id="0" name=""/>
        <dsp:cNvSpPr/>
      </dsp:nvSpPr>
      <dsp:spPr>
        <a:xfrm>
          <a:off x="3304160" y="263035"/>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11CF4F-38E4-4D3C-B39A-7EE8C18EFF32}">
      <dsp:nvSpPr>
        <dsp:cNvPr id="0" name=""/>
        <dsp:cNvSpPr/>
      </dsp:nvSpPr>
      <dsp:spPr>
        <a:xfrm>
          <a:off x="564985" y="1367235"/>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0480" rIns="30480" bIns="30480" numCol="1" spcCol="1270" anchor="ctr" anchorCtr="0">
          <a:noAutofit/>
        </a:bodyPr>
        <a:lstStyle/>
        <a:p>
          <a:pPr marL="0" lvl="0" indent="0" algn="l" defTabSz="355600">
            <a:lnSpc>
              <a:spcPct val="90000"/>
            </a:lnSpc>
            <a:spcBef>
              <a:spcPct val="0"/>
            </a:spcBef>
            <a:spcAft>
              <a:spcPct val="35000"/>
            </a:spcAft>
            <a:buNone/>
          </a:pPr>
          <a:r>
            <a:rPr lang="en-US" sz="8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Coordinate with school districts and public post-secondary education institutions to develop and provide training and professional development to licensed school employees</a:t>
          </a:r>
        </a:p>
      </dsp:txBody>
      <dsp:txXfrm>
        <a:off x="564985" y="1367235"/>
        <a:ext cx="2517888" cy="786840"/>
      </dsp:txXfrm>
    </dsp:sp>
    <dsp:sp modelId="{B64C2B63-2D18-4326-BFC4-9C6F7E2040C1}">
      <dsp:nvSpPr>
        <dsp:cNvPr id="0" name=""/>
        <dsp:cNvSpPr/>
      </dsp:nvSpPr>
      <dsp:spPr>
        <a:xfrm>
          <a:off x="460073" y="1253580"/>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C61938-4537-4895-A5A1-57C95B2E1270}">
      <dsp:nvSpPr>
        <dsp:cNvPr id="0" name=""/>
        <dsp:cNvSpPr/>
      </dsp:nvSpPr>
      <dsp:spPr>
        <a:xfrm>
          <a:off x="3409072" y="1367235"/>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26670" rIns="26670" bIns="26670" numCol="1" spcCol="1270" anchor="ctr" anchorCtr="0">
          <a:noAutofit/>
        </a:bodyPr>
        <a:lstStyle/>
        <a:p>
          <a:pPr marL="0" lvl="0" indent="0" algn="l" defTabSz="311150">
            <a:lnSpc>
              <a:spcPct val="90000"/>
            </a:lnSpc>
            <a:spcBef>
              <a:spcPct val="0"/>
            </a:spcBef>
            <a:spcAft>
              <a:spcPct val="35000"/>
            </a:spcAft>
            <a:buNone/>
          </a:pPr>
          <a:r>
            <a:rPr lang="en-US" sz="7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Provide technical assistance and recommendations to school districts and public schools to implement evidence- and research-based programs and services that are culturally and linguistically responsive</a:t>
          </a:r>
        </a:p>
      </dsp:txBody>
      <dsp:txXfrm>
        <a:off x="3409072" y="1367235"/>
        <a:ext cx="2517888" cy="786840"/>
      </dsp:txXfrm>
    </dsp:sp>
    <dsp:sp modelId="{5581CEFC-C7CA-4E89-AAD9-879FA912D0E7}">
      <dsp:nvSpPr>
        <dsp:cNvPr id="0" name=""/>
        <dsp:cNvSpPr/>
      </dsp:nvSpPr>
      <dsp:spPr>
        <a:xfrm>
          <a:off x="3304160" y="1253580"/>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429B63-A696-46CB-B115-13A15CCF6827}">
      <dsp:nvSpPr>
        <dsp:cNvPr id="0" name=""/>
        <dsp:cNvSpPr/>
      </dsp:nvSpPr>
      <dsp:spPr>
        <a:xfrm>
          <a:off x="564985" y="2357779"/>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Conduct activities to promote the recruitment and retention of qualified special education practitioners</a:t>
          </a:r>
        </a:p>
      </dsp:txBody>
      <dsp:txXfrm>
        <a:off x="564985" y="2357779"/>
        <a:ext cx="2517888" cy="786840"/>
      </dsp:txXfrm>
    </dsp:sp>
    <dsp:sp modelId="{B5F5BB00-7670-432C-8B5F-D4CB8B7C7691}">
      <dsp:nvSpPr>
        <dsp:cNvPr id="0" name=""/>
        <dsp:cNvSpPr/>
      </dsp:nvSpPr>
      <dsp:spPr>
        <a:xfrm>
          <a:off x="460073" y="224412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89616D-4B32-4A90-B902-088FE6ED00F7}">
      <dsp:nvSpPr>
        <dsp:cNvPr id="0" name=""/>
        <dsp:cNvSpPr/>
      </dsp:nvSpPr>
      <dsp:spPr>
        <a:xfrm>
          <a:off x="3409072" y="2357779"/>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Solicit input regarding delivery of special education services in the State from various stakeholders</a:t>
          </a:r>
          <a:endParaRPr lang="en-US" sz="900" b="1" kern="1200">
            <a:solidFill>
              <a:schemeClr val="bg2"/>
            </a:solidFill>
            <a:latin typeface="Arial Black" panose="020B0A04020102020204" pitchFamily="34" charset="0"/>
          </a:endParaRPr>
        </a:p>
      </dsp:txBody>
      <dsp:txXfrm>
        <a:off x="3409072" y="2357779"/>
        <a:ext cx="2517888" cy="786840"/>
      </dsp:txXfrm>
    </dsp:sp>
    <dsp:sp modelId="{710B8157-4E9C-43C2-B7A5-83BD8E6F4CB5}">
      <dsp:nvSpPr>
        <dsp:cNvPr id="0" name=""/>
        <dsp:cNvSpPr/>
      </dsp:nvSpPr>
      <dsp:spPr>
        <a:xfrm>
          <a:off x="3304160" y="224412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36A97B-E0A0-481B-96E2-D8AB2F6772C8}">
      <dsp:nvSpPr>
        <dsp:cNvPr id="0" name=""/>
        <dsp:cNvSpPr/>
      </dsp:nvSpPr>
      <dsp:spPr>
        <a:xfrm>
          <a:off x="564985" y="3348324"/>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Oversee and enforce the compliance with the IDEA and any state law pertaining to special education</a:t>
          </a:r>
          <a:endParaRPr lang="en-US" sz="900" b="1" kern="1200">
            <a:solidFill>
              <a:schemeClr val="bg2"/>
            </a:solidFill>
            <a:latin typeface="Arial Black" panose="020B0A04020102020204" pitchFamily="34" charset="0"/>
          </a:endParaRPr>
        </a:p>
      </dsp:txBody>
      <dsp:txXfrm>
        <a:off x="564985" y="3348324"/>
        <a:ext cx="2517888" cy="786840"/>
      </dsp:txXfrm>
    </dsp:sp>
    <dsp:sp modelId="{EA90F528-39A6-47EE-9356-4A1555050725}">
      <dsp:nvSpPr>
        <dsp:cNvPr id="0" name=""/>
        <dsp:cNvSpPr/>
      </dsp:nvSpPr>
      <dsp:spPr>
        <a:xfrm>
          <a:off x="460073" y="3234669"/>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F84F40-3AB2-4818-8FA2-D11EB56BAED3}">
      <dsp:nvSpPr>
        <dsp:cNvPr id="0" name=""/>
        <dsp:cNvSpPr/>
      </dsp:nvSpPr>
      <dsp:spPr>
        <a:xfrm>
          <a:off x="3409072" y="3348324"/>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Collect statewide data on varying aspects of special education within the state</a:t>
          </a:r>
        </a:p>
      </dsp:txBody>
      <dsp:txXfrm>
        <a:off x="3409072" y="3348324"/>
        <a:ext cx="2517888" cy="786840"/>
      </dsp:txXfrm>
    </dsp:sp>
    <dsp:sp modelId="{D21B83AE-4833-41AC-A7D4-FCB3AB11310B}">
      <dsp:nvSpPr>
        <dsp:cNvPr id="0" name=""/>
        <dsp:cNvSpPr/>
      </dsp:nvSpPr>
      <dsp:spPr>
        <a:xfrm>
          <a:off x="3304160" y="3234669"/>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87DE13-7F7C-4A64-B9A6-FCEC58EF35E9}">
      <dsp:nvSpPr>
        <dsp:cNvPr id="0" name=""/>
        <dsp:cNvSpPr/>
      </dsp:nvSpPr>
      <dsp:spPr>
        <a:xfrm>
          <a:off x="564985" y="4338868"/>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Monitor spending of state and federal funds for special education programs</a:t>
          </a:r>
          <a:endParaRPr lang="en-US" sz="900" b="1" kern="1200">
            <a:solidFill>
              <a:schemeClr val="bg2"/>
            </a:solidFill>
            <a:latin typeface="Arial Black" panose="020B0A04020102020204" pitchFamily="34" charset="0"/>
          </a:endParaRPr>
        </a:p>
      </dsp:txBody>
      <dsp:txXfrm>
        <a:off x="564985" y="4338868"/>
        <a:ext cx="2517888" cy="786840"/>
      </dsp:txXfrm>
    </dsp:sp>
    <dsp:sp modelId="{044B7755-1BD6-4A8D-8E79-60E3F68457F3}">
      <dsp:nvSpPr>
        <dsp:cNvPr id="0" name=""/>
        <dsp:cNvSpPr/>
      </dsp:nvSpPr>
      <dsp:spPr>
        <a:xfrm>
          <a:off x="460073" y="422521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1C0E9F-7E29-4CAC-8454-9A7B17931861}">
      <dsp:nvSpPr>
        <dsp:cNvPr id="0" name=""/>
        <dsp:cNvSpPr/>
      </dsp:nvSpPr>
      <dsp:spPr>
        <a:xfrm>
          <a:off x="3409072" y="4338868"/>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Develop and annually update a state plan for students with disabilities</a:t>
          </a:r>
        </a:p>
      </dsp:txBody>
      <dsp:txXfrm>
        <a:off x="3409072" y="4338868"/>
        <a:ext cx="2517888" cy="786840"/>
      </dsp:txXfrm>
    </dsp:sp>
    <dsp:sp modelId="{D85671A5-C6EB-4AAD-8F08-57525CBFE711}">
      <dsp:nvSpPr>
        <dsp:cNvPr id="0" name=""/>
        <dsp:cNvSpPr/>
      </dsp:nvSpPr>
      <dsp:spPr>
        <a:xfrm>
          <a:off x="3304160" y="422521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4A90D5-488C-44DD-942B-4A6482228D4E}">
      <dsp:nvSpPr>
        <dsp:cNvPr id="0" name=""/>
        <dsp:cNvSpPr/>
      </dsp:nvSpPr>
      <dsp:spPr>
        <a:xfrm>
          <a:off x="287359" y="324035"/>
          <a:ext cx="1284629" cy="16303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24736A6A-9D2C-4FF4-B606-C9A613146E7B}">
      <dsp:nvSpPr>
        <dsp:cNvPr id="0" name=""/>
        <dsp:cNvSpPr/>
      </dsp:nvSpPr>
      <dsp:spPr>
        <a:xfrm>
          <a:off x="8" y="1997396"/>
          <a:ext cx="1902168" cy="53408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latin typeface="Arial Black"/>
            </a:rPr>
            <a:t>Dr. Margaret Cage</a:t>
          </a:r>
          <a:endParaRPr lang="en-US" sz="1000" kern="1200">
            <a:solidFill>
              <a:schemeClr val="bg2"/>
            </a:solidFill>
            <a:latin typeface="Arial Black"/>
          </a:endParaRPr>
        </a:p>
        <a:p>
          <a:pPr marL="0" lvl="0" indent="0" algn="ctr" defTabSz="533400" rtl="0">
            <a:lnSpc>
              <a:spcPct val="90000"/>
            </a:lnSpc>
            <a:spcBef>
              <a:spcPct val="0"/>
            </a:spcBef>
            <a:spcAft>
              <a:spcPct val="35000"/>
            </a:spcAft>
            <a:buNone/>
          </a:pPr>
          <a:r>
            <a:rPr lang="en-US" sz="1000" kern="1200">
              <a:solidFill>
                <a:schemeClr val="bg2"/>
              </a:solidFill>
              <a:latin typeface="Arial Black"/>
            </a:rPr>
            <a:t>Deputy Secretary, OSE</a:t>
          </a:r>
        </a:p>
      </dsp:txBody>
      <dsp:txXfrm>
        <a:off x="8" y="1997396"/>
        <a:ext cx="1902168" cy="534082"/>
      </dsp:txXfrm>
    </dsp:sp>
    <dsp:sp modelId="{6EB19F96-E106-48A2-86F2-533FDF383253}">
      <dsp:nvSpPr>
        <dsp:cNvPr id="0" name=""/>
        <dsp:cNvSpPr/>
      </dsp:nvSpPr>
      <dsp:spPr>
        <a:xfrm>
          <a:off x="2385303" y="315932"/>
          <a:ext cx="1321702" cy="16303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B931CDD3-CBE7-4594-91FB-4BF7EEC6F029}">
      <dsp:nvSpPr>
        <dsp:cNvPr id="0" name=""/>
        <dsp:cNvSpPr/>
      </dsp:nvSpPr>
      <dsp:spPr>
        <a:xfrm>
          <a:off x="2095070" y="1970655"/>
          <a:ext cx="1902168" cy="55806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latin typeface="Arial Black"/>
            </a:rPr>
            <a:t>Dr. Tyre Jenkins</a:t>
          </a:r>
        </a:p>
        <a:p>
          <a:pPr marL="0" lvl="0" indent="0" algn="ctr" defTabSz="533400">
            <a:lnSpc>
              <a:spcPct val="90000"/>
            </a:lnSpc>
            <a:spcBef>
              <a:spcPct val="0"/>
            </a:spcBef>
            <a:spcAft>
              <a:spcPct val="35000"/>
            </a:spcAft>
            <a:buNone/>
          </a:pPr>
          <a:r>
            <a:rPr lang="en-US" sz="1000" kern="1200">
              <a:solidFill>
                <a:schemeClr val="bg2"/>
              </a:solidFill>
              <a:latin typeface="Arial Black"/>
            </a:rPr>
            <a:t>Deputy Director, OSE</a:t>
          </a:r>
        </a:p>
      </dsp:txBody>
      <dsp:txXfrm>
        <a:off x="2095070" y="1970655"/>
        <a:ext cx="1902168" cy="558068"/>
      </dsp:txXfrm>
    </dsp:sp>
    <dsp:sp modelId="{3935E69B-5C5E-4849-BF02-5AB35A0D9261}">
      <dsp:nvSpPr>
        <dsp:cNvPr id="0" name=""/>
        <dsp:cNvSpPr/>
      </dsp:nvSpPr>
      <dsp:spPr>
        <a:xfrm>
          <a:off x="4515355" y="323962"/>
          <a:ext cx="1111988" cy="161432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DD3567F7-3151-4A5F-B30A-791EC2DE674C}">
      <dsp:nvSpPr>
        <dsp:cNvPr id="0" name=""/>
        <dsp:cNvSpPr/>
      </dsp:nvSpPr>
      <dsp:spPr>
        <a:xfrm>
          <a:off x="4123993" y="1972848"/>
          <a:ext cx="1902168" cy="55862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latin typeface="Arial Black"/>
            </a:rPr>
            <a:t>Charlene Marcotte </a:t>
          </a:r>
        </a:p>
        <a:p>
          <a:pPr marL="0" lvl="0" indent="0" algn="ctr" defTabSz="533400">
            <a:lnSpc>
              <a:spcPct val="90000"/>
            </a:lnSpc>
            <a:spcBef>
              <a:spcPct val="0"/>
            </a:spcBef>
            <a:spcAft>
              <a:spcPct val="35000"/>
            </a:spcAft>
            <a:buNone/>
          </a:pPr>
          <a:r>
            <a:rPr lang="en-US" sz="1000" kern="1200">
              <a:solidFill>
                <a:schemeClr val="bg2"/>
              </a:solidFill>
              <a:latin typeface="Arial Black"/>
            </a:rPr>
            <a:t>Deputy Director of Data &amp; Finance</a:t>
          </a:r>
        </a:p>
      </dsp:txBody>
      <dsp:txXfrm>
        <a:off x="4123993" y="1972848"/>
        <a:ext cx="1902168" cy="558628"/>
      </dsp:txXfrm>
    </dsp:sp>
    <dsp:sp modelId="{7C691F25-EF4C-4834-86B5-EECE873C09A2}">
      <dsp:nvSpPr>
        <dsp:cNvPr id="0" name=""/>
        <dsp:cNvSpPr/>
      </dsp:nvSpPr>
      <dsp:spPr>
        <a:xfrm>
          <a:off x="1326073" y="2656778"/>
          <a:ext cx="1146722" cy="16303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a:ln>
          <a:noFill/>
        </a:ln>
        <a:effectLst/>
      </dsp:spPr>
      <dsp:style>
        <a:lnRef idx="0">
          <a:scrgbClr r="0" g="0" b="0"/>
        </a:lnRef>
        <a:fillRef idx="1">
          <a:scrgbClr r="0" g="0" b="0"/>
        </a:fillRef>
        <a:effectRef idx="0">
          <a:scrgbClr r="0" g="0" b="0"/>
        </a:effectRef>
        <a:fontRef idx="minor"/>
      </dsp:style>
    </dsp:sp>
    <dsp:sp modelId="{EE1E3682-B205-4050-8ACA-34F61D33D10A}">
      <dsp:nvSpPr>
        <dsp:cNvPr id="0" name=""/>
        <dsp:cNvSpPr/>
      </dsp:nvSpPr>
      <dsp:spPr>
        <a:xfrm>
          <a:off x="924345" y="4224720"/>
          <a:ext cx="1902168" cy="698914"/>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0"/>
            </a:lnSpc>
            <a:spcBef>
              <a:spcPct val="0"/>
            </a:spcBef>
            <a:spcAft>
              <a:spcPct val="35000"/>
            </a:spcAft>
            <a:buNone/>
          </a:pPr>
          <a:endParaRPr lang="en-US" sz="1200" b="1" kern="1200">
            <a:solidFill>
              <a:schemeClr val="bg2"/>
            </a:solidFill>
            <a:latin typeface="Arial Black"/>
          </a:endParaRPr>
        </a:p>
        <a:p>
          <a:pPr marL="0" lvl="0" indent="0" algn="ctr" defTabSz="533400">
            <a:lnSpc>
              <a:spcPct val="0"/>
            </a:lnSpc>
            <a:spcBef>
              <a:spcPct val="0"/>
            </a:spcBef>
            <a:spcAft>
              <a:spcPct val="35000"/>
            </a:spcAft>
            <a:buNone/>
          </a:pPr>
          <a:endParaRPr lang="en-US" sz="1200" b="1" kern="1200">
            <a:solidFill>
              <a:schemeClr val="bg2"/>
            </a:solidFill>
            <a:latin typeface="Arial Black"/>
          </a:endParaRPr>
        </a:p>
        <a:p>
          <a:pPr marL="0" lvl="0" indent="0" algn="ctr" defTabSz="533400">
            <a:lnSpc>
              <a:spcPct val="0"/>
            </a:lnSpc>
            <a:spcBef>
              <a:spcPct val="0"/>
            </a:spcBef>
            <a:spcAft>
              <a:spcPct val="35000"/>
            </a:spcAft>
            <a:buNone/>
          </a:pPr>
          <a:r>
            <a:rPr lang="en-US" sz="1200" b="1" kern="1200">
              <a:solidFill>
                <a:schemeClr val="bg2"/>
              </a:solidFill>
              <a:latin typeface="Arial Black"/>
            </a:rPr>
            <a:t>Ria Gill </a:t>
          </a:r>
        </a:p>
        <a:p>
          <a:pPr marL="0" lvl="0" indent="0" algn="ctr" defTabSz="533400">
            <a:lnSpc>
              <a:spcPct val="90000"/>
            </a:lnSpc>
            <a:spcBef>
              <a:spcPct val="0"/>
            </a:spcBef>
            <a:spcAft>
              <a:spcPct val="35000"/>
            </a:spcAft>
            <a:buNone/>
          </a:pPr>
          <a:r>
            <a:rPr lang="en-US" sz="1000" kern="1200">
              <a:solidFill>
                <a:schemeClr val="bg2"/>
              </a:solidFill>
              <a:latin typeface="Arial Black"/>
            </a:rPr>
            <a:t>Assistant Deputy Director, OSE</a:t>
          </a:r>
        </a:p>
      </dsp:txBody>
      <dsp:txXfrm>
        <a:off x="924345" y="4224720"/>
        <a:ext cx="1902168" cy="698914"/>
      </dsp:txXfrm>
    </dsp:sp>
    <dsp:sp modelId="{E4202F57-8BC5-40F0-9AB7-685E9029BBF0}">
      <dsp:nvSpPr>
        <dsp:cNvPr id="0" name=""/>
        <dsp:cNvSpPr/>
      </dsp:nvSpPr>
      <dsp:spPr>
        <a:xfrm rot="5400000">
          <a:off x="3527714" y="2603980"/>
          <a:ext cx="1249211" cy="1630383"/>
        </a:xfrm>
        <a:prstGeom prst="rect">
          <a:avLst/>
        </a:prstGeom>
        <a:solidFill>
          <a:schemeClr val="bg1"/>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372A7C94-5FDE-445C-9AAC-3378700FCA9C}">
      <dsp:nvSpPr>
        <dsp:cNvPr id="0" name=""/>
        <dsp:cNvSpPr/>
      </dsp:nvSpPr>
      <dsp:spPr>
        <a:xfrm>
          <a:off x="3046703" y="4211855"/>
          <a:ext cx="2167292" cy="705851"/>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rtl="0">
            <a:lnSpc>
              <a:spcPct val="90000"/>
            </a:lnSpc>
            <a:spcBef>
              <a:spcPct val="0"/>
            </a:spcBef>
            <a:spcAft>
              <a:spcPct val="35000"/>
            </a:spcAft>
            <a:buNone/>
          </a:pPr>
          <a:r>
            <a:rPr lang="en-US" sz="1200" b="1" kern="1200">
              <a:solidFill>
                <a:schemeClr val="bg2"/>
              </a:solidFill>
              <a:latin typeface="Arial Black"/>
            </a:rPr>
            <a:t>Randall Rapanut</a:t>
          </a:r>
        </a:p>
        <a:p>
          <a:pPr marL="0" lvl="0" indent="0" algn="ctr" defTabSz="533400">
            <a:lnSpc>
              <a:spcPct val="90000"/>
            </a:lnSpc>
            <a:spcBef>
              <a:spcPct val="0"/>
            </a:spcBef>
            <a:spcAft>
              <a:spcPct val="35000"/>
            </a:spcAft>
            <a:buNone/>
          </a:pPr>
          <a:r>
            <a:rPr lang="en-US" sz="900" kern="1200">
              <a:solidFill>
                <a:schemeClr val="bg2"/>
              </a:solidFill>
              <a:latin typeface="Arial Black"/>
            </a:rPr>
            <a:t>Assistant Deputy Director of Data &amp; Finance</a:t>
          </a:r>
        </a:p>
      </dsp:txBody>
      <dsp:txXfrm>
        <a:off x="3046703" y="4211855"/>
        <a:ext cx="2167292" cy="7058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B4D2E8-8222-45DD-967D-EAE2922273BC}">
      <dsp:nvSpPr>
        <dsp:cNvPr id="0" name=""/>
        <dsp:cNvSpPr/>
      </dsp:nvSpPr>
      <dsp:spPr>
        <a:xfrm>
          <a:off x="1327" y="1237260"/>
          <a:ext cx="2174822" cy="869928"/>
        </a:xfrm>
        <a:prstGeom prst="homePlat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20003" bIns="40005" numCol="1" spcCol="1270" anchor="ctr" anchorCtr="0">
          <a:noAutofit/>
        </a:bodyPr>
        <a:lstStyle/>
        <a:p>
          <a:pPr marL="0" lvl="0" indent="0" algn="ctr" defTabSz="666750" rtl="0">
            <a:lnSpc>
              <a:spcPct val="90000"/>
            </a:lnSpc>
            <a:spcBef>
              <a:spcPct val="0"/>
            </a:spcBef>
            <a:spcAft>
              <a:spcPct val="35000"/>
            </a:spcAft>
            <a:buNone/>
          </a:pPr>
          <a:r>
            <a:rPr lang="en-US" sz="1500" kern="1200">
              <a:latin typeface="Arial"/>
            </a:rPr>
            <a:t>Child Find</a:t>
          </a:r>
          <a:endParaRPr lang="en-US" sz="1500" kern="1200"/>
        </a:p>
      </dsp:txBody>
      <dsp:txXfrm>
        <a:off x="1327" y="1237260"/>
        <a:ext cx="1957340" cy="869928"/>
      </dsp:txXfrm>
    </dsp:sp>
    <dsp:sp modelId="{17AD1908-DA75-452A-8122-02277E1F51D4}">
      <dsp:nvSpPr>
        <dsp:cNvPr id="0" name=""/>
        <dsp:cNvSpPr/>
      </dsp:nvSpPr>
      <dsp:spPr>
        <a:xfrm>
          <a:off x="1741185" y="1237260"/>
          <a:ext cx="2174822" cy="869928"/>
        </a:xfrm>
        <a:prstGeom prst="chevron">
          <a:avLst/>
        </a:prstGeom>
        <a:solidFill>
          <a:schemeClr val="accent4">
            <a:hueOff val="1535613"/>
            <a:satOff val="16486"/>
            <a:lumOff val="10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rtl="0">
            <a:lnSpc>
              <a:spcPct val="90000"/>
            </a:lnSpc>
            <a:spcBef>
              <a:spcPct val="0"/>
            </a:spcBef>
            <a:spcAft>
              <a:spcPct val="35000"/>
            </a:spcAft>
            <a:buNone/>
          </a:pPr>
          <a:r>
            <a:rPr lang="en-US" sz="1500" kern="1200">
              <a:latin typeface="Arial"/>
            </a:rPr>
            <a:t>Least Restrictive Environment</a:t>
          </a:r>
          <a:endParaRPr lang="en-US" sz="1500" kern="1200"/>
        </a:p>
      </dsp:txBody>
      <dsp:txXfrm>
        <a:off x="2176149" y="1237260"/>
        <a:ext cx="1304894" cy="869928"/>
      </dsp:txXfrm>
    </dsp:sp>
    <dsp:sp modelId="{D8622E0D-43CA-4FA5-84EC-F058AF88EE04}">
      <dsp:nvSpPr>
        <dsp:cNvPr id="0" name=""/>
        <dsp:cNvSpPr/>
      </dsp:nvSpPr>
      <dsp:spPr>
        <a:xfrm>
          <a:off x="3481043" y="1237260"/>
          <a:ext cx="2174822" cy="869928"/>
        </a:xfrm>
        <a:prstGeom prst="chevron">
          <a:avLst/>
        </a:prstGeom>
        <a:solidFill>
          <a:schemeClr val="accent4">
            <a:hueOff val="3071226"/>
            <a:satOff val="32972"/>
            <a:lumOff val="20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rtl="0">
            <a:lnSpc>
              <a:spcPct val="90000"/>
            </a:lnSpc>
            <a:spcBef>
              <a:spcPct val="0"/>
            </a:spcBef>
            <a:spcAft>
              <a:spcPct val="35000"/>
            </a:spcAft>
            <a:buNone/>
          </a:pPr>
          <a:r>
            <a:rPr lang="en-US" sz="1500" kern="1200">
              <a:latin typeface="Arial"/>
            </a:rPr>
            <a:t>Early Childhood Special Education</a:t>
          </a:r>
          <a:endParaRPr lang="en-US" sz="1500" kern="1200"/>
        </a:p>
      </dsp:txBody>
      <dsp:txXfrm>
        <a:off x="3916007" y="1237260"/>
        <a:ext cx="1304894" cy="869928"/>
      </dsp:txXfrm>
    </dsp:sp>
    <dsp:sp modelId="{ECA8BFF2-9D77-4C19-A5C9-C9ABBBDB4AAB}">
      <dsp:nvSpPr>
        <dsp:cNvPr id="0" name=""/>
        <dsp:cNvSpPr/>
      </dsp:nvSpPr>
      <dsp:spPr>
        <a:xfrm>
          <a:off x="5220900" y="1237260"/>
          <a:ext cx="2174822" cy="869928"/>
        </a:xfrm>
        <a:prstGeom prst="chevron">
          <a:avLst/>
        </a:prstGeom>
        <a:solidFill>
          <a:schemeClr val="accent4">
            <a:hueOff val="4606839"/>
            <a:satOff val="49459"/>
            <a:lumOff val="3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rtl="0">
            <a:lnSpc>
              <a:spcPct val="90000"/>
            </a:lnSpc>
            <a:spcBef>
              <a:spcPct val="0"/>
            </a:spcBef>
            <a:spcAft>
              <a:spcPct val="35000"/>
            </a:spcAft>
            <a:buNone/>
          </a:pPr>
          <a:r>
            <a:rPr lang="en-US" sz="1500" kern="1200">
              <a:latin typeface="Arial"/>
            </a:rPr>
            <a:t>Discipline</a:t>
          </a:r>
        </a:p>
      </dsp:txBody>
      <dsp:txXfrm>
        <a:off x="5655864" y="1237260"/>
        <a:ext cx="1304894" cy="869928"/>
      </dsp:txXfrm>
    </dsp:sp>
    <dsp:sp modelId="{112B5E9F-B7A2-4484-89EA-8B13324F6C96}">
      <dsp:nvSpPr>
        <dsp:cNvPr id="0" name=""/>
        <dsp:cNvSpPr/>
      </dsp:nvSpPr>
      <dsp:spPr>
        <a:xfrm>
          <a:off x="6960758" y="1237260"/>
          <a:ext cx="2174822" cy="869928"/>
        </a:xfrm>
        <a:prstGeom prst="chevron">
          <a:avLst/>
        </a:prstGeom>
        <a:solidFill>
          <a:schemeClr val="accent4">
            <a:hueOff val="6142452"/>
            <a:satOff val="65945"/>
            <a:lumOff val="4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rtl="0">
            <a:lnSpc>
              <a:spcPct val="90000"/>
            </a:lnSpc>
            <a:spcBef>
              <a:spcPct val="0"/>
            </a:spcBef>
            <a:spcAft>
              <a:spcPct val="35000"/>
            </a:spcAft>
            <a:buNone/>
          </a:pPr>
          <a:r>
            <a:rPr lang="en-US" sz="1500" kern="1200">
              <a:latin typeface="Arial"/>
            </a:rPr>
            <a:t>Service Delivery</a:t>
          </a:r>
        </a:p>
      </dsp:txBody>
      <dsp:txXfrm>
        <a:off x="7395722" y="1237260"/>
        <a:ext cx="1304894" cy="869928"/>
      </dsp:txXfrm>
    </dsp:sp>
    <dsp:sp modelId="{4A60084A-FDA9-48D4-8EF3-9937DE175D26}">
      <dsp:nvSpPr>
        <dsp:cNvPr id="0" name=""/>
        <dsp:cNvSpPr/>
      </dsp:nvSpPr>
      <dsp:spPr>
        <a:xfrm>
          <a:off x="8700616" y="1237260"/>
          <a:ext cx="2174822" cy="869928"/>
        </a:xfrm>
        <a:prstGeom prst="chevron">
          <a:avLst/>
        </a:prstGeom>
        <a:solidFill>
          <a:schemeClr val="accent4">
            <a:hueOff val="7678065"/>
            <a:satOff val="82431"/>
            <a:lumOff val="5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rtl="0">
            <a:lnSpc>
              <a:spcPct val="90000"/>
            </a:lnSpc>
            <a:spcBef>
              <a:spcPct val="0"/>
            </a:spcBef>
            <a:spcAft>
              <a:spcPct val="35000"/>
            </a:spcAft>
            <a:buNone/>
          </a:pPr>
          <a:r>
            <a:rPr lang="en-US" sz="1500" kern="1200">
              <a:latin typeface="Arial"/>
            </a:rPr>
            <a:t>Alternate Assessment</a:t>
          </a:r>
        </a:p>
      </dsp:txBody>
      <dsp:txXfrm>
        <a:off x="9135580" y="1237260"/>
        <a:ext cx="1304894" cy="869928"/>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Book Antiqua"/>
                <a:ea typeface="Book Antiqua"/>
                <a:cs typeface="Book Antiqua"/>
                <a:sym typeface="Book Antiqua"/>
              </a:rPr>
              <a:t>‹#›</a:t>
            </a:fld>
            <a:endParaRPr sz="1200" b="0" i="0" u="none" strike="noStrike" cap="none">
              <a:solidFill>
                <a:schemeClr val="dk1"/>
              </a:solidFill>
              <a:latin typeface="Book Antiqua"/>
              <a:ea typeface="Book Antiqua"/>
              <a:cs typeface="Book Antiqua"/>
              <a:sym typeface="Book Antiqu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take a minute to ensure you are muted and any AI notetakers are turned off. Thank you!</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047923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34c0a9f75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g334c0a9f75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34c0a9f759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g334c0a9f759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t>
            </a:r>
            <a:r>
              <a:rPr lang="en-US" sz="1800" dirty="0">
                <a:solidFill>
                  <a:srgbClr val="000000"/>
                </a:solidFill>
                <a:effectLst/>
                <a:latin typeface="Times New Roman" panose="02020603050405020304" pitchFamily="18" charset="0"/>
                <a:ea typeface="Aptos" panose="020B0004020202020204" pitchFamily="34" charset="0"/>
              </a:rPr>
              <a:t>Chief Counsel Miguel Lozano is up next. Miguel?</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12</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17374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Miguel! Next up, Assistant Deputy Director of OSE, Ria Gill. Ria?</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13</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852506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145A3-93F8-BA2B-7942-5F6B276C9D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B1F354-2392-F623-5A90-C3FE817FDD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2BFDA1-D9C3-4830-E347-8527050B742C}"/>
              </a:ext>
            </a:extLst>
          </p:cNvPr>
          <p:cNvSpPr>
            <a:spLocks noGrp="1"/>
          </p:cNvSpPr>
          <p:nvPr>
            <p:ph type="body" idx="1"/>
          </p:nvPr>
        </p:nvSpPr>
        <p:spPr/>
        <p:txBody>
          <a:bodyPr/>
          <a:lstStyle/>
          <a:p>
            <a:r>
              <a:rPr lang="en-US" dirty="0"/>
              <a:t>Thank you, Ria! Dr. Elizabeth Cassel will now introduce a new OSE initiative-Connections. Dr. Cassel?</a:t>
            </a:r>
          </a:p>
        </p:txBody>
      </p:sp>
      <p:sp>
        <p:nvSpPr>
          <p:cNvPr id="4" name="Slide Number Placeholder 3">
            <a:extLst>
              <a:ext uri="{FF2B5EF4-FFF2-40B4-BE49-F238E27FC236}">
                <a16:creationId xmlns:a16="http://schemas.microsoft.com/office/drawing/2014/main" id="{9D619ED9-F090-8ED1-8D04-A1FD6B92E917}"/>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14</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035927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Kaity to present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15</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04419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Kaity. Next up, Ombud.</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16</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969093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Jessica to present?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17</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062864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Jessica to present.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18</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169839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Catherine to present.</a:t>
            </a:r>
          </a:p>
          <a:p>
            <a:pPr marL="0" indent="0"/>
            <a:r>
              <a:rPr lang="en-US" dirty="0"/>
              <a:t>On-Site Monitoring </a:t>
            </a:r>
          </a:p>
          <a:p>
            <a:pPr marL="0" indent="0"/>
            <a:r>
              <a:rPr lang="en-US" dirty="0"/>
              <a:t>a. Involves in-person visits to schools within each LEA. </a:t>
            </a:r>
          </a:p>
          <a:p>
            <a:pPr marL="0" indent="0"/>
            <a:r>
              <a:rPr lang="en-US" dirty="0"/>
              <a:t>b. Comprehensive reviews include interviews, classroom observations, and documentation analysis related to special education programs, practices, and services.</a:t>
            </a:r>
          </a:p>
          <a:p>
            <a:pPr marL="0" indent="0"/>
            <a:endParaRPr lang="en-US" dirty="0">
              <a:ea typeface="Calibri"/>
              <a:cs typeface="Calibri"/>
            </a:endParaRPr>
          </a:p>
          <a:p>
            <a:pPr marL="0" indent="0"/>
            <a:r>
              <a:rPr lang="en-US" dirty="0"/>
              <a:t>Desktop Monitoring</a:t>
            </a:r>
          </a:p>
          <a:p>
            <a:pPr marL="0" indent="0"/>
            <a:endParaRPr lang="en-US" dirty="0"/>
          </a:p>
          <a:p>
            <a:pPr marL="342900" indent="-342900">
              <a:buAutoNum type="alphaLcPeriod"/>
            </a:pPr>
            <a:r>
              <a:rPr lang="en-US" dirty="0"/>
              <a:t>Conducted remotely through reviews of documentation and data submitted by LEAs.</a:t>
            </a:r>
          </a:p>
          <a:p>
            <a:pPr marL="342900" indent="-342900">
              <a:buAutoNum type="alphaLcPeriod"/>
            </a:pPr>
            <a:r>
              <a:rPr lang="en-US" dirty="0"/>
              <a:t>Focuses on analyzing IEPs, assessment data, and other relevant materials to ensure compliance with federal and state regulations and to identify areas for improvement.</a:t>
            </a:r>
          </a:p>
          <a:p>
            <a:pPr marL="0" indent="0"/>
            <a:r>
              <a:rPr lang="en-US" dirty="0"/>
              <a:t>Self-Monitoring </a:t>
            </a:r>
          </a:p>
          <a:p>
            <a:pPr marL="342900" indent="-342900">
              <a:buAutoNum type="alphaLcPeriod"/>
            </a:pPr>
            <a:r>
              <a:rPr lang="en-US" dirty="0"/>
              <a:t>LEAs are responsible for conducting internal monitoring activities and submitting findings to OSE. </a:t>
            </a:r>
          </a:p>
          <a:p>
            <a:pPr marL="342900" indent="-342900">
              <a:buAutoNum type="alphaLcPeriod"/>
            </a:pPr>
            <a:r>
              <a:rPr lang="en-US" dirty="0"/>
              <a:t>Encourages LEAs to take ownership of their special education programs while receiving guidance and support as needed.</a:t>
            </a:r>
          </a:p>
          <a:p>
            <a:endParaRPr lang="en-US" dirty="0">
              <a:latin typeface="Calibri"/>
              <a:ea typeface="Calibri"/>
              <a:cs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Book Antiqua"/>
                <a:ea typeface="Book Antiqua"/>
                <a:cs typeface="Book Antiqua"/>
                <a:sym typeface="Book Antiqua"/>
              </a:rPr>
              <a:t>19</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916088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Good afternoon and welcome to February’s Office Hour Session!</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Today’s Office Hour Session will be providing updates, technical assistance, and professional development</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 few housekeeping notes, we will have 10-15 minutes for questions at the end of the main presentation preceding today’s training portion. Training questions will be answered on The Office of Special Education’s Q&amp; A Booklet. This is a living document, and the link will be in the chat. The Office Hour Sessions Slide deck will be accessible on the PED website, in special education, under resources or may be found in the LEA Managed Booklet, under the resources tab. </a:t>
            </a:r>
            <a:endParaRPr dirty="0"/>
          </a:p>
        </p:txBody>
      </p:sp>
      <p:sp>
        <p:nvSpPr>
          <p:cNvPr id="101" name="Google Shape;10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Catherine. Deputy Director of Data &amp; Finance, Charlene Marcotte will kick us off today. Charlene?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22</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337941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Charlene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23</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29428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27</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534795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28</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5426706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Kaylock to present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29</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8068354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Kaylock! Trudy</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30</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439769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Kaylock to present.</a:t>
            </a:r>
            <a:endParaRPr dirty="0"/>
          </a:p>
        </p:txBody>
      </p:sp>
      <p:sp>
        <p:nvSpPr>
          <p:cNvPr id="197" name="Google Shape;197;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31</a:t>
            </a:fld>
            <a:endParaRPr/>
          </a:p>
        </p:txBody>
      </p:sp>
    </p:spTree>
    <p:extLst>
      <p:ext uri="{BB962C8B-B14F-4D97-AF65-F5344CB8AC3E}">
        <p14:creationId xmlns:p14="http://schemas.microsoft.com/office/powerpoint/2010/main" val="266778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Kaylock</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32</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905037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Kaylock</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33</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0502538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Kaylock</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34</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540635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6001117d3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16001117d3c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To the right, please find The Office of Special Education priorities that align with the executive order per Governor Lujan-Grisham. To your left, you will find The Office of Special Education Leadership team. </a:t>
            </a:r>
          </a:p>
          <a:p>
            <a:pPr marL="0" lvl="0" indent="0" algn="l" rtl="0">
              <a:lnSpc>
                <a:spcPct val="100000"/>
              </a:lnSpc>
              <a:spcBef>
                <a:spcPts val="0"/>
              </a:spcBef>
              <a:spcAft>
                <a:spcPts val="0"/>
              </a:spcAft>
              <a:buSzPts val="1400"/>
              <a:buNone/>
            </a:pPr>
            <a:endParaRPr/>
          </a:p>
        </p:txBody>
      </p:sp>
      <p:sp>
        <p:nvSpPr>
          <p:cNvPr id="130" name="Google Shape;130;g16001117d3c_0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Kaylock</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35</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42263558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Kaylock</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36</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6064979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37</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5538333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Switching gears into the training portion of Office Hour Sessions. Please ensure all questions are asked in the Q&amp; A Training booklet. The link will be in the chat. Just a reminder, today’s presentation and slide deck will be on Ped’s website under, OSE, on the resources link to your right. (place Q&amp;A link in chat).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38</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7778818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Trudy</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39</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3774266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Trudy</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40</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4213956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Tammy</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41</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193085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Tammy</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42</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33090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Tammy</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43</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8169589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Tammy</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44</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4188462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5f9dcab8b2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15f9dcab8b2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OSE is steadily increasing capacity and staff to better serve you. Just a reminder, we are hiring! Please check the state personal office website for job openings. It is our pleasure to introduce are three newest employees, Randall Rapanut, Sushmita Ghosh and Leticia Esparza. Randall, Sushmita and Letica do you want to introduce yourself? </a:t>
            </a:r>
            <a:endParaRPr dirty="0"/>
          </a:p>
        </p:txBody>
      </p:sp>
      <p:sp>
        <p:nvSpPr>
          <p:cNvPr id="148" name="Google Shape;148;g15f9dcab8b2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45</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1692690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46</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4805684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47</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3237270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Randy</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48</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4295768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Randy</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49</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0455860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Randy</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50</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0488484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Thanks Liz! Please find links to the OSE Parent portal, Newsletter, Resources, LEA Managed Booklet or if you have questions for OSE. Just a reminder, you can find Office Hours recordings and slide decks on the PED website, navigate to special education, under the resources tab.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51</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4550382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a:extLst>
            <a:ext uri="{FF2B5EF4-FFF2-40B4-BE49-F238E27FC236}">
              <a16:creationId xmlns:a16="http://schemas.microsoft.com/office/drawing/2014/main" id="{EFACF026-6520-13B4-452A-4E7A5D710E68}"/>
            </a:ext>
          </a:extLst>
        </p:cNvPr>
        <p:cNvGrpSpPr/>
        <p:nvPr/>
      </p:nvGrpSpPr>
      <p:grpSpPr>
        <a:xfrm>
          <a:off x="0" y="0"/>
          <a:ext cx="0" cy="0"/>
          <a:chOff x="0" y="0"/>
          <a:chExt cx="0" cy="0"/>
        </a:xfrm>
      </p:grpSpPr>
      <p:sp>
        <p:nvSpPr>
          <p:cNvPr id="195" name="Google Shape;195;p4:notes">
            <a:extLst>
              <a:ext uri="{FF2B5EF4-FFF2-40B4-BE49-F238E27FC236}">
                <a16:creationId xmlns:a16="http://schemas.microsoft.com/office/drawing/2014/main" id="{F0817079-0DE0-36C9-D4B9-2FA48FE8C64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4:notes">
            <a:extLst>
              <a:ext uri="{FF2B5EF4-FFF2-40B4-BE49-F238E27FC236}">
                <a16:creationId xmlns:a16="http://schemas.microsoft.com/office/drawing/2014/main" id="{61887C6A-4E6B-30F9-D4E3-6900E527715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7" name="Google Shape;197;p4:notes">
            <a:extLst>
              <a:ext uri="{FF2B5EF4-FFF2-40B4-BE49-F238E27FC236}">
                <a16:creationId xmlns:a16="http://schemas.microsoft.com/office/drawing/2014/main" id="{B4F92E4E-0229-E660-C707-1453A38D6D29}"/>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52</a:t>
            </a:fld>
            <a:endParaRPr/>
          </a:p>
        </p:txBody>
      </p:sp>
    </p:spTree>
    <p:extLst>
      <p:ext uri="{BB962C8B-B14F-4D97-AF65-F5344CB8AC3E}">
        <p14:creationId xmlns:p14="http://schemas.microsoft.com/office/powerpoint/2010/main" val="28038762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our continued list.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53</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4206703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a:solidFill>
                <a:srgbClr val="3A3D4B"/>
              </a:solidFill>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54</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195031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Dr. Ty</a:t>
            </a:r>
            <a:endParaRPr dirty="0"/>
          </a:p>
        </p:txBody>
      </p:sp>
      <p:sp>
        <p:nvSpPr>
          <p:cNvPr id="58" name="Google Shape;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OHS is February 18, 2025 @ 3:30. Using feedback and analytics, Office Hour Sessions will change time from 3:30 to 9:00 am, every third Tuesday of the month beginning March 2025!!!!</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55</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286580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d12b27a0a9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Google Shape;69;g2d12b27a0a9_0_1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d12b27a0a9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 name="Google Shape;89;g2d12b27a0a9_0_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a6dc0c9349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g2a6dc0c9349_0_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34c0a9f75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g334c0a9f75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with Picture">
  <p:cSld name="Title Slide with Picture">
    <p:spTree>
      <p:nvGrpSpPr>
        <p:cNvPr id="1" name="Shape 18"/>
        <p:cNvGrpSpPr/>
        <p:nvPr/>
      </p:nvGrpSpPr>
      <p:grpSpPr>
        <a:xfrm>
          <a:off x="0" y="0"/>
          <a:ext cx="0" cy="0"/>
          <a:chOff x="0" y="0"/>
          <a:chExt cx="0" cy="0"/>
        </a:xfrm>
      </p:grpSpPr>
      <p:sp>
        <p:nvSpPr>
          <p:cNvPr id="19" name="Google Shape;19;p14"/>
          <p:cNvSpPr/>
          <p:nvPr/>
        </p:nvSpPr>
        <p:spPr>
          <a:xfrm>
            <a:off x="6540504" y="0"/>
            <a:ext cx="5651496" cy="6858000"/>
          </a:xfrm>
          <a:custGeom>
            <a:avLst/>
            <a:gdLst/>
            <a:ahLst/>
            <a:cxnLst/>
            <a:rect l="l" t="t" r="r" b="b"/>
            <a:pathLst>
              <a:path w="4238622" h="6858000" extrusionOk="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rgbClr val="3A3D4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0" name="Google Shape;20;p14"/>
          <p:cNvSpPr/>
          <p:nvPr/>
        </p:nvSpPr>
        <p:spPr>
          <a:xfrm>
            <a:off x="6256868" y="0"/>
            <a:ext cx="1672169"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1" name="Google Shape;21;p14"/>
          <p:cNvSpPr/>
          <p:nvPr/>
        </p:nvSpPr>
        <p:spPr>
          <a:xfrm>
            <a:off x="5979587" y="0"/>
            <a:ext cx="1528232" cy="6858000"/>
          </a:xfrm>
          <a:custGeom>
            <a:avLst/>
            <a:gdLst/>
            <a:ahLst/>
            <a:cxnLst/>
            <a:rect l="l" t="t" r="r" b="b"/>
            <a:pathLst>
              <a:path w="1146174" h="6858000" extrusionOk="0">
                <a:moveTo>
                  <a:pt x="0" y="0"/>
                </a:moveTo>
                <a:lnTo>
                  <a:pt x="253999" y="0"/>
                </a:lnTo>
                <a:lnTo>
                  <a:pt x="1146174" y="4337050"/>
                </a:lnTo>
                <a:lnTo>
                  <a:pt x="511174" y="6858000"/>
                </a:lnTo>
                <a:lnTo>
                  <a:pt x="254000" y="6858000"/>
                </a:lnTo>
                <a:lnTo>
                  <a:pt x="892175" y="4337050"/>
                </a:lnTo>
                <a:close/>
              </a:path>
            </a:pathLst>
          </a:custGeom>
          <a:solidFill>
            <a:srgbClr val="048A8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2" name="Google Shape;22;p14"/>
          <p:cNvSpPr txBox="1">
            <a:spLocks noGrp="1"/>
          </p:cNvSpPr>
          <p:nvPr>
            <p:ph type="ctrTitle"/>
          </p:nvPr>
        </p:nvSpPr>
        <p:spPr>
          <a:xfrm>
            <a:off x="1295401" y="1873584"/>
            <a:ext cx="5120640" cy="25603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A3D4B"/>
              </a:buClr>
              <a:buSzPts val="4000"/>
              <a:buFont typeface="Calibri"/>
              <a:buNone/>
              <a:defRPr sz="4000">
                <a:solidFill>
                  <a:srgbClr val="3A3D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4" descr="An empty placeholder to add an image. Click on the placeholder and select the image that you wish to add"/>
          <p:cNvSpPr>
            <a:spLocks noGrp="1"/>
          </p:cNvSpPr>
          <p:nvPr>
            <p:ph type="pic" idx="2"/>
          </p:nvPr>
        </p:nvSpPr>
        <p:spPr>
          <a:xfrm>
            <a:off x="6743703" y="0"/>
            <a:ext cx="5448297" cy="6858000"/>
          </a:xfrm>
          <a:prstGeom prst="rect">
            <a:avLst/>
          </a:prstGeom>
          <a:noFill/>
          <a:ln>
            <a:noFill/>
          </a:ln>
        </p:spPr>
      </p:sp>
      <p:sp>
        <p:nvSpPr>
          <p:cNvPr id="24" name="Google Shape;24;p14"/>
          <p:cNvSpPr txBox="1">
            <a:spLocks noGrp="1"/>
          </p:cNvSpPr>
          <p:nvPr>
            <p:ph type="subTitle" idx="1"/>
          </p:nvPr>
        </p:nvSpPr>
        <p:spPr>
          <a:xfrm>
            <a:off x="1295401" y="4572000"/>
            <a:ext cx="5120640" cy="1600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800"/>
              </a:spcBef>
              <a:spcAft>
                <a:spcPts val="0"/>
              </a:spcAft>
              <a:buClr>
                <a:srgbClr val="3A3D4B"/>
              </a:buClr>
              <a:buSzPts val="2400"/>
              <a:buNone/>
              <a:defRPr sz="2400"/>
            </a:lvl1pPr>
            <a:lvl2pPr lvl="1" algn="ctr">
              <a:lnSpc>
                <a:spcPct val="90000"/>
              </a:lnSpc>
              <a:spcBef>
                <a:spcPts val="1000"/>
              </a:spcBef>
              <a:spcAft>
                <a:spcPts val="0"/>
              </a:spcAft>
              <a:buSzPts val="2000"/>
              <a:buNone/>
              <a:defRPr sz="2000"/>
            </a:lvl2pPr>
            <a:lvl3pPr lvl="2" algn="ctr">
              <a:lnSpc>
                <a:spcPct val="90000"/>
              </a:lnSpc>
              <a:spcBef>
                <a:spcPts val="800"/>
              </a:spcBef>
              <a:spcAft>
                <a:spcPts val="0"/>
              </a:spcAft>
              <a:buSzPts val="1800"/>
              <a:buNone/>
              <a:defRPr sz="1800"/>
            </a:lvl3pPr>
            <a:lvl4pPr lvl="3" algn="ctr">
              <a:lnSpc>
                <a:spcPct val="90000"/>
              </a:lnSpc>
              <a:spcBef>
                <a:spcPts val="800"/>
              </a:spcBef>
              <a:spcAft>
                <a:spcPts val="0"/>
              </a:spcAft>
              <a:buClr>
                <a:srgbClr val="3A3D4B"/>
              </a:buClr>
              <a:buSzPts val="1600"/>
              <a:buNone/>
              <a:defRPr sz="1600"/>
            </a:lvl4pPr>
            <a:lvl5pPr lvl="4" algn="ctr">
              <a:lnSpc>
                <a:spcPct val="90000"/>
              </a:lnSpc>
              <a:spcBef>
                <a:spcPts val="800"/>
              </a:spcBef>
              <a:spcAft>
                <a:spcPts val="0"/>
              </a:spcAft>
              <a:buClr>
                <a:srgbClr val="3A3D4B"/>
              </a:buClr>
              <a:buSzPts val="1600"/>
              <a:buNone/>
              <a:defRPr sz="1600"/>
            </a:lvl5pPr>
            <a:lvl6pPr lvl="5" algn="ctr">
              <a:lnSpc>
                <a:spcPct val="90000"/>
              </a:lnSpc>
              <a:spcBef>
                <a:spcPts val="800"/>
              </a:spcBef>
              <a:spcAft>
                <a:spcPts val="0"/>
              </a:spcAft>
              <a:buClr>
                <a:schemeClr val="dk1"/>
              </a:buClr>
              <a:buSzPts val="1600"/>
              <a:buNone/>
              <a:defRPr sz="1600"/>
            </a:lvl6pPr>
            <a:lvl7pPr lvl="6" algn="ctr">
              <a:lnSpc>
                <a:spcPct val="90000"/>
              </a:lnSpc>
              <a:spcBef>
                <a:spcPts val="800"/>
              </a:spcBef>
              <a:spcAft>
                <a:spcPts val="0"/>
              </a:spcAft>
              <a:buClr>
                <a:schemeClr val="dk1"/>
              </a:buClr>
              <a:buSzPts val="1600"/>
              <a:buNone/>
              <a:defRPr sz="1600"/>
            </a:lvl7pPr>
            <a:lvl8pPr lvl="7" algn="ctr">
              <a:lnSpc>
                <a:spcPct val="90000"/>
              </a:lnSpc>
              <a:spcBef>
                <a:spcPts val="800"/>
              </a:spcBef>
              <a:spcAft>
                <a:spcPts val="0"/>
              </a:spcAft>
              <a:buClr>
                <a:schemeClr val="dk1"/>
              </a:buClr>
              <a:buSzPts val="1600"/>
              <a:buNone/>
              <a:defRPr sz="1600"/>
            </a:lvl8pPr>
            <a:lvl9pPr lvl="8" algn="ctr">
              <a:lnSpc>
                <a:spcPct val="90000"/>
              </a:lnSpc>
              <a:spcBef>
                <a:spcPts val="800"/>
              </a:spcBef>
              <a:spcAft>
                <a:spcPts val="0"/>
              </a:spcAft>
              <a:buClr>
                <a:schemeClr val="dk1"/>
              </a:buClr>
              <a:buSzPts val="1600"/>
              <a:buNone/>
              <a:defRPr sz="1600"/>
            </a:lvl9pPr>
          </a:lstStyle>
          <a:p>
            <a:endParaRPr/>
          </a:p>
        </p:txBody>
      </p:sp>
      <p:sp>
        <p:nvSpPr>
          <p:cNvPr id="25" name="Google Shape;25;p14"/>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21" name="Google Shape;21;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47162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 name="Google Shape;24;p5"/>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25" name="Google Shape;25;p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04747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p6"/>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29" name="Google Shape;29;p6"/>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30" name="Google Shape;30;p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65336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 name="Google Shape;33;p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63976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6" name="Google Shape;36;p8"/>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SzPts val="1200"/>
              <a:buChar char="●"/>
              <a:defRPr sz="1600"/>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37" name="Google Shape;37;p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8416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40" name="Google Shape;40;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28587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
        <p:cNvGrpSpPr/>
        <p:nvPr/>
      </p:nvGrpSpPr>
      <p:grpSpPr>
        <a:xfrm>
          <a:off x="0" y="0"/>
          <a:ext cx="0" cy="0"/>
          <a:chOff x="0" y="0"/>
          <a:chExt cx="0" cy="0"/>
        </a:xfrm>
      </p:grpSpPr>
      <p:sp>
        <p:nvSpPr>
          <p:cNvPr id="42" name="Google Shape;42;p10"/>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3" name="Google Shape;43;p10"/>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44" name="Google Shape;44;p10"/>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5" name="Google Shape;45;p10"/>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46" name="Google Shape;46;p1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453818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7"/>
        <p:cNvGrpSpPr/>
        <p:nvPr/>
      </p:nvGrpSpPr>
      <p:grpSpPr>
        <a:xfrm>
          <a:off x="0" y="0"/>
          <a:ext cx="0" cy="0"/>
          <a:chOff x="0" y="0"/>
          <a:chExt cx="0" cy="0"/>
        </a:xfrm>
      </p:grpSpPr>
      <p:sp>
        <p:nvSpPr>
          <p:cNvPr id="48" name="Google Shape;48;p11"/>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rmAutofit/>
          </a:bodyPr>
          <a:lstStyle>
            <a:lvl1pPr marL="609585" lvl="0" indent="-304792" algn="l">
              <a:lnSpc>
                <a:spcPct val="100000"/>
              </a:lnSpc>
              <a:spcBef>
                <a:spcPts val="0"/>
              </a:spcBef>
              <a:spcAft>
                <a:spcPts val="0"/>
              </a:spcAft>
              <a:buSzPts val="1800"/>
              <a:buNone/>
              <a:defRPr/>
            </a:lvl1pPr>
          </a:lstStyle>
          <a:p>
            <a:endParaRPr/>
          </a:p>
        </p:txBody>
      </p:sp>
      <p:sp>
        <p:nvSpPr>
          <p:cNvPr id="49" name="Google Shape;49;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64990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
        <p:cNvGrpSpPr/>
        <p:nvPr/>
      </p:nvGrpSpPr>
      <p:grpSpPr>
        <a:xfrm>
          <a:off x="0" y="0"/>
          <a:ext cx="0" cy="0"/>
          <a:chOff x="0" y="0"/>
          <a:chExt cx="0" cy="0"/>
        </a:xfrm>
      </p:grpSpPr>
      <p:sp>
        <p:nvSpPr>
          <p:cNvPr id="51" name="Google Shape;51;p12"/>
          <p:cNvSpPr txBox="1">
            <a:spLocks noGrp="1"/>
          </p:cNvSpPr>
          <p:nvPr>
            <p:ph type="title" hasCustomPrompt="1"/>
          </p:nvPr>
        </p:nvSpPr>
        <p:spPr>
          <a:xfrm>
            <a:off x="415600" y="1474833"/>
            <a:ext cx="11360800" cy="26180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52" name="Google Shape;52;p12"/>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rmAutofit/>
          </a:bodyPr>
          <a:lstStyle>
            <a:lvl1pPr marL="609585" lvl="0" indent="-457189" algn="ctr">
              <a:lnSpc>
                <a:spcPct val="115000"/>
              </a:lnSpc>
              <a:spcBef>
                <a:spcPts val="0"/>
              </a:spcBef>
              <a:spcAft>
                <a:spcPts val="0"/>
              </a:spcAft>
              <a:buSzPts val="1800"/>
              <a:buChar char="●"/>
              <a:defRPr/>
            </a:lvl1pPr>
            <a:lvl2pPr marL="1219170" lvl="1" indent="-423323" algn="ctr">
              <a:lnSpc>
                <a:spcPct val="115000"/>
              </a:lnSpc>
              <a:spcBef>
                <a:spcPts val="0"/>
              </a:spcBef>
              <a:spcAft>
                <a:spcPts val="0"/>
              </a:spcAft>
              <a:buSzPts val="1400"/>
              <a:buChar char="○"/>
              <a:defRPr/>
            </a:lvl2pPr>
            <a:lvl3pPr marL="1828754" lvl="2" indent="-423323" algn="ctr">
              <a:lnSpc>
                <a:spcPct val="115000"/>
              </a:lnSpc>
              <a:spcBef>
                <a:spcPts val="0"/>
              </a:spcBef>
              <a:spcAft>
                <a:spcPts val="0"/>
              </a:spcAft>
              <a:buSzPts val="1400"/>
              <a:buChar char="■"/>
              <a:defRPr/>
            </a:lvl3pPr>
            <a:lvl4pPr marL="2438339" lvl="3" indent="-423323" algn="ctr">
              <a:lnSpc>
                <a:spcPct val="115000"/>
              </a:lnSpc>
              <a:spcBef>
                <a:spcPts val="0"/>
              </a:spcBef>
              <a:spcAft>
                <a:spcPts val="0"/>
              </a:spcAft>
              <a:buSzPts val="1400"/>
              <a:buChar char="●"/>
              <a:defRPr/>
            </a:lvl4pPr>
            <a:lvl5pPr marL="3047924" lvl="4" indent="-423323" algn="ctr">
              <a:lnSpc>
                <a:spcPct val="115000"/>
              </a:lnSpc>
              <a:spcBef>
                <a:spcPts val="0"/>
              </a:spcBef>
              <a:spcAft>
                <a:spcPts val="0"/>
              </a:spcAft>
              <a:buSzPts val="1400"/>
              <a:buChar char="○"/>
              <a:defRPr/>
            </a:lvl5pPr>
            <a:lvl6pPr marL="3657509" lvl="5" indent="-423323" algn="ctr">
              <a:lnSpc>
                <a:spcPct val="115000"/>
              </a:lnSpc>
              <a:spcBef>
                <a:spcPts val="0"/>
              </a:spcBef>
              <a:spcAft>
                <a:spcPts val="0"/>
              </a:spcAft>
              <a:buSzPts val="1400"/>
              <a:buChar char="■"/>
              <a:defRPr/>
            </a:lvl6pPr>
            <a:lvl7pPr marL="4267093" lvl="6" indent="-423323" algn="ctr">
              <a:lnSpc>
                <a:spcPct val="115000"/>
              </a:lnSpc>
              <a:spcBef>
                <a:spcPts val="0"/>
              </a:spcBef>
              <a:spcAft>
                <a:spcPts val="0"/>
              </a:spcAft>
              <a:buSzPts val="1400"/>
              <a:buChar char="●"/>
              <a:defRPr/>
            </a:lvl7pPr>
            <a:lvl8pPr marL="4876678" lvl="7" indent="-423323" algn="ctr">
              <a:lnSpc>
                <a:spcPct val="115000"/>
              </a:lnSpc>
              <a:spcBef>
                <a:spcPts val="0"/>
              </a:spcBef>
              <a:spcAft>
                <a:spcPts val="0"/>
              </a:spcAft>
              <a:buSzPts val="1400"/>
              <a:buChar char="○"/>
              <a:defRPr/>
            </a:lvl8pPr>
            <a:lvl9pPr marL="5486263" lvl="8" indent="-423323" algn="ctr">
              <a:lnSpc>
                <a:spcPct val="115000"/>
              </a:lnSpc>
              <a:spcBef>
                <a:spcPts val="0"/>
              </a:spcBef>
              <a:spcAft>
                <a:spcPts val="0"/>
              </a:spcAft>
              <a:buSzPts val="1400"/>
              <a:buChar char="■"/>
              <a:defRPr/>
            </a:lvl9pPr>
          </a:lstStyle>
          <a:p>
            <a:endParaRPr/>
          </a:p>
        </p:txBody>
      </p:sp>
      <p:sp>
        <p:nvSpPr>
          <p:cNvPr id="53" name="Google Shape;53;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17041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9527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15"/>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Calibri"/>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5"/>
          <p:cNvSpPr txBox="1">
            <a:spLocks noGrp="1"/>
          </p:cNvSpPr>
          <p:nvPr>
            <p:ph type="body" idx="1"/>
          </p:nvPr>
        </p:nvSpPr>
        <p:spPr>
          <a:xfrm>
            <a:off x="1295400" y="1828800"/>
            <a:ext cx="9601200" cy="434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29" name="Google Shape;29;p15"/>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5"/>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5"/>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46"/>
        <p:cNvGrpSpPr/>
        <p:nvPr/>
      </p:nvGrpSpPr>
      <p:grpSpPr>
        <a:xfrm>
          <a:off x="0" y="0"/>
          <a:ext cx="0" cy="0"/>
          <a:chOff x="0" y="0"/>
          <a:chExt cx="0" cy="0"/>
        </a:xfrm>
      </p:grpSpPr>
      <p:sp>
        <p:nvSpPr>
          <p:cNvPr id="47" name="Google Shape;47;p18"/>
          <p:cNvSpPr/>
          <p:nvPr/>
        </p:nvSpPr>
        <p:spPr>
          <a:xfrm>
            <a:off x="9622368" y="0"/>
            <a:ext cx="2569632" cy="6858000"/>
          </a:xfrm>
          <a:custGeom>
            <a:avLst/>
            <a:gdLst/>
            <a:ahLst/>
            <a:cxnLst/>
            <a:rect l="l" t="t" r="r" b="b"/>
            <a:pathLst>
              <a:path w="1927224" h="6858000" extrusionOk="0">
                <a:moveTo>
                  <a:pt x="0" y="0"/>
                </a:moveTo>
                <a:lnTo>
                  <a:pt x="1927224" y="0"/>
                </a:lnTo>
                <a:lnTo>
                  <a:pt x="1927224" y="6858000"/>
                </a:lnTo>
                <a:lnTo>
                  <a:pt x="254000" y="6858000"/>
                </a:lnTo>
                <a:lnTo>
                  <a:pt x="892175" y="4337050"/>
                </a:lnTo>
                <a:close/>
              </a:path>
            </a:pathLst>
          </a:custGeom>
          <a:solidFill>
            <a:srgbClr val="3A3D4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48" name="Google Shape;48;p18"/>
          <p:cNvSpPr/>
          <p:nvPr/>
        </p:nvSpPr>
        <p:spPr>
          <a:xfrm>
            <a:off x="9237132" y="0"/>
            <a:ext cx="1672169"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a:effectLst>
            <a:outerShdw blurRad="101600" dist="50800" algn="l" rotWithShape="0">
              <a:srgbClr val="000000">
                <a:alpha val="2392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49" name="Google Shape;49;p18"/>
          <p:cNvSpPr/>
          <p:nvPr/>
        </p:nvSpPr>
        <p:spPr>
          <a:xfrm>
            <a:off x="9173633" y="0"/>
            <a:ext cx="1460499" cy="68580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srgbClr val="000000">
                <a:alpha val="2392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50" name="Google Shape;50;p18"/>
          <p:cNvSpPr/>
          <p:nvPr/>
        </p:nvSpPr>
        <p:spPr>
          <a:xfrm>
            <a:off x="9173633" y="0"/>
            <a:ext cx="1460499" cy="68580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rgbClr val="048A8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51" name="Google Shape;51;p18"/>
          <p:cNvSpPr txBox="1">
            <a:spLocks noGrp="1"/>
          </p:cNvSpPr>
          <p:nvPr>
            <p:ph type="title"/>
          </p:nvPr>
        </p:nvSpPr>
        <p:spPr>
          <a:xfrm>
            <a:off x="1295398" y="2914650"/>
            <a:ext cx="8046720" cy="15573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A3D4B"/>
              </a:buClr>
              <a:buSzPts val="3200"/>
              <a:buFont typeface="Calibri"/>
              <a:buNone/>
              <a:defRPr sz="3200">
                <a:solidFill>
                  <a:srgbClr val="3A3D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8"/>
          <p:cNvSpPr txBox="1">
            <a:spLocks noGrp="1"/>
          </p:cNvSpPr>
          <p:nvPr>
            <p:ph type="body" idx="1"/>
          </p:nvPr>
        </p:nvSpPr>
        <p:spPr>
          <a:xfrm>
            <a:off x="1295398" y="4589463"/>
            <a:ext cx="8046718" cy="10112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rgbClr val="3A3D4B"/>
              </a:buClr>
              <a:buSzPts val="2400"/>
              <a:buNone/>
              <a:defRPr sz="2400">
                <a:solidFill>
                  <a:srgbClr val="3A3D4B"/>
                </a:solidFill>
              </a:defRPr>
            </a:lvl1pPr>
            <a:lvl2pPr marL="914400" lvl="1" indent="-228600" algn="l">
              <a:lnSpc>
                <a:spcPct val="90000"/>
              </a:lnSpc>
              <a:spcBef>
                <a:spcPts val="1000"/>
              </a:spcBef>
              <a:spcAft>
                <a:spcPts val="0"/>
              </a:spcAft>
              <a:buSzPts val="2000"/>
              <a:buNone/>
              <a:defRPr sz="2000">
                <a:solidFill>
                  <a:srgbClr val="999999"/>
                </a:solidFill>
              </a:defRPr>
            </a:lvl2pPr>
            <a:lvl3pPr marL="1371600" lvl="2" indent="-228600" algn="l">
              <a:lnSpc>
                <a:spcPct val="90000"/>
              </a:lnSpc>
              <a:spcBef>
                <a:spcPts val="800"/>
              </a:spcBef>
              <a:spcAft>
                <a:spcPts val="0"/>
              </a:spcAft>
              <a:buSzPts val="1800"/>
              <a:buNone/>
              <a:defRPr sz="1800">
                <a:solidFill>
                  <a:srgbClr val="999999"/>
                </a:solidFill>
              </a:defRPr>
            </a:lvl3pPr>
            <a:lvl4pPr marL="1828800" lvl="3" indent="-228600" algn="l">
              <a:lnSpc>
                <a:spcPct val="90000"/>
              </a:lnSpc>
              <a:spcBef>
                <a:spcPts val="800"/>
              </a:spcBef>
              <a:spcAft>
                <a:spcPts val="0"/>
              </a:spcAft>
              <a:buClr>
                <a:srgbClr val="999999"/>
              </a:buClr>
              <a:buSzPts val="1600"/>
              <a:buNone/>
              <a:defRPr sz="1600">
                <a:solidFill>
                  <a:srgbClr val="999999"/>
                </a:solidFill>
              </a:defRPr>
            </a:lvl4pPr>
            <a:lvl5pPr marL="2286000" lvl="4" indent="-228600" algn="l">
              <a:lnSpc>
                <a:spcPct val="90000"/>
              </a:lnSpc>
              <a:spcBef>
                <a:spcPts val="800"/>
              </a:spcBef>
              <a:spcAft>
                <a:spcPts val="0"/>
              </a:spcAft>
              <a:buClr>
                <a:srgbClr val="999999"/>
              </a:buClr>
              <a:buSzPts val="1600"/>
              <a:buNone/>
              <a:defRPr sz="1600">
                <a:solidFill>
                  <a:srgbClr val="999999"/>
                </a:solidFill>
              </a:defRPr>
            </a:lvl5pPr>
            <a:lvl6pPr marL="2743200" lvl="5" indent="-228600" algn="l">
              <a:lnSpc>
                <a:spcPct val="90000"/>
              </a:lnSpc>
              <a:spcBef>
                <a:spcPts val="800"/>
              </a:spcBef>
              <a:spcAft>
                <a:spcPts val="0"/>
              </a:spcAft>
              <a:buClr>
                <a:srgbClr val="999999"/>
              </a:buClr>
              <a:buSzPts val="1600"/>
              <a:buNone/>
              <a:defRPr sz="1600">
                <a:solidFill>
                  <a:srgbClr val="999999"/>
                </a:solidFill>
              </a:defRPr>
            </a:lvl6pPr>
            <a:lvl7pPr marL="3200400" lvl="6" indent="-228600" algn="l">
              <a:lnSpc>
                <a:spcPct val="90000"/>
              </a:lnSpc>
              <a:spcBef>
                <a:spcPts val="800"/>
              </a:spcBef>
              <a:spcAft>
                <a:spcPts val="0"/>
              </a:spcAft>
              <a:buClr>
                <a:srgbClr val="999999"/>
              </a:buClr>
              <a:buSzPts val="1600"/>
              <a:buNone/>
              <a:defRPr sz="1600">
                <a:solidFill>
                  <a:srgbClr val="999999"/>
                </a:solidFill>
              </a:defRPr>
            </a:lvl7pPr>
            <a:lvl8pPr marL="3657600" lvl="7" indent="-228600" algn="l">
              <a:lnSpc>
                <a:spcPct val="90000"/>
              </a:lnSpc>
              <a:spcBef>
                <a:spcPts val="800"/>
              </a:spcBef>
              <a:spcAft>
                <a:spcPts val="0"/>
              </a:spcAft>
              <a:buClr>
                <a:srgbClr val="999999"/>
              </a:buClr>
              <a:buSzPts val="1600"/>
              <a:buNone/>
              <a:defRPr sz="1600">
                <a:solidFill>
                  <a:srgbClr val="999999"/>
                </a:solidFill>
              </a:defRPr>
            </a:lvl8pPr>
            <a:lvl9pPr marL="4114800" lvl="8" indent="-228600" algn="l">
              <a:lnSpc>
                <a:spcPct val="90000"/>
              </a:lnSpc>
              <a:spcBef>
                <a:spcPts val="800"/>
              </a:spcBef>
              <a:spcAft>
                <a:spcPts val="0"/>
              </a:spcAft>
              <a:buClr>
                <a:srgbClr val="999999"/>
              </a:buClr>
              <a:buSzPts val="1600"/>
              <a:buNone/>
              <a:defRPr sz="1600">
                <a:solidFill>
                  <a:srgbClr val="999999"/>
                </a:solidFill>
              </a:defRPr>
            </a:lvl9pPr>
          </a:lstStyle>
          <a:p>
            <a:endParaRPr/>
          </a:p>
        </p:txBody>
      </p:sp>
      <p:sp>
        <p:nvSpPr>
          <p:cNvPr id="53" name="Google Shape;53;p18"/>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23"/>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3" descr="An empty placeholder to add an image. Click on the placeholder and select the image that you wish to add"/>
          <p:cNvSpPr>
            <a:spLocks noGrp="1"/>
          </p:cNvSpPr>
          <p:nvPr>
            <p:ph type="pic" idx="2"/>
          </p:nvPr>
        </p:nvSpPr>
        <p:spPr>
          <a:xfrm>
            <a:off x="4724400" y="1828801"/>
            <a:ext cx="6172200" cy="4343400"/>
          </a:xfrm>
          <a:prstGeom prst="rect">
            <a:avLst/>
          </a:prstGeom>
          <a:noFill/>
          <a:ln>
            <a:noFill/>
          </a:ln>
        </p:spPr>
      </p:sp>
      <p:sp>
        <p:nvSpPr>
          <p:cNvPr id="71" name="Google Shape;71;p23"/>
          <p:cNvSpPr txBox="1">
            <a:spLocks noGrp="1"/>
          </p:cNvSpPr>
          <p:nvPr>
            <p:ph type="body" idx="1"/>
          </p:nvPr>
        </p:nvSpPr>
        <p:spPr>
          <a:xfrm>
            <a:off x="1295400" y="1828800"/>
            <a:ext cx="3017520" cy="43434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Clr>
                <a:srgbClr val="3A3D4B"/>
              </a:buClr>
              <a:buSzPts val="2000"/>
              <a:buNone/>
              <a:defRPr sz="2000"/>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Clr>
                <a:srgbClr val="3A3D4B"/>
              </a:buClr>
              <a:buSzPts val="1000"/>
              <a:buNone/>
              <a:defRPr sz="1000"/>
            </a:lvl4pPr>
            <a:lvl5pPr marL="2286000" lvl="4" indent="-228600" algn="l">
              <a:lnSpc>
                <a:spcPct val="90000"/>
              </a:lnSpc>
              <a:spcBef>
                <a:spcPts val="800"/>
              </a:spcBef>
              <a:spcAft>
                <a:spcPts val="0"/>
              </a:spcAft>
              <a:buClr>
                <a:srgbClr val="3A3D4B"/>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72" name="Google Shape;72;p23"/>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3"/>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3"/>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Pictures with Captions">
  <p:cSld name="Two Pictures with Captions">
    <p:spTree>
      <p:nvGrpSpPr>
        <p:cNvPr id="1" name="Shape 75"/>
        <p:cNvGrpSpPr/>
        <p:nvPr/>
      </p:nvGrpSpPr>
      <p:grpSpPr>
        <a:xfrm>
          <a:off x="0" y="0"/>
          <a:ext cx="0" cy="0"/>
          <a:chOff x="0" y="0"/>
          <a:chExt cx="0" cy="0"/>
        </a:xfrm>
      </p:grpSpPr>
      <p:sp>
        <p:nvSpPr>
          <p:cNvPr id="76" name="Google Shape;76;p24"/>
          <p:cNvSpPr/>
          <p:nvPr/>
        </p:nvSpPr>
        <p:spPr>
          <a:xfrm>
            <a:off x="1295400" y="5257800"/>
            <a:ext cx="4572000" cy="914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7" name="Google Shape;77;p24"/>
          <p:cNvSpPr/>
          <p:nvPr/>
        </p:nvSpPr>
        <p:spPr>
          <a:xfrm>
            <a:off x="6324599" y="5257800"/>
            <a:ext cx="4572000" cy="914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8" name="Google Shape;78;p24"/>
          <p:cNvSpPr/>
          <p:nvPr/>
        </p:nvSpPr>
        <p:spPr>
          <a:xfrm>
            <a:off x="1295400" y="5257800"/>
            <a:ext cx="4572000" cy="5486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9" name="Google Shape;79;p24"/>
          <p:cNvSpPr/>
          <p:nvPr/>
        </p:nvSpPr>
        <p:spPr>
          <a:xfrm>
            <a:off x="6324599" y="5257800"/>
            <a:ext cx="4572000" cy="5486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80" name="Google Shape;80;p24"/>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4" descr="An empty placeholder to add an image. Click on the placeholder and select the image that you wish to add"/>
          <p:cNvSpPr>
            <a:spLocks noGrp="1"/>
          </p:cNvSpPr>
          <p:nvPr>
            <p:ph type="pic" idx="2"/>
          </p:nvPr>
        </p:nvSpPr>
        <p:spPr>
          <a:xfrm>
            <a:off x="1298448" y="1828801"/>
            <a:ext cx="4572000" cy="3428999"/>
          </a:xfrm>
          <a:prstGeom prst="rect">
            <a:avLst/>
          </a:prstGeom>
          <a:noFill/>
          <a:ln>
            <a:noFill/>
          </a:ln>
        </p:spPr>
      </p:sp>
      <p:sp>
        <p:nvSpPr>
          <p:cNvPr id="82" name="Google Shape;82;p24"/>
          <p:cNvSpPr txBox="1">
            <a:spLocks noGrp="1"/>
          </p:cNvSpPr>
          <p:nvPr>
            <p:ph type="body" idx="1"/>
          </p:nvPr>
        </p:nvSpPr>
        <p:spPr>
          <a:xfrm>
            <a:off x="1371273" y="5333098"/>
            <a:ext cx="4420252" cy="83910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1800"/>
              <a:buNone/>
              <a:defRPr sz="1800">
                <a:solidFill>
                  <a:schemeClr val="lt1"/>
                </a:solidFill>
              </a:defRPr>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Clr>
                <a:srgbClr val="3A3D4B"/>
              </a:buClr>
              <a:buSzPts val="1000"/>
              <a:buNone/>
              <a:defRPr sz="1000"/>
            </a:lvl4pPr>
            <a:lvl5pPr marL="2286000" lvl="4" indent="-228600" algn="l">
              <a:lnSpc>
                <a:spcPct val="90000"/>
              </a:lnSpc>
              <a:spcBef>
                <a:spcPts val="800"/>
              </a:spcBef>
              <a:spcAft>
                <a:spcPts val="0"/>
              </a:spcAft>
              <a:buClr>
                <a:srgbClr val="3A3D4B"/>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83" name="Google Shape;83;p24" descr="An empty placeholder to add an image. Click on the placeholder and select the image that you wish to add"/>
          <p:cNvSpPr>
            <a:spLocks noGrp="1"/>
          </p:cNvSpPr>
          <p:nvPr>
            <p:ph type="pic" idx="3"/>
          </p:nvPr>
        </p:nvSpPr>
        <p:spPr>
          <a:xfrm>
            <a:off x="6324600" y="1828801"/>
            <a:ext cx="4572000" cy="3428999"/>
          </a:xfrm>
          <a:prstGeom prst="rect">
            <a:avLst/>
          </a:prstGeom>
          <a:noFill/>
          <a:ln>
            <a:noFill/>
          </a:ln>
        </p:spPr>
      </p:sp>
      <p:sp>
        <p:nvSpPr>
          <p:cNvPr id="84" name="Google Shape;84;p24"/>
          <p:cNvSpPr txBox="1">
            <a:spLocks noGrp="1"/>
          </p:cNvSpPr>
          <p:nvPr>
            <p:ph type="body" idx="4"/>
          </p:nvPr>
        </p:nvSpPr>
        <p:spPr>
          <a:xfrm>
            <a:off x="6412954" y="5333098"/>
            <a:ext cx="4420252" cy="83910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1800"/>
              <a:buNone/>
              <a:defRPr sz="1800">
                <a:solidFill>
                  <a:schemeClr val="lt1"/>
                </a:solidFill>
              </a:defRPr>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Clr>
                <a:srgbClr val="3A3D4B"/>
              </a:buClr>
              <a:buSzPts val="1000"/>
              <a:buNone/>
              <a:defRPr sz="1000"/>
            </a:lvl4pPr>
            <a:lvl5pPr marL="2286000" lvl="4" indent="-228600" algn="l">
              <a:lnSpc>
                <a:spcPct val="90000"/>
              </a:lnSpc>
              <a:spcBef>
                <a:spcPts val="800"/>
              </a:spcBef>
              <a:spcAft>
                <a:spcPts val="0"/>
              </a:spcAft>
              <a:buClr>
                <a:srgbClr val="3A3D4B"/>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85" name="Google Shape;85;p24"/>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4"/>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4"/>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8"/>
        <p:cNvGrpSpPr/>
        <p:nvPr/>
      </p:nvGrpSpPr>
      <p:grpSpPr>
        <a:xfrm>
          <a:off x="0" y="0"/>
          <a:ext cx="0" cy="0"/>
          <a:chOff x="0" y="0"/>
          <a:chExt cx="0" cy="0"/>
        </a:xfrm>
      </p:grpSpPr>
      <p:sp>
        <p:nvSpPr>
          <p:cNvPr id="89" name="Google Shape;89;p25"/>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5"/>
          <p:cNvSpPr txBox="1">
            <a:spLocks noGrp="1"/>
          </p:cNvSpPr>
          <p:nvPr>
            <p:ph type="body" idx="1"/>
          </p:nvPr>
        </p:nvSpPr>
        <p:spPr>
          <a:xfrm rot="5400000">
            <a:off x="3924300" y="-800100"/>
            <a:ext cx="4343400" cy="960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91" name="Google Shape;91;p25"/>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5"/>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5"/>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79FBB-C6B1-4B0C-BEAE-8EFDBC5E6932}" type="datetime4">
              <a:rPr lang="en-US" smtClean="0"/>
              <a:t>February 18, 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2189011"/>
      </p:ext>
    </p:extLst>
  </p:cSld>
  <p:clrMapOvr>
    <a:masterClrMapping/>
  </p:clrMapOvr>
  <p:transition spd="slow">
    <p:push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 Subtitle - White bg">
  <p:cSld name="Title + Subtitle - White bg">
    <p:bg>
      <p:bgPr>
        <a:solidFill>
          <a:schemeClr val="l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1000"/>
              <a:buNone/>
              <a:defRPr/>
            </a:lvl1pPr>
            <a:lvl2pPr marL="0" lvl="1" indent="0" algn="r">
              <a:lnSpc>
                <a:spcPct val="100000"/>
              </a:lnSpc>
              <a:spcBef>
                <a:spcPts val="0"/>
              </a:spcBef>
              <a:spcAft>
                <a:spcPts val="0"/>
              </a:spcAft>
              <a:buSzPts val="1000"/>
              <a:buNone/>
              <a:defRPr/>
            </a:lvl2pPr>
            <a:lvl3pPr marL="0" lvl="2" indent="0" algn="r">
              <a:lnSpc>
                <a:spcPct val="100000"/>
              </a:lnSpc>
              <a:spcBef>
                <a:spcPts val="0"/>
              </a:spcBef>
              <a:spcAft>
                <a:spcPts val="0"/>
              </a:spcAft>
              <a:buSzPts val="1000"/>
              <a:buNone/>
              <a:defRPr/>
            </a:lvl3pPr>
            <a:lvl4pPr marL="0" lvl="3" indent="0" algn="r">
              <a:lnSpc>
                <a:spcPct val="100000"/>
              </a:lnSpc>
              <a:spcBef>
                <a:spcPts val="0"/>
              </a:spcBef>
              <a:spcAft>
                <a:spcPts val="0"/>
              </a:spcAft>
              <a:buSzPts val="1000"/>
              <a:buNone/>
              <a:defRPr/>
            </a:lvl4pPr>
            <a:lvl5pPr marL="0" lvl="4" indent="0" algn="r">
              <a:lnSpc>
                <a:spcPct val="100000"/>
              </a:lnSpc>
              <a:spcBef>
                <a:spcPts val="0"/>
              </a:spcBef>
              <a:spcAft>
                <a:spcPts val="0"/>
              </a:spcAft>
              <a:buSzPts val="1000"/>
              <a:buNone/>
              <a:defRPr/>
            </a:lvl5pPr>
            <a:lvl6pPr marL="0" lvl="5" indent="0" algn="r">
              <a:lnSpc>
                <a:spcPct val="100000"/>
              </a:lnSpc>
              <a:spcBef>
                <a:spcPts val="0"/>
              </a:spcBef>
              <a:spcAft>
                <a:spcPts val="0"/>
              </a:spcAft>
              <a:buSzPts val="1000"/>
              <a:buNone/>
              <a:defRPr/>
            </a:lvl6pPr>
            <a:lvl7pPr marL="0" lvl="6" indent="0" algn="r">
              <a:lnSpc>
                <a:spcPct val="100000"/>
              </a:lnSpc>
              <a:spcBef>
                <a:spcPts val="0"/>
              </a:spcBef>
              <a:spcAft>
                <a:spcPts val="0"/>
              </a:spcAft>
              <a:buSzPts val="1000"/>
              <a:buNone/>
              <a:defRPr/>
            </a:lvl7pPr>
            <a:lvl8pPr marL="0" lvl="7" indent="0" algn="r">
              <a:lnSpc>
                <a:spcPct val="100000"/>
              </a:lnSpc>
              <a:spcBef>
                <a:spcPts val="0"/>
              </a:spcBef>
              <a:spcAft>
                <a:spcPts val="0"/>
              </a:spcAft>
              <a:buSzPts val="1000"/>
              <a:buNone/>
              <a:defRPr/>
            </a:lvl8pPr>
            <a:lvl9pPr marL="0" lvl="8" indent="0" algn="r">
              <a:lnSpc>
                <a:spcPct val="100000"/>
              </a:lnSpc>
              <a:spcBef>
                <a:spcPts val="0"/>
              </a:spcBef>
              <a:spcAft>
                <a:spcPts val="0"/>
              </a:spcAft>
              <a:buSzPts val="1000"/>
              <a:buNone/>
              <a:defRPr/>
            </a:lvl9pPr>
          </a:lstStyle>
          <a:p>
            <a:fld id="{00000000-1234-1234-1234-123412341234}" type="slidenum">
              <a:rPr lang="en" smtClean="0"/>
              <a:pPr/>
              <a:t>‹#›</a:t>
            </a:fld>
            <a:endParaRPr lang="en"/>
          </a:p>
        </p:txBody>
      </p:sp>
      <p:sp>
        <p:nvSpPr>
          <p:cNvPr id="11" name="Google Shape;11;p2"/>
          <p:cNvSpPr txBox="1">
            <a:spLocks noGrp="1"/>
          </p:cNvSpPr>
          <p:nvPr>
            <p:ph type="ctrTitle"/>
          </p:nvPr>
        </p:nvSpPr>
        <p:spPr>
          <a:xfrm>
            <a:off x="401218" y="578499"/>
            <a:ext cx="11140751" cy="4198615"/>
          </a:xfrm>
          <a:prstGeom prst="rect">
            <a:avLst/>
          </a:prstGeom>
          <a:noFill/>
          <a:ln>
            <a:noFill/>
          </a:ln>
        </p:spPr>
        <p:txBody>
          <a:bodyPr spcFirstLastPara="1" wrap="square" lIns="91425" tIns="91425" rIns="91425" bIns="91425" anchor="b" anchorCtr="0">
            <a:noAutofit/>
          </a:bodyPr>
          <a:lstStyle>
            <a:lvl1pPr lvl="0" algn="l">
              <a:lnSpc>
                <a:spcPct val="80000"/>
              </a:lnSpc>
              <a:spcBef>
                <a:spcPts val="0"/>
              </a:spcBef>
              <a:spcAft>
                <a:spcPts val="0"/>
              </a:spcAft>
              <a:buSzPts val="2800"/>
              <a:buNone/>
              <a:defRPr sz="8800">
                <a:solidFill>
                  <a:srgbClr val="0F88B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 name="Google Shape;12;p2"/>
          <p:cNvSpPr txBox="1">
            <a:spLocks noGrp="1"/>
          </p:cNvSpPr>
          <p:nvPr>
            <p:ph type="subTitle" idx="1"/>
          </p:nvPr>
        </p:nvSpPr>
        <p:spPr>
          <a:xfrm>
            <a:off x="401216" y="4792436"/>
            <a:ext cx="9476208" cy="106036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sz="2800">
                <a:solidFill>
                  <a:schemeClr val="accent1"/>
                </a:solidFill>
                <a:latin typeface="Arial"/>
                <a:ea typeface="Arial"/>
                <a:cs typeface="Arial"/>
                <a:sym typeface="Arial"/>
              </a:defRPr>
            </a:lvl1pPr>
            <a:lvl2pPr lvl="1" algn="ctr">
              <a:lnSpc>
                <a:spcPct val="115000"/>
              </a:lnSpc>
              <a:spcBef>
                <a:spcPts val="0"/>
              </a:spcBef>
              <a:spcAft>
                <a:spcPts val="0"/>
              </a:spcAft>
              <a:buSzPts val="1400"/>
              <a:buNone/>
              <a:defRPr sz="2800"/>
            </a:lvl2pPr>
            <a:lvl3pPr lvl="2" algn="ctr">
              <a:lnSpc>
                <a:spcPct val="115000"/>
              </a:lnSpc>
              <a:spcBef>
                <a:spcPts val="0"/>
              </a:spcBef>
              <a:spcAft>
                <a:spcPts val="0"/>
              </a:spcAft>
              <a:buSzPts val="1400"/>
              <a:buNone/>
              <a:defRPr sz="2400"/>
            </a:lvl3pPr>
            <a:lvl4pPr lvl="3" algn="ctr">
              <a:lnSpc>
                <a:spcPct val="115000"/>
              </a:lnSpc>
              <a:spcBef>
                <a:spcPts val="0"/>
              </a:spcBef>
              <a:spcAft>
                <a:spcPts val="0"/>
              </a:spcAft>
              <a:buSzPts val="1400"/>
              <a:buNone/>
              <a:defRPr sz="2000"/>
            </a:lvl4pPr>
            <a:lvl5pPr lvl="4" algn="ctr">
              <a:lnSpc>
                <a:spcPct val="115000"/>
              </a:lnSpc>
              <a:spcBef>
                <a:spcPts val="0"/>
              </a:spcBef>
              <a:spcAft>
                <a:spcPts val="0"/>
              </a:spcAft>
              <a:buSzPts val="1400"/>
              <a:buNone/>
              <a:defRPr sz="2000"/>
            </a:lvl5pPr>
            <a:lvl6pPr lvl="5" algn="ctr">
              <a:lnSpc>
                <a:spcPct val="115000"/>
              </a:lnSpc>
              <a:spcBef>
                <a:spcPts val="0"/>
              </a:spcBef>
              <a:spcAft>
                <a:spcPts val="0"/>
              </a:spcAft>
              <a:buSzPts val="1400"/>
              <a:buNone/>
              <a:defRPr sz="2000"/>
            </a:lvl6pPr>
            <a:lvl7pPr lvl="6" algn="ctr">
              <a:lnSpc>
                <a:spcPct val="115000"/>
              </a:lnSpc>
              <a:spcBef>
                <a:spcPts val="0"/>
              </a:spcBef>
              <a:spcAft>
                <a:spcPts val="0"/>
              </a:spcAft>
              <a:buSzPts val="1400"/>
              <a:buNone/>
              <a:defRPr sz="2000"/>
            </a:lvl7pPr>
            <a:lvl8pPr lvl="7" algn="ctr">
              <a:lnSpc>
                <a:spcPct val="115000"/>
              </a:lnSpc>
              <a:spcBef>
                <a:spcPts val="0"/>
              </a:spcBef>
              <a:spcAft>
                <a:spcPts val="0"/>
              </a:spcAft>
              <a:buSzPts val="1400"/>
              <a:buNone/>
              <a:defRPr sz="2000"/>
            </a:lvl8pPr>
            <a:lvl9pPr lvl="8" algn="ctr">
              <a:lnSpc>
                <a:spcPct val="115000"/>
              </a:lnSpc>
              <a:spcBef>
                <a:spcPts val="0"/>
              </a:spcBef>
              <a:spcAft>
                <a:spcPts val="0"/>
              </a:spcAft>
              <a:buSzPts val="1400"/>
              <a:buNone/>
              <a:defRPr sz="2000"/>
            </a:lvl9pPr>
          </a:lstStyle>
          <a:p>
            <a:endParaRPr/>
          </a:p>
        </p:txBody>
      </p:sp>
      <p:sp>
        <p:nvSpPr>
          <p:cNvPr id="13" name="Google Shape;13;p2"/>
          <p:cNvSpPr>
            <a:spLocks noGrp="1"/>
          </p:cNvSpPr>
          <p:nvPr>
            <p:ph type="pic" idx="2"/>
          </p:nvPr>
        </p:nvSpPr>
        <p:spPr>
          <a:xfrm>
            <a:off x="11541967" y="241269"/>
            <a:ext cx="463419" cy="469025"/>
          </a:xfrm>
          <a:prstGeom prst="flowChartProcess">
            <a:avLst/>
          </a:prstGeom>
          <a:noFill/>
          <a:ln>
            <a:noFill/>
          </a:ln>
        </p:spPr>
      </p:sp>
      <p:sp>
        <p:nvSpPr>
          <p:cNvPr id="14" name="Google Shape;14;p2"/>
          <p:cNvSpPr>
            <a:spLocks noGrp="1"/>
          </p:cNvSpPr>
          <p:nvPr>
            <p:ph type="pic" idx="3"/>
          </p:nvPr>
        </p:nvSpPr>
        <p:spPr>
          <a:xfrm>
            <a:off x="401217" y="6140562"/>
            <a:ext cx="1604867" cy="353545"/>
          </a:xfrm>
          <a:prstGeom prst="flowChartProcess">
            <a:avLst/>
          </a:prstGeom>
          <a:noFill/>
          <a:ln>
            <a:noFill/>
          </a:ln>
        </p:spPr>
      </p:sp>
    </p:spTree>
    <p:extLst>
      <p:ext uri="{BB962C8B-B14F-4D97-AF65-F5344CB8AC3E}">
        <p14:creationId xmlns:p14="http://schemas.microsoft.com/office/powerpoint/2010/main" val="3384031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7" name="Google Shape;17;p3"/>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8" name="Google Shape;18;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46543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p:nvPr/>
        </p:nvSpPr>
        <p:spPr>
          <a:xfrm>
            <a:off x="0" y="0"/>
            <a:ext cx="12192000" cy="1371600"/>
          </a:xfrm>
          <a:prstGeom prst="rect">
            <a:avLst/>
          </a:prstGeom>
          <a:solidFill>
            <a:srgbClr val="3A3D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1" name="Google Shape;11;p13"/>
          <p:cNvSpPr/>
          <p:nvPr/>
        </p:nvSpPr>
        <p:spPr>
          <a:xfrm>
            <a:off x="0" y="1371600"/>
            <a:ext cx="12192000" cy="82183"/>
          </a:xfrm>
          <a:prstGeom prst="rect">
            <a:avLst/>
          </a:prstGeom>
          <a:solidFill>
            <a:srgbClr val="FF91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2" name="Google Shape;12;p13"/>
          <p:cNvSpPr/>
          <p:nvPr/>
        </p:nvSpPr>
        <p:spPr>
          <a:xfrm>
            <a:off x="0" y="1443006"/>
            <a:ext cx="12192000" cy="82183"/>
          </a:xfrm>
          <a:prstGeom prst="rect">
            <a:avLst/>
          </a:prstGeom>
          <a:solidFill>
            <a:srgbClr val="048A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3" name="Google Shape;13;p13"/>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 name="Google Shape;14;p13"/>
          <p:cNvSpPr txBox="1">
            <a:spLocks noGrp="1"/>
          </p:cNvSpPr>
          <p:nvPr>
            <p:ph type="body" idx="1"/>
          </p:nvPr>
        </p:nvSpPr>
        <p:spPr>
          <a:xfrm>
            <a:off x="1295400" y="1828800"/>
            <a:ext cx="9601200" cy="43434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800"/>
              </a:spcBef>
              <a:spcAft>
                <a:spcPts val="0"/>
              </a:spcAft>
              <a:buClr>
                <a:srgbClr val="3A3D4B"/>
              </a:buClr>
              <a:buSzPts val="2400"/>
              <a:buFont typeface="Arial"/>
              <a:buChar char="•"/>
              <a:defRPr sz="2400" b="0" i="0" u="none" strike="noStrike" cap="none">
                <a:solidFill>
                  <a:srgbClr val="3A3D4B"/>
                </a:solidFill>
                <a:latin typeface="Calibri"/>
                <a:ea typeface="Calibri"/>
                <a:cs typeface="Calibri"/>
                <a:sym typeface="Calibri"/>
              </a:defRPr>
            </a:lvl1pPr>
            <a:lvl2pPr marL="914400" marR="0" lvl="1" indent="-355600" algn="l" rtl="0">
              <a:lnSpc>
                <a:spcPct val="90000"/>
              </a:lnSpc>
              <a:spcBef>
                <a:spcPts val="1000"/>
              </a:spcBef>
              <a:spcAft>
                <a:spcPts val="0"/>
              </a:spcAft>
              <a:buClr>
                <a:srgbClr val="FF914D"/>
              </a:buClr>
              <a:buSzPts val="2000"/>
              <a:buFont typeface="Arial"/>
              <a:buChar char="•"/>
              <a:defRPr sz="2000" b="0" i="0" u="none" strike="noStrike" cap="none">
                <a:solidFill>
                  <a:srgbClr val="3A3D4B"/>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48A81"/>
              </a:buClr>
              <a:buSzPts val="1800"/>
              <a:buFont typeface="Noto Sans Symbols"/>
              <a:buChar char="✔"/>
              <a:defRPr sz="1800" b="0" i="0" u="none" strike="noStrike" cap="none">
                <a:solidFill>
                  <a:srgbClr val="3A3D4B"/>
                </a:solidFill>
                <a:latin typeface="Calibri"/>
                <a:ea typeface="Calibri"/>
                <a:cs typeface="Calibri"/>
                <a:sym typeface="Calibri"/>
              </a:defRPr>
            </a:lvl3pPr>
            <a:lvl4pPr marL="1828800" marR="0" lvl="3" indent="-330200" algn="l" rtl="0">
              <a:lnSpc>
                <a:spcPct val="90000"/>
              </a:lnSpc>
              <a:spcBef>
                <a:spcPts val="800"/>
              </a:spcBef>
              <a:spcAft>
                <a:spcPts val="0"/>
              </a:spcAft>
              <a:buClr>
                <a:srgbClr val="3A3D4B"/>
              </a:buClr>
              <a:buSzPts val="1600"/>
              <a:buFont typeface="Arial"/>
              <a:buChar char="•"/>
              <a:defRPr sz="1600" b="0" i="0" u="none" strike="noStrike" cap="none">
                <a:solidFill>
                  <a:srgbClr val="3A3D4B"/>
                </a:solidFill>
                <a:latin typeface="Calibri"/>
                <a:ea typeface="Calibri"/>
                <a:cs typeface="Calibri"/>
                <a:sym typeface="Calibri"/>
              </a:defRPr>
            </a:lvl4pPr>
            <a:lvl5pPr marL="2286000" marR="0" lvl="4" indent="-330200" algn="l" rtl="0">
              <a:lnSpc>
                <a:spcPct val="90000"/>
              </a:lnSpc>
              <a:spcBef>
                <a:spcPts val="800"/>
              </a:spcBef>
              <a:spcAft>
                <a:spcPts val="0"/>
              </a:spcAft>
              <a:buClr>
                <a:srgbClr val="3A3D4B"/>
              </a:buClr>
              <a:buSzPts val="1600"/>
              <a:buFont typeface="Arial"/>
              <a:buChar char="•"/>
              <a:defRPr sz="1600" b="0" i="0" u="none" strike="noStrike" cap="none">
                <a:solidFill>
                  <a:srgbClr val="3A3D4B"/>
                </a:solidFill>
                <a:latin typeface="Calibri"/>
                <a:ea typeface="Calibri"/>
                <a:cs typeface="Calibri"/>
                <a:sym typeface="Calibri"/>
              </a:defRPr>
            </a:lvl5pPr>
            <a:lvl6pPr marL="2743200" marR="0" lvl="5"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6pPr>
            <a:lvl7pPr marL="3200400" marR="0" lvl="6"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7pPr>
            <a:lvl8pPr marL="3657600" marR="0" lvl="7"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8pPr>
            <a:lvl9pPr marL="4114800" marR="0" lvl="8"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9pPr>
          </a:lstStyle>
          <a:p>
            <a:endParaRPr/>
          </a:p>
        </p:txBody>
      </p:sp>
      <p:sp>
        <p:nvSpPr>
          <p:cNvPr id="15" name="Google Shape;15;p13"/>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16" name="Google Shape;16;p13"/>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17" name="Google Shape;17;p13"/>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6" r:id="rId4"/>
    <p:sldLayoutId id="2147483657" r:id="rId5"/>
    <p:sldLayoutId id="2147483658" r:id="rId6"/>
    <p:sldLayoutId id="2147483659" r:id="rId7"/>
  </p:sldLayoutIdLst>
  <p:transition spd="slow">
    <p:push dir="r"/>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7845396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s://www.pngall.com/mute-png/download/65204"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mailto:info@empatspeech.com"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mailchi.mp/state.nm.us/leas-updates-deadlines-summer-youth-programs-17286987" TargetMode="External"/><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acrobat.adobe.com/link/track?uri=urn:aaid:scds:US:1f3eada5-211a-3b40-9e07-a4a6d8181a27" TargetMode="External"/><Relationship Id="rId5" Type="http://schemas.openxmlformats.org/officeDocument/2006/relationships/hyperlink" Target="https://forms.gle/9VgywVTmRKeJWYab7" TargetMode="External"/><Relationship Id="rId4" Type="http://schemas.openxmlformats.org/officeDocument/2006/relationships/hyperlink" Target="mailto:special.ednews@ped.nm.gov"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drive.google.com/file/d/1A6GD5hDLniMa1Xg8xiQsGrbiswp9JbcB/view"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hyperlink" Target="https://us06web.zoom.us/j/82932091166?pwd=05iQgsoR9VUIa1VQ8PG2hiVpcdTV0K.1" TargetMode="External"/><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hyperlink" Target="mailto:kaitlin.ellis@ped.nm.gov" TargetMode="External"/><Relationship Id="rId4" Type="http://schemas.openxmlformats.org/officeDocument/2006/relationships/hyperlink" Target="https://us02web.zoom.us/j/7399639388?pwd=bWlmZ2VQRzNSczRMbFRaQ1N5RDJHUT09&amp;omn=83378482968"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hyperlink" Target="https://us02web.zoom.us/j/86347691602" TargetMode="External"/><Relationship Id="rId3" Type="http://schemas.openxmlformats.org/officeDocument/2006/relationships/image" Target="../media/image43.emf"/><Relationship Id="rId7" Type="http://schemas.openxmlformats.org/officeDocument/2006/relationships/hyperlink" Target="https://us02web.zoom.us/j/85462577496"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us02web.zoom.us/j/89233461052" TargetMode="External"/><Relationship Id="rId11"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hyperlink" Target="https://us02web.zoom.us/j/85443771507" TargetMode="External"/><Relationship Id="rId4" Type="http://schemas.openxmlformats.org/officeDocument/2006/relationships/hyperlink" Target="https://docs.google.com/forms/d/e/1FAIpQLSfDC9584lt0aMnlJ8lea7OVIgY9bTaN1zk2OdgZeFmcOH4rig/viewform" TargetMode="External"/><Relationship Id="rId9" Type="http://schemas.openxmlformats.org/officeDocument/2006/relationships/hyperlink" Target="https://us02web.zoom.us/j/86352338899"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hyperlink" Target="https://gcc02.safelinks.protection.outlook.com/?url=https%3A%2F%2Fusu.co1.qualtrics.com%2Fjfe%2Fform%2FSV_5BGohxNsgt7oRiS&amp;data=05%7C02%7CCatherine.Quick%40ped.nm.gov%7Cfd45a1c9be734285275a08dd460bc0a6%7C04aa6bf4d436426fbfa404b7a70e60ff%7C0%7C0%7C638743738494065520%7CUnknown%7CTWFpbGZsb3d8eyJFbXB0eU1hcGkiOnRydWUsIlYiOiIwLjAuMDAwMCIsIlAiOiJXaW4zMiIsIkFOIjoiTWFpbCIsIldUIjoyfQ%3D%3D%7C0%7C%7C%7C&amp;sdata=eoFpEEcEQr9H9Ph7tBq3ywWPAUxW6wup3jvFLCLo4tA%3D&amp;reserved=0" TargetMode="External"/><Relationship Id="rId2" Type="http://schemas.openxmlformats.org/officeDocument/2006/relationships/hyperlink" Target="https://gcc02.safelinks.protection.outlook.com/?url=https%3A%2F%2Fusu.co1.qualtrics.com%2Fjfe%2Fform%2FSV_dcELzeRWgyEyNLw&amp;data=05%7C02%7CCatherine.Quick%40ped.nm.gov%7Cfd45a1c9be734285275a08dd460bc0a6%7C04aa6bf4d436426fbfa404b7a70e60ff%7C0%7C0%7C638743738494052280%7CUnknown%7CTWFpbGZsb3d8eyJFbXB0eU1hcGkiOnRydWUsIlYiOiIwLjAuMDAwMCIsIlAiOiJXaW4zMiIsIkFOIjoiTWFpbCIsIldUIjoyfQ%3D%3D%7C0%7C%7C%7C&amp;sdata=6hcjsST%2B372mvLk8HUTc4nmgpP7nlFwKxACtyMM%2Babk%3D&amp;reserved=0" TargetMode="Externa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hyperlink" Target="https://drive.google.com/file/d/1GBb-ctodHQnqK-n99VVp2bNOM9SMLVN0/view?usp=sharing" TargetMode="External"/><Relationship Id="rId7" Type="http://schemas.openxmlformats.org/officeDocument/2006/relationships/diagramColors" Target="../diagrams/colors3.xml"/><Relationship Id="rId2" Type="http://schemas.openxmlformats.org/officeDocument/2006/relationships/hyperlink" Target="https://docs.google.com/spreadsheets/d/1G0JQbi7MpBElA8Wzs6giuXn33VW6nxtm/edit?usp=sharing&amp;ouid=111968750247744946751&amp;rtpof=true&amp;sd=true" TargetMode="Externa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2.sv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docs.google.com/forms/d/13s8ZWOYm4aWG_TErct-PnDFL-EPW5IAnu3ad87PW5dE/edit" TargetMode="External"/><Relationship Id="rId2" Type="http://schemas.openxmlformats.org/officeDocument/2006/relationships/hyperlink" Target="https://docs.google.com/forms/d/1UTNbNLsttGBnuvnAwaudpqp44UNoFj0MTHt7XEOwJK8/edit" TargetMode="Externa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hyperlink" Target="https://gcc02.safelinks.protection.outlook.com/?url=http%3A%2F%2Fmahesh.reddy-erri%40ped.nm.gov%2F&amp;data=05%7C02%7CCharlene.Marcotte%40ped.nm.gov%7C250b93585ede4323844c08dd1bc3bce4%7C04aa6bf4d436426fbfa404b7a70e60ff%7C0%7C0%7C638697249674952721%7CUnknown%7CTWFpbGZsb3d8eyJFbXB0eU1hcGkiOnRydWUsIlYiOiIwLjAuMDAwMCIsIlAiOiJXaW4zMiIsIkFOIjoiTWFpbCIsIldUIjoyfQ%3D%3D%7C0%7C%7C%7C&amp;sdata=WcgdmDywpnKXvywrGZQA1wfRV0ObE8E3sIk74ZeH8u4%3D&amp;reserved=0" TargetMode="External"/><Relationship Id="rId2" Type="http://schemas.openxmlformats.org/officeDocument/2006/relationships/hyperlink" Target="https://eui.ped.state.nm.us/sites/SpecialEdMon/Special_Ed_Monitoring/Forms/AllItems.aspx" TargetMode="Externa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eui.ped.state.nm.us/sites/SpecialEdMon/Special_Ed_Monitoring/Forms/AllItems.aspx"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hyperlink" Target="https://gcc02.safelinks.protection.outlook.com/?url=http%3A%2F%2Fmahesh.reddy-erri%40ped.nm.gov%2F&amp;data=05%7C02%7CCharlene.Marcotte%40ped.nm.gov%7C250b93585ede4323844c08dd1bc3bce4%7C04aa6bf4d436426fbfa404b7a70e60ff%7C0%7C0%7C638697249674952721%7CUnknown%7CTWFpbGZsb3d8eyJFbXB0eU1hcGkiOnRydWUsIlYiOiIwLjAuMDAwMCIsIlAiOiJXaW4zMiIsIkFOIjoiTWFpbCIsIldUIjoyfQ%3D%3D%7C0%7C%7C%7C&amp;sdata=WcgdmDywpnKXvywrGZQA1wfRV0ObE8E3sIk74ZeH8u4%3D&amp;reserved=0"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mailto:kaylock.sellers@ped.nm.gov"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hyperlink" Target="https://docs.google.com/spreadsheets/d/17tdZcCjzK6ubpExA-Y-Nq2Eyc2FPcem_/edit?gid=598655818#gid=598655818" TargetMode="External"/><Relationship Id="rId4" Type="http://schemas.openxmlformats.org/officeDocument/2006/relationships/hyperlink" Target="mailto:Randall.rapanut@ped.nm.gov" TargetMode="Externa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0.jpe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11.jpeg"/></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hyperlink" Target="mailto:sushmita.ghosh@ped.nm.gov" TargetMode="External"/><Relationship Id="rId3" Type="http://schemas.openxmlformats.org/officeDocument/2006/relationships/hyperlink" Target="mailto:lizana.schweiger@ped.nm.gov" TargetMode="External"/><Relationship Id="rId7" Type="http://schemas.openxmlformats.org/officeDocument/2006/relationships/image" Target="../media/image61.png"/><Relationship Id="rId12" Type="http://schemas.openxmlformats.org/officeDocument/2006/relationships/hyperlink" Target="mailto:jingchao.jiang@ped.nm.gov" TargetMode="External"/><Relationship Id="rId17" Type="http://schemas.openxmlformats.org/officeDocument/2006/relationships/image" Target="../media/image67.png"/><Relationship Id="rId2" Type="http://schemas.openxmlformats.org/officeDocument/2006/relationships/notesSlide" Target="../notesSlides/notesSlide25.xml"/><Relationship Id="rId16"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hyperlink" Target="mailto:kaylock.sellers@ped.nm.gov" TargetMode="External"/><Relationship Id="rId5" Type="http://schemas.openxmlformats.org/officeDocument/2006/relationships/image" Target="../media/image59.jpeg"/><Relationship Id="rId15" Type="http://schemas.openxmlformats.org/officeDocument/2006/relationships/hyperlink" Target="mailto:charlene.marcotte@ped.nm.gov" TargetMode="External"/><Relationship Id="rId10" Type="http://schemas.openxmlformats.org/officeDocument/2006/relationships/image" Target="../media/image64.png"/><Relationship Id="rId4" Type="http://schemas.openxmlformats.org/officeDocument/2006/relationships/hyperlink" Target="mailto:tamara.burkett@ped.nm.gov" TargetMode="External"/><Relationship Id="rId9" Type="http://schemas.openxmlformats.org/officeDocument/2006/relationships/image" Target="../media/image63.png"/><Relationship Id="rId1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ebnew.ped.state.nm.us/bureaus/special-education/resources/"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www.spo.state.nm.u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hyperlink" Target="https://nmnova.freshdesk.com/support/tickets/new"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hyperlink" Target="https://docs.google.com/document/d/1lTvEIWL4KBXF2Ho6gzcO6Nds_eMpf3GUI3HAAosVzfA/edit?tab=t.0#heading=h.dlefw8rre54s" TargetMode="External"/><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3" Type="http://schemas.openxmlformats.org/officeDocument/2006/relationships/hyperlink" Target="https://webnew.ped.state.nm.us/bureaus/information-technology/information-technology-secure-applications/"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hyperlink" Target="https://freepngimg.com/png/83235-clover-plant-patrick-shamrock-green-saint-day" TargetMode="External"/><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hyperlink" Target="mailto:moises@empatspeech.com"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hyperlink" Target="https://docs.google.com/spreadsheets/d/1blsI4UJgPTpHUBUtn01L5rVrpNpVmb_25cB2wZjORic/edit?gid=0#gid=0" TargetMode="External"/><Relationship Id="rId3" Type="http://schemas.openxmlformats.org/officeDocument/2006/relationships/image" Target="../media/image85.jpg"/><Relationship Id="rId7" Type="http://schemas.openxmlformats.org/officeDocument/2006/relationships/hyperlink" Target="mailto:ose.support@ped.nm.gov"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webnew.ped.state.nm.us/bureaus/special-education/resources/" TargetMode="External"/><Relationship Id="rId5" Type="http://schemas.openxmlformats.org/officeDocument/2006/relationships/hyperlink" Target="https://webnew.ped.state.nm.us/bureaus/special-education/parent-portal/" TargetMode="External"/><Relationship Id="rId4" Type="http://schemas.openxmlformats.org/officeDocument/2006/relationships/hyperlink" Target="https://mailchi.mp/state.nm.us/leas-updates-deadlines-summer-youth-programs-17286987"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s://www.flickr.com/photos/70403753@N00/135759277/"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mailto:Leticia.esparza@ped.nm.gov"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mailto:sushmita.ghosh@ped.nm.gov"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mailto:Sharyn.Perea@ped.nm.gov" TargetMode="External"/><Relationship Id="rId13" Type="http://schemas.openxmlformats.org/officeDocument/2006/relationships/hyperlink" Target="mailto:Catherine.Quick@ped.nm.gov" TargetMode="External"/><Relationship Id="rId3" Type="http://schemas.openxmlformats.org/officeDocument/2006/relationships/hyperlink" Target="mailto:margaret.cage@ped.nm.gov" TargetMode="External"/><Relationship Id="rId7" Type="http://schemas.openxmlformats.org/officeDocument/2006/relationships/hyperlink" Target="mailto:Monica.santistevan@ped.nm.gov" TargetMode="External"/><Relationship Id="rId12" Type="http://schemas.openxmlformats.org/officeDocument/2006/relationships/hyperlink" Target="mailto:kaylock.sellers@ped.nm.gov"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mailto:ria.gill@ped.nm.gov" TargetMode="External"/><Relationship Id="rId11" Type="http://schemas.openxmlformats.org/officeDocument/2006/relationships/hyperlink" Target="mailto:Liz.Schweiger@ped.nm.gov" TargetMode="External"/><Relationship Id="rId5" Type="http://schemas.openxmlformats.org/officeDocument/2006/relationships/hyperlink" Target="mailto:Charlene.Marcotte@ped.nm.gov" TargetMode="External"/><Relationship Id="rId10" Type="http://schemas.openxmlformats.org/officeDocument/2006/relationships/hyperlink" Target="mailto:Lorie.Pacheco@ped.nm.gov" TargetMode="External"/><Relationship Id="rId4" Type="http://schemas.openxmlformats.org/officeDocument/2006/relationships/hyperlink" Target="mailto:Tyre.Jenkins@ped.nm.gov" TargetMode="External"/><Relationship Id="rId9" Type="http://schemas.openxmlformats.org/officeDocument/2006/relationships/hyperlink" Target="mailto:elizabeth.Cassel@ped.nm.gov"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hyperlink" Target="https://teams.microsoft.com/l/meetup-join/19%3ameeting_NzBmMjFmZTEtMGJlMS00OGI0LWFiMjEtYTkwMWU3ZWMyMTQ5%40thread.v2/0?context=%7b%22Tid%22%3a%2204aa6bf4-d436-426f-bfa4-04b7a70e60ff%22%2c%22Oid%22%3a%2232632cd6-c6de-4076-a7bf-44d06389e1e4%22%7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432151-9739-1E23-8E80-7BD2E3AE5BDE}"/>
              </a:ext>
            </a:extLst>
          </p:cNvPr>
          <p:cNvSpPr>
            <a:spLocks noGrp="1"/>
          </p:cNvSpPr>
          <p:nvPr>
            <p:ph type="sldNum" sz="quarter" idx="12"/>
          </p:nvPr>
        </p:nvSpPr>
        <p:spPr/>
        <p:txBody>
          <a:bodyPr/>
          <a:lstStyle/>
          <a:p>
            <a:fld id="{B6F15528-21DE-4FAA-801E-634DDDAF4B2B}" type="slidenum">
              <a:rPr lang="en-US" smtClean="0"/>
              <a:pPr/>
              <a:t>1</a:t>
            </a:fld>
            <a:endParaRPr lang="en-US"/>
          </a:p>
        </p:txBody>
      </p:sp>
      <p:pic>
        <p:nvPicPr>
          <p:cNvPr id="1032" name="Picture 8">
            <a:extLst>
              <a:ext uri="{FF2B5EF4-FFF2-40B4-BE49-F238E27FC236}">
                <a16:creationId xmlns:a16="http://schemas.microsoft.com/office/drawing/2014/main" id="{C1F1574A-291E-7319-22BD-CD043FC853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0218" y="2290046"/>
            <a:ext cx="3895360" cy="36718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outdoor object&#10;&#10;Description automatically generated">
            <a:extLst>
              <a:ext uri="{FF2B5EF4-FFF2-40B4-BE49-F238E27FC236}">
                <a16:creationId xmlns:a16="http://schemas.microsoft.com/office/drawing/2014/main" id="{40DFF7FA-2DDC-35AF-95AF-DE787E29FBF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334522" y="2569157"/>
            <a:ext cx="4147261" cy="3204510"/>
          </a:xfrm>
          <a:prstGeom prst="rect">
            <a:avLst/>
          </a:prstGeom>
        </p:spPr>
      </p:pic>
      <p:sp>
        <p:nvSpPr>
          <p:cNvPr id="6" name="TextBox 5">
            <a:extLst>
              <a:ext uri="{FF2B5EF4-FFF2-40B4-BE49-F238E27FC236}">
                <a16:creationId xmlns:a16="http://schemas.microsoft.com/office/drawing/2014/main" id="{BF0EBE99-BE03-8E2F-91A3-EFB9575ABE62}"/>
              </a:ext>
            </a:extLst>
          </p:cNvPr>
          <p:cNvSpPr txBox="1"/>
          <p:nvPr/>
        </p:nvSpPr>
        <p:spPr>
          <a:xfrm>
            <a:off x="1448474" y="709993"/>
            <a:ext cx="8938327" cy="707886"/>
          </a:xfrm>
          <a:prstGeom prst="rect">
            <a:avLst/>
          </a:prstGeom>
          <a:noFill/>
        </p:spPr>
        <p:txBody>
          <a:bodyPr wrap="square" rtlCol="0">
            <a:spAutoFit/>
          </a:bodyPr>
          <a:lstStyle/>
          <a:p>
            <a:pPr algn="ctr"/>
            <a:r>
              <a:rPr lang="en-US" sz="4000" b="1">
                <a:solidFill>
                  <a:schemeClr val="bg1"/>
                </a:solidFill>
                <a:latin typeface="Arial Black" panose="020B0A04020102020204" pitchFamily="34" charset="0"/>
              </a:rPr>
              <a:t>Reminders</a:t>
            </a:r>
          </a:p>
        </p:txBody>
      </p:sp>
    </p:spTree>
    <p:extLst>
      <p:ext uri="{BB962C8B-B14F-4D97-AF65-F5344CB8AC3E}">
        <p14:creationId xmlns:p14="http://schemas.microsoft.com/office/powerpoint/2010/main" val="2284042858"/>
      </p:ext>
    </p:extLst>
  </p:cSld>
  <p:clrMapOvr>
    <a:masterClrMapping/>
  </p:clrMapOvr>
  <p:transition spd="slow">
    <p:push dir="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51944"/>
        </a:solidFill>
        <a:effectLst/>
      </p:bgPr>
    </p:bg>
    <p:spTree>
      <p:nvGrpSpPr>
        <p:cNvPr id="1" name="Shape 150"/>
        <p:cNvGrpSpPr/>
        <p:nvPr/>
      </p:nvGrpSpPr>
      <p:grpSpPr>
        <a:xfrm>
          <a:off x="0" y="0"/>
          <a:ext cx="0" cy="0"/>
          <a:chOff x="0" y="0"/>
          <a:chExt cx="0" cy="0"/>
        </a:xfrm>
      </p:grpSpPr>
      <p:sp>
        <p:nvSpPr>
          <p:cNvPr id="151" name="Google Shape;151;p19"/>
          <p:cNvSpPr/>
          <p:nvPr/>
        </p:nvSpPr>
        <p:spPr>
          <a:xfrm>
            <a:off x="1055467" y="3288533"/>
            <a:ext cx="11034800" cy="697600"/>
          </a:xfrm>
          <a:prstGeom prst="rect">
            <a:avLst/>
          </a:prstGeom>
          <a:noFill/>
          <a:ln>
            <a:noFill/>
          </a:ln>
        </p:spPr>
        <p:txBody>
          <a:bodyPr spcFirstLastPara="1" wrap="square" lIns="121900" tIns="60933" rIns="121900" bIns="60933" anchor="t" anchorCtr="0">
            <a:noAutofit/>
          </a:bodyPr>
          <a:lstStyle/>
          <a:p>
            <a:pPr marL="169329" defTabSz="1219170"/>
            <a:r>
              <a:rPr lang="en" sz="1867" b="1">
                <a:solidFill>
                  <a:srgbClr val="FFFFFF"/>
                </a:solidFill>
                <a:latin typeface="Montserrat"/>
                <a:ea typeface="Montserrat"/>
                <a:cs typeface="Montserrat"/>
                <a:sym typeface="Montserrat"/>
              </a:rPr>
              <a:t>Help manage your team caseloads and backlog with support from our SLPs</a:t>
            </a:r>
            <a:endParaRPr sz="1867" b="1">
              <a:solidFill>
                <a:srgbClr val="FFFFFF"/>
              </a:solidFill>
              <a:latin typeface="Montserrat"/>
              <a:ea typeface="Montserrat"/>
              <a:cs typeface="Montserrat"/>
              <a:sym typeface="Montserrat"/>
            </a:endParaRPr>
          </a:p>
        </p:txBody>
      </p:sp>
      <p:sp>
        <p:nvSpPr>
          <p:cNvPr id="152" name="Google Shape;152;p19"/>
          <p:cNvSpPr/>
          <p:nvPr/>
        </p:nvSpPr>
        <p:spPr>
          <a:xfrm>
            <a:off x="1068535" y="4590767"/>
            <a:ext cx="9299600" cy="697600"/>
          </a:xfrm>
          <a:prstGeom prst="rect">
            <a:avLst/>
          </a:prstGeom>
          <a:noFill/>
          <a:ln>
            <a:noFill/>
          </a:ln>
        </p:spPr>
        <p:txBody>
          <a:bodyPr spcFirstLastPara="1" wrap="square" lIns="121900" tIns="60933" rIns="121900" bIns="60933" anchor="t" anchorCtr="0">
            <a:noAutofit/>
          </a:bodyPr>
          <a:lstStyle/>
          <a:p>
            <a:pPr marL="169329" defTabSz="1219170"/>
            <a:r>
              <a:rPr lang="en" sz="1867" b="1">
                <a:solidFill>
                  <a:srgbClr val="FFFFFF"/>
                </a:solidFill>
                <a:latin typeface="Montserrat"/>
                <a:ea typeface="Montserrat"/>
                <a:cs typeface="Montserrat"/>
                <a:sym typeface="Montserrat"/>
              </a:rPr>
              <a:t>Access bilingual services personalized to each student needs</a:t>
            </a:r>
            <a:endParaRPr sz="1867" b="1"/>
          </a:p>
        </p:txBody>
      </p:sp>
      <p:sp>
        <p:nvSpPr>
          <p:cNvPr id="153" name="Google Shape;153;p19"/>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p>
            <a:pPr defTabSz="1219170"/>
            <a:fld id="{00000000-1234-1234-1234-123412341234}" type="slidenum">
              <a:rPr lang="en">
                <a:solidFill>
                  <a:srgbClr val="595959"/>
                </a:solidFill>
              </a:rPr>
              <a:pPr defTabSz="1219170"/>
              <a:t>10</a:t>
            </a:fld>
            <a:endParaRPr>
              <a:solidFill>
                <a:srgbClr val="595959"/>
              </a:solidFill>
            </a:endParaRPr>
          </a:p>
        </p:txBody>
      </p:sp>
      <p:cxnSp>
        <p:nvCxnSpPr>
          <p:cNvPr id="154" name="Google Shape;154;p19"/>
          <p:cNvCxnSpPr/>
          <p:nvPr/>
        </p:nvCxnSpPr>
        <p:spPr>
          <a:xfrm>
            <a:off x="450552" y="1092200"/>
            <a:ext cx="10972800" cy="0"/>
          </a:xfrm>
          <a:prstGeom prst="straightConnector1">
            <a:avLst/>
          </a:prstGeom>
          <a:noFill/>
          <a:ln w="9525" cap="flat" cmpd="sng">
            <a:solidFill>
              <a:schemeClr val="lt1"/>
            </a:solidFill>
            <a:prstDash val="solid"/>
            <a:round/>
            <a:headEnd type="none" w="sm" len="sm"/>
            <a:tailEnd type="none" w="sm" len="sm"/>
          </a:ln>
        </p:spPr>
      </p:cxnSp>
      <p:sp>
        <p:nvSpPr>
          <p:cNvPr id="155" name="Google Shape;155;p19"/>
          <p:cNvSpPr txBox="1"/>
          <p:nvPr/>
        </p:nvSpPr>
        <p:spPr>
          <a:xfrm>
            <a:off x="372993" y="331937"/>
            <a:ext cx="10639600" cy="738623"/>
          </a:xfrm>
          <a:prstGeom prst="rect">
            <a:avLst/>
          </a:prstGeom>
          <a:noFill/>
          <a:ln>
            <a:noFill/>
          </a:ln>
        </p:spPr>
        <p:txBody>
          <a:bodyPr spcFirstLastPara="1" wrap="square" lIns="121900" tIns="121900" rIns="121900" bIns="121900" anchor="t" anchorCtr="0">
            <a:spAutoFit/>
          </a:bodyPr>
          <a:lstStyle/>
          <a:p>
            <a:pPr defTabSz="1219170">
              <a:buSzPts val="2400"/>
            </a:pPr>
            <a:r>
              <a:rPr lang="en" sz="3200" b="1">
                <a:solidFill>
                  <a:srgbClr val="FFFFFF"/>
                </a:solidFill>
                <a:latin typeface="Avenir"/>
                <a:ea typeface="Avenir"/>
                <a:cs typeface="Avenir"/>
                <a:sym typeface="Avenir"/>
              </a:rPr>
              <a:t>Grow capacity to help students thrive</a:t>
            </a:r>
            <a:endParaRPr sz="1867"/>
          </a:p>
        </p:txBody>
      </p:sp>
      <p:sp>
        <p:nvSpPr>
          <p:cNvPr id="156" name="Google Shape;156;p19"/>
          <p:cNvSpPr/>
          <p:nvPr/>
        </p:nvSpPr>
        <p:spPr>
          <a:xfrm>
            <a:off x="994735" y="2040100"/>
            <a:ext cx="9000400" cy="984800"/>
          </a:xfrm>
          <a:prstGeom prst="rect">
            <a:avLst/>
          </a:prstGeom>
          <a:noFill/>
          <a:ln>
            <a:noFill/>
          </a:ln>
        </p:spPr>
        <p:txBody>
          <a:bodyPr spcFirstLastPara="1" wrap="square" lIns="121900" tIns="60933" rIns="121900" bIns="60933" anchor="t" anchorCtr="0">
            <a:noAutofit/>
          </a:bodyPr>
          <a:lstStyle/>
          <a:p>
            <a:pPr marL="169329" defTabSz="1219170"/>
            <a:r>
              <a:rPr lang="en" sz="1867" b="1">
                <a:solidFill>
                  <a:srgbClr val="FFFFFF"/>
                </a:solidFill>
                <a:latin typeface="Montserrat"/>
                <a:ea typeface="Montserrat"/>
                <a:cs typeface="Montserrat"/>
                <a:sym typeface="Montserrat"/>
              </a:rPr>
              <a:t>Fill open positions with experienced licensed therapists</a:t>
            </a:r>
            <a:endParaRPr sz="1867"/>
          </a:p>
        </p:txBody>
      </p:sp>
      <p:sp>
        <p:nvSpPr>
          <p:cNvPr id="157" name="Google Shape;157;p19"/>
          <p:cNvSpPr/>
          <p:nvPr/>
        </p:nvSpPr>
        <p:spPr>
          <a:xfrm>
            <a:off x="335129" y="1892493"/>
            <a:ext cx="713200" cy="713200"/>
          </a:xfrm>
          <a:prstGeom prst="ellipse">
            <a:avLst/>
          </a:prstGeom>
          <a:noFill/>
          <a:ln w="12700" cap="flat" cmpd="sng">
            <a:solidFill>
              <a:schemeClr val="lt1"/>
            </a:solidFill>
            <a:prstDash val="solid"/>
            <a:round/>
            <a:headEnd type="none" w="sm" len="sm"/>
            <a:tailEnd type="none" w="sm" len="sm"/>
          </a:ln>
        </p:spPr>
        <p:txBody>
          <a:bodyPr spcFirstLastPara="1" wrap="square" lIns="121900" tIns="60933" rIns="121900" bIns="60933" anchor="ctr" anchorCtr="0">
            <a:noAutofit/>
          </a:bodyPr>
          <a:lstStyle/>
          <a:p>
            <a:pPr algn="ctr" defTabSz="1219170"/>
            <a:endParaRPr sz="1867">
              <a:solidFill>
                <a:srgbClr val="FFFFFF"/>
              </a:solidFill>
            </a:endParaRPr>
          </a:p>
        </p:txBody>
      </p:sp>
      <p:sp>
        <p:nvSpPr>
          <p:cNvPr id="158" name="Google Shape;158;p19"/>
          <p:cNvSpPr txBox="1"/>
          <p:nvPr/>
        </p:nvSpPr>
        <p:spPr>
          <a:xfrm>
            <a:off x="444373" y="1915651"/>
            <a:ext cx="462400" cy="738609"/>
          </a:xfrm>
          <a:prstGeom prst="rect">
            <a:avLst/>
          </a:prstGeom>
          <a:noFill/>
          <a:ln>
            <a:noFill/>
          </a:ln>
        </p:spPr>
        <p:txBody>
          <a:bodyPr spcFirstLastPara="1" wrap="square" lIns="121900" tIns="60933" rIns="121900" bIns="60933" anchor="t" anchorCtr="0">
            <a:spAutoFit/>
          </a:bodyPr>
          <a:lstStyle/>
          <a:p>
            <a:pPr defTabSz="1219170"/>
            <a:r>
              <a:rPr lang="en" sz="4000">
                <a:solidFill>
                  <a:srgbClr val="FFFFFF"/>
                </a:solidFill>
                <a:latin typeface="Avenir"/>
                <a:ea typeface="Avenir"/>
                <a:cs typeface="Avenir"/>
                <a:sym typeface="Avenir"/>
              </a:rPr>
              <a:t>1</a:t>
            </a:r>
            <a:endParaRPr sz="1867"/>
          </a:p>
        </p:txBody>
      </p:sp>
      <p:sp>
        <p:nvSpPr>
          <p:cNvPr id="159" name="Google Shape;159;p19"/>
          <p:cNvSpPr/>
          <p:nvPr/>
        </p:nvSpPr>
        <p:spPr>
          <a:xfrm>
            <a:off x="335149" y="3131211"/>
            <a:ext cx="713200" cy="713200"/>
          </a:xfrm>
          <a:prstGeom prst="ellipse">
            <a:avLst/>
          </a:prstGeom>
          <a:noFill/>
          <a:ln w="12700" cap="flat" cmpd="sng">
            <a:solidFill>
              <a:schemeClr val="lt1"/>
            </a:solidFill>
            <a:prstDash val="solid"/>
            <a:round/>
            <a:headEnd type="none" w="sm" len="sm"/>
            <a:tailEnd type="none" w="sm" len="sm"/>
          </a:ln>
        </p:spPr>
        <p:txBody>
          <a:bodyPr spcFirstLastPara="1" wrap="square" lIns="121900" tIns="60933" rIns="121900" bIns="60933" anchor="ctr" anchorCtr="0">
            <a:noAutofit/>
          </a:bodyPr>
          <a:lstStyle/>
          <a:p>
            <a:pPr algn="ctr" defTabSz="1219170"/>
            <a:endParaRPr sz="1867">
              <a:solidFill>
                <a:srgbClr val="FFFFFF"/>
              </a:solidFill>
            </a:endParaRPr>
          </a:p>
        </p:txBody>
      </p:sp>
      <p:sp>
        <p:nvSpPr>
          <p:cNvPr id="160" name="Google Shape;160;p19"/>
          <p:cNvSpPr txBox="1"/>
          <p:nvPr/>
        </p:nvSpPr>
        <p:spPr>
          <a:xfrm>
            <a:off x="444393" y="3154368"/>
            <a:ext cx="462400" cy="738609"/>
          </a:xfrm>
          <a:prstGeom prst="rect">
            <a:avLst/>
          </a:prstGeom>
          <a:noFill/>
          <a:ln>
            <a:noFill/>
          </a:ln>
        </p:spPr>
        <p:txBody>
          <a:bodyPr spcFirstLastPara="1" wrap="square" lIns="121900" tIns="60933" rIns="121900" bIns="60933" anchor="t" anchorCtr="0">
            <a:spAutoFit/>
          </a:bodyPr>
          <a:lstStyle/>
          <a:p>
            <a:pPr defTabSz="1219170"/>
            <a:r>
              <a:rPr lang="en" sz="4000">
                <a:solidFill>
                  <a:srgbClr val="FFFFFF"/>
                </a:solidFill>
                <a:latin typeface="Avenir"/>
                <a:ea typeface="Avenir"/>
                <a:cs typeface="Avenir"/>
                <a:sym typeface="Avenir"/>
              </a:rPr>
              <a:t>2</a:t>
            </a:r>
            <a:endParaRPr sz="1867"/>
          </a:p>
        </p:txBody>
      </p:sp>
      <p:sp>
        <p:nvSpPr>
          <p:cNvPr id="161" name="Google Shape;161;p19"/>
          <p:cNvSpPr/>
          <p:nvPr/>
        </p:nvSpPr>
        <p:spPr>
          <a:xfrm>
            <a:off x="335117" y="4424979"/>
            <a:ext cx="713200" cy="713200"/>
          </a:xfrm>
          <a:prstGeom prst="ellipse">
            <a:avLst/>
          </a:prstGeom>
          <a:noFill/>
          <a:ln w="12700" cap="flat" cmpd="sng">
            <a:solidFill>
              <a:srgbClr val="FFFFFF"/>
            </a:solidFill>
            <a:prstDash val="solid"/>
            <a:round/>
            <a:headEnd type="none" w="sm" len="sm"/>
            <a:tailEnd type="none" w="sm" len="sm"/>
          </a:ln>
        </p:spPr>
        <p:txBody>
          <a:bodyPr spcFirstLastPara="1" wrap="square" lIns="121900" tIns="60933" rIns="121900" bIns="60933" anchor="ctr" anchorCtr="0">
            <a:noAutofit/>
          </a:bodyPr>
          <a:lstStyle/>
          <a:p>
            <a:pPr algn="ctr" defTabSz="1219170"/>
            <a:endParaRPr sz="1867">
              <a:solidFill>
                <a:srgbClr val="FFFFFF"/>
              </a:solidFill>
            </a:endParaRPr>
          </a:p>
        </p:txBody>
      </p:sp>
      <p:sp>
        <p:nvSpPr>
          <p:cNvPr id="162" name="Google Shape;162;p19"/>
          <p:cNvSpPr txBox="1"/>
          <p:nvPr/>
        </p:nvSpPr>
        <p:spPr>
          <a:xfrm>
            <a:off x="444361" y="4448136"/>
            <a:ext cx="462400" cy="738609"/>
          </a:xfrm>
          <a:prstGeom prst="rect">
            <a:avLst/>
          </a:prstGeom>
          <a:noFill/>
          <a:ln>
            <a:noFill/>
          </a:ln>
        </p:spPr>
        <p:txBody>
          <a:bodyPr spcFirstLastPara="1" wrap="square" lIns="121900" tIns="60933" rIns="121900" bIns="60933" anchor="t" anchorCtr="0">
            <a:spAutoFit/>
          </a:bodyPr>
          <a:lstStyle/>
          <a:p>
            <a:pPr defTabSz="1219170"/>
            <a:r>
              <a:rPr lang="en" sz="4000">
                <a:solidFill>
                  <a:srgbClr val="FFFFFF"/>
                </a:solidFill>
                <a:latin typeface="Avenir"/>
                <a:ea typeface="Avenir"/>
                <a:cs typeface="Avenir"/>
                <a:sym typeface="Avenir"/>
              </a:rPr>
              <a:t>3</a:t>
            </a:r>
            <a:endParaRPr sz="1867"/>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6"/>
        <p:cNvGrpSpPr/>
        <p:nvPr/>
      </p:nvGrpSpPr>
      <p:grpSpPr>
        <a:xfrm>
          <a:off x="0" y="0"/>
          <a:ext cx="0" cy="0"/>
          <a:chOff x="0" y="0"/>
          <a:chExt cx="0" cy="0"/>
        </a:xfrm>
      </p:grpSpPr>
      <p:sp>
        <p:nvSpPr>
          <p:cNvPr id="167" name="Google Shape;167;p20"/>
          <p:cNvSpPr/>
          <p:nvPr/>
        </p:nvSpPr>
        <p:spPr>
          <a:xfrm>
            <a:off x="0" y="200"/>
            <a:ext cx="6096000" cy="6858000"/>
          </a:xfrm>
          <a:prstGeom prst="rect">
            <a:avLst/>
          </a:prstGeom>
          <a:solidFill>
            <a:srgbClr val="151944"/>
          </a:solidFill>
          <a:ln>
            <a:noFill/>
          </a:ln>
        </p:spPr>
        <p:txBody>
          <a:bodyPr spcFirstLastPara="1" wrap="square" lIns="121900" tIns="121900" rIns="121900" bIns="121900" anchor="ctr" anchorCtr="0">
            <a:noAutofit/>
          </a:bodyPr>
          <a:lstStyle/>
          <a:p>
            <a:pPr defTabSz="1219170">
              <a:buSzPts val="1400"/>
            </a:pPr>
            <a:endParaRPr sz="1867"/>
          </a:p>
        </p:txBody>
      </p:sp>
      <p:sp>
        <p:nvSpPr>
          <p:cNvPr id="168" name="Google Shape;168;p20"/>
          <p:cNvSpPr txBox="1"/>
          <p:nvPr/>
        </p:nvSpPr>
        <p:spPr>
          <a:xfrm>
            <a:off x="0" y="2358734"/>
            <a:ext cx="5787200" cy="2215951"/>
          </a:xfrm>
          <a:prstGeom prst="rect">
            <a:avLst/>
          </a:prstGeom>
          <a:noFill/>
          <a:ln>
            <a:noFill/>
          </a:ln>
        </p:spPr>
        <p:txBody>
          <a:bodyPr spcFirstLastPara="1" wrap="square" lIns="121900" tIns="121900" rIns="121900" bIns="121900" anchor="t" anchorCtr="0">
            <a:spAutoFit/>
          </a:bodyPr>
          <a:lstStyle/>
          <a:p>
            <a:pPr algn="ctr" defTabSz="1219170"/>
            <a:r>
              <a:rPr lang="en" sz="3200" b="1">
                <a:solidFill>
                  <a:srgbClr val="FFFFFF"/>
                </a:solidFill>
                <a:latin typeface="Avenir"/>
                <a:ea typeface="Avenir"/>
                <a:cs typeface="Avenir"/>
                <a:sym typeface="Avenir"/>
              </a:rPr>
              <a:t>WE WOULD LOVE </a:t>
            </a:r>
            <a:endParaRPr sz="3200" b="1">
              <a:solidFill>
                <a:srgbClr val="FFFFFF"/>
              </a:solidFill>
              <a:latin typeface="Avenir"/>
              <a:ea typeface="Avenir"/>
              <a:cs typeface="Avenir"/>
              <a:sym typeface="Avenir"/>
            </a:endParaRPr>
          </a:p>
          <a:p>
            <a:pPr algn="ctr" defTabSz="1219170"/>
            <a:r>
              <a:rPr lang="en" sz="3200" b="1">
                <a:solidFill>
                  <a:srgbClr val="FFFFFF"/>
                </a:solidFill>
                <a:latin typeface="Avenir"/>
                <a:ea typeface="Avenir"/>
                <a:cs typeface="Avenir"/>
                <a:sym typeface="Avenir"/>
              </a:rPr>
              <a:t>TO LEARN ABOUT</a:t>
            </a:r>
            <a:endParaRPr sz="3200" b="1">
              <a:solidFill>
                <a:srgbClr val="FFFFFF"/>
              </a:solidFill>
              <a:latin typeface="Avenir"/>
              <a:ea typeface="Avenir"/>
              <a:cs typeface="Avenir"/>
              <a:sym typeface="Avenir"/>
            </a:endParaRPr>
          </a:p>
          <a:p>
            <a:pPr algn="ctr" defTabSz="1219170"/>
            <a:r>
              <a:rPr lang="en" sz="3200" b="1">
                <a:solidFill>
                  <a:srgbClr val="FFFFFF"/>
                </a:solidFill>
                <a:latin typeface="Avenir"/>
                <a:ea typeface="Avenir"/>
                <a:cs typeface="Avenir"/>
                <a:sym typeface="Avenir"/>
              </a:rPr>
              <a:t>YOUR SCHOOL SPEECH THERAPY NEEDS!</a:t>
            </a:r>
            <a:endParaRPr sz="3200" b="1">
              <a:solidFill>
                <a:srgbClr val="FFFFFF"/>
              </a:solidFill>
              <a:latin typeface="Avenir"/>
              <a:ea typeface="Avenir"/>
              <a:cs typeface="Avenir"/>
              <a:sym typeface="Avenir"/>
            </a:endParaRPr>
          </a:p>
        </p:txBody>
      </p:sp>
      <p:sp>
        <p:nvSpPr>
          <p:cNvPr id="169" name="Google Shape;169;p20"/>
          <p:cNvSpPr txBox="1"/>
          <p:nvPr/>
        </p:nvSpPr>
        <p:spPr>
          <a:xfrm>
            <a:off x="6520200" y="2543647"/>
            <a:ext cx="5044400" cy="1354176"/>
          </a:xfrm>
          <a:prstGeom prst="rect">
            <a:avLst/>
          </a:prstGeom>
          <a:noFill/>
          <a:ln>
            <a:noFill/>
          </a:ln>
        </p:spPr>
        <p:txBody>
          <a:bodyPr spcFirstLastPara="1" wrap="square" lIns="121900" tIns="121900" rIns="121900" bIns="121900" anchor="ctr" anchorCtr="0">
            <a:spAutoFit/>
          </a:bodyPr>
          <a:lstStyle/>
          <a:p>
            <a:pPr algn="ctr" defTabSz="1219170">
              <a:buSzPts val="1600"/>
            </a:pPr>
            <a:r>
              <a:rPr lang="en" sz="2400" b="1">
                <a:solidFill>
                  <a:srgbClr val="151944"/>
                </a:solidFill>
                <a:latin typeface="Avenir"/>
                <a:ea typeface="Avenir"/>
                <a:cs typeface="Avenir"/>
                <a:sym typeface="Avenir"/>
              </a:rPr>
              <a:t>Contact us</a:t>
            </a:r>
            <a:endParaRPr sz="2400" b="1">
              <a:solidFill>
                <a:srgbClr val="151944"/>
              </a:solidFill>
              <a:latin typeface="Avenir"/>
              <a:ea typeface="Avenir"/>
              <a:cs typeface="Avenir"/>
              <a:sym typeface="Avenir"/>
            </a:endParaRPr>
          </a:p>
          <a:p>
            <a:pPr algn="ctr" defTabSz="1219170">
              <a:buSzPts val="1600"/>
            </a:pPr>
            <a:r>
              <a:rPr lang="en" sz="2400" b="1" u="sng">
                <a:solidFill>
                  <a:srgbClr val="0097A7"/>
                </a:solidFill>
                <a:latin typeface="Avenir"/>
                <a:ea typeface="Avenir"/>
                <a:cs typeface="Avenir"/>
                <a:sym typeface="Avenir"/>
                <a:hlinkClick r:id="rId3"/>
              </a:rPr>
              <a:t>info@empatspeech.com</a:t>
            </a:r>
            <a:endParaRPr sz="2400" b="1">
              <a:solidFill>
                <a:srgbClr val="151944"/>
              </a:solidFill>
              <a:latin typeface="Avenir"/>
              <a:ea typeface="Avenir"/>
              <a:cs typeface="Avenir"/>
              <a:sym typeface="Avenir"/>
            </a:endParaRPr>
          </a:p>
          <a:p>
            <a:pPr algn="ctr" defTabSz="1219170">
              <a:buSzPts val="1600"/>
            </a:pPr>
            <a:r>
              <a:rPr lang="en" sz="2400" b="1">
                <a:solidFill>
                  <a:srgbClr val="151944"/>
                </a:solidFill>
                <a:latin typeface="Avenir"/>
                <a:ea typeface="Avenir"/>
                <a:cs typeface="Avenir"/>
                <a:sym typeface="Avenir"/>
              </a:rPr>
              <a:t>415-735-4022</a:t>
            </a:r>
            <a:endParaRPr sz="2400" b="1">
              <a:solidFill>
                <a:srgbClr val="151944"/>
              </a:solidFill>
              <a:latin typeface="Avenir"/>
              <a:ea typeface="Avenir"/>
              <a:cs typeface="Avenir"/>
              <a:sym typeface="Aveni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42B35C0-5175-23E0-5771-243896C42313}"/>
              </a:ext>
            </a:extLst>
          </p:cNvPr>
          <p:cNvSpPr>
            <a:spLocks noGrp="1"/>
          </p:cNvSpPr>
          <p:nvPr>
            <p:ph type="title"/>
          </p:nvPr>
        </p:nvSpPr>
        <p:spPr/>
        <p:txBody>
          <a:bodyPr>
            <a:noAutofit/>
          </a:bodyPr>
          <a:lstStyle/>
          <a:p>
            <a:pPr algn="ctr"/>
            <a:r>
              <a:rPr lang="en-US" b="1">
                <a:solidFill>
                  <a:schemeClr val="bg1"/>
                </a:solidFill>
                <a:latin typeface="Arial Black" panose="020B0A04020102020204" pitchFamily="34" charset="0"/>
              </a:rPr>
              <a:t>Spring Special Education </a:t>
            </a:r>
            <a:br>
              <a:rPr lang="en-US" b="1">
                <a:latin typeface="Arial Black" panose="020B0A04020102020204" pitchFamily="34" charset="0"/>
              </a:rPr>
            </a:br>
            <a:r>
              <a:rPr lang="en-US" b="1">
                <a:solidFill>
                  <a:schemeClr val="bg1"/>
                </a:solidFill>
                <a:latin typeface="Arial Black" panose="020B0A04020102020204" pitchFamily="34" charset="0"/>
              </a:rPr>
              <a:t>Law Conference</a:t>
            </a:r>
          </a:p>
        </p:txBody>
      </p:sp>
      <p:sp>
        <p:nvSpPr>
          <p:cNvPr id="8" name="Text Placeholder 7">
            <a:extLst>
              <a:ext uri="{FF2B5EF4-FFF2-40B4-BE49-F238E27FC236}">
                <a16:creationId xmlns:a16="http://schemas.microsoft.com/office/drawing/2014/main" id="{535A0F86-08F3-657D-0ADE-872A967221F2}"/>
              </a:ext>
            </a:extLst>
          </p:cNvPr>
          <p:cNvSpPr>
            <a:spLocks noGrp="1"/>
          </p:cNvSpPr>
          <p:nvPr>
            <p:ph type="body" idx="1"/>
          </p:nvPr>
        </p:nvSpPr>
        <p:spPr>
          <a:xfrm>
            <a:off x="547477" y="2025040"/>
            <a:ext cx="4893503" cy="4009372"/>
          </a:xfrm>
        </p:spPr>
        <p:txBody>
          <a:bodyPr spcFirstLastPara="1" wrap="square" lIns="91425" tIns="45700" rIns="91425" bIns="45700" anchor="t" anchorCtr="0">
            <a:noAutofit/>
          </a:bodyPr>
          <a:lstStyle/>
          <a:p>
            <a:pPr marL="342900">
              <a:lnSpc>
                <a:spcPct val="110000"/>
              </a:lnSpc>
              <a:spcBef>
                <a:spcPts val="0"/>
              </a:spcBef>
            </a:pPr>
            <a:r>
              <a:rPr lang="en-US" b="1" u="sng" dirty="0">
                <a:solidFill>
                  <a:srgbClr val="595959"/>
                </a:solidFill>
                <a:latin typeface="Arial Black"/>
              </a:rPr>
              <a:t>Tentatively</a:t>
            </a:r>
            <a:r>
              <a:rPr lang="en-US" u="sng" dirty="0">
                <a:solidFill>
                  <a:srgbClr val="595959"/>
                </a:solidFill>
                <a:latin typeface="Arial Black"/>
              </a:rPr>
              <a:t> Scheduled</a:t>
            </a:r>
            <a:endParaRPr lang="en-US" u="sng" dirty="0"/>
          </a:p>
          <a:p>
            <a:pPr lvl="1">
              <a:lnSpc>
                <a:spcPct val="110000"/>
              </a:lnSpc>
              <a:spcBef>
                <a:spcPts val="0"/>
              </a:spcBef>
            </a:pPr>
            <a:r>
              <a:rPr lang="en-US" sz="1800" dirty="0">
                <a:solidFill>
                  <a:srgbClr val="595959"/>
                </a:solidFill>
                <a:latin typeface="Arial Black"/>
              </a:rPr>
              <a:t>Tuesday April 15, 2025, and  Wednesday April 16, 2025</a:t>
            </a:r>
            <a:endParaRPr lang="en-US" sz="1800" dirty="0"/>
          </a:p>
          <a:p>
            <a:pPr lvl="1">
              <a:lnSpc>
                <a:spcPct val="110000"/>
              </a:lnSpc>
              <a:spcBef>
                <a:spcPts val="0"/>
              </a:spcBef>
            </a:pPr>
            <a:r>
              <a:rPr lang="en-US" sz="1800" dirty="0">
                <a:solidFill>
                  <a:srgbClr val="595959"/>
                </a:solidFill>
                <a:latin typeface="Arial Black"/>
              </a:rPr>
              <a:t>Times: TBD</a:t>
            </a:r>
          </a:p>
          <a:p>
            <a:pPr lvl="1">
              <a:lnSpc>
                <a:spcPct val="110000"/>
              </a:lnSpc>
              <a:spcBef>
                <a:spcPts val="0"/>
              </a:spcBef>
            </a:pPr>
            <a:r>
              <a:rPr lang="en-US" dirty="0">
                <a:solidFill>
                  <a:srgbClr val="595959"/>
                </a:solidFill>
                <a:latin typeface="Arial Black"/>
              </a:rPr>
              <a:t>Location: TBD</a:t>
            </a:r>
            <a:endParaRPr lang="en-US" sz="2000" dirty="0">
              <a:solidFill>
                <a:srgbClr val="595959"/>
              </a:solidFill>
              <a:latin typeface="Arial Black"/>
            </a:endParaRPr>
          </a:p>
          <a:p>
            <a:pPr lvl="1">
              <a:lnSpc>
                <a:spcPct val="110000"/>
              </a:lnSpc>
              <a:spcBef>
                <a:spcPts val="0"/>
              </a:spcBef>
            </a:pPr>
            <a:endParaRPr lang="en-US" dirty="0">
              <a:solidFill>
                <a:srgbClr val="595959"/>
              </a:solidFill>
              <a:latin typeface="Arial Black"/>
            </a:endParaRPr>
          </a:p>
          <a:p>
            <a:pPr marL="342900">
              <a:lnSpc>
                <a:spcPct val="110000"/>
              </a:lnSpc>
              <a:spcBef>
                <a:spcPts val="0"/>
              </a:spcBef>
            </a:pPr>
            <a:r>
              <a:rPr lang="en-US" sz="2200" i="1" dirty="0">
                <a:solidFill>
                  <a:srgbClr val="595959"/>
                </a:solidFill>
                <a:latin typeface="Arial Black"/>
              </a:rPr>
              <a:t>Save the Date! Registration will be available soon!!!</a:t>
            </a:r>
            <a:endParaRPr lang="en-US" sz="2000" dirty="0">
              <a:solidFill>
                <a:srgbClr val="595959"/>
              </a:solidFill>
              <a:latin typeface="Arial Black"/>
            </a:endParaRPr>
          </a:p>
          <a:p>
            <a:pPr marL="0" indent="0">
              <a:lnSpc>
                <a:spcPct val="110000"/>
              </a:lnSpc>
              <a:spcBef>
                <a:spcPts val="0"/>
              </a:spcBef>
              <a:buNone/>
            </a:pPr>
            <a:endParaRPr lang="en-US" dirty="0">
              <a:solidFill>
                <a:srgbClr val="595959"/>
              </a:solidFill>
              <a:latin typeface="Arial Black"/>
            </a:endParaRPr>
          </a:p>
          <a:p>
            <a:pPr marL="0" indent="0">
              <a:lnSpc>
                <a:spcPct val="110000"/>
              </a:lnSpc>
              <a:spcBef>
                <a:spcPts val="0"/>
              </a:spcBef>
              <a:buNone/>
            </a:pPr>
            <a:endParaRPr lang="en-US" dirty="0">
              <a:solidFill>
                <a:srgbClr val="595959"/>
              </a:solidFill>
              <a:latin typeface="Arial Black"/>
            </a:endParaRPr>
          </a:p>
          <a:p>
            <a:pPr marL="342900">
              <a:lnSpc>
                <a:spcPct val="110000"/>
              </a:lnSpc>
              <a:spcBef>
                <a:spcPts val="0"/>
              </a:spcBef>
            </a:pPr>
            <a:endParaRPr lang="en-US" dirty="0">
              <a:solidFill>
                <a:srgbClr val="595959"/>
              </a:solidFill>
              <a:latin typeface="Arial Black"/>
            </a:endParaRPr>
          </a:p>
          <a:p>
            <a:pPr marL="342900">
              <a:lnSpc>
                <a:spcPct val="110000"/>
              </a:lnSpc>
              <a:spcBef>
                <a:spcPts val="0"/>
              </a:spcBef>
            </a:pPr>
            <a:endParaRPr lang="en-US" sz="1900" dirty="0">
              <a:solidFill>
                <a:srgbClr val="595959"/>
              </a:solidFill>
              <a:latin typeface="Arial Black"/>
            </a:endParaRPr>
          </a:p>
          <a:p>
            <a:pPr marL="342900">
              <a:lnSpc>
                <a:spcPct val="110000"/>
              </a:lnSpc>
              <a:spcBef>
                <a:spcPts val="0"/>
              </a:spcBef>
            </a:pPr>
            <a:endParaRPr lang="en-US" sz="1800" u="sng" dirty="0">
              <a:solidFill>
                <a:srgbClr val="595959"/>
              </a:solidFill>
              <a:latin typeface="Arial Black"/>
            </a:endParaRPr>
          </a:p>
          <a:p>
            <a:pPr lvl="1">
              <a:lnSpc>
                <a:spcPct val="110000"/>
              </a:lnSpc>
              <a:spcBef>
                <a:spcPts val="0"/>
              </a:spcBef>
            </a:pPr>
            <a:endParaRPr lang="en-US" sz="1500" dirty="0">
              <a:solidFill>
                <a:srgbClr val="595959"/>
              </a:solidFill>
              <a:latin typeface="Arial Black"/>
            </a:endParaRPr>
          </a:p>
          <a:p>
            <a:endParaRPr lang="en-US" dirty="0"/>
          </a:p>
        </p:txBody>
      </p:sp>
      <p:sp>
        <p:nvSpPr>
          <p:cNvPr id="2" name="Slide Number Placeholder 1">
            <a:extLst>
              <a:ext uri="{FF2B5EF4-FFF2-40B4-BE49-F238E27FC236}">
                <a16:creationId xmlns:a16="http://schemas.microsoft.com/office/drawing/2014/main" id="{D8703BA4-8BB9-6C84-6EBB-E231AA3480BF}"/>
              </a:ext>
            </a:extLst>
          </p:cNvPr>
          <p:cNvSpPr>
            <a:spLocks noGrp="1"/>
          </p:cNvSpPr>
          <p:nvPr>
            <p:ph type="sldNum" idx="12"/>
          </p:nvPr>
        </p:nvSpPr>
        <p:spPr/>
        <p:txBody>
          <a:bodyPr/>
          <a:lstStyle/>
          <a:p>
            <a:fld id="{B6F15528-21DE-4FAA-801E-634DDDAF4B2B}" type="slidenum">
              <a:rPr lang="en-US" smtClean="0"/>
              <a:pPr/>
              <a:t>12</a:t>
            </a:fld>
            <a:endParaRPr lang="en-US"/>
          </a:p>
        </p:txBody>
      </p:sp>
      <p:sp>
        <p:nvSpPr>
          <p:cNvPr id="11" name="TextBox 10">
            <a:extLst>
              <a:ext uri="{FF2B5EF4-FFF2-40B4-BE49-F238E27FC236}">
                <a16:creationId xmlns:a16="http://schemas.microsoft.com/office/drawing/2014/main" id="{58DD46E7-3CCC-E5BC-7079-5D826EEF10B2}"/>
              </a:ext>
            </a:extLst>
          </p:cNvPr>
          <p:cNvSpPr txBox="1"/>
          <p:nvPr/>
        </p:nvSpPr>
        <p:spPr>
          <a:xfrm>
            <a:off x="5831783" y="2229233"/>
            <a:ext cx="5530238" cy="36009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2000">
                <a:solidFill>
                  <a:srgbClr val="595959"/>
                </a:solidFill>
                <a:latin typeface="Arial Black"/>
              </a:rPr>
              <a:t>Conference will cover same topics as 2024 Fall Law Conference, excluding finance training.</a:t>
            </a:r>
          </a:p>
          <a:p>
            <a:endParaRPr lang="en-US" sz="2000">
              <a:solidFill>
                <a:srgbClr val="595959"/>
              </a:solidFill>
              <a:latin typeface="Arial Black"/>
            </a:endParaRPr>
          </a:p>
          <a:p>
            <a:pPr marL="285750" indent="-285750">
              <a:buChar char="•"/>
            </a:pPr>
            <a:r>
              <a:rPr lang="en-US" sz="2000">
                <a:solidFill>
                  <a:srgbClr val="595959"/>
                </a:solidFill>
                <a:latin typeface="Arial Black"/>
              </a:rPr>
              <a:t>LEAs are encouraged to send Superintendents, School and District Administrators, and  Teachers </a:t>
            </a:r>
            <a:r>
              <a:rPr lang="en-US" sz="2000" u="sng">
                <a:solidFill>
                  <a:srgbClr val="595959"/>
                </a:solidFill>
                <a:latin typeface="Arial Black"/>
              </a:rPr>
              <a:t>that did not attend Fall conference</a:t>
            </a:r>
            <a:endParaRPr lang="en-US" sz="2000"/>
          </a:p>
          <a:p>
            <a:pPr marL="285750" indent="-285750">
              <a:buChar char="•"/>
            </a:pPr>
            <a:endParaRPr lang="en-US" sz="2400">
              <a:solidFill>
                <a:srgbClr val="595959"/>
              </a:solidFill>
              <a:latin typeface="Arial Black"/>
            </a:endParaRPr>
          </a:p>
          <a:p>
            <a:pPr marL="285750" indent="-285750">
              <a:buChar char="•"/>
            </a:pPr>
            <a:endParaRPr lang="en-US" sz="2400" i="1">
              <a:solidFill>
                <a:srgbClr val="595959"/>
              </a:solidFill>
              <a:latin typeface="Arial Black"/>
            </a:endParaRPr>
          </a:p>
        </p:txBody>
      </p:sp>
      <p:pic>
        <p:nvPicPr>
          <p:cNvPr id="13" name="Graphic 12" descr="Gavel with solid fill">
            <a:extLst>
              <a:ext uri="{FF2B5EF4-FFF2-40B4-BE49-F238E27FC236}">
                <a16:creationId xmlns:a16="http://schemas.microsoft.com/office/drawing/2014/main" id="{F921B259-A7DC-C53E-FB0E-9C8F3CDE3D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0581" y="257828"/>
            <a:ext cx="914400" cy="914400"/>
          </a:xfrm>
          <a:prstGeom prst="rect">
            <a:avLst/>
          </a:prstGeom>
        </p:spPr>
      </p:pic>
      <p:pic>
        <p:nvPicPr>
          <p:cNvPr id="14" name="Graphic 13" descr="Scales of justice with solid fill">
            <a:extLst>
              <a:ext uri="{FF2B5EF4-FFF2-40B4-BE49-F238E27FC236}">
                <a16:creationId xmlns:a16="http://schemas.microsoft.com/office/drawing/2014/main" id="{8FE31D9E-8C5E-0FB5-3C2A-8954106D1B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47621" y="244128"/>
            <a:ext cx="914400" cy="914400"/>
          </a:xfrm>
          <a:prstGeom prst="rect">
            <a:avLst/>
          </a:prstGeom>
        </p:spPr>
      </p:pic>
      <p:pic>
        <p:nvPicPr>
          <p:cNvPr id="4098" name="Picture 2" descr="Page 6 | Valentine Sale PNGs for Free Download">
            <a:extLst>
              <a:ext uri="{FF2B5EF4-FFF2-40B4-BE49-F238E27FC236}">
                <a16:creationId xmlns:a16="http://schemas.microsoft.com/office/drawing/2014/main" id="{25A04F6D-F2B5-2D3F-7834-0210134BAC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0143" y="5023954"/>
            <a:ext cx="2061674"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001521"/>
      </p:ext>
    </p:extLst>
  </p:cSld>
  <p:clrMapOvr>
    <a:masterClrMapping/>
  </p:clrMapOvr>
  <p:transition spd="slow">
    <p:push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29CBA-2507-00A4-A53A-505D5961764C}"/>
              </a:ext>
            </a:extLst>
          </p:cNvPr>
          <p:cNvSpPr>
            <a:spLocks noGrp="1"/>
          </p:cNvSpPr>
          <p:nvPr>
            <p:ph type="title"/>
          </p:nvPr>
        </p:nvSpPr>
        <p:spPr>
          <a:xfrm>
            <a:off x="0" y="1"/>
            <a:ext cx="12192000" cy="1315320"/>
          </a:xfrm>
        </p:spPr>
        <p:txBody>
          <a:bodyPr/>
          <a:lstStyle/>
          <a:p>
            <a:pPr algn="ctr"/>
            <a:r>
              <a:rPr lang="en-US" b="1">
                <a:latin typeface="Arial Black" panose="020B0A04020102020204" pitchFamily="34" charset="0"/>
              </a:rPr>
              <a:t>OSE Monthly Newsletter</a:t>
            </a:r>
          </a:p>
        </p:txBody>
      </p:sp>
      <p:sp>
        <p:nvSpPr>
          <p:cNvPr id="3" name="Text Placeholder 2">
            <a:extLst>
              <a:ext uri="{FF2B5EF4-FFF2-40B4-BE49-F238E27FC236}">
                <a16:creationId xmlns:a16="http://schemas.microsoft.com/office/drawing/2014/main" id="{775A82E5-0BE0-907C-4FA0-94BC0F87C75B}"/>
              </a:ext>
            </a:extLst>
          </p:cNvPr>
          <p:cNvSpPr>
            <a:spLocks noGrp="1"/>
          </p:cNvSpPr>
          <p:nvPr>
            <p:ph type="body" idx="1"/>
          </p:nvPr>
        </p:nvSpPr>
        <p:spPr>
          <a:xfrm>
            <a:off x="0" y="1461247"/>
            <a:ext cx="12192000" cy="5396753"/>
          </a:xfrm>
        </p:spPr>
        <p:txBody>
          <a:bodyPr>
            <a:normAutofit lnSpcReduction="10000"/>
          </a:bodyPr>
          <a:lstStyle/>
          <a:p>
            <a:pPr marL="114300" indent="0">
              <a:buNone/>
            </a:pPr>
            <a:endParaRPr lang="en-US" sz="1900" b="1">
              <a:solidFill>
                <a:schemeClr val="bg2"/>
              </a:solidFill>
              <a:latin typeface="Arial Black" panose="020B0A04020102020204" pitchFamily="34" charset="0"/>
            </a:endParaRPr>
          </a:p>
          <a:p>
            <a:pPr marL="571500" lvl="1" indent="0">
              <a:buNone/>
            </a:pPr>
            <a:endParaRPr lang="en-US" sz="1900" b="1">
              <a:solidFill>
                <a:schemeClr val="bg2"/>
              </a:solidFill>
              <a:latin typeface="Arial Black" panose="020B0A04020102020204" pitchFamily="34" charset="0"/>
            </a:endParaRPr>
          </a:p>
          <a:p>
            <a:pPr marL="571500" lvl="1" indent="0">
              <a:buNone/>
            </a:pPr>
            <a:endParaRPr lang="en-US" sz="1900" b="1">
              <a:solidFill>
                <a:schemeClr val="bg2"/>
              </a:solidFill>
              <a:latin typeface="Arial Black" panose="020B0A04020102020204" pitchFamily="34" charset="0"/>
            </a:endParaRPr>
          </a:p>
          <a:p>
            <a:pPr marL="571500" lvl="1" indent="0">
              <a:buNone/>
            </a:pPr>
            <a:r>
              <a:rPr lang="en-US" sz="1800" b="1">
                <a:solidFill>
                  <a:schemeClr val="bg2"/>
                </a:solidFill>
                <a:latin typeface="Arial Black"/>
              </a:rPr>
              <a:t>Submissions to the </a:t>
            </a:r>
            <a:r>
              <a:rPr lang="en-US" sz="1800" b="1">
                <a:solidFill>
                  <a:schemeClr val="bg2"/>
                </a:solidFill>
                <a:latin typeface="Arial Black"/>
                <a:hlinkClick r:id="rId3">
                  <a:extLst>
                    <a:ext uri="{A12FA001-AC4F-418D-AE19-62706E023703}">
                      <ahyp:hlinkClr xmlns:ahyp="http://schemas.microsoft.com/office/drawing/2018/hyperlinkcolor" val="tx"/>
                    </a:ext>
                  </a:extLst>
                </a:hlinkClick>
              </a:rPr>
              <a:t>OSE Newsletter</a:t>
            </a:r>
            <a:r>
              <a:rPr lang="en-US" sz="1800" b="1">
                <a:solidFill>
                  <a:schemeClr val="bg2"/>
                </a:solidFill>
                <a:latin typeface="Arial Black"/>
              </a:rPr>
              <a:t> are due by the second Monday of each month and should be sent </a:t>
            </a:r>
            <a:r>
              <a:rPr lang="en-US" sz="1800" b="1">
                <a:latin typeface="Arial Black"/>
              </a:rPr>
              <a:t>to </a:t>
            </a:r>
            <a:r>
              <a:rPr lang="en-US" sz="1800" b="1" u="sng">
                <a:solidFill>
                  <a:schemeClr val="accent2"/>
                </a:solidFill>
                <a:latin typeface="Arial Black"/>
                <a:hlinkClick r:id="rId4">
                  <a:extLst>
                    <a:ext uri="{A12FA001-AC4F-418D-AE19-62706E023703}">
                      <ahyp:hlinkClr xmlns:ahyp="http://schemas.microsoft.com/office/drawing/2018/hyperlinkcolor" val="tx"/>
                    </a:ext>
                  </a:extLst>
                </a:hlinkClick>
              </a:rPr>
              <a:t>special.ednews@ped.nm.gov</a:t>
            </a:r>
            <a:r>
              <a:rPr lang="en-US" sz="1800" b="1">
                <a:solidFill>
                  <a:schemeClr val="bg2"/>
                </a:solidFill>
                <a:latin typeface="Arial Black"/>
              </a:rPr>
              <a:t>. </a:t>
            </a:r>
          </a:p>
          <a:p>
            <a:pPr marL="571500" lvl="1" indent="0">
              <a:buNone/>
            </a:pPr>
            <a:endParaRPr lang="en-US" sz="1800" b="1">
              <a:solidFill>
                <a:schemeClr val="bg2"/>
              </a:solidFill>
              <a:latin typeface="Arial Black"/>
            </a:endParaRPr>
          </a:p>
          <a:p>
            <a:pPr marL="571500" lvl="1" indent="0">
              <a:buNone/>
            </a:pPr>
            <a:r>
              <a:rPr lang="en-US" sz="1800" b="1">
                <a:solidFill>
                  <a:schemeClr val="bg2"/>
                </a:solidFill>
                <a:latin typeface="Arial Black"/>
              </a:rPr>
              <a:t>Please share great things happening in your LEA to </a:t>
            </a:r>
            <a:r>
              <a:rPr lang="en-US" sz="1800" b="1">
                <a:solidFill>
                  <a:srgbClr val="EF7920"/>
                </a:solidFill>
                <a:latin typeface="Arial Black"/>
                <a:hlinkClick r:id="rId4">
                  <a:extLst>
                    <a:ext uri="{A12FA001-AC4F-418D-AE19-62706E023703}">
                      <ahyp:hlinkClr xmlns:ahyp="http://schemas.microsoft.com/office/drawing/2018/hyperlinkcolor" val="tx"/>
                    </a:ext>
                  </a:extLst>
                </a:hlinkClick>
              </a:rPr>
              <a:t>special.ednews@ped.nm.gov</a:t>
            </a:r>
            <a:r>
              <a:rPr lang="en-US" sz="1800" b="1">
                <a:solidFill>
                  <a:schemeClr val="bg2"/>
                </a:solidFill>
                <a:latin typeface="Arial Black"/>
              </a:rPr>
              <a:t>. </a:t>
            </a:r>
            <a:endParaRPr lang="en-US" sz="1800">
              <a:solidFill>
                <a:schemeClr val="bg2"/>
              </a:solidFill>
              <a:latin typeface="Arial Black"/>
            </a:endParaRPr>
          </a:p>
          <a:p>
            <a:pPr marL="1200150" lvl="1" indent="-285750"/>
            <a:endParaRPr lang="en-US" sz="1800">
              <a:solidFill>
                <a:srgbClr val="595959"/>
              </a:solidFill>
              <a:latin typeface="Arial Black"/>
            </a:endParaRPr>
          </a:p>
          <a:p>
            <a:pPr marL="571500" lvl="1" indent="0">
              <a:buNone/>
            </a:pPr>
            <a:r>
              <a:rPr lang="en-US" sz="1800" b="1">
                <a:solidFill>
                  <a:schemeClr val="bg2"/>
                </a:solidFill>
                <a:latin typeface="Arial Black"/>
                <a:cs typeface="Arial"/>
              </a:rPr>
              <a:t>The following form can be shared with colleagues who wish to receive the OSE Newsletter: </a:t>
            </a:r>
            <a:r>
              <a:rPr lang="en-US" sz="1800" b="1" u="sng">
                <a:solidFill>
                  <a:schemeClr val="accent2"/>
                </a:solidFill>
                <a:latin typeface="Arial Black"/>
                <a:cs typeface="Arial"/>
                <a:hlinkClick r:id="rId5">
                  <a:extLst>
                    <a:ext uri="{A12FA001-AC4F-418D-AE19-62706E023703}">
                      <ahyp:hlinkClr xmlns:ahyp="http://schemas.microsoft.com/office/drawing/2018/hyperlinkcolor" val="tx"/>
                    </a:ext>
                  </a:extLst>
                </a:hlinkClick>
              </a:rPr>
              <a:t>OSE Signup Form</a:t>
            </a:r>
            <a:r>
              <a:rPr lang="en-US" sz="1800" b="1">
                <a:solidFill>
                  <a:srgbClr val="202020"/>
                </a:solidFill>
                <a:latin typeface="Arial Black"/>
                <a:cs typeface="Arial"/>
              </a:rPr>
              <a:t>.</a:t>
            </a:r>
            <a:endParaRPr lang="en-US"/>
          </a:p>
          <a:p>
            <a:pPr lvl="1"/>
            <a:endParaRPr lang="en-US" sz="1800" b="1">
              <a:solidFill>
                <a:srgbClr val="202020"/>
              </a:solidFill>
              <a:latin typeface="Arial Black" panose="020B0A04020102020204" pitchFamily="34" charset="0"/>
              <a:cs typeface="Arial"/>
            </a:endParaRPr>
          </a:p>
          <a:p>
            <a:pPr marL="571500" lvl="1" indent="0">
              <a:buNone/>
            </a:pPr>
            <a:r>
              <a:rPr lang="en-US" sz="1800" b="1">
                <a:solidFill>
                  <a:schemeClr val="bg2"/>
                </a:solidFill>
                <a:latin typeface="Arial Black"/>
                <a:cs typeface="Arial"/>
              </a:rPr>
              <a:t>Here is a </a:t>
            </a:r>
            <a:r>
              <a:rPr lang="en-US" sz="1800" b="1">
                <a:solidFill>
                  <a:srgbClr val="EF7920"/>
                </a:solidFill>
                <a:latin typeface="Arial Black"/>
                <a:cs typeface="Arial"/>
                <a:hlinkClick r:id="rId6">
                  <a:extLst>
                    <a:ext uri="{A12FA001-AC4F-418D-AE19-62706E023703}">
                      <ahyp:hlinkClr xmlns:ahyp="http://schemas.microsoft.com/office/drawing/2018/hyperlinkcolor" val="tx"/>
                    </a:ext>
                  </a:extLst>
                </a:hlinkClick>
              </a:rPr>
              <a:t>linked newsletter submissions schedule</a:t>
            </a:r>
            <a:r>
              <a:rPr lang="en-US" sz="1800" b="1">
                <a:solidFill>
                  <a:srgbClr val="EF7920"/>
                </a:solidFill>
                <a:latin typeface="Arial Black"/>
                <a:cs typeface="Arial"/>
              </a:rPr>
              <a:t> </a:t>
            </a:r>
            <a:r>
              <a:rPr lang="en-US" sz="1800" b="1">
                <a:solidFill>
                  <a:schemeClr val="bg2"/>
                </a:solidFill>
                <a:latin typeface="Arial Black"/>
                <a:cs typeface="Arial"/>
              </a:rPr>
              <a:t>through November 2025, as to when article submissions are due.</a:t>
            </a:r>
          </a:p>
          <a:p>
            <a:pPr marL="571500" lvl="1" indent="0">
              <a:buNone/>
            </a:pPr>
            <a:endParaRPr lang="en-US" sz="1800" b="1">
              <a:solidFill>
                <a:srgbClr val="202020"/>
              </a:solidFill>
              <a:latin typeface="Arial Black" panose="020B0A04020102020204" pitchFamily="34" charset="0"/>
              <a:cs typeface="Arial"/>
            </a:endParaRPr>
          </a:p>
          <a:p>
            <a:pPr marL="571500" lvl="1" indent="0">
              <a:buNone/>
            </a:pPr>
            <a:r>
              <a:rPr lang="en-US" sz="1800" b="1">
                <a:solidFill>
                  <a:schemeClr val="bg2"/>
                </a:solidFill>
                <a:latin typeface="Arial Black"/>
              </a:rPr>
              <a:t>If you have questions about the newsletter email </a:t>
            </a:r>
            <a:r>
              <a:rPr lang="en-US" sz="1800" b="1">
                <a:solidFill>
                  <a:schemeClr val="accent2"/>
                </a:solidFill>
                <a:latin typeface="Arial Black"/>
                <a:hlinkClick r:id="rId4">
                  <a:extLst>
                    <a:ext uri="{A12FA001-AC4F-418D-AE19-62706E023703}">
                      <ahyp:hlinkClr xmlns:ahyp="http://schemas.microsoft.com/office/drawing/2018/hyperlinkcolor" val="tx"/>
                    </a:ext>
                  </a:extLst>
                </a:hlinkClick>
              </a:rPr>
              <a:t>special.ednews@ped.nm.gov</a:t>
            </a:r>
            <a:r>
              <a:rPr lang="en-US" sz="1800" b="1">
                <a:solidFill>
                  <a:schemeClr val="bg2"/>
                </a:solidFill>
                <a:latin typeface="Arial Black"/>
              </a:rPr>
              <a:t>. </a:t>
            </a:r>
          </a:p>
          <a:p>
            <a:pPr lvl="1"/>
            <a:endParaRPr lang="en-US">
              <a:solidFill>
                <a:srgbClr val="202020"/>
              </a:solidFill>
              <a:cs typeface="Arial"/>
            </a:endParaRPr>
          </a:p>
          <a:p>
            <a:pPr lvl="1"/>
            <a:endParaRPr lang="en-US">
              <a:solidFill>
                <a:srgbClr val="202020"/>
              </a:solidFill>
              <a:cs typeface="Arial"/>
            </a:endParaRPr>
          </a:p>
        </p:txBody>
      </p:sp>
      <p:sp>
        <p:nvSpPr>
          <p:cNvPr id="4" name="Slide Number Placeholder 3">
            <a:extLst>
              <a:ext uri="{FF2B5EF4-FFF2-40B4-BE49-F238E27FC236}">
                <a16:creationId xmlns:a16="http://schemas.microsoft.com/office/drawing/2014/main" id="{92DFF3C2-B293-82EE-C4F1-7AAFD44736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pic>
        <p:nvPicPr>
          <p:cNvPr id="5" name="Picture 4">
            <a:extLst>
              <a:ext uri="{FF2B5EF4-FFF2-40B4-BE49-F238E27FC236}">
                <a16:creationId xmlns:a16="http://schemas.microsoft.com/office/drawing/2014/main" id="{5267F400-6223-BA58-B292-2539DBA1C0D1}"/>
              </a:ext>
            </a:extLst>
          </p:cNvPr>
          <p:cNvPicPr>
            <a:picLocks noChangeAspect="1"/>
          </p:cNvPicPr>
          <p:nvPr/>
        </p:nvPicPr>
        <p:blipFill>
          <a:blip r:embed="rId7"/>
          <a:stretch>
            <a:fillRect/>
          </a:stretch>
        </p:blipFill>
        <p:spPr>
          <a:xfrm>
            <a:off x="3397105" y="1550895"/>
            <a:ext cx="4897231" cy="907128"/>
          </a:xfrm>
          <a:prstGeom prst="rect">
            <a:avLst/>
          </a:prstGeom>
        </p:spPr>
      </p:pic>
      <p:pic>
        <p:nvPicPr>
          <p:cNvPr id="3074" name="Picture 2" descr="Happy Valentine Day Vector PNG Images, Happy Valentines Day With Pink Heart  Shaped, Valentine, Day, Pink PNG Image For Free Download">
            <a:extLst>
              <a:ext uri="{FF2B5EF4-FFF2-40B4-BE49-F238E27FC236}">
                <a16:creationId xmlns:a16="http://schemas.microsoft.com/office/drawing/2014/main" id="{3E4AACA1-3932-B15E-345C-5BF9302631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11037" y="269617"/>
            <a:ext cx="2677193" cy="2383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424760"/>
      </p:ext>
    </p:extLst>
  </p:cSld>
  <p:clrMapOvr>
    <a:masterClrMapping/>
  </p:clrMapOvr>
  <p:transition spd="slow">
    <p:push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7F898-4B5B-4214-2D3C-31B44F5FC8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952376-30E8-AB97-D277-9363D0251E79}"/>
              </a:ext>
            </a:extLst>
          </p:cNvPr>
          <p:cNvSpPr>
            <a:spLocks noGrp="1"/>
          </p:cNvSpPr>
          <p:nvPr>
            <p:ph type="title"/>
          </p:nvPr>
        </p:nvSpPr>
        <p:spPr>
          <a:xfrm>
            <a:off x="0" y="1"/>
            <a:ext cx="12192000" cy="1315320"/>
          </a:xfrm>
        </p:spPr>
        <p:txBody>
          <a:bodyPr/>
          <a:lstStyle/>
          <a:p>
            <a:pPr algn="ctr"/>
            <a:r>
              <a:rPr lang="en-US" b="1" i="1" dirty="0">
                <a:latin typeface="Arial Black"/>
              </a:rPr>
              <a:t>Connections! </a:t>
            </a:r>
            <a:r>
              <a:rPr lang="en-US" b="1" dirty="0">
                <a:latin typeface="Arial Black"/>
              </a:rPr>
              <a:t>- OSE Parent Newsletter</a:t>
            </a:r>
          </a:p>
        </p:txBody>
      </p:sp>
      <p:sp>
        <p:nvSpPr>
          <p:cNvPr id="3" name="Text Placeholder 2">
            <a:extLst>
              <a:ext uri="{FF2B5EF4-FFF2-40B4-BE49-F238E27FC236}">
                <a16:creationId xmlns:a16="http://schemas.microsoft.com/office/drawing/2014/main" id="{AF4DAD88-0CC3-160F-D951-1F48CA099278}"/>
              </a:ext>
            </a:extLst>
          </p:cNvPr>
          <p:cNvSpPr>
            <a:spLocks noGrp="1"/>
          </p:cNvSpPr>
          <p:nvPr>
            <p:ph type="body" idx="1"/>
          </p:nvPr>
        </p:nvSpPr>
        <p:spPr>
          <a:xfrm>
            <a:off x="0" y="1461247"/>
            <a:ext cx="12192000" cy="5396753"/>
          </a:xfrm>
        </p:spPr>
        <p:txBody>
          <a:bodyPr>
            <a:normAutofit/>
          </a:bodyPr>
          <a:lstStyle/>
          <a:p>
            <a:pPr marL="114300" indent="0">
              <a:buNone/>
            </a:pPr>
            <a:endParaRPr lang="en-US" sz="1900" b="1" dirty="0">
              <a:solidFill>
                <a:schemeClr val="bg2"/>
              </a:solidFill>
              <a:latin typeface="Arial Black" panose="020B0A04020102020204" pitchFamily="34" charset="0"/>
            </a:endParaRPr>
          </a:p>
          <a:p>
            <a:pPr marL="571500" lvl="1" indent="0">
              <a:buNone/>
            </a:pPr>
            <a:endParaRPr lang="en-US" sz="1900" b="1" dirty="0">
              <a:solidFill>
                <a:schemeClr val="bg2"/>
              </a:solidFill>
              <a:latin typeface="Arial Black" panose="020B0A04020102020204" pitchFamily="34" charset="0"/>
            </a:endParaRPr>
          </a:p>
          <a:p>
            <a:pPr marL="0" indent="0" algn="ctr">
              <a:buNone/>
            </a:pPr>
            <a:r>
              <a:rPr lang="en-US" sz="1800" b="1" dirty="0">
                <a:solidFill>
                  <a:schemeClr val="bg2"/>
                </a:solidFill>
                <a:latin typeface="+mn-lt"/>
                <a:ea typeface="Aptos" panose="020B0004020202020204" pitchFamily="34" charset="0"/>
                <a:cs typeface="Aptos" panose="020B0004020202020204" pitchFamily="34" charset="0"/>
              </a:rPr>
              <a:t>Our new monthly OSE parent newsletter, </a:t>
            </a:r>
            <a:r>
              <a:rPr lang="en-US" sz="1800" b="1" i="1" dirty="0">
                <a:solidFill>
                  <a:schemeClr val="bg2"/>
                </a:solidFill>
                <a:latin typeface="+mn-lt"/>
                <a:ea typeface="Aptos" panose="020B0004020202020204" pitchFamily="34" charset="0"/>
                <a:cs typeface="Aptos" panose="020B0004020202020204" pitchFamily="34" charset="0"/>
              </a:rPr>
              <a:t>Connections!</a:t>
            </a:r>
            <a:r>
              <a:rPr lang="en-US" sz="1800" b="1" dirty="0">
                <a:solidFill>
                  <a:schemeClr val="bg2"/>
                </a:solidFill>
                <a:latin typeface="+mn-lt"/>
                <a:ea typeface="Aptos" panose="020B0004020202020204" pitchFamily="34" charset="0"/>
                <a:cs typeface="Aptos" panose="020B0004020202020204" pitchFamily="34" charset="0"/>
              </a:rPr>
              <a:t>, released its inaugural issue last week for parents.</a:t>
            </a:r>
          </a:p>
          <a:p>
            <a:pPr marL="0" indent="0" algn="ctr">
              <a:buNone/>
            </a:pPr>
            <a:r>
              <a:rPr lang="en-US" sz="1800" b="1" dirty="0">
                <a:solidFill>
                  <a:schemeClr val="bg2"/>
                </a:solidFill>
                <a:latin typeface="+mn-lt"/>
                <a:ea typeface="Aptos" panose="020B0004020202020204" pitchFamily="34" charset="0"/>
                <a:cs typeface="Aptos" panose="020B0004020202020204" pitchFamily="34" charset="0"/>
              </a:rPr>
              <a:t>Our</a:t>
            </a:r>
            <a:r>
              <a:rPr lang="en-US" sz="1800" b="1" dirty="0">
                <a:solidFill>
                  <a:schemeClr val="bg2"/>
                </a:solidFill>
                <a:effectLst/>
                <a:latin typeface="+mn-lt"/>
                <a:ea typeface="Aptos" panose="020B0004020202020204" pitchFamily="34" charset="0"/>
                <a:cs typeface="Aptos" panose="020B0004020202020204" pitchFamily="34" charset="0"/>
              </a:rPr>
              <a:t> goal is to continue building strong, supportive, collaborative relationships with families of students with disabilities, school districts, and leaders from our state’s cradle to career initiative set for the by the education Secretaries and our Governor, Michelle Lujan Grisham. </a:t>
            </a:r>
            <a:endParaRPr lang="en-US" dirty="0">
              <a:solidFill>
                <a:schemeClr val="bg2"/>
              </a:solidFill>
            </a:endParaRPr>
          </a:p>
          <a:p>
            <a:pPr marL="0" indent="0" algn="ctr">
              <a:buNone/>
            </a:pPr>
            <a:r>
              <a:rPr lang="en-US" sz="1800" b="1" i="1" dirty="0">
                <a:solidFill>
                  <a:schemeClr val="bg2"/>
                </a:solidFill>
                <a:effectLst/>
                <a:latin typeface="+mn-lt"/>
                <a:ea typeface="Aptos" panose="020B0004020202020204" pitchFamily="34" charset="0"/>
                <a:cs typeface="Aptos" panose="020B0004020202020204" pitchFamily="34" charset="0"/>
              </a:rPr>
              <a:t>Connections</a:t>
            </a:r>
            <a:r>
              <a:rPr lang="en-US" sz="1800" b="1" i="1" dirty="0">
                <a:solidFill>
                  <a:schemeClr val="bg2"/>
                </a:solidFill>
                <a:latin typeface="+mn-lt"/>
                <a:ea typeface="Aptos" panose="020B0004020202020204" pitchFamily="34" charset="0"/>
                <a:cs typeface="Aptos" panose="020B0004020202020204" pitchFamily="34" charset="0"/>
              </a:rPr>
              <a:t>!</a:t>
            </a:r>
            <a:r>
              <a:rPr lang="en-US" sz="1800" b="1" dirty="0">
                <a:solidFill>
                  <a:schemeClr val="bg2"/>
                </a:solidFill>
                <a:effectLst/>
                <a:latin typeface="+mn-lt"/>
                <a:ea typeface="Aptos" panose="020B0004020202020204" pitchFamily="34" charset="0"/>
                <a:cs typeface="Aptos" panose="020B0004020202020204" pitchFamily="34" charset="0"/>
              </a:rPr>
              <a:t> will play an important role in this effort. Through this newsletter, </a:t>
            </a:r>
            <a:r>
              <a:rPr lang="en-US" sz="1800" b="1" dirty="0">
                <a:solidFill>
                  <a:schemeClr val="bg2"/>
                </a:solidFill>
                <a:latin typeface="+mn-lt"/>
                <a:ea typeface="Aptos" panose="020B0004020202020204" pitchFamily="34" charset="0"/>
                <a:cs typeface="Aptos" panose="020B0004020202020204" pitchFamily="34" charset="0"/>
              </a:rPr>
              <a:t>our goal is</a:t>
            </a:r>
            <a:r>
              <a:rPr lang="en-US" sz="1800" b="1" dirty="0">
                <a:solidFill>
                  <a:schemeClr val="bg2"/>
                </a:solidFill>
                <a:effectLst/>
                <a:latin typeface="+mn-lt"/>
                <a:ea typeface="Aptos" panose="020B0004020202020204" pitchFamily="34" charset="0"/>
                <a:cs typeface="Aptos" panose="020B0004020202020204" pitchFamily="34" charset="0"/>
              </a:rPr>
              <a:t> to keep parents informed and engaged in the educational journey of </a:t>
            </a:r>
            <a:r>
              <a:rPr lang="en-US" sz="1800" b="1" dirty="0">
                <a:solidFill>
                  <a:schemeClr val="bg2"/>
                </a:solidFill>
                <a:latin typeface="+mn-lt"/>
                <a:ea typeface="Aptos" panose="020B0004020202020204" pitchFamily="34" charset="0"/>
                <a:cs typeface="Aptos" panose="020B0004020202020204" pitchFamily="34" charset="0"/>
              </a:rPr>
              <a:t>their</a:t>
            </a:r>
            <a:r>
              <a:rPr lang="en-US" sz="1800" b="1" dirty="0">
                <a:solidFill>
                  <a:schemeClr val="bg2"/>
                </a:solidFill>
                <a:effectLst/>
                <a:latin typeface="+mn-lt"/>
                <a:ea typeface="Aptos" panose="020B0004020202020204" pitchFamily="34" charset="0"/>
                <a:cs typeface="Aptos" panose="020B0004020202020204" pitchFamily="34" charset="0"/>
              </a:rPr>
              <a:t> </a:t>
            </a:r>
            <a:r>
              <a:rPr lang="en-US" sz="1800" b="1" dirty="0">
                <a:solidFill>
                  <a:schemeClr val="bg2"/>
                </a:solidFill>
                <a:latin typeface="+mn-lt"/>
                <a:ea typeface="Aptos" panose="020B0004020202020204" pitchFamily="34" charset="0"/>
                <a:cs typeface="Aptos" panose="020B0004020202020204" pitchFamily="34" charset="0"/>
              </a:rPr>
              <a:t>children</a:t>
            </a:r>
            <a:r>
              <a:rPr lang="en-US" sz="1800" b="1" dirty="0">
                <a:solidFill>
                  <a:schemeClr val="bg2"/>
                </a:solidFill>
                <a:effectLst/>
                <a:latin typeface="+mn-lt"/>
                <a:ea typeface="Aptos" panose="020B0004020202020204" pitchFamily="34" charset="0"/>
                <a:cs typeface="Aptos" panose="020B0004020202020204" pitchFamily="34" charset="0"/>
              </a:rPr>
              <a:t>, while also aligning with specific special education initiatives within the State Plan.</a:t>
            </a:r>
          </a:p>
          <a:p>
            <a:pPr marL="0" marR="0" indent="0" algn="ctr">
              <a:buNone/>
            </a:pPr>
            <a:r>
              <a:rPr lang="en-US" dirty="0">
                <a:solidFill>
                  <a:srgbClr val="202020"/>
                </a:solidFill>
                <a:cs typeface="Arial"/>
                <a:hlinkClick r:id="rId3"/>
              </a:rPr>
              <a:t>connections.news@ped.nm.gov</a:t>
            </a:r>
          </a:p>
          <a:p>
            <a:pPr marL="0" indent="0" algn="ctr">
              <a:buNone/>
            </a:pPr>
            <a:r>
              <a:rPr lang="en-US" dirty="0">
                <a:solidFill>
                  <a:srgbClr val="202020"/>
                </a:solidFill>
                <a:cs typeface="Arial"/>
                <a:hlinkClick r:id="rId3"/>
              </a:rPr>
              <a:t>Parent Resource Spotlight</a:t>
            </a:r>
            <a:r>
              <a:rPr lang="en-US" dirty="0">
                <a:solidFill>
                  <a:srgbClr val="202020"/>
                </a:solidFill>
                <a:cs typeface="Arial"/>
              </a:rPr>
              <a:t>    </a:t>
            </a:r>
          </a:p>
        </p:txBody>
      </p:sp>
      <p:sp>
        <p:nvSpPr>
          <p:cNvPr id="4" name="Slide Number Placeholder 3">
            <a:extLst>
              <a:ext uri="{FF2B5EF4-FFF2-40B4-BE49-F238E27FC236}">
                <a16:creationId xmlns:a16="http://schemas.microsoft.com/office/drawing/2014/main" id="{1C9AAB7F-40B7-3C18-0F77-F416FD7C78A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pic>
        <p:nvPicPr>
          <p:cNvPr id="5" name="Picture 4">
            <a:extLst>
              <a:ext uri="{FF2B5EF4-FFF2-40B4-BE49-F238E27FC236}">
                <a16:creationId xmlns:a16="http://schemas.microsoft.com/office/drawing/2014/main" id="{2EDD53A1-109A-8E1F-8643-1C66AB141BAB}"/>
              </a:ext>
            </a:extLst>
          </p:cNvPr>
          <p:cNvPicPr>
            <a:picLocks noChangeAspect="1"/>
          </p:cNvPicPr>
          <p:nvPr/>
        </p:nvPicPr>
        <p:blipFill>
          <a:blip r:embed="rId4"/>
          <a:stretch>
            <a:fillRect/>
          </a:stretch>
        </p:blipFill>
        <p:spPr>
          <a:xfrm>
            <a:off x="3397105" y="1550895"/>
            <a:ext cx="4897231" cy="907128"/>
          </a:xfrm>
          <a:prstGeom prst="rect">
            <a:avLst/>
          </a:prstGeom>
        </p:spPr>
      </p:pic>
      <p:pic>
        <p:nvPicPr>
          <p:cNvPr id="3076" name="Picture 4" descr="18,600+ Fluffy Heart Stock Photos, Pictures &amp; Royalty-Free Images - iStock">
            <a:extLst>
              <a:ext uri="{FF2B5EF4-FFF2-40B4-BE49-F238E27FC236}">
                <a16:creationId xmlns:a16="http://schemas.microsoft.com/office/drawing/2014/main" id="{C68C4AB0-9223-0F0E-41D4-63408881EF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26" y="4847128"/>
            <a:ext cx="2394267" cy="20108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5">
            <a:extLst>
              <a:ext uri="{FF2B5EF4-FFF2-40B4-BE49-F238E27FC236}">
                <a16:creationId xmlns:a16="http://schemas.microsoft.com/office/drawing/2014/main" id="{B6F1D38A-5096-8250-4ABB-AA05DE6425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11058" y="5276007"/>
            <a:ext cx="1158929" cy="144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1719103"/>
      </p:ext>
    </p:extLst>
  </p:cSld>
  <p:clrMapOvr>
    <a:masterClrMapping/>
  </p:clrMapOvr>
  <p:transition spd="slow">
    <p:push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3977F-DEDB-C8E3-C15B-6E66ACB7FF2C}"/>
              </a:ext>
            </a:extLst>
          </p:cNvPr>
          <p:cNvSpPr>
            <a:spLocks noGrp="1"/>
          </p:cNvSpPr>
          <p:nvPr>
            <p:ph type="title"/>
          </p:nvPr>
        </p:nvSpPr>
        <p:spPr>
          <a:xfrm>
            <a:off x="0" y="300510"/>
            <a:ext cx="12192000" cy="1125431"/>
          </a:xfrm>
        </p:spPr>
        <p:txBody>
          <a:bodyPr/>
          <a:lstStyle/>
          <a:p>
            <a:pPr algn="ctr"/>
            <a:r>
              <a:rPr lang="en-US" b="1" dirty="0">
                <a:latin typeface="Arial Black" panose="020B0A04020102020204" pitchFamily="34" charset="0"/>
              </a:rPr>
              <a:t>IDEA B Panel Meetings</a:t>
            </a:r>
          </a:p>
        </p:txBody>
      </p:sp>
      <p:sp>
        <p:nvSpPr>
          <p:cNvPr id="4" name="Slide Number Placeholder 3">
            <a:extLst>
              <a:ext uri="{FF2B5EF4-FFF2-40B4-BE49-F238E27FC236}">
                <a16:creationId xmlns:a16="http://schemas.microsoft.com/office/drawing/2014/main" id="{9FF0174B-4D71-D7DE-AF81-98F058F220CD}"/>
              </a:ext>
            </a:extLst>
          </p:cNvPr>
          <p:cNvSpPr>
            <a:spLocks noGrp="1"/>
          </p:cNvSpPr>
          <p:nvPr>
            <p:ph type="sldNum" idx="12"/>
          </p:nvPr>
        </p:nvSpPr>
        <p:spPr>
          <a:xfrm>
            <a:off x="10652449" y="6390840"/>
            <a:ext cx="1371600" cy="274320"/>
          </a:xfrm>
        </p:spPr>
        <p:txBody>
          <a:bodyPr/>
          <a:lstStyle/>
          <a:p>
            <a:pPr marL="0" lvl="0" indent="0" algn="r" rtl="0">
              <a:spcBef>
                <a:spcPts val="0"/>
              </a:spcBef>
              <a:spcAft>
                <a:spcPts val="0"/>
              </a:spcAft>
              <a:buNone/>
            </a:pPr>
            <a:fld id="{00000000-1234-1234-1234-123412341234}" type="slidenum">
              <a:rPr lang="en-US" smtClean="0"/>
              <a:t>15</a:t>
            </a:fld>
            <a:endParaRPr lang="en-US"/>
          </a:p>
        </p:txBody>
      </p:sp>
      <p:sp>
        <p:nvSpPr>
          <p:cNvPr id="8" name="TextBox 7">
            <a:extLst>
              <a:ext uri="{FF2B5EF4-FFF2-40B4-BE49-F238E27FC236}">
                <a16:creationId xmlns:a16="http://schemas.microsoft.com/office/drawing/2014/main" id="{CBC7FAFF-5EA4-64F8-828E-DAC8089656D4}"/>
              </a:ext>
            </a:extLst>
          </p:cNvPr>
          <p:cNvSpPr txBox="1"/>
          <p:nvPr/>
        </p:nvSpPr>
        <p:spPr>
          <a:xfrm>
            <a:off x="6943165" y="5219258"/>
            <a:ext cx="3290046" cy="307777"/>
          </a:xfrm>
          <a:prstGeom prst="rect">
            <a:avLst/>
          </a:prstGeom>
          <a:noFill/>
        </p:spPr>
        <p:txBody>
          <a:bodyPr wrap="square">
            <a:spAutoFit/>
          </a:bodyPr>
          <a:lstStyle/>
          <a:p>
            <a:pPr marL="0" marR="0">
              <a:spcBef>
                <a:spcPts val="0"/>
              </a:spcBef>
              <a:spcAft>
                <a:spcPts val="0"/>
              </a:spcAft>
            </a:pPr>
            <a:r>
              <a:rPr lang="en-US" sz="1400">
                <a:effectLst/>
                <a:latin typeface="Aptos" panose="020B0004020202020204" pitchFamily="34" charset="0"/>
                <a:ea typeface="Aptos" panose="020B0004020202020204" pitchFamily="34" charset="0"/>
                <a:cs typeface="Aptos" panose="020B0004020202020204" pitchFamily="34" charset="0"/>
              </a:rPr>
              <a:t> </a:t>
            </a:r>
          </a:p>
        </p:txBody>
      </p:sp>
      <p:sp>
        <p:nvSpPr>
          <p:cNvPr id="24" name="TextBox 23">
            <a:extLst>
              <a:ext uri="{FF2B5EF4-FFF2-40B4-BE49-F238E27FC236}">
                <a16:creationId xmlns:a16="http://schemas.microsoft.com/office/drawing/2014/main" id="{DEBFF0DE-00D3-225D-2D95-474A8F2C68A8}"/>
              </a:ext>
            </a:extLst>
          </p:cNvPr>
          <p:cNvSpPr txBox="1"/>
          <p:nvPr/>
        </p:nvSpPr>
        <p:spPr>
          <a:xfrm>
            <a:off x="17929" y="1525589"/>
            <a:ext cx="7229520" cy="4715458"/>
          </a:xfrm>
          <a:prstGeom prst="rect">
            <a:avLst/>
          </a:prstGeom>
          <a:noFill/>
        </p:spPr>
        <p:txBody>
          <a:bodyPr wrap="square" lIns="91440" tIns="45720" rIns="91440" bIns="45720" anchor="t">
            <a:spAutoFit/>
          </a:bodyPr>
          <a:lstStyle/>
          <a:p>
            <a:pPr marL="0" marR="0">
              <a:spcBef>
                <a:spcPts val="0"/>
              </a:spcBef>
              <a:spcAft>
                <a:spcPts val="0"/>
              </a:spcAft>
            </a:pPr>
            <a:endParaRPr lang="en-US" sz="1800" b="1" dirty="0">
              <a:effectLst/>
              <a:latin typeface="Arial Black" panose="020B0A04020102020204" pitchFamily="34" charset="0"/>
              <a:ea typeface="Aptos" panose="020B0004020202020204" pitchFamily="34" charset="0"/>
              <a:cs typeface="Aptos" panose="020B0004020202020204" pitchFamily="34" charset="0"/>
            </a:endParaRPr>
          </a:p>
          <a:p>
            <a:pPr marL="0" marR="0" algn="ctr">
              <a:spcBef>
                <a:spcPts val="0"/>
              </a:spcBef>
              <a:spcAft>
                <a:spcPts val="0"/>
              </a:spcAft>
            </a:pPr>
            <a:endParaRPr lang="en-US" sz="1800" dirty="0">
              <a:effectLst/>
              <a:latin typeface="Arial Black" panose="020B0A04020102020204" pitchFamily="34" charset="0"/>
              <a:ea typeface="Aptos" panose="020B0004020202020204" pitchFamily="34" charset="0"/>
              <a:cs typeface="Aptos" panose="020B0004020202020204" pitchFamily="34" charset="0"/>
            </a:endParaRPr>
          </a:p>
          <a:p>
            <a:pPr marL="0" marR="0" algn="ctr">
              <a:spcBef>
                <a:spcPts val="0"/>
              </a:spcBef>
              <a:spcAft>
                <a:spcPts val="0"/>
              </a:spcAft>
            </a:pPr>
            <a:r>
              <a:rPr lang="en-US" sz="1800" dirty="0">
                <a:solidFill>
                  <a:srgbClr val="B5E61D"/>
                </a:solidFill>
                <a:effectLst/>
                <a:latin typeface="Arial Black"/>
                <a:ea typeface="Aptos" panose="020B0004020202020204" pitchFamily="34" charset="0"/>
                <a:cs typeface="Aptos" panose="020B0004020202020204" pitchFamily="34" charset="0"/>
              </a:rPr>
              <a:t>Q3: </a:t>
            </a:r>
            <a:r>
              <a:rPr lang="en-US" sz="1800" dirty="0">
                <a:effectLst/>
                <a:latin typeface="Arial Black"/>
                <a:ea typeface="Aptos" panose="020B0004020202020204" pitchFamily="34" charset="0"/>
                <a:cs typeface="Aptos" panose="020B0004020202020204" pitchFamily="34" charset="0"/>
              </a:rPr>
              <a:t>February 20 and 21 </a:t>
            </a:r>
          </a:p>
          <a:p>
            <a:pPr marL="0" marR="0" algn="ctr">
              <a:spcBef>
                <a:spcPts val="0"/>
              </a:spcBef>
              <a:spcAft>
                <a:spcPts val="0"/>
              </a:spcAft>
            </a:pPr>
            <a:r>
              <a:rPr lang="en-US" sz="1800" dirty="0">
                <a:effectLst/>
                <a:latin typeface="Arial Black"/>
                <a:ea typeface="Aptos" panose="020B0004020202020204" pitchFamily="34" charset="0"/>
                <a:cs typeface="Aptos" panose="020B0004020202020204" pitchFamily="34" charset="0"/>
              </a:rPr>
              <a:t>(Virtual, with the ICC joining on the 21st)</a:t>
            </a:r>
          </a:p>
          <a:p>
            <a:pPr marL="0" marR="0" algn="ctr">
              <a:lnSpc>
                <a:spcPct val="107000"/>
              </a:lnSpc>
              <a:spcAft>
                <a:spcPts val="800"/>
              </a:spcAft>
            </a:pPr>
            <a:endParaRPr lang="en-US" sz="1100" b="1" kern="100" dirty="0">
              <a:solidFill>
                <a:schemeClr val="bg2"/>
              </a:solidFill>
              <a:effectLst/>
              <a:latin typeface="Segoe UI" panose="020B0502040204020203" pitchFamily="34" charset="0"/>
              <a:ea typeface="Aptos" panose="020B0004020202020204" pitchFamily="34" charset="0"/>
              <a:cs typeface="Segoe UI" panose="020B0502040204020203" pitchFamily="34" charset="0"/>
              <a:hlinkClick r:id="rId3">
                <a:extLst>
                  <a:ext uri="{A12FA001-AC4F-418D-AE19-62706E023703}">
                    <ahyp:hlinkClr xmlns:ahyp="http://schemas.microsoft.com/office/drawing/2018/hyperlinkcolor" val="tx"/>
                  </a:ext>
                </a:extLst>
              </a:hlinkClick>
            </a:endParaRPr>
          </a:p>
          <a:p>
            <a:pPr marL="0" marR="0" algn="ctr">
              <a:lnSpc>
                <a:spcPct val="107000"/>
              </a:lnSpc>
              <a:spcAft>
                <a:spcPts val="800"/>
              </a:spcAft>
            </a:pPr>
            <a:endParaRPr lang="en-US" sz="1100" b="1" kern="100" dirty="0">
              <a:solidFill>
                <a:schemeClr val="bg2"/>
              </a:solidFill>
              <a:effectLst/>
              <a:latin typeface="Segoe UI" panose="020B0502040204020203" pitchFamily="34" charset="0"/>
              <a:ea typeface="Aptos" panose="020B0004020202020204" pitchFamily="34" charset="0"/>
              <a:cs typeface="Segoe UI" panose="020B0502040204020203" pitchFamily="34" charset="0"/>
              <a:hlinkClick r:id="rId3">
                <a:extLst>
                  <a:ext uri="{A12FA001-AC4F-418D-AE19-62706E023703}">
                    <ahyp:hlinkClr xmlns:ahyp="http://schemas.microsoft.com/office/drawing/2018/hyperlinkcolor" val="tx"/>
                  </a:ext>
                </a:extLst>
              </a:hlinkClick>
            </a:endParaRPr>
          </a:p>
          <a:p>
            <a:pPr marL="0" marR="0" algn="ctr">
              <a:lnSpc>
                <a:spcPct val="107000"/>
              </a:lnSpc>
              <a:spcAft>
                <a:spcPts val="800"/>
              </a:spcAft>
            </a:pPr>
            <a:r>
              <a:rPr lang="en-US" sz="1800" b="1" u="sng" dirty="0">
                <a:solidFill>
                  <a:schemeClr val="bg2"/>
                </a:solidFill>
                <a:effectLst/>
                <a:latin typeface="Segoe UI" panose="020B0502040204020203" pitchFamily="34" charset="0"/>
                <a:ea typeface="Aptos" panose="020B0004020202020204" pitchFamily="34" charset="0"/>
                <a:hlinkClick r:id="rId3">
                  <a:extLst>
                    <a:ext uri="{A12FA001-AC4F-418D-AE19-62706E023703}">
                      <ahyp:hlinkClr xmlns:ahyp="http://schemas.microsoft.com/office/drawing/2018/hyperlinkcolor" val="tx"/>
                    </a:ext>
                  </a:extLst>
                </a:hlinkClick>
              </a:rPr>
              <a:t>Day 1</a:t>
            </a:r>
            <a:endParaRPr lang="en-US" sz="1200" b="1" u="sng" kern="100" dirty="0">
              <a:solidFill>
                <a:schemeClr val="bg2"/>
              </a:solidFill>
              <a:latin typeface="Segoe UI" panose="020B0502040204020203" pitchFamily="34" charset="0"/>
              <a:ea typeface="Aptos" panose="020B0004020202020204" pitchFamily="34" charset="0"/>
              <a:cs typeface="Segoe UI" panose="020B0502040204020203" pitchFamily="34" charset="0"/>
              <a:hlinkClick r:id="rId3">
                <a:extLst>
                  <a:ext uri="{A12FA001-AC4F-418D-AE19-62706E023703}">
                    <ahyp:hlinkClr xmlns:ahyp="http://schemas.microsoft.com/office/drawing/2018/hyperlinkcolor" val="tx"/>
                  </a:ext>
                </a:extLst>
              </a:hlinkClick>
            </a:endParaRPr>
          </a:p>
          <a:p>
            <a:pPr marL="0" marR="0" algn="ctr">
              <a:lnSpc>
                <a:spcPct val="107000"/>
              </a:lnSpc>
              <a:spcAft>
                <a:spcPts val="800"/>
              </a:spcAft>
            </a:pPr>
            <a:r>
              <a:rPr lang="en-US" sz="1100" kern="100" dirty="0">
                <a:effectLst/>
                <a:latin typeface="Segoe UI" panose="020B0502040204020203" pitchFamily="34" charset="0"/>
                <a:ea typeface="Aptos" panose="020B0004020202020204" pitchFamily="34" charset="0"/>
                <a:cs typeface="Segoe UI" panose="020B0502040204020203" pitchFamily="34" charset="0"/>
              </a:rPr>
              <a:t> </a:t>
            </a:r>
            <a:r>
              <a:rPr lang="en-US" sz="1100" dirty="0">
                <a:effectLst/>
                <a:latin typeface="Segoe UI" panose="020B0502040204020203" pitchFamily="34" charset="0"/>
              </a:rPr>
              <a:t>Meeting ID:829 3209 1166</a:t>
            </a:r>
            <a:br>
              <a:rPr lang="en-US" sz="1100" dirty="0">
                <a:effectLst/>
                <a:latin typeface="Segoe UI" panose="020B0502040204020203" pitchFamily="34" charset="0"/>
              </a:rPr>
            </a:br>
            <a:r>
              <a:rPr lang="en-US" sz="1100" dirty="0">
                <a:effectLst/>
                <a:latin typeface="Segoe UI" panose="020B0502040204020203" pitchFamily="34" charset="0"/>
              </a:rPr>
              <a:t>Passcode:929303</a:t>
            </a:r>
            <a:endParaRPr lang="en-US" sz="1100" b="1" kern="100" dirty="0">
              <a:solidFill>
                <a:schemeClr val="bg2"/>
              </a:solidFill>
              <a:latin typeface="Segoe UI" panose="020B0502040204020203"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endParaRPr lang="en-US" sz="1100" kern="100" dirty="0">
              <a:effectLst/>
              <a:latin typeface="Segoe UI" panose="020B0502040204020203" pitchFamily="34" charset="0"/>
              <a:ea typeface="Aptos" panose="020B0004020202020204" pitchFamily="34" charset="0"/>
              <a:cs typeface="Times New Roman" panose="02020603050405020304" pitchFamily="18" charset="0"/>
            </a:endParaRPr>
          </a:p>
          <a:p>
            <a:pPr marL="0" marR="0" algn="ctr">
              <a:lnSpc>
                <a:spcPct val="107000"/>
              </a:lnSpc>
              <a:spcAft>
                <a:spcPts val="800"/>
              </a:spcAft>
            </a:pPr>
            <a:r>
              <a:rPr lang="en-US" sz="1800" b="1" u="sng" dirty="0">
                <a:solidFill>
                  <a:schemeClr val="bg2"/>
                </a:solidFill>
                <a:effectLst/>
                <a:latin typeface="Segoe UI" panose="020B0502040204020203" pitchFamily="34" charset="0"/>
                <a:ea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Day 2</a:t>
            </a:r>
            <a:endParaRPr lang="en-US" sz="1800" b="1" u="sng" dirty="0">
              <a:solidFill>
                <a:schemeClr val="bg2"/>
              </a:solidFill>
              <a:effectLst/>
              <a:latin typeface="Segoe UI" panose="020B0502040204020203" pitchFamily="34" charset="0"/>
              <a:ea typeface="Arial" panose="020B0604020202020204" pitchFamily="34" charset="0"/>
              <a:cs typeface="Arial" panose="020B0604020202020204" pitchFamily="34" charset="0"/>
            </a:endParaRPr>
          </a:p>
          <a:p>
            <a:pPr marL="0" marR="0" algn="ctr">
              <a:lnSpc>
                <a:spcPct val="107000"/>
              </a:lnSpc>
              <a:spcAft>
                <a:spcPts val="800"/>
              </a:spcAft>
            </a:pPr>
            <a:br>
              <a:rPr lang="en-US" sz="1200" dirty="0">
                <a:effectLst/>
                <a:latin typeface="Segoe UI" panose="020B0502040204020203" pitchFamily="34" charset="0"/>
              </a:rPr>
            </a:br>
            <a:r>
              <a:rPr lang="en-US" sz="1100" dirty="0">
                <a:effectLst/>
                <a:latin typeface="Segoe UI" panose="020B0502040204020203" pitchFamily="34" charset="0"/>
              </a:rPr>
              <a:t>Meeting ID: 739 963 9388 </a:t>
            </a:r>
            <a:br>
              <a:rPr lang="en-US" sz="1100" dirty="0">
                <a:effectLst/>
                <a:latin typeface="Segoe UI" panose="020B0502040204020203" pitchFamily="34" charset="0"/>
              </a:rPr>
            </a:br>
            <a:r>
              <a:rPr lang="en-US" sz="1100" dirty="0">
                <a:effectLst/>
                <a:latin typeface="Segoe UI" panose="020B0502040204020203" pitchFamily="34" charset="0"/>
              </a:rPr>
              <a:t>Passcode: SP722ICC </a:t>
            </a:r>
            <a:endParaRPr lang="en-US" sz="1100" dirty="0">
              <a:effectLst/>
              <a:latin typeface="Arial" panose="020B0604020202020204" pitchFamily="34" charset="0"/>
            </a:endParaRPr>
          </a:p>
          <a:p>
            <a:pPr algn="ctr"/>
            <a:endParaRPr lang="en-US" sz="1200" dirty="0">
              <a:latin typeface="Arial Black" panose="020B0A04020102020204" pitchFamily="34" charset="0"/>
              <a:ea typeface="Aptos" panose="020B0004020202020204" pitchFamily="34" charset="0"/>
              <a:cs typeface="Aptos" panose="020B0004020202020204" pitchFamily="34" charset="0"/>
            </a:endParaRPr>
          </a:p>
          <a:p>
            <a:pPr marL="0" marR="0">
              <a:spcBef>
                <a:spcPts val="0"/>
              </a:spcBef>
              <a:spcAft>
                <a:spcPts val="0"/>
              </a:spcAft>
            </a:pPr>
            <a:endParaRPr lang="en-US" sz="1800" dirty="0">
              <a:latin typeface="Arial Black" panose="020B0A04020102020204" pitchFamily="34" charset="0"/>
              <a:ea typeface="Aptos" panose="020B0004020202020204" pitchFamily="34" charset="0"/>
              <a:cs typeface="Aptos" panose="020B0004020202020204" pitchFamily="34" charset="0"/>
            </a:endParaRPr>
          </a:p>
          <a:p>
            <a:pPr marL="0" marR="0">
              <a:spcBef>
                <a:spcPts val="0"/>
              </a:spcBef>
              <a:spcAft>
                <a:spcPts val="0"/>
              </a:spcAft>
            </a:pPr>
            <a:endParaRPr lang="en-US" sz="1800" dirty="0">
              <a:solidFill>
                <a:schemeClr val="bg2"/>
              </a:solidFill>
              <a:effectLst/>
              <a:latin typeface="Arial Black" panose="020B0A04020102020204" pitchFamily="34" charset="0"/>
              <a:ea typeface="Aptos" panose="020B0004020202020204" pitchFamily="34" charset="0"/>
              <a:cs typeface="Aptos" panose="020B0004020202020204" pitchFamily="34" charset="0"/>
            </a:endParaRPr>
          </a:p>
        </p:txBody>
      </p:sp>
      <p:sp>
        <p:nvSpPr>
          <p:cNvPr id="28" name="TextBox 27">
            <a:extLst>
              <a:ext uri="{FF2B5EF4-FFF2-40B4-BE49-F238E27FC236}">
                <a16:creationId xmlns:a16="http://schemas.microsoft.com/office/drawing/2014/main" id="{B72AF50D-058B-E18C-7DDE-D182A0C185DB}"/>
              </a:ext>
            </a:extLst>
          </p:cNvPr>
          <p:cNvSpPr txBox="1"/>
          <p:nvPr/>
        </p:nvSpPr>
        <p:spPr>
          <a:xfrm>
            <a:off x="5837252" y="5976548"/>
            <a:ext cx="6911194" cy="923330"/>
          </a:xfrm>
          <a:prstGeom prst="rect">
            <a:avLst/>
          </a:prstGeom>
          <a:noFill/>
        </p:spPr>
        <p:txBody>
          <a:bodyPr wrap="square">
            <a:spAutoFit/>
          </a:bodyPr>
          <a:lstStyle/>
          <a:p>
            <a:pPr marL="0" marR="0" algn="ctr">
              <a:spcBef>
                <a:spcPts val="0"/>
              </a:spcBef>
              <a:spcAft>
                <a:spcPts val="0"/>
              </a:spcAft>
            </a:pPr>
            <a:r>
              <a:rPr lang="en-US" sz="1800" b="1">
                <a:latin typeface="Arial Black" panose="020B0A04020102020204" pitchFamily="34" charset="0"/>
                <a:ea typeface="Aptos" panose="020B0004020202020204" pitchFamily="34" charset="0"/>
                <a:cs typeface="Aptos" panose="020B0004020202020204" pitchFamily="34" charset="0"/>
              </a:rPr>
              <a:t>C</a:t>
            </a:r>
            <a:r>
              <a:rPr lang="en-US" sz="1800" b="1">
                <a:effectLst/>
                <a:latin typeface="Arial Black" panose="020B0A04020102020204" pitchFamily="34" charset="0"/>
                <a:ea typeface="Aptos" panose="020B0004020202020204" pitchFamily="34" charset="0"/>
                <a:cs typeface="Aptos" panose="020B0004020202020204" pitchFamily="34" charset="0"/>
              </a:rPr>
              <a:t>ontact Kaity Ellis for questions</a:t>
            </a:r>
          </a:p>
          <a:p>
            <a:pPr marL="0" marR="0" algn="ctr">
              <a:spcBef>
                <a:spcPts val="0"/>
              </a:spcBef>
              <a:spcAft>
                <a:spcPts val="0"/>
              </a:spcAft>
            </a:pPr>
            <a:r>
              <a:rPr lang="en-US" sz="1800" b="1" u="sng">
                <a:solidFill>
                  <a:schemeClr val="bg2"/>
                </a:solidFill>
                <a:effectLst/>
                <a:latin typeface="Arial Black" panose="020B0A04020102020204" pitchFamily="34" charset="0"/>
                <a:ea typeface="Aptos" panose="020B0004020202020204" pitchFamily="34" charset="0"/>
                <a:hlinkClick r:id="rId5">
                  <a:extLst>
                    <a:ext uri="{A12FA001-AC4F-418D-AE19-62706E023703}">
                      <ahyp:hlinkClr xmlns:ahyp="http://schemas.microsoft.com/office/drawing/2018/hyperlinkcolor" val="tx"/>
                    </a:ext>
                  </a:extLst>
                </a:hlinkClick>
              </a:rPr>
              <a:t>kaitlin.ellis@ped.nm.gov</a:t>
            </a:r>
            <a:endParaRPr lang="en-US" sz="1800" b="1" u="sng">
              <a:solidFill>
                <a:schemeClr val="bg2"/>
              </a:solidFill>
              <a:latin typeface="Arial Black" panose="020B0A04020102020204" pitchFamily="34" charset="0"/>
              <a:ea typeface="Aptos" panose="020B0004020202020204" pitchFamily="34" charset="0"/>
            </a:endParaRPr>
          </a:p>
          <a:p>
            <a:pPr marL="0" marR="0" algn="ctr">
              <a:spcBef>
                <a:spcPts val="0"/>
              </a:spcBef>
              <a:spcAft>
                <a:spcPts val="0"/>
              </a:spcAft>
            </a:pPr>
            <a:r>
              <a:rPr lang="en-US" sz="1800" b="1" u="sng">
                <a:solidFill>
                  <a:schemeClr val="bg2"/>
                </a:solidFill>
                <a:effectLst/>
                <a:latin typeface="Arial Black" panose="020B0A04020102020204" pitchFamily="34" charset="0"/>
                <a:ea typeface="Aptos" panose="020B0004020202020204" pitchFamily="34" charset="0"/>
              </a:rPr>
              <a:t>505-709-7690</a:t>
            </a:r>
            <a:endParaRPr lang="en-US" sz="1800" b="1"/>
          </a:p>
        </p:txBody>
      </p:sp>
      <p:pic>
        <p:nvPicPr>
          <p:cNvPr id="36" name="Picture 35" descr="A logo of a book with text&#10;&#10;Description automatically generated">
            <a:extLst>
              <a:ext uri="{FF2B5EF4-FFF2-40B4-BE49-F238E27FC236}">
                <a16:creationId xmlns:a16="http://schemas.microsoft.com/office/drawing/2014/main" id="{2A37685A-B425-A60C-D3A2-4E41196B0F4E}"/>
              </a:ext>
            </a:extLst>
          </p:cNvPr>
          <p:cNvPicPr>
            <a:picLocks noChangeAspect="1"/>
          </p:cNvPicPr>
          <p:nvPr/>
        </p:nvPicPr>
        <p:blipFill>
          <a:blip r:embed="rId6"/>
          <a:stretch>
            <a:fillRect/>
          </a:stretch>
        </p:blipFill>
        <p:spPr>
          <a:xfrm>
            <a:off x="7247449" y="1959722"/>
            <a:ext cx="4090800" cy="3836119"/>
          </a:xfrm>
          <a:prstGeom prst="rect">
            <a:avLst/>
          </a:prstGeom>
          <a:effectLst>
            <a:glow rad="127000">
              <a:srgbClr val="3A3D4B"/>
            </a:glow>
          </a:effectLst>
        </p:spPr>
      </p:pic>
      <p:pic>
        <p:nvPicPr>
          <p:cNvPr id="5122" name="Picture 2" descr="Valentine Day Items PNG Transparent Images Free Download | Vector Files |  Pngtree">
            <a:extLst>
              <a:ext uri="{FF2B5EF4-FFF2-40B4-BE49-F238E27FC236}">
                <a16:creationId xmlns:a16="http://schemas.microsoft.com/office/drawing/2014/main" id="{2851496E-9D5F-B779-761B-61FC94DDFB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28" y="4264125"/>
            <a:ext cx="2833561" cy="259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155034"/>
      </p:ext>
    </p:extLst>
  </p:cSld>
  <p:clrMapOvr>
    <a:masterClrMapping/>
  </p:clrMapOvr>
  <p:transition spd="slow">
    <p:push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C7BE9-7273-BC52-59C9-FF48ECF48FC3}"/>
              </a:ext>
            </a:extLst>
          </p:cNvPr>
          <p:cNvSpPr>
            <a:spLocks noGrp="1"/>
          </p:cNvSpPr>
          <p:nvPr>
            <p:ph type="title"/>
          </p:nvPr>
        </p:nvSpPr>
        <p:spPr>
          <a:xfrm>
            <a:off x="0" y="358401"/>
            <a:ext cx="12192000" cy="1089572"/>
          </a:xfrm>
        </p:spPr>
        <p:txBody>
          <a:bodyPr/>
          <a:lstStyle/>
          <a:p>
            <a:pPr algn="ctr"/>
            <a:r>
              <a:rPr lang="en-US" b="1" dirty="0">
                <a:latin typeface="Arial Black" panose="020B0A04020102020204" pitchFamily="34" charset="0"/>
              </a:rPr>
              <a:t>Special Education Ombud Flyers</a:t>
            </a:r>
          </a:p>
        </p:txBody>
      </p:sp>
      <p:sp>
        <p:nvSpPr>
          <p:cNvPr id="4" name="Slide Number Placeholder 3">
            <a:extLst>
              <a:ext uri="{FF2B5EF4-FFF2-40B4-BE49-F238E27FC236}">
                <a16:creationId xmlns:a16="http://schemas.microsoft.com/office/drawing/2014/main" id="{58B762AC-9EED-97C6-15C9-C183A5582C1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pic>
        <p:nvPicPr>
          <p:cNvPr id="5" name="Picture 4">
            <a:extLst>
              <a:ext uri="{FF2B5EF4-FFF2-40B4-BE49-F238E27FC236}">
                <a16:creationId xmlns:a16="http://schemas.microsoft.com/office/drawing/2014/main" id="{7175D1F4-984A-68F0-FA5E-31EB28AAA27A}"/>
              </a:ext>
            </a:extLst>
          </p:cNvPr>
          <p:cNvPicPr>
            <a:picLocks noChangeAspect="1"/>
          </p:cNvPicPr>
          <p:nvPr/>
        </p:nvPicPr>
        <p:blipFill>
          <a:blip r:embed="rId3"/>
          <a:stretch>
            <a:fillRect/>
          </a:stretch>
        </p:blipFill>
        <p:spPr>
          <a:xfrm>
            <a:off x="0" y="1529394"/>
            <a:ext cx="4041580" cy="5328606"/>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938D7979-162E-C539-349D-1A5B098F76DF}"/>
              </a:ext>
            </a:extLst>
          </p:cNvPr>
          <p:cNvSpPr txBox="1"/>
          <p:nvPr/>
        </p:nvSpPr>
        <p:spPr>
          <a:xfrm>
            <a:off x="4176612" y="1690111"/>
            <a:ext cx="7657358" cy="1200329"/>
          </a:xfrm>
          <a:prstGeom prst="rect">
            <a:avLst/>
          </a:prstGeom>
          <a:noFill/>
        </p:spPr>
        <p:txBody>
          <a:bodyPr wrap="square">
            <a:spAutoFit/>
          </a:bodyPr>
          <a:lstStyle/>
          <a:p>
            <a:pPr marL="0" marR="0" algn="ctr">
              <a:spcBef>
                <a:spcPts val="0"/>
              </a:spcBef>
              <a:spcAft>
                <a:spcPts val="0"/>
              </a:spcAft>
            </a:pPr>
            <a:endParaRPr lang="en-US" sz="1800">
              <a:effectLst/>
              <a:latin typeface="Arial Black" panose="020B0A04020102020204" pitchFamily="34" charset="0"/>
              <a:ea typeface="Aptos" panose="020B0004020202020204" pitchFamily="34" charset="0"/>
            </a:endParaRPr>
          </a:p>
          <a:p>
            <a:pPr marL="0" marR="0" algn="ctr">
              <a:spcBef>
                <a:spcPts val="0"/>
              </a:spcBef>
              <a:spcAft>
                <a:spcPts val="0"/>
              </a:spcAft>
            </a:pPr>
            <a:r>
              <a:rPr lang="en-US" sz="1800">
                <a:effectLst/>
                <a:latin typeface="Arial Black" panose="020B0A04020102020204" pitchFamily="34" charset="0"/>
                <a:ea typeface="Aptos" panose="020B0004020202020204" pitchFamily="34" charset="0"/>
              </a:rPr>
              <a:t>Please direct all website staff, schools, and school personnel to take down the old flyers and post the </a:t>
            </a:r>
            <a:r>
              <a:rPr lang="en-US" sz="1800">
                <a:solidFill>
                  <a:srgbClr val="C00000"/>
                </a:solidFill>
                <a:effectLst/>
                <a:latin typeface="Arial Black" panose="020B0A04020102020204" pitchFamily="34" charset="0"/>
                <a:ea typeface="Aptos" panose="020B0004020202020204" pitchFamily="34" charset="0"/>
              </a:rPr>
              <a:t>new</a:t>
            </a:r>
            <a:r>
              <a:rPr lang="en-US" sz="1800">
                <a:effectLst/>
                <a:latin typeface="Arial Black" panose="020B0A04020102020204" pitchFamily="34" charset="0"/>
                <a:ea typeface="Aptos" panose="020B0004020202020204" pitchFamily="34" charset="0"/>
              </a:rPr>
              <a:t> flyers in well trafficked areas. </a:t>
            </a:r>
            <a:endParaRPr lang="en-US" sz="1200">
              <a:effectLst/>
              <a:latin typeface="Calibri" panose="020F0502020204030204" pitchFamily="34" charset="0"/>
              <a:ea typeface="Aptos" panose="020B0004020202020204" pitchFamily="34" charset="0"/>
            </a:endParaRPr>
          </a:p>
        </p:txBody>
      </p:sp>
      <p:sp>
        <p:nvSpPr>
          <p:cNvPr id="10" name="TextBox 9">
            <a:extLst>
              <a:ext uri="{FF2B5EF4-FFF2-40B4-BE49-F238E27FC236}">
                <a16:creationId xmlns:a16="http://schemas.microsoft.com/office/drawing/2014/main" id="{CDCB2BDA-B145-6CB8-0287-3E101700FAE1}"/>
              </a:ext>
            </a:extLst>
          </p:cNvPr>
          <p:cNvSpPr txBox="1"/>
          <p:nvPr/>
        </p:nvSpPr>
        <p:spPr>
          <a:xfrm>
            <a:off x="4412444" y="4282725"/>
            <a:ext cx="7286494" cy="2492990"/>
          </a:xfrm>
          <a:prstGeom prst="rect">
            <a:avLst/>
          </a:prstGeom>
          <a:noFill/>
        </p:spPr>
        <p:txBody>
          <a:bodyPr wrap="square" lIns="91440" tIns="45720" rIns="91440" bIns="45720" anchor="t">
            <a:spAutoFit/>
          </a:bodyPr>
          <a:lstStyle/>
          <a:p>
            <a:pPr marL="0" marR="0" algn="ctr">
              <a:spcBef>
                <a:spcPts val="0"/>
              </a:spcBef>
              <a:spcAft>
                <a:spcPts val="0"/>
              </a:spcAft>
            </a:pPr>
            <a:r>
              <a:rPr lang="en-US" sz="1800" dirty="0">
                <a:effectLst/>
                <a:latin typeface="Arial Black"/>
                <a:ea typeface="Aptos" panose="020B0004020202020204" pitchFamily="34" charset="0"/>
              </a:rPr>
              <a:t>If you would like information about our intake process, family presentations, or general information about our work, please contact:</a:t>
            </a:r>
          </a:p>
          <a:p>
            <a:pPr marL="0" marR="0" algn="ctr">
              <a:spcBef>
                <a:spcPts val="0"/>
              </a:spcBef>
              <a:spcAft>
                <a:spcPts val="0"/>
              </a:spcAft>
            </a:pPr>
            <a:endParaRPr lang="en-US" sz="1800" dirty="0">
              <a:latin typeface="Arial Black" panose="020B0A04020102020204" pitchFamily="34" charset="0"/>
              <a:ea typeface="Aptos" panose="020B0004020202020204" pitchFamily="34" charset="0"/>
            </a:endParaRPr>
          </a:p>
          <a:p>
            <a:pPr marL="0" marR="0" algn="ctr">
              <a:spcBef>
                <a:spcPts val="0"/>
              </a:spcBef>
              <a:spcAft>
                <a:spcPts val="0"/>
              </a:spcAft>
            </a:pPr>
            <a:r>
              <a:rPr lang="en-US" sz="1800" dirty="0">
                <a:effectLst/>
                <a:latin typeface="Arial Black"/>
                <a:ea typeface="Aptos" panose="020B0004020202020204" pitchFamily="34" charset="0"/>
              </a:rPr>
              <a:t> </a:t>
            </a:r>
            <a:r>
              <a:rPr lang="en-US" sz="1600" dirty="0">
                <a:effectLst/>
                <a:latin typeface="Arial Black"/>
                <a:ea typeface="Aptos" panose="020B0004020202020204" pitchFamily="34" charset="0"/>
              </a:rPr>
              <a:t>Clare Gallegos (505) 841-3885</a:t>
            </a:r>
            <a:endParaRPr lang="en-US" sz="1600" dirty="0">
              <a:latin typeface="Arial Black"/>
              <a:ea typeface="Aptos" panose="020B0004020202020204" pitchFamily="34" charset="0"/>
            </a:endParaRPr>
          </a:p>
          <a:p>
            <a:pPr marL="0" marR="0" algn="ctr">
              <a:spcBef>
                <a:spcPts val="0"/>
              </a:spcBef>
              <a:spcAft>
                <a:spcPts val="0"/>
              </a:spcAft>
            </a:pPr>
            <a:endParaRPr lang="en-US" sz="1600" dirty="0">
              <a:latin typeface="Arial Black" panose="020B0A04020102020204" pitchFamily="34" charset="0"/>
              <a:ea typeface="Aptos" panose="020B0004020202020204" pitchFamily="34" charset="0"/>
            </a:endParaRPr>
          </a:p>
          <a:p>
            <a:pPr marL="0" marR="0" algn="ctr">
              <a:spcBef>
                <a:spcPts val="0"/>
              </a:spcBef>
              <a:spcAft>
                <a:spcPts val="0"/>
              </a:spcAft>
            </a:pPr>
            <a:r>
              <a:rPr lang="en-US" sz="1600" dirty="0">
                <a:latin typeface="Arial Black"/>
                <a:ea typeface="Aptos" panose="020B0004020202020204" pitchFamily="34" charset="0"/>
              </a:rPr>
              <a:t>Jody Myers </a:t>
            </a:r>
            <a:r>
              <a:rPr lang="en-US" sz="1600" dirty="0">
                <a:effectLst/>
                <a:latin typeface="Arial Black"/>
                <a:ea typeface="Times New Roman" panose="02020603050405020304" pitchFamily="18" charset="0"/>
              </a:rPr>
              <a:t>(682)554-6672</a:t>
            </a:r>
            <a:endParaRPr lang="en-US" sz="1600" dirty="0">
              <a:effectLst/>
              <a:latin typeface="Arial Black"/>
              <a:ea typeface="Aptos" panose="020B0004020202020204" pitchFamily="34" charset="0"/>
            </a:endParaRPr>
          </a:p>
          <a:p>
            <a:pPr marL="0" marR="0" algn="ctr">
              <a:spcBef>
                <a:spcPts val="0"/>
              </a:spcBef>
              <a:spcAft>
                <a:spcPts val="0"/>
              </a:spcAft>
            </a:pPr>
            <a:endParaRPr lang="en-US" sz="1800" dirty="0">
              <a:latin typeface="Arial Black" panose="020B0A04020102020204" pitchFamily="34" charset="0"/>
              <a:ea typeface="Aptos" panose="020B0004020202020204" pitchFamily="34" charset="0"/>
            </a:endParaRPr>
          </a:p>
          <a:p>
            <a:pPr marL="0" marR="0" algn="ctr">
              <a:spcBef>
                <a:spcPts val="0"/>
              </a:spcBef>
              <a:spcAft>
                <a:spcPts val="0"/>
              </a:spcAft>
            </a:pPr>
            <a:r>
              <a:rPr lang="en-US" sz="1600" dirty="0">
                <a:effectLst/>
                <a:latin typeface="Arial Black"/>
                <a:ea typeface="Aptos" panose="020B0004020202020204" pitchFamily="34" charset="0"/>
              </a:rPr>
              <a:t>Michelle Tregembo</a:t>
            </a:r>
            <a:r>
              <a:rPr lang="en-US" sz="1600" dirty="0">
                <a:latin typeface="Arial Black"/>
                <a:ea typeface="Aptos" panose="020B0004020202020204" pitchFamily="34" charset="0"/>
              </a:rPr>
              <a:t> </a:t>
            </a:r>
            <a:r>
              <a:rPr lang="en-US" sz="1600" dirty="0">
                <a:effectLst/>
                <a:latin typeface="Arial Black"/>
                <a:ea typeface="Aptos" panose="020B0004020202020204" pitchFamily="34" charset="0"/>
              </a:rPr>
              <a:t>(505)274-3885</a:t>
            </a:r>
          </a:p>
        </p:txBody>
      </p:sp>
      <p:pic>
        <p:nvPicPr>
          <p:cNvPr id="1026" name="Picture 2" descr="NMDDPC">
            <a:extLst>
              <a:ext uri="{FF2B5EF4-FFF2-40B4-BE49-F238E27FC236}">
                <a16:creationId xmlns:a16="http://schemas.microsoft.com/office/drawing/2014/main" id="{868BCDAF-7A00-2E9C-7267-4A0706B390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8237" y="2982166"/>
            <a:ext cx="3494108" cy="120883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eart Png Free Download - Rose Png">
            <a:extLst>
              <a:ext uri="{FF2B5EF4-FFF2-40B4-BE49-F238E27FC236}">
                <a16:creationId xmlns:a16="http://schemas.microsoft.com/office/drawing/2014/main" id="{F6103BA2-CCF7-6849-506F-0AB9B0912C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51274" y="4786184"/>
            <a:ext cx="2383310" cy="2383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692207"/>
      </p:ext>
    </p:extLst>
  </p:cSld>
  <p:clrMapOvr>
    <a:masterClrMapping/>
  </p:clrMapOvr>
  <p:transition spd="slow">
    <p:push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AAD84-4C85-5C82-6781-20BAC6ACB1B9}"/>
              </a:ext>
            </a:extLst>
          </p:cNvPr>
          <p:cNvSpPr>
            <a:spLocks noGrp="1"/>
          </p:cNvSpPr>
          <p:nvPr>
            <p:ph type="title"/>
          </p:nvPr>
        </p:nvSpPr>
        <p:spPr>
          <a:xfrm>
            <a:off x="1295400" y="400791"/>
            <a:ext cx="9601200" cy="1036850"/>
          </a:xfrm>
        </p:spPr>
        <p:txBody>
          <a:bodyPr>
            <a:normAutofit fontScale="90000"/>
          </a:bodyPr>
          <a:lstStyle/>
          <a:p>
            <a:pPr algn="ctr"/>
            <a:r>
              <a:rPr lang="en-US" sz="4400" b="1" dirty="0">
                <a:latin typeface="Arial Black" panose="020B0A04020102020204" pitchFamily="34" charset="0"/>
              </a:rPr>
              <a:t>Parent</a:t>
            </a:r>
            <a:r>
              <a:rPr lang="en-US" b="1" dirty="0">
                <a:latin typeface="Arial Black" panose="020B0A04020102020204" pitchFamily="34" charset="0"/>
              </a:rPr>
              <a:t> University Virtual Sessions</a:t>
            </a:r>
          </a:p>
        </p:txBody>
      </p:sp>
      <p:sp>
        <p:nvSpPr>
          <p:cNvPr id="4" name="Slide Number Placeholder 3">
            <a:extLst>
              <a:ext uri="{FF2B5EF4-FFF2-40B4-BE49-F238E27FC236}">
                <a16:creationId xmlns:a16="http://schemas.microsoft.com/office/drawing/2014/main" id="{BD05127E-6886-1D4E-8E80-3AA7E3B700D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pic>
        <p:nvPicPr>
          <p:cNvPr id="10" name="Picture 9">
            <a:extLst>
              <a:ext uri="{FF2B5EF4-FFF2-40B4-BE49-F238E27FC236}">
                <a16:creationId xmlns:a16="http://schemas.microsoft.com/office/drawing/2014/main" id="{C652FB3C-02FF-B5B7-67B7-2703341615C8}"/>
              </a:ext>
            </a:extLst>
          </p:cNvPr>
          <p:cNvPicPr>
            <a:picLocks noChangeAspect="1"/>
          </p:cNvPicPr>
          <p:nvPr/>
        </p:nvPicPr>
        <p:blipFill>
          <a:blip r:embed="rId3"/>
          <a:stretch>
            <a:fillRect/>
          </a:stretch>
        </p:blipFill>
        <p:spPr>
          <a:xfrm>
            <a:off x="7191207" y="5415951"/>
            <a:ext cx="1442048" cy="1442048"/>
          </a:xfrm>
          <a:prstGeom prst="rect">
            <a:avLst/>
          </a:prstGeom>
        </p:spPr>
      </p:pic>
      <p:sp>
        <p:nvSpPr>
          <p:cNvPr id="14" name="TextBox 13">
            <a:extLst>
              <a:ext uri="{FF2B5EF4-FFF2-40B4-BE49-F238E27FC236}">
                <a16:creationId xmlns:a16="http://schemas.microsoft.com/office/drawing/2014/main" id="{481FDCBC-1977-5DFC-2B40-8F51F245DE2D}"/>
              </a:ext>
            </a:extLst>
          </p:cNvPr>
          <p:cNvSpPr txBox="1"/>
          <p:nvPr/>
        </p:nvSpPr>
        <p:spPr>
          <a:xfrm>
            <a:off x="4825045" y="1654551"/>
            <a:ext cx="6174372" cy="400110"/>
          </a:xfrm>
          <a:prstGeom prst="rect">
            <a:avLst/>
          </a:prstGeom>
          <a:noFill/>
        </p:spPr>
        <p:txBody>
          <a:bodyPr wrap="square">
            <a:spAutoFit/>
          </a:bodyPr>
          <a:lstStyle/>
          <a:p>
            <a:pPr algn="ctr"/>
            <a:r>
              <a:rPr lang="en-US" sz="2000" b="1" i="0" u="none" strike="noStrike" baseline="0" dirty="0">
                <a:solidFill>
                  <a:srgbClr val="009999"/>
                </a:solidFill>
                <a:latin typeface="CanvaSans-Bold"/>
                <a:hlinkClick r:id="rId4">
                  <a:extLst>
                    <a:ext uri="{A12FA001-AC4F-418D-AE19-62706E023703}">
                      <ahyp:hlinkClr xmlns:ahyp="http://schemas.microsoft.com/office/drawing/2018/hyperlinkcolor" val="tx"/>
                    </a:ext>
                  </a:extLst>
                </a:hlinkClick>
              </a:rPr>
              <a:t>Parent University Virtual Sessions Registration Form </a:t>
            </a:r>
            <a:r>
              <a:rPr lang="en-US" sz="2000" b="1" i="0" u="none" strike="noStrike" baseline="0" dirty="0">
                <a:solidFill>
                  <a:srgbClr val="009999"/>
                </a:solidFill>
                <a:latin typeface="CanvaSans-Bold"/>
              </a:rPr>
              <a:t> </a:t>
            </a:r>
            <a:endParaRPr lang="en-US" sz="2000" dirty="0">
              <a:solidFill>
                <a:srgbClr val="009999"/>
              </a:solidFill>
              <a:latin typeface="CanvaSans-Regular"/>
            </a:endParaRPr>
          </a:p>
        </p:txBody>
      </p:sp>
      <p:pic>
        <p:nvPicPr>
          <p:cNvPr id="22" name="Picture 21">
            <a:extLst>
              <a:ext uri="{FF2B5EF4-FFF2-40B4-BE49-F238E27FC236}">
                <a16:creationId xmlns:a16="http://schemas.microsoft.com/office/drawing/2014/main" id="{3A831597-74B3-6399-5A04-5D1CA489155A}"/>
              </a:ext>
            </a:extLst>
          </p:cNvPr>
          <p:cNvPicPr>
            <a:picLocks noChangeAspect="1"/>
          </p:cNvPicPr>
          <p:nvPr/>
        </p:nvPicPr>
        <p:blipFill>
          <a:blip r:embed="rId5"/>
          <a:stretch>
            <a:fillRect/>
          </a:stretch>
        </p:blipFill>
        <p:spPr>
          <a:xfrm>
            <a:off x="0" y="1202724"/>
            <a:ext cx="4384364" cy="5655275"/>
          </a:xfrm>
          <a:prstGeom prst="rect">
            <a:avLst/>
          </a:prstGeom>
        </p:spPr>
      </p:pic>
      <p:sp>
        <p:nvSpPr>
          <p:cNvPr id="27" name="TextBox 26">
            <a:extLst>
              <a:ext uri="{FF2B5EF4-FFF2-40B4-BE49-F238E27FC236}">
                <a16:creationId xmlns:a16="http://schemas.microsoft.com/office/drawing/2014/main" id="{2584C9F6-3680-C823-F4C4-C5A6EE4E067C}"/>
              </a:ext>
            </a:extLst>
          </p:cNvPr>
          <p:cNvSpPr txBox="1"/>
          <p:nvPr/>
        </p:nvSpPr>
        <p:spPr>
          <a:xfrm>
            <a:off x="2454876" y="2572698"/>
            <a:ext cx="1771135" cy="557680"/>
          </a:xfrm>
          <a:prstGeom prst="rect">
            <a:avLst/>
          </a:prstGeom>
          <a:solidFill>
            <a:srgbClr val="009998"/>
          </a:solidFill>
        </p:spPr>
        <p:txBody>
          <a:bodyPr wrap="square" rtlCol="0">
            <a:spAutoFit/>
          </a:bodyPr>
          <a:lstStyle/>
          <a:p>
            <a:endParaRPr lang="en-US" dirty="0"/>
          </a:p>
        </p:txBody>
      </p:sp>
      <p:sp>
        <p:nvSpPr>
          <p:cNvPr id="26" name="TextBox 25">
            <a:extLst>
              <a:ext uri="{FF2B5EF4-FFF2-40B4-BE49-F238E27FC236}">
                <a16:creationId xmlns:a16="http://schemas.microsoft.com/office/drawing/2014/main" id="{1B2D8759-CFB3-7242-F91A-D2F47DF459DF}"/>
              </a:ext>
            </a:extLst>
          </p:cNvPr>
          <p:cNvSpPr txBox="1"/>
          <p:nvPr/>
        </p:nvSpPr>
        <p:spPr>
          <a:xfrm>
            <a:off x="2638061" y="2738374"/>
            <a:ext cx="1404764" cy="215444"/>
          </a:xfrm>
          <a:prstGeom prst="rect">
            <a:avLst/>
          </a:prstGeom>
          <a:noFill/>
        </p:spPr>
        <p:txBody>
          <a:bodyPr wrap="square">
            <a:spAutoFit/>
          </a:bodyPr>
          <a:lstStyle/>
          <a:p>
            <a:pPr marR="1080"/>
            <a:r>
              <a:rPr lang="en-US" sz="800" b="1" i="0" u="none" strike="noStrike" baseline="0" dirty="0">
                <a:solidFill>
                  <a:schemeClr val="bg1"/>
                </a:solidFill>
                <a:latin typeface="Lucida Sans" panose="020B0602030504020204" pitchFamily="34" charset="0"/>
                <a:hlinkClick r:id="rId6">
                  <a:extLst>
                    <a:ext uri="{A12FA001-AC4F-418D-AE19-62706E023703}">
                      <ahyp:hlinkClr xmlns:ahyp="http://schemas.microsoft.com/office/drawing/2018/hyperlinkcolor" val="tx"/>
                    </a:ext>
                  </a:extLst>
                </a:hlinkClick>
              </a:rPr>
              <a:t>Special Education 101</a:t>
            </a:r>
          </a:p>
        </p:txBody>
      </p:sp>
      <p:sp>
        <p:nvSpPr>
          <p:cNvPr id="28" name="TextBox 27">
            <a:extLst>
              <a:ext uri="{FF2B5EF4-FFF2-40B4-BE49-F238E27FC236}">
                <a16:creationId xmlns:a16="http://schemas.microsoft.com/office/drawing/2014/main" id="{6A2EFD46-4467-0288-FCE4-4CBE7EEE1A09}"/>
              </a:ext>
            </a:extLst>
          </p:cNvPr>
          <p:cNvSpPr txBox="1"/>
          <p:nvPr/>
        </p:nvSpPr>
        <p:spPr>
          <a:xfrm>
            <a:off x="2454876" y="3236464"/>
            <a:ext cx="1771135" cy="557680"/>
          </a:xfrm>
          <a:prstGeom prst="rect">
            <a:avLst/>
          </a:prstGeom>
          <a:solidFill>
            <a:srgbClr val="009998"/>
          </a:solidFill>
        </p:spPr>
        <p:txBody>
          <a:bodyPr wrap="square" rtlCol="0">
            <a:spAutoFit/>
          </a:bodyPr>
          <a:lstStyle/>
          <a:p>
            <a:endParaRPr lang="en-US" dirty="0"/>
          </a:p>
        </p:txBody>
      </p:sp>
      <p:sp>
        <p:nvSpPr>
          <p:cNvPr id="29" name="TextBox 28">
            <a:extLst>
              <a:ext uri="{FF2B5EF4-FFF2-40B4-BE49-F238E27FC236}">
                <a16:creationId xmlns:a16="http://schemas.microsoft.com/office/drawing/2014/main" id="{2E259C7C-9D7A-B2D6-DA1C-9113CAF5FA3F}"/>
              </a:ext>
            </a:extLst>
          </p:cNvPr>
          <p:cNvSpPr txBox="1"/>
          <p:nvPr/>
        </p:nvSpPr>
        <p:spPr>
          <a:xfrm>
            <a:off x="2454876" y="3924073"/>
            <a:ext cx="1771135" cy="557680"/>
          </a:xfrm>
          <a:prstGeom prst="rect">
            <a:avLst/>
          </a:prstGeom>
          <a:solidFill>
            <a:srgbClr val="009998"/>
          </a:solidFill>
        </p:spPr>
        <p:txBody>
          <a:bodyPr wrap="square" rtlCol="0">
            <a:spAutoFit/>
          </a:bodyPr>
          <a:lstStyle/>
          <a:p>
            <a:endParaRPr lang="en-US" dirty="0"/>
          </a:p>
        </p:txBody>
      </p:sp>
      <p:sp>
        <p:nvSpPr>
          <p:cNvPr id="30" name="TextBox 29">
            <a:extLst>
              <a:ext uri="{FF2B5EF4-FFF2-40B4-BE49-F238E27FC236}">
                <a16:creationId xmlns:a16="http://schemas.microsoft.com/office/drawing/2014/main" id="{7285131C-6CBB-05F9-F541-F3B12E6FDE8E}"/>
              </a:ext>
            </a:extLst>
          </p:cNvPr>
          <p:cNvSpPr txBox="1"/>
          <p:nvPr/>
        </p:nvSpPr>
        <p:spPr>
          <a:xfrm>
            <a:off x="2466986" y="4653741"/>
            <a:ext cx="1771135" cy="557680"/>
          </a:xfrm>
          <a:prstGeom prst="rect">
            <a:avLst/>
          </a:prstGeom>
          <a:solidFill>
            <a:srgbClr val="009998"/>
          </a:solidFill>
        </p:spPr>
        <p:txBody>
          <a:bodyPr wrap="square" rtlCol="0">
            <a:spAutoFit/>
          </a:bodyPr>
          <a:lstStyle/>
          <a:p>
            <a:endParaRPr lang="en-US" dirty="0"/>
          </a:p>
        </p:txBody>
      </p:sp>
      <p:sp>
        <p:nvSpPr>
          <p:cNvPr id="31" name="TextBox 30">
            <a:extLst>
              <a:ext uri="{FF2B5EF4-FFF2-40B4-BE49-F238E27FC236}">
                <a16:creationId xmlns:a16="http://schemas.microsoft.com/office/drawing/2014/main" id="{A49B63C1-CB75-73FD-4099-54AADF10524F}"/>
              </a:ext>
            </a:extLst>
          </p:cNvPr>
          <p:cNvSpPr txBox="1"/>
          <p:nvPr/>
        </p:nvSpPr>
        <p:spPr>
          <a:xfrm>
            <a:off x="2454876" y="5399828"/>
            <a:ext cx="1771135" cy="557680"/>
          </a:xfrm>
          <a:prstGeom prst="rect">
            <a:avLst/>
          </a:prstGeom>
          <a:solidFill>
            <a:srgbClr val="009998"/>
          </a:solidFill>
        </p:spPr>
        <p:txBody>
          <a:bodyPr wrap="square" rtlCol="0">
            <a:spAutoFit/>
          </a:bodyPr>
          <a:lstStyle/>
          <a:p>
            <a:endParaRPr lang="en-US" dirty="0"/>
          </a:p>
        </p:txBody>
      </p:sp>
      <p:sp>
        <p:nvSpPr>
          <p:cNvPr id="33" name="TextBox 32">
            <a:extLst>
              <a:ext uri="{FF2B5EF4-FFF2-40B4-BE49-F238E27FC236}">
                <a16:creationId xmlns:a16="http://schemas.microsoft.com/office/drawing/2014/main" id="{7F34FA95-1BF5-0391-50AA-8BE0D471B0A5}"/>
              </a:ext>
            </a:extLst>
          </p:cNvPr>
          <p:cNvSpPr txBox="1"/>
          <p:nvPr/>
        </p:nvSpPr>
        <p:spPr>
          <a:xfrm>
            <a:off x="2687487" y="3403221"/>
            <a:ext cx="1305910" cy="215444"/>
          </a:xfrm>
          <a:prstGeom prst="rect">
            <a:avLst/>
          </a:prstGeom>
          <a:noFill/>
        </p:spPr>
        <p:txBody>
          <a:bodyPr wrap="square">
            <a:spAutoFit/>
          </a:bodyPr>
          <a:lstStyle/>
          <a:p>
            <a:pPr marR="1170"/>
            <a:r>
              <a:rPr lang="en-US" sz="800" b="1" i="0" u="none" strike="noStrike" baseline="0" dirty="0">
                <a:solidFill>
                  <a:schemeClr val="bg1"/>
                </a:solidFill>
                <a:latin typeface="Lucida Sans" panose="020B0602030504020204" pitchFamily="34" charset="0"/>
                <a:hlinkClick r:id="rId7">
                  <a:extLst>
                    <a:ext uri="{A12FA001-AC4F-418D-AE19-62706E023703}">
                      <ahyp:hlinkClr xmlns:ahyp="http://schemas.microsoft.com/office/drawing/2018/hyperlinkcolor" val="tx"/>
                    </a:ext>
                  </a:extLst>
                </a:hlinkClick>
              </a:rPr>
              <a:t>Knowing your Rights</a:t>
            </a:r>
          </a:p>
        </p:txBody>
      </p:sp>
      <p:sp>
        <p:nvSpPr>
          <p:cNvPr id="35" name="TextBox 34">
            <a:extLst>
              <a:ext uri="{FF2B5EF4-FFF2-40B4-BE49-F238E27FC236}">
                <a16:creationId xmlns:a16="http://schemas.microsoft.com/office/drawing/2014/main" id="{1C26ACB6-CD77-FDE9-EA08-8CA766470112}"/>
              </a:ext>
            </a:extLst>
          </p:cNvPr>
          <p:cNvSpPr txBox="1"/>
          <p:nvPr/>
        </p:nvSpPr>
        <p:spPr>
          <a:xfrm>
            <a:off x="2764541" y="4081841"/>
            <a:ext cx="1151803" cy="215444"/>
          </a:xfrm>
          <a:prstGeom prst="rect">
            <a:avLst/>
          </a:prstGeom>
          <a:noFill/>
        </p:spPr>
        <p:txBody>
          <a:bodyPr wrap="square">
            <a:spAutoFit/>
          </a:bodyPr>
          <a:lstStyle/>
          <a:p>
            <a:pPr marR="1070"/>
            <a:r>
              <a:rPr lang="en-US" sz="800" b="1" i="0" u="none" strike="noStrike" baseline="0" dirty="0">
                <a:solidFill>
                  <a:schemeClr val="bg1"/>
                </a:solidFill>
                <a:latin typeface="Lucida Sans" panose="020B0602030504020204" pitchFamily="34" charset="0"/>
                <a:hlinkClick r:id="rId8">
                  <a:extLst>
                    <a:ext uri="{A12FA001-AC4F-418D-AE19-62706E023703}">
                      <ahyp:hlinkClr xmlns:ahyp="http://schemas.microsoft.com/office/drawing/2018/hyperlinkcolor" val="tx"/>
                    </a:ext>
                  </a:extLst>
                </a:hlinkClick>
              </a:rPr>
              <a:t>High Quality IEPs</a:t>
            </a:r>
          </a:p>
        </p:txBody>
      </p:sp>
      <p:sp>
        <p:nvSpPr>
          <p:cNvPr id="37" name="TextBox 36">
            <a:extLst>
              <a:ext uri="{FF2B5EF4-FFF2-40B4-BE49-F238E27FC236}">
                <a16:creationId xmlns:a16="http://schemas.microsoft.com/office/drawing/2014/main" id="{6A14899C-FDA0-512B-B4CA-4B971FF2B34F}"/>
              </a:ext>
            </a:extLst>
          </p:cNvPr>
          <p:cNvSpPr txBox="1"/>
          <p:nvPr/>
        </p:nvSpPr>
        <p:spPr>
          <a:xfrm>
            <a:off x="2454876" y="4787161"/>
            <a:ext cx="1771135" cy="338554"/>
          </a:xfrm>
          <a:prstGeom prst="rect">
            <a:avLst/>
          </a:prstGeom>
          <a:noFill/>
        </p:spPr>
        <p:txBody>
          <a:bodyPr wrap="square">
            <a:spAutoFit/>
          </a:bodyPr>
          <a:lstStyle/>
          <a:p>
            <a:pPr marR="1060" algn="ctr"/>
            <a:r>
              <a:rPr lang="en-US" sz="800" b="1" i="0" strike="noStrike" baseline="0" dirty="0">
                <a:solidFill>
                  <a:schemeClr val="bg1"/>
                </a:solidFill>
                <a:latin typeface="Lucida Sans" panose="020B0602030504020204" pitchFamily="34" charset="0"/>
                <a:hlinkClick r:id="rId9">
                  <a:extLst>
                    <a:ext uri="{A12FA001-AC4F-418D-AE19-62706E023703}">
                      <ahyp:hlinkClr xmlns:ahyp="http://schemas.microsoft.com/office/drawing/2018/hyperlinkcolor" val="tx"/>
                    </a:ext>
                  </a:extLst>
                </a:hlinkClick>
              </a:rPr>
              <a:t>Strategies for Communication &amp; Collaboration</a:t>
            </a:r>
          </a:p>
        </p:txBody>
      </p:sp>
      <p:sp>
        <p:nvSpPr>
          <p:cNvPr id="39" name="TextBox 38">
            <a:extLst>
              <a:ext uri="{FF2B5EF4-FFF2-40B4-BE49-F238E27FC236}">
                <a16:creationId xmlns:a16="http://schemas.microsoft.com/office/drawing/2014/main" id="{45A9EE4F-5DD7-D2FE-FB33-A0F90053B33E}"/>
              </a:ext>
            </a:extLst>
          </p:cNvPr>
          <p:cNvSpPr txBox="1"/>
          <p:nvPr/>
        </p:nvSpPr>
        <p:spPr>
          <a:xfrm>
            <a:off x="2939060" y="5547554"/>
            <a:ext cx="826986" cy="215444"/>
          </a:xfrm>
          <a:prstGeom prst="rect">
            <a:avLst/>
          </a:prstGeom>
          <a:noFill/>
        </p:spPr>
        <p:txBody>
          <a:bodyPr wrap="square">
            <a:spAutoFit/>
          </a:bodyPr>
          <a:lstStyle/>
          <a:p>
            <a:pPr marR="1030"/>
            <a:r>
              <a:rPr lang="en-US" sz="800" b="1" i="0" u="sng" strike="noStrike" baseline="0" dirty="0">
                <a:solidFill>
                  <a:schemeClr val="bg1"/>
                </a:solidFill>
                <a:latin typeface="Lucida Sans" panose="020B0602030504020204" pitchFamily="34" charset="0"/>
                <a:hlinkClick r:id="rId10">
                  <a:extLst>
                    <a:ext uri="{A12FA001-AC4F-418D-AE19-62706E023703}">
                      <ahyp:hlinkClr xmlns:ahyp="http://schemas.microsoft.com/office/drawing/2018/hyperlinkcolor" val="tx"/>
                    </a:ext>
                  </a:extLst>
                </a:hlinkClick>
              </a:rPr>
              <a:t>Transition</a:t>
            </a:r>
            <a:endParaRPr lang="en-US" sz="800" b="1" i="0" u="none" strike="noStrike" baseline="0" dirty="0">
              <a:solidFill>
                <a:schemeClr val="bg1"/>
              </a:solidFill>
              <a:latin typeface="Lucida Sans" panose="020B0602030504020204" pitchFamily="34" charset="0"/>
              <a:hlinkClick r:id="rId10">
                <a:extLst>
                  <a:ext uri="{A12FA001-AC4F-418D-AE19-62706E023703}">
                    <ahyp:hlinkClr xmlns:ahyp="http://schemas.microsoft.com/office/drawing/2018/hyperlinkcolor" val="tx"/>
                  </a:ext>
                </a:extLst>
              </a:hlinkClick>
            </a:endParaRPr>
          </a:p>
        </p:txBody>
      </p:sp>
      <p:sp>
        <p:nvSpPr>
          <p:cNvPr id="41" name="TextBox 40">
            <a:extLst>
              <a:ext uri="{FF2B5EF4-FFF2-40B4-BE49-F238E27FC236}">
                <a16:creationId xmlns:a16="http://schemas.microsoft.com/office/drawing/2014/main" id="{ABD38447-D96D-6FCC-22FE-7C2856FBDE7B}"/>
              </a:ext>
            </a:extLst>
          </p:cNvPr>
          <p:cNvSpPr txBox="1"/>
          <p:nvPr/>
        </p:nvSpPr>
        <p:spPr>
          <a:xfrm>
            <a:off x="5074508" y="2239872"/>
            <a:ext cx="6096000" cy="3108543"/>
          </a:xfrm>
          <a:prstGeom prst="rect">
            <a:avLst/>
          </a:prstGeom>
          <a:noFill/>
        </p:spPr>
        <p:txBody>
          <a:bodyPr wrap="square">
            <a:spAutoFit/>
          </a:bodyPr>
          <a:lstStyle/>
          <a:p>
            <a:pPr marL="0" marR="0"/>
            <a:r>
              <a:rPr lang="en-US" sz="1400" b="1" dirty="0">
                <a:effectLst/>
                <a:latin typeface="Aptos" panose="020B0004020202020204" pitchFamily="34" charset="0"/>
                <a:ea typeface="Aptos" panose="020B0004020202020204" pitchFamily="34" charset="0"/>
                <a:cs typeface="Aptos" panose="020B0004020202020204" pitchFamily="34" charset="0"/>
              </a:rPr>
              <a:t>We’re excited to invite you to a series of 90-minute virtual sessions hosted by the New Mexico Public Education Department (NMPED) Office of Special Education and Public Consulting Group (PCG). These sessions are designed to help you navigate the special education process confidently and advocate for your child’s success!</a:t>
            </a:r>
          </a:p>
          <a:p>
            <a:pPr marL="0" marR="0"/>
            <a:endParaRPr lang="en-US" sz="1400" b="1"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400" b="1" dirty="0">
                <a:effectLst/>
                <a:latin typeface="Aptos" panose="020B0004020202020204" pitchFamily="34" charset="0"/>
                <a:ea typeface="Aptos" panose="020B0004020202020204" pitchFamily="34" charset="0"/>
                <a:cs typeface="Aptos" panose="020B0004020202020204" pitchFamily="34" charset="0"/>
              </a:rPr>
              <a:t>You’ll learn how to:</a:t>
            </a:r>
          </a:p>
          <a:p>
            <a:pPr marL="342900" marR="0" lvl="0" indent="-342900">
              <a:buSzPts val="1000"/>
              <a:buFont typeface="Symbol" panose="05050102010706020507" pitchFamily="18" charset="2"/>
              <a:buChar char=""/>
              <a:tabLst>
                <a:tab pos="457200" algn="l"/>
              </a:tabLst>
            </a:pPr>
            <a:r>
              <a:rPr lang="en-US" sz="1400" b="1" dirty="0">
                <a:effectLst/>
                <a:latin typeface="Aptos" panose="020B0004020202020204" pitchFamily="34" charset="0"/>
                <a:ea typeface="Times New Roman" panose="02020603050405020304" pitchFamily="18" charset="0"/>
                <a:cs typeface="Aptos" panose="020B0004020202020204" pitchFamily="34" charset="0"/>
              </a:rPr>
              <a:t>Understand Special Education rights</a:t>
            </a:r>
            <a:endParaRPr lang="en-US" sz="1400" b="1"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400" b="1" dirty="0">
                <a:effectLst/>
                <a:latin typeface="Aptos" panose="020B0004020202020204" pitchFamily="34" charset="0"/>
                <a:ea typeface="Times New Roman" panose="02020603050405020304" pitchFamily="18" charset="0"/>
                <a:cs typeface="Aptos" panose="020B0004020202020204" pitchFamily="34" charset="0"/>
              </a:rPr>
              <a:t>Navigate IEPs</a:t>
            </a:r>
            <a:endParaRPr lang="en-US" sz="1400" b="1"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400" b="1" dirty="0">
                <a:effectLst/>
                <a:latin typeface="Aptos" panose="020B0004020202020204" pitchFamily="34" charset="0"/>
                <a:ea typeface="Times New Roman" panose="02020603050405020304" pitchFamily="18" charset="0"/>
                <a:cs typeface="Aptos" panose="020B0004020202020204" pitchFamily="34" charset="0"/>
              </a:rPr>
              <a:t>Communicate effectively with schools</a:t>
            </a:r>
            <a:endParaRPr lang="en-US" sz="1400" b="1"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400" b="1" dirty="0">
                <a:effectLst/>
                <a:latin typeface="Aptos" panose="020B0004020202020204" pitchFamily="34" charset="0"/>
                <a:ea typeface="Times New Roman" panose="02020603050405020304" pitchFamily="18" charset="0"/>
                <a:cs typeface="Aptos" panose="020B0004020202020204" pitchFamily="34" charset="0"/>
              </a:rPr>
              <a:t>Prepare for key transitions in your child’s education</a:t>
            </a:r>
          </a:p>
          <a:p>
            <a:pPr marR="0" lvl="0">
              <a:buSzPts val="1000"/>
              <a:tabLst>
                <a:tab pos="457200" algn="l"/>
              </a:tabLst>
            </a:pPr>
            <a:endParaRPr lang="en-US" sz="1400" b="1"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400" b="1" dirty="0">
                <a:effectLst/>
                <a:latin typeface="Aptos" panose="020B0004020202020204" pitchFamily="34" charset="0"/>
                <a:ea typeface="Aptos" panose="020B0004020202020204" pitchFamily="34" charset="0"/>
                <a:cs typeface="Aptos" panose="020B0004020202020204" pitchFamily="34" charset="0"/>
              </a:rPr>
              <a:t>These sessions are packed with practical strategies and tools to empower you as an advocate for your child’s future.</a:t>
            </a:r>
          </a:p>
        </p:txBody>
      </p:sp>
      <p:pic>
        <p:nvPicPr>
          <p:cNvPr id="2058" name="Picture 10" descr="Love You Forever, Love, Valentine Day, Valentine PNG Transparent Image and  Clipart for Free Download">
            <a:extLst>
              <a:ext uri="{FF2B5EF4-FFF2-40B4-BE49-F238E27FC236}">
                <a16:creationId xmlns:a16="http://schemas.microsoft.com/office/drawing/2014/main" id="{2596209D-25F9-842B-FAA3-DCF7A2C715F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65064" y="2938494"/>
            <a:ext cx="2426936" cy="242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554407"/>
      </p:ext>
    </p:extLst>
  </p:cSld>
  <p:clrMapOvr>
    <a:masterClrMapping/>
  </p:clrMapOvr>
  <p:transition spd="slow">
    <p:push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1CA70-9462-A2B2-A1C8-613AD867BC10}"/>
              </a:ext>
            </a:extLst>
          </p:cNvPr>
          <p:cNvSpPr>
            <a:spLocks noGrp="1"/>
          </p:cNvSpPr>
          <p:nvPr>
            <p:ph type="title"/>
          </p:nvPr>
        </p:nvSpPr>
        <p:spPr>
          <a:xfrm>
            <a:off x="0" y="376515"/>
            <a:ext cx="12192000" cy="1036850"/>
          </a:xfrm>
        </p:spPr>
        <p:txBody>
          <a:bodyPr>
            <a:noAutofit/>
          </a:bodyPr>
          <a:lstStyle/>
          <a:p>
            <a:pPr algn="ctr"/>
            <a:r>
              <a:rPr lang="en-US" b="1" dirty="0">
                <a:latin typeface="Arial Black" panose="020B0A04020102020204" pitchFamily="34" charset="0"/>
              </a:rPr>
              <a:t>Professional Development Calendar </a:t>
            </a:r>
          </a:p>
        </p:txBody>
      </p:sp>
      <p:sp>
        <p:nvSpPr>
          <p:cNvPr id="4" name="Slide Number Placeholder 3">
            <a:extLst>
              <a:ext uri="{FF2B5EF4-FFF2-40B4-BE49-F238E27FC236}">
                <a16:creationId xmlns:a16="http://schemas.microsoft.com/office/drawing/2014/main" id="{DBBB550D-82AC-4FB1-E35F-62BC65F0BE0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18</a:t>
            </a:fld>
            <a:endParaRPr lang="en-US"/>
          </a:p>
        </p:txBody>
      </p:sp>
      <p:pic>
        <p:nvPicPr>
          <p:cNvPr id="8194" name="Picture 2" descr="Valentines Day Hearts Vector PNG Images, Valentine Day Heart Background,  Shiny, Glow, Valentine PNG Image For Free Download">
            <a:extLst>
              <a:ext uri="{FF2B5EF4-FFF2-40B4-BE49-F238E27FC236}">
                <a16:creationId xmlns:a16="http://schemas.microsoft.com/office/drawing/2014/main" id="{DFE69E47-68A1-4041-CC3B-047FE02E2B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1748">
            <a:off x="10217219" y="2721125"/>
            <a:ext cx="2065441" cy="24800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4C0AAAB2-C491-234C-5432-60458E344BE3}"/>
              </a:ext>
            </a:extLst>
          </p:cNvPr>
          <p:cNvGraphicFramePr>
            <a:graphicFrameLocks noGrp="1"/>
          </p:cNvGraphicFramePr>
          <p:nvPr>
            <p:extLst>
              <p:ext uri="{D42A27DB-BD31-4B8C-83A1-F6EECF244321}">
                <p14:modId xmlns:p14="http://schemas.microsoft.com/office/powerpoint/2010/main" val="2094412529"/>
              </p:ext>
            </p:extLst>
          </p:nvPr>
        </p:nvGraphicFramePr>
        <p:xfrm>
          <a:off x="655455" y="1626500"/>
          <a:ext cx="9477060" cy="5130350"/>
        </p:xfrm>
        <a:graphic>
          <a:graphicData uri="http://schemas.openxmlformats.org/drawingml/2006/table">
            <a:tbl>
              <a:tblPr/>
              <a:tblGrid>
                <a:gridCol w="2881216">
                  <a:extLst>
                    <a:ext uri="{9D8B030D-6E8A-4147-A177-3AD203B41FA5}">
                      <a16:colId xmlns:a16="http://schemas.microsoft.com/office/drawing/2014/main" val="3390297559"/>
                    </a:ext>
                  </a:extLst>
                </a:gridCol>
                <a:gridCol w="6595844">
                  <a:extLst>
                    <a:ext uri="{9D8B030D-6E8A-4147-A177-3AD203B41FA5}">
                      <a16:colId xmlns:a16="http://schemas.microsoft.com/office/drawing/2014/main" val="4275367677"/>
                    </a:ext>
                  </a:extLst>
                </a:gridCol>
              </a:tblGrid>
              <a:tr h="250563">
                <a:tc>
                  <a:txBody>
                    <a:bodyPr/>
                    <a:lstStyle/>
                    <a:p>
                      <a:pPr algn="ctr" rtl="0" fontAlgn="t"/>
                      <a:r>
                        <a:rPr lang="en-US" sz="1200" b="1">
                          <a:solidFill>
                            <a:srgbClr val="FFFFFF"/>
                          </a:solidFill>
                          <a:effectLst/>
                        </a:rPr>
                        <a:t>Month</a:t>
                      </a:r>
                    </a:p>
                  </a:txBody>
                  <a:tcPr marL="24981" marR="24981" marT="16654" marB="16654">
                    <a:lnL w="9525" cap="flat" cmpd="sng" algn="ctr">
                      <a:solidFill>
                        <a:srgbClr val="4AB1F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4AB1F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50B4F2"/>
                    </a:solidFill>
                  </a:tcPr>
                </a:tc>
                <a:tc>
                  <a:txBody>
                    <a:bodyPr/>
                    <a:lstStyle/>
                    <a:p>
                      <a:pPr algn="ctr" rtl="0" fontAlgn="t"/>
                      <a:r>
                        <a:rPr lang="en-US" sz="1200" b="1">
                          <a:solidFill>
                            <a:srgbClr val="FFFFFF"/>
                          </a:solidFill>
                          <a:effectLst/>
                        </a:rPr>
                        <a:t>Professional Development Opportunities</a:t>
                      </a:r>
                    </a:p>
                  </a:txBody>
                  <a:tcPr marL="24981" marR="24981" marT="16654" marB="16654">
                    <a:lnL w="9525" cap="flat" cmpd="sng" algn="ctr">
                      <a:solidFill>
                        <a:srgbClr val="CCCCCC"/>
                      </a:solidFill>
                      <a:prstDash val="solid"/>
                      <a:round/>
                      <a:headEnd type="none" w="med" len="med"/>
                      <a:tailEnd type="none" w="med" len="med"/>
                    </a:lnL>
                    <a:lnR w="9525" cap="flat" cmpd="sng" algn="ctr">
                      <a:solidFill>
                        <a:srgbClr val="4AB1F1"/>
                      </a:solidFill>
                      <a:prstDash val="solid"/>
                      <a:round/>
                      <a:headEnd type="none" w="med" len="med"/>
                      <a:tailEnd type="none" w="med" len="med"/>
                    </a:lnR>
                    <a:lnT w="9525" cap="flat" cmpd="sng" algn="ctr">
                      <a:solidFill>
                        <a:srgbClr val="4AB1F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50B4F2"/>
                    </a:solidFill>
                  </a:tcPr>
                </a:tc>
                <a:extLst>
                  <a:ext uri="{0D108BD9-81ED-4DB2-BD59-A6C34878D82A}">
                    <a16:rowId xmlns:a16="http://schemas.microsoft.com/office/drawing/2014/main" val="3282746005"/>
                  </a:ext>
                </a:extLst>
              </a:tr>
              <a:tr h="1080179">
                <a:tc>
                  <a:txBody>
                    <a:bodyPr/>
                    <a:lstStyle/>
                    <a:p>
                      <a:pPr rtl="0" fontAlgn="t"/>
                      <a:r>
                        <a:rPr lang="en-US" sz="1700" b="1">
                          <a:effectLst/>
                        </a:rPr>
                        <a:t>February 2025</a:t>
                      </a:r>
                    </a:p>
                  </a:txBody>
                  <a:tcPr marL="24981" marR="24981" marT="16654" marB="16654">
                    <a:lnL w="9525" cap="flat" cmpd="sng" algn="ctr">
                      <a:solidFill>
                        <a:srgbClr val="4AB1F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t"/>
                      <a:r>
                        <a:rPr lang="en-US" sz="1000" i="0">
                          <a:effectLst/>
                          <a:latin typeface="Arial" panose="020B0604020202020204" pitchFamily="34" charset="0"/>
                        </a:rPr>
                        <a:t>•Virtual FULL DAY Monitoring Workshop – </a:t>
                      </a:r>
                      <a:r>
                        <a:rPr lang="en-US" sz="1000" b="1" i="0">
                          <a:effectLst/>
                          <a:latin typeface="Arial" panose="020B0604020202020204" pitchFamily="34" charset="0"/>
                        </a:rPr>
                        <a:t>Feb18th </a:t>
                      </a:r>
                      <a:br>
                        <a:rPr lang="en-US" sz="1000" i="0">
                          <a:effectLst/>
                          <a:latin typeface="Arial" panose="020B0604020202020204" pitchFamily="34" charset="0"/>
                        </a:rPr>
                      </a:br>
                      <a:r>
                        <a:rPr lang="en-US" sz="1000" i="0">
                          <a:effectLst/>
                          <a:latin typeface="Arial" panose="020B0604020202020204" pitchFamily="34" charset="0"/>
                        </a:rPr>
                        <a:t>•In Person FULL DAY Monitoring Workshop – </a:t>
                      </a:r>
                      <a:r>
                        <a:rPr lang="en-US" sz="1000" b="1" i="0">
                          <a:effectLst/>
                          <a:latin typeface="Arial" panose="020B0604020202020204" pitchFamily="34" charset="0"/>
                        </a:rPr>
                        <a:t>Feb</a:t>
                      </a:r>
                      <a:r>
                        <a:rPr lang="en-US" sz="1000" i="0">
                          <a:effectLst/>
                          <a:latin typeface="Arial" panose="020B0604020202020204" pitchFamily="34" charset="0"/>
                        </a:rPr>
                        <a:t> </a:t>
                      </a:r>
                      <a:r>
                        <a:rPr lang="en-US" sz="1000" b="1" i="0">
                          <a:effectLst/>
                          <a:latin typeface="Arial" panose="020B0604020202020204" pitchFamily="34" charset="0"/>
                        </a:rPr>
                        <a:t>19th</a:t>
                      </a:r>
                      <a:r>
                        <a:rPr lang="en-US" sz="1000" i="0">
                          <a:effectLst/>
                          <a:latin typeface="Arial" panose="020B0604020202020204" pitchFamily="34" charset="0"/>
                        </a:rPr>
                        <a:t> </a:t>
                      </a:r>
                      <a:br>
                        <a:rPr lang="en-US" sz="1000" i="0">
                          <a:effectLst/>
                          <a:latin typeface="Arial" panose="020B0604020202020204" pitchFamily="34" charset="0"/>
                        </a:rPr>
                      </a:br>
                      <a:r>
                        <a:rPr lang="en-US" sz="1000" i="0">
                          <a:effectLst/>
                          <a:latin typeface="Arial" panose="020B0604020202020204" pitchFamily="34" charset="0"/>
                        </a:rPr>
                        <a:t>•Alternate Standards Onsite Sessions -</a:t>
                      </a:r>
                      <a:r>
                        <a:rPr lang="en-US" sz="1000" b="1" i="0">
                          <a:effectLst/>
                          <a:latin typeface="Arial" panose="020B0604020202020204" pitchFamily="34" charset="0"/>
                        </a:rPr>
                        <a:t>Feb 24- Mar7</a:t>
                      </a:r>
                      <a:br>
                        <a:rPr lang="en-US" sz="1000" i="0">
                          <a:effectLst/>
                          <a:latin typeface="Arial" panose="020B0604020202020204" pitchFamily="34" charset="0"/>
                        </a:rPr>
                      </a:br>
                      <a:r>
                        <a:rPr lang="en-US" sz="1000" i="0">
                          <a:effectLst/>
                          <a:latin typeface="Arial" panose="020B0604020202020204" pitchFamily="34" charset="0"/>
                        </a:rPr>
                        <a:t>•Parent University Virtual Session 1-Sped Ed 101</a:t>
                      </a:r>
                      <a:r>
                        <a:rPr lang="en-US" sz="1000" b="1" i="0">
                          <a:effectLst/>
                          <a:latin typeface="Arial" panose="020B0604020202020204" pitchFamily="34" charset="0"/>
                        </a:rPr>
                        <a:t>-Feb 27</a:t>
                      </a:r>
                      <a:br>
                        <a:rPr lang="en-US" sz="1000" i="0">
                          <a:effectLst/>
                          <a:latin typeface="Arial" panose="020B0604020202020204" pitchFamily="34" charset="0"/>
                        </a:rPr>
                      </a:br>
                      <a:r>
                        <a:rPr lang="en-US" sz="1000" i="0">
                          <a:effectLst/>
                          <a:latin typeface="Arial" panose="020B0604020202020204" pitchFamily="34" charset="0"/>
                        </a:rPr>
                        <a:t>•Special Education Director Onsite Fellow Session 1-</a:t>
                      </a:r>
                      <a:r>
                        <a:rPr lang="en-US" sz="1000" b="1" i="0">
                          <a:effectLst/>
                          <a:latin typeface="Arial" panose="020B0604020202020204" pitchFamily="34" charset="0"/>
                        </a:rPr>
                        <a:t>Feb 26 </a:t>
                      </a:r>
                      <a:r>
                        <a:rPr lang="en-US" sz="1000" b="1" i="0">
                          <a:solidFill>
                            <a:srgbClr val="CC0000"/>
                          </a:solidFill>
                          <a:effectLst/>
                          <a:latin typeface="Arial" panose="020B0604020202020204" pitchFamily="34" charset="0"/>
                        </a:rPr>
                        <a:t>Session Full</a:t>
                      </a:r>
                      <a:br>
                        <a:rPr lang="en-US" sz="1000" i="0">
                          <a:effectLst/>
                          <a:latin typeface="Arial" panose="020B0604020202020204" pitchFamily="34" charset="0"/>
                        </a:rPr>
                      </a:br>
                      <a:r>
                        <a:rPr lang="en-US" sz="1000" i="0">
                          <a:effectLst/>
                          <a:latin typeface="Arial" panose="020B0604020202020204" pitchFamily="34" charset="0"/>
                        </a:rPr>
                        <a:t>•IDEA Virtual Panel Meeting-</a:t>
                      </a:r>
                      <a:r>
                        <a:rPr lang="en-US" sz="1000" b="1" i="0">
                          <a:effectLst/>
                          <a:latin typeface="Arial" panose="020B0604020202020204" pitchFamily="34" charset="0"/>
                        </a:rPr>
                        <a:t>Feb 20-21, 2025</a:t>
                      </a:r>
                      <a:endParaRPr lang="en-US" sz="1000">
                        <a:effectLst/>
                      </a:endParaRPr>
                    </a:p>
                  </a:txBody>
                  <a:tcPr marL="24981" marR="24981" marT="16654" marB="16654">
                    <a:lnL w="9525" cap="flat" cmpd="sng" algn="ctr">
                      <a:solidFill>
                        <a:srgbClr val="CCCCCC"/>
                      </a:solidFill>
                      <a:prstDash val="solid"/>
                      <a:round/>
                      <a:headEnd type="none" w="med" len="med"/>
                      <a:tailEnd type="none" w="med" len="med"/>
                    </a:lnL>
                    <a:lnR w="9525" cap="flat" cmpd="sng" algn="ctr">
                      <a:solidFill>
                        <a:srgbClr val="4AB1F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69896221"/>
                  </a:ext>
                </a:extLst>
              </a:tr>
              <a:tr h="732773">
                <a:tc>
                  <a:txBody>
                    <a:bodyPr/>
                    <a:lstStyle/>
                    <a:p>
                      <a:pPr rtl="0" fontAlgn="t"/>
                      <a:r>
                        <a:rPr lang="en-US" sz="1700" b="1">
                          <a:effectLst/>
                        </a:rPr>
                        <a:t>March 2025</a:t>
                      </a:r>
                    </a:p>
                  </a:txBody>
                  <a:tcPr marL="24981" marR="24981" marT="16654" marB="16654">
                    <a:lnL w="9525" cap="flat" cmpd="sng" algn="ctr">
                      <a:solidFill>
                        <a:srgbClr val="4AB1F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t"/>
                      <a:r>
                        <a:rPr lang="en-US" sz="1000" i="0">
                          <a:effectLst/>
                          <a:latin typeface="Arial" panose="020B0604020202020204" pitchFamily="34" charset="0"/>
                        </a:rPr>
                        <a:t>•Alternate Standards Virtual Session 1-</a:t>
                      </a:r>
                      <a:r>
                        <a:rPr lang="en-US" sz="1000" b="1" i="0">
                          <a:effectLst/>
                          <a:latin typeface="Arial" panose="020B0604020202020204" pitchFamily="34" charset="0"/>
                        </a:rPr>
                        <a:t>Mar 4</a:t>
                      </a:r>
                      <a:br>
                        <a:rPr lang="en-US" sz="1000" i="0">
                          <a:effectLst/>
                          <a:latin typeface="Arial" panose="020B0604020202020204" pitchFamily="34" charset="0"/>
                        </a:rPr>
                      </a:br>
                      <a:r>
                        <a:rPr lang="en-US" sz="1000" i="0">
                          <a:effectLst/>
                          <a:latin typeface="Arial" panose="020B0604020202020204" pitchFamily="34" charset="0"/>
                        </a:rPr>
                        <a:t>•Special Education Director Fellow Virtual Session 1-</a:t>
                      </a:r>
                      <a:r>
                        <a:rPr lang="en-US" sz="1000" b="1" i="0">
                          <a:effectLst/>
                          <a:latin typeface="Arial" panose="020B0604020202020204" pitchFamily="34" charset="0"/>
                        </a:rPr>
                        <a:t>Mar 5 </a:t>
                      </a:r>
                      <a:r>
                        <a:rPr lang="en-US" sz="1000" b="1" i="0">
                          <a:solidFill>
                            <a:srgbClr val="CC0000"/>
                          </a:solidFill>
                          <a:effectLst/>
                          <a:latin typeface="Arial" panose="020B0604020202020204" pitchFamily="34" charset="0"/>
                        </a:rPr>
                        <a:t>Session Full</a:t>
                      </a:r>
                      <a:br>
                        <a:rPr lang="en-US" sz="1000" i="0">
                          <a:effectLst/>
                          <a:latin typeface="Arial" panose="020B0604020202020204" pitchFamily="34" charset="0"/>
                        </a:rPr>
                      </a:br>
                      <a:r>
                        <a:rPr lang="en-US" sz="1000" i="0">
                          <a:effectLst/>
                          <a:latin typeface="Arial" panose="020B0604020202020204" pitchFamily="34" charset="0"/>
                        </a:rPr>
                        <a:t>•Aspiring Academy Virtual Sessions on 1 &amp; 2-</a:t>
                      </a:r>
                      <a:r>
                        <a:rPr lang="en-US" sz="1000" b="1" i="0">
                          <a:effectLst/>
                          <a:latin typeface="Arial" panose="020B0604020202020204" pitchFamily="34" charset="0"/>
                        </a:rPr>
                        <a:t>Mar 6</a:t>
                      </a:r>
                      <a:br>
                        <a:rPr lang="en-US" sz="1000" i="0">
                          <a:effectLst/>
                          <a:latin typeface="Arial" panose="020B0604020202020204" pitchFamily="34" charset="0"/>
                        </a:rPr>
                      </a:br>
                      <a:r>
                        <a:rPr lang="en-US" sz="1000" i="0">
                          <a:effectLst/>
                          <a:latin typeface="Arial" panose="020B0604020202020204" pitchFamily="34" charset="0"/>
                        </a:rPr>
                        <a:t>•Parent University Virtual Session 2-Know Your Rights- </a:t>
                      </a:r>
                      <a:r>
                        <a:rPr lang="en-US" sz="1000" b="1" i="0">
                          <a:effectLst/>
                          <a:latin typeface="Arial" panose="020B0604020202020204" pitchFamily="34" charset="0"/>
                        </a:rPr>
                        <a:t>Mar 25</a:t>
                      </a:r>
                      <a:endParaRPr lang="en-US" sz="1000">
                        <a:effectLst/>
                      </a:endParaRPr>
                    </a:p>
                  </a:txBody>
                  <a:tcPr marL="24981" marR="24981" marT="16654" marB="16654">
                    <a:lnL w="9525" cap="flat" cmpd="sng" algn="ctr">
                      <a:solidFill>
                        <a:srgbClr val="CCCCCC"/>
                      </a:solidFill>
                      <a:prstDash val="solid"/>
                      <a:round/>
                      <a:headEnd type="none" w="med" len="med"/>
                      <a:tailEnd type="none" w="med" len="med"/>
                    </a:lnL>
                    <a:lnR w="9525" cap="flat" cmpd="sng" algn="ctr">
                      <a:solidFill>
                        <a:srgbClr val="4AB1F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888388462"/>
                  </a:ext>
                </a:extLst>
              </a:tr>
              <a:tr h="1253882">
                <a:tc>
                  <a:txBody>
                    <a:bodyPr/>
                    <a:lstStyle/>
                    <a:p>
                      <a:pPr rtl="0" fontAlgn="t"/>
                      <a:r>
                        <a:rPr lang="en-US" sz="1700" b="1">
                          <a:effectLst/>
                        </a:rPr>
                        <a:t>April 2025</a:t>
                      </a:r>
                    </a:p>
                  </a:txBody>
                  <a:tcPr marL="24981" marR="24981" marT="16654" marB="16654">
                    <a:lnL w="9525" cap="flat" cmpd="sng" algn="ctr">
                      <a:solidFill>
                        <a:srgbClr val="4AB1F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t"/>
                      <a:r>
                        <a:rPr lang="en-US" sz="1000" i="0">
                          <a:effectLst/>
                          <a:latin typeface="Arial" panose="020B0604020202020204" pitchFamily="34" charset="0"/>
                        </a:rPr>
                        <a:t>•Special Education Director Fellow Virtual Session 2- </a:t>
                      </a:r>
                      <a:r>
                        <a:rPr lang="en-US" sz="1000" b="1" i="0">
                          <a:effectLst/>
                          <a:latin typeface="Arial" panose="020B0604020202020204" pitchFamily="34" charset="0"/>
                        </a:rPr>
                        <a:t>Apr 2 </a:t>
                      </a:r>
                      <a:r>
                        <a:rPr lang="en-US" sz="1000" b="1" i="0">
                          <a:solidFill>
                            <a:srgbClr val="CC0000"/>
                          </a:solidFill>
                          <a:effectLst/>
                          <a:latin typeface="Arial" panose="020B0604020202020204" pitchFamily="34" charset="0"/>
                        </a:rPr>
                        <a:t>Session Full </a:t>
                      </a:r>
                      <a:br>
                        <a:rPr lang="en-US" sz="1000" i="0">
                          <a:effectLst/>
                          <a:latin typeface="Arial" panose="020B0604020202020204" pitchFamily="34" charset="0"/>
                        </a:rPr>
                      </a:br>
                      <a:r>
                        <a:rPr lang="en-US" sz="1000" i="0">
                          <a:effectLst/>
                          <a:latin typeface="Arial" panose="020B0604020202020204" pitchFamily="34" charset="0"/>
                        </a:rPr>
                        <a:t>•Alternate Standards Virtual Session 2 -</a:t>
                      </a:r>
                      <a:r>
                        <a:rPr lang="en-US" sz="1000" b="1" i="0">
                          <a:effectLst/>
                          <a:latin typeface="Arial" panose="020B0604020202020204" pitchFamily="34" charset="0"/>
                        </a:rPr>
                        <a:t>Apr 3</a:t>
                      </a:r>
                      <a:br>
                        <a:rPr lang="en-US" sz="1000" i="0">
                          <a:effectLst/>
                          <a:latin typeface="Arial" panose="020B0604020202020204" pitchFamily="34" charset="0"/>
                        </a:rPr>
                      </a:br>
                      <a:r>
                        <a:rPr lang="en-US" sz="1000" i="0">
                          <a:effectLst/>
                          <a:latin typeface="Arial" panose="020B0604020202020204" pitchFamily="34" charset="0"/>
                        </a:rPr>
                        <a:t>•Aspiring Academy Virtual Session 3- </a:t>
                      </a:r>
                      <a:r>
                        <a:rPr lang="en-US" sz="1000" b="1" i="0">
                          <a:effectLst/>
                          <a:latin typeface="Arial" panose="020B0604020202020204" pitchFamily="34" charset="0"/>
                        </a:rPr>
                        <a:t>Apr 9</a:t>
                      </a:r>
                      <a:br>
                        <a:rPr lang="en-US" sz="1000" i="0">
                          <a:effectLst/>
                          <a:latin typeface="Arial" panose="020B0604020202020204" pitchFamily="34" charset="0"/>
                        </a:rPr>
                      </a:br>
                      <a:r>
                        <a:rPr lang="en-US" sz="1000" i="0">
                          <a:effectLst/>
                          <a:latin typeface="Arial" panose="020B0604020202020204" pitchFamily="34" charset="0"/>
                        </a:rPr>
                        <a:t>•Parent University Virtual Session 3-High Quality IEPs - </a:t>
                      </a:r>
                      <a:r>
                        <a:rPr lang="en-US" sz="1000" b="1" i="0">
                          <a:effectLst/>
                          <a:latin typeface="Arial" panose="020B0604020202020204" pitchFamily="34" charset="0"/>
                        </a:rPr>
                        <a:t>Apr 10</a:t>
                      </a:r>
                      <a:br>
                        <a:rPr lang="en-US" sz="1000" i="0">
                          <a:effectLst/>
                          <a:latin typeface="Arial" panose="020B0604020202020204" pitchFamily="34" charset="0"/>
                        </a:rPr>
                      </a:br>
                      <a:r>
                        <a:rPr lang="en-US" sz="1000" i="0">
                          <a:effectLst/>
                          <a:latin typeface="Arial" panose="020B0604020202020204" pitchFamily="34" charset="0"/>
                        </a:rPr>
                        <a:t>•Spring Special Education Law Conference -</a:t>
                      </a:r>
                      <a:r>
                        <a:rPr lang="en-US" sz="1000" b="1" i="0">
                          <a:effectLst/>
                          <a:latin typeface="Arial" panose="020B0604020202020204" pitchFamily="34" charset="0"/>
                        </a:rPr>
                        <a:t>Apr 15-16</a:t>
                      </a:r>
                      <a:br>
                        <a:rPr lang="en-US" sz="1000" i="0">
                          <a:effectLst/>
                          <a:latin typeface="Arial" panose="020B0604020202020204" pitchFamily="34" charset="0"/>
                        </a:rPr>
                      </a:br>
                      <a:r>
                        <a:rPr lang="en-US" sz="1000" i="0">
                          <a:effectLst/>
                          <a:latin typeface="Arial" panose="020B0604020202020204" pitchFamily="34" charset="0"/>
                        </a:rPr>
                        <a:t>•Alternate Standards Onsite Sessions 2-</a:t>
                      </a:r>
                      <a:r>
                        <a:rPr lang="en-US" sz="1000" b="1" i="0">
                          <a:effectLst/>
                          <a:latin typeface="Arial" panose="020B0604020202020204" pitchFamily="34" charset="0"/>
                        </a:rPr>
                        <a:t>Apr 14-25</a:t>
                      </a:r>
                      <a:br>
                        <a:rPr lang="en-US" sz="1000" i="0">
                          <a:effectLst/>
                          <a:latin typeface="Arial" panose="020B0604020202020204" pitchFamily="34" charset="0"/>
                        </a:rPr>
                      </a:br>
                      <a:r>
                        <a:rPr lang="en-US" sz="1000" i="0">
                          <a:effectLst/>
                          <a:latin typeface="Arial" panose="020B0604020202020204" pitchFamily="34" charset="0"/>
                        </a:rPr>
                        <a:t>•Parent University Virtual Session 4-Comm &amp; Collab - </a:t>
                      </a:r>
                      <a:r>
                        <a:rPr lang="en-US" sz="1000" b="1" i="0">
                          <a:effectLst/>
                          <a:latin typeface="Arial" panose="020B0604020202020204" pitchFamily="34" charset="0"/>
                        </a:rPr>
                        <a:t>Apr 30 </a:t>
                      </a:r>
                      <a:endParaRPr lang="en-US" sz="1000">
                        <a:effectLst/>
                      </a:endParaRPr>
                    </a:p>
                  </a:txBody>
                  <a:tcPr marL="24981" marR="24981" marT="16654" marB="16654">
                    <a:lnL w="9525" cap="flat" cmpd="sng" algn="ctr">
                      <a:solidFill>
                        <a:srgbClr val="CCCCCC"/>
                      </a:solidFill>
                      <a:prstDash val="solid"/>
                      <a:round/>
                      <a:headEnd type="none" w="med" len="med"/>
                      <a:tailEnd type="none" w="med" len="med"/>
                    </a:lnL>
                    <a:lnR w="9525" cap="flat" cmpd="sng" algn="ctr">
                      <a:solidFill>
                        <a:srgbClr val="4AB1F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769484018"/>
                  </a:ext>
                </a:extLst>
              </a:tr>
              <a:tr h="1427584">
                <a:tc>
                  <a:txBody>
                    <a:bodyPr/>
                    <a:lstStyle/>
                    <a:p>
                      <a:pPr rtl="0" fontAlgn="t"/>
                      <a:r>
                        <a:rPr lang="en-US" sz="1700" b="1">
                          <a:effectLst/>
                        </a:rPr>
                        <a:t>May 2025</a:t>
                      </a:r>
                    </a:p>
                  </a:txBody>
                  <a:tcPr marL="24981" marR="24981" marT="16654" marB="16654">
                    <a:lnL w="9525" cap="flat" cmpd="sng" algn="ctr">
                      <a:solidFill>
                        <a:srgbClr val="4AB1F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rtl="0" fontAlgn="t"/>
                      <a:r>
                        <a:rPr lang="en-US" sz="1000" i="0">
                          <a:effectLst/>
                          <a:latin typeface="Arial" panose="020B0604020202020204" pitchFamily="34" charset="0"/>
                        </a:rPr>
                        <a:t>•IDEA Panel Meeting- </a:t>
                      </a:r>
                      <a:r>
                        <a:rPr lang="en-US" sz="1000" b="1" i="0">
                          <a:effectLst/>
                          <a:latin typeface="Arial" panose="020B0604020202020204" pitchFamily="34" charset="0"/>
                        </a:rPr>
                        <a:t>May 1-2</a:t>
                      </a:r>
                      <a:br>
                        <a:rPr lang="en-US" sz="1000" i="0">
                          <a:effectLst/>
                          <a:latin typeface="Arial" panose="020B0604020202020204" pitchFamily="34" charset="0"/>
                        </a:rPr>
                      </a:br>
                      <a:r>
                        <a:rPr lang="en-US" sz="1000" i="0">
                          <a:effectLst/>
                          <a:latin typeface="Arial" panose="020B0604020202020204" pitchFamily="34" charset="0"/>
                        </a:rPr>
                        <a:t>•Aspiring Academy Virtual Session 4 -</a:t>
                      </a:r>
                      <a:r>
                        <a:rPr lang="en-US" sz="1000" b="1" i="0">
                          <a:effectLst/>
                          <a:latin typeface="Arial" panose="020B0604020202020204" pitchFamily="34" charset="0"/>
                        </a:rPr>
                        <a:t>May 7</a:t>
                      </a:r>
                      <a:br>
                        <a:rPr lang="en-US" sz="1000" i="0">
                          <a:effectLst/>
                          <a:latin typeface="Arial" panose="020B0604020202020204" pitchFamily="34" charset="0"/>
                        </a:rPr>
                      </a:br>
                      <a:r>
                        <a:rPr lang="en-US" sz="1000" i="0">
                          <a:effectLst/>
                          <a:latin typeface="Arial" panose="020B0604020202020204" pitchFamily="34" charset="0"/>
                        </a:rPr>
                        <a:t>•Implementing High-Quality IEPs Virtual Session 1 -</a:t>
                      </a:r>
                      <a:r>
                        <a:rPr lang="en-US" sz="1000" b="1" i="0">
                          <a:effectLst/>
                          <a:latin typeface="Arial" panose="020B0604020202020204" pitchFamily="34" charset="0"/>
                        </a:rPr>
                        <a:t>May 8</a:t>
                      </a:r>
                      <a:br>
                        <a:rPr lang="en-US" sz="1000" i="0">
                          <a:effectLst/>
                          <a:latin typeface="Arial" panose="020B0604020202020204" pitchFamily="34" charset="0"/>
                        </a:rPr>
                      </a:br>
                      <a:r>
                        <a:rPr lang="en-US" sz="1000" i="0">
                          <a:effectLst/>
                          <a:latin typeface="Arial" panose="020B0604020202020204" pitchFamily="34" charset="0"/>
                        </a:rPr>
                        <a:t>•Implementing High-Quality IEPs Onsite Sessions-</a:t>
                      </a:r>
                      <a:r>
                        <a:rPr lang="en-US" sz="1000" b="1" i="0">
                          <a:effectLst/>
                          <a:latin typeface="Arial" panose="020B0604020202020204" pitchFamily="34" charset="0"/>
                        </a:rPr>
                        <a:t>May 12-23</a:t>
                      </a:r>
                      <a:br>
                        <a:rPr lang="en-US" sz="1000" i="0">
                          <a:effectLst/>
                          <a:latin typeface="Arial" panose="020B0604020202020204" pitchFamily="34" charset="0"/>
                        </a:rPr>
                      </a:br>
                      <a:r>
                        <a:rPr lang="en-US" sz="1000" i="0">
                          <a:effectLst/>
                          <a:latin typeface="Arial" panose="020B0604020202020204" pitchFamily="34" charset="0"/>
                        </a:rPr>
                        <a:t>•Special Education Director Fellow Virtual Session 3- </a:t>
                      </a:r>
                      <a:r>
                        <a:rPr lang="en-US" sz="1000" b="1" i="0">
                          <a:effectLst/>
                          <a:latin typeface="Arial" panose="020B0604020202020204" pitchFamily="34" charset="0"/>
                        </a:rPr>
                        <a:t>May 14 </a:t>
                      </a:r>
                      <a:r>
                        <a:rPr lang="en-US" sz="1000" b="1" i="0">
                          <a:solidFill>
                            <a:srgbClr val="CC0000"/>
                          </a:solidFill>
                          <a:effectLst/>
                          <a:latin typeface="Arial" panose="020B0604020202020204" pitchFamily="34" charset="0"/>
                        </a:rPr>
                        <a:t>Session Full</a:t>
                      </a:r>
                      <a:r>
                        <a:rPr lang="en-US" sz="1000" b="1" i="0">
                          <a:effectLst/>
                          <a:latin typeface="Arial" panose="020B0604020202020204" pitchFamily="34" charset="0"/>
                        </a:rPr>
                        <a:t> </a:t>
                      </a:r>
                      <a:br>
                        <a:rPr lang="en-US" sz="1000" i="0">
                          <a:effectLst/>
                          <a:latin typeface="Arial" panose="020B0604020202020204" pitchFamily="34" charset="0"/>
                        </a:rPr>
                      </a:br>
                      <a:r>
                        <a:rPr lang="en-US" sz="1000" i="0">
                          <a:effectLst/>
                          <a:latin typeface="Arial" panose="020B0604020202020204" pitchFamily="34" charset="0"/>
                        </a:rPr>
                        <a:t>•Implementing High-Quality IEPs Virtual Session 2- </a:t>
                      </a:r>
                      <a:r>
                        <a:rPr lang="en-US" sz="1000" b="1" i="0">
                          <a:effectLst/>
                          <a:latin typeface="Arial" panose="020B0604020202020204" pitchFamily="34" charset="0"/>
                        </a:rPr>
                        <a:t>May 28</a:t>
                      </a:r>
                      <a:br>
                        <a:rPr lang="en-US" sz="1000" i="0">
                          <a:effectLst/>
                          <a:latin typeface="Arial" panose="020B0604020202020204" pitchFamily="34" charset="0"/>
                        </a:rPr>
                      </a:br>
                      <a:r>
                        <a:rPr lang="en-US" sz="1000" i="0">
                          <a:effectLst/>
                          <a:latin typeface="Arial" panose="020B0604020202020204" pitchFamily="34" charset="0"/>
                        </a:rPr>
                        <a:t>•Parent University Virtual Session 5-Transition- </a:t>
                      </a:r>
                      <a:r>
                        <a:rPr lang="en-US" sz="1000" b="1" i="0">
                          <a:effectLst/>
                          <a:latin typeface="Arial" panose="020B0604020202020204" pitchFamily="34" charset="0"/>
                        </a:rPr>
                        <a:t>May 29</a:t>
                      </a:r>
                      <a:br>
                        <a:rPr lang="en-US" sz="1000" i="0">
                          <a:effectLst/>
                          <a:latin typeface="Arial" panose="020B0604020202020204" pitchFamily="34" charset="0"/>
                        </a:rPr>
                      </a:br>
                      <a:endParaRPr lang="en-US" sz="1000">
                        <a:effectLst/>
                      </a:endParaRPr>
                    </a:p>
                  </a:txBody>
                  <a:tcPr marL="24981" marR="24981" marT="16654" marB="16654">
                    <a:lnL w="9525" cap="flat" cmpd="sng" algn="ctr">
                      <a:solidFill>
                        <a:srgbClr val="CCCCCC"/>
                      </a:solidFill>
                      <a:prstDash val="solid"/>
                      <a:round/>
                      <a:headEnd type="none" w="med" len="med"/>
                      <a:tailEnd type="none" w="med" len="med"/>
                    </a:lnL>
                    <a:lnR w="9525" cap="flat" cmpd="sng" algn="ctr">
                      <a:solidFill>
                        <a:srgbClr val="4AB1F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039963499"/>
                  </a:ext>
                </a:extLst>
              </a:tr>
              <a:tr h="385369">
                <a:tc>
                  <a:txBody>
                    <a:bodyPr/>
                    <a:lstStyle/>
                    <a:p>
                      <a:pPr rtl="0" fontAlgn="t"/>
                      <a:r>
                        <a:rPr lang="en-US" sz="1700" b="1">
                          <a:effectLst/>
                        </a:rPr>
                        <a:t>June 2025</a:t>
                      </a:r>
                    </a:p>
                  </a:txBody>
                  <a:tcPr marL="24981" marR="24981" marT="16654" marB="16654">
                    <a:lnL w="9525" cap="flat" cmpd="sng" algn="ctr">
                      <a:solidFill>
                        <a:srgbClr val="4AB1F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4AB1F1"/>
                      </a:solidFill>
                      <a:prstDash val="solid"/>
                      <a:round/>
                      <a:headEnd type="none" w="med" len="med"/>
                      <a:tailEnd type="none" w="med" len="med"/>
                    </a:lnB>
                    <a:noFill/>
                  </a:tcPr>
                </a:tc>
                <a:tc>
                  <a:txBody>
                    <a:bodyPr/>
                    <a:lstStyle/>
                    <a:p>
                      <a:pPr rtl="0" fontAlgn="t"/>
                      <a:r>
                        <a:rPr lang="en-US" sz="1000" i="0" dirty="0">
                          <a:effectLst/>
                          <a:latin typeface="Arial" panose="020B0604020202020204" pitchFamily="34" charset="0"/>
                        </a:rPr>
                        <a:t>•Special Education Director Fellow Onsite Sessions 2 &amp;4 -</a:t>
                      </a:r>
                      <a:r>
                        <a:rPr lang="en-US" sz="1000" b="1" i="0" dirty="0">
                          <a:effectLst/>
                          <a:latin typeface="Arial" panose="020B0604020202020204" pitchFamily="34" charset="0"/>
                        </a:rPr>
                        <a:t>June 10-12 </a:t>
                      </a:r>
                      <a:r>
                        <a:rPr lang="en-US" sz="1000" b="1" i="0" dirty="0">
                          <a:solidFill>
                            <a:srgbClr val="CC0000"/>
                          </a:solidFill>
                          <a:effectLst/>
                          <a:latin typeface="Arial" panose="020B0604020202020204" pitchFamily="34" charset="0"/>
                        </a:rPr>
                        <a:t>Session Full</a:t>
                      </a:r>
                      <a:r>
                        <a:rPr lang="en-US" sz="1000" b="1" i="0" dirty="0">
                          <a:effectLst/>
                          <a:latin typeface="Arial" panose="020B0604020202020204" pitchFamily="34" charset="0"/>
                        </a:rPr>
                        <a:t> </a:t>
                      </a:r>
                      <a:br>
                        <a:rPr lang="en-US" sz="1000" i="0" dirty="0">
                          <a:effectLst/>
                          <a:latin typeface="Arial" panose="020B0604020202020204" pitchFamily="34" charset="0"/>
                        </a:rPr>
                      </a:br>
                      <a:r>
                        <a:rPr lang="en-US" sz="1000" i="0" dirty="0">
                          <a:effectLst/>
                          <a:latin typeface="Arial" panose="020B0604020202020204" pitchFamily="34" charset="0"/>
                        </a:rPr>
                        <a:t>•Aspiring Academy Virtual Session 5 </a:t>
                      </a:r>
                      <a:r>
                        <a:rPr lang="en-US" sz="1000" b="1" i="0" dirty="0">
                          <a:effectLst/>
                          <a:latin typeface="Arial" panose="020B0604020202020204" pitchFamily="34" charset="0"/>
                        </a:rPr>
                        <a:t>-June 18</a:t>
                      </a:r>
                      <a:endParaRPr lang="en-US" sz="1000" dirty="0">
                        <a:effectLst/>
                      </a:endParaRPr>
                    </a:p>
                  </a:txBody>
                  <a:tcPr marL="24981" marR="24981" marT="16654" marB="16654">
                    <a:lnL w="9525" cap="flat" cmpd="sng" algn="ctr">
                      <a:solidFill>
                        <a:srgbClr val="CCCCCC"/>
                      </a:solidFill>
                      <a:prstDash val="solid"/>
                      <a:round/>
                      <a:headEnd type="none" w="med" len="med"/>
                      <a:tailEnd type="none" w="med" len="med"/>
                    </a:lnL>
                    <a:lnR w="9525" cap="flat" cmpd="sng" algn="ctr">
                      <a:solidFill>
                        <a:srgbClr val="4AB1F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4AB1F1"/>
                      </a:solidFill>
                      <a:prstDash val="solid"/>
                      <a:round/>
                      <a:headEnd type="none" w="med" len="med"/>
                      <a:tailEnd type="none" w="med" len="med"/>
                    </a:lnB>
                    <a:noFill/>
                  </a:tcPr>
                </a:tc>
                <a:extLst>
                  <a:ext uri="{0D108BD9-81ED-4DB2-BD59-A6C34878D82A}">
                    <a16:rowId xmlns:a16="http://schemas.microsoft.com/office/drawing/2014/main" val="3313822996"/>
                  </a:ext>
                </a:extLst>
              </a:tr>
            </a:tbl>
          </a:graphicData>
        </a:graphic>
      </p:graphicFrame>
    </p:spTree>
    <p:extLst>
      <p:ext uri="{BB962C8B-B14F-4D97-AF65-F5344CB8AC3E}">
        <p14:creationId xmlns:p14="http://schemas.microsoft.com/office/powerpoint/2010/main" val="722529515"/>
      </p:ext>
    </p:extLst>
  </p:cSld>
  <p:clrMapOvr>
    <a:masterClrMapping/>
  </p:clrMapOvr>
  <p:transition spd="slow">
    <p:push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9D6700-2F14-B619-CEED-9AFE2AFC3330}"/>
              </a:ext>
            </a:extLst>
          </p:cNvPr>
          <p:cNvSpPr>
            <a:spLocks noGrp="1"/>
          </p:cNvSpPr>
          <p:nvPr>
            <p:ph type="sldNum" sz="quarter" idx="12"/>
          </p:nvPr>
        </p:nvSpPr>
        <p:spPr/>
        <p:txBody>
          <a:bodyPr/>
          <a:lstStyle/>
          <a:p>
            <a:fld id="{B6F15528-21DE-4FAA-801E-634DDDAF4B2B}" type="slidenum">
              <a:rPr lang="en-US" smtClean="0"/>
              <a:pPr/>
              <a:t>19</a:t>
            </a:fld>
            <a:endParaRPr lang="en-US"/>
          </a:p>
        </p:txBody>
      </p:sp>
      <p:sp>
        <p:nvSpPr>
          <p:cNvPr id="3" name="TextBox 2">
            <a:extLst>
              <a:ext uri="{FF2B5EF4-FFF2-40B4-BE49-F238E27FC236}">
                <a16:creationId xmlns:a16="http://schemas.microsoft.com/office/drawing/2014/main" id="{DD1C787E-F5CA-DFFE-B9EA-51EA9ABFA182}"/>
              </a:ext>
            </a:extLst>
          </p:cNvPr>
          <p:cNvSpPr txBox="1"/>
          <p:nvPr/>
        </p:nvSpPr>
        <p:spPr>
          <a:xfrm>
            <a:off x="0" y="745965"/>
            <a:ext cx="121919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FFFFFF"/>
                </a:solidFill>
                <a:latin typeface="Arial Black" panose="020B0A04020102020204" pitchFamily="34" charset="0"/>
              </a:rPr>
              <a:t>2024-2025 Program Monitoring</a:t>
            </a:r>
            <a:endParaRPr lang="en-US" sz="4000" b="1" dirty="0">
              <a:latin typeface="Arial Black" panose="020B0A04020102020204" pitchFamily="34" charset="0"/>
            </a:endParaRPr>
          </a:p>
        </p:txBody>
      </p:sp>
      <p:sp>
        <p:nvSpPr>
          <p:cNvPr id="4" name="TextBox 3">
            <a:extLst>
              <a:ext uri="{FF2B5EF4-FFF2-40B4-BE49-F238E27FC236}">
                <a16:creationId xmlns:a16="http://schemas.microsoft.com/office/drawing/2014/main" id="{D7AB75F2-C3D3-A002-1A77-9BA8ACF9C5F0}"/>
              </a:ext>
            </a:extLst>
          </p:cNvPr>
          <p:cNvSpPr txBox="1"/>
          <p:nvPr/>
        </p:nvSpPr>
        <p:spPr>
          <a:xfrm>
            <a:off x="471055" y="4890656"/>
            <a:ext cx="10418618" cy="1477328"/>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dirty="0"/>
              <a:t>Primary Objectives </a:t>
            </a:r>
          </a:p>
          <a:p>
            <a:pPr marL="285750" indent="-285750">
              <a:buFont typeface="Arial" panose="020B0604020202020204" pitchFamily="34" charset="0"/>
              <a:buChar char="•"/>
            </a:pPr>
            <a:r>
              <a:rPr lang="en-US" sz="1800" dirty="0"/>
              <a:t>Identify strengths</a:t>
            </a:r>
            <a:endParaRPr lang="en-US" dirty="0"/>
          </a:p>
          <a:p>
            <a:pPr marL="285750" indent="-285750">
              <a:buFont typeface="Arial" panose="020B0604020202020204" pitchFamily="34" charset="0"/>
              <a:buChar char="•"/>
            </a:pPr>
            <a:r>
              <a:rPr lang="en-US" sz="1800" dirty="0"/>
              <a:t>Address areas for improvement; identify and correct noncompliance</a:t>
            </a:r>
            <a:endParaRPr lang="en-US" dirty="0"/>
          </a:p>
          <a:p>
            <a:pPr marL="285750" indent="-285750">
              <a:buFont typeface="Arial" panose="020B0604020202020204" pitchFamily="34" charset="0"/>
              <a:buChar char="•"/>
            </a:pPr>
            <a:r>
              <a:rPr lang="en-US" sz="1800" dirty="0"/>
              <a:t>Enhance outcomes for all students</a:t>
            </a:r>
            <a:endParaRPr lang="en-US" dirty="0"/>
          </a:p>
          <a:p>
            <a:pPr marL="285750" indent="-285750">
              <a:buFont typeface="Arial" panose="020B0604020202020204" pitchFamily="34" charset="0"/>
              <a:buChar char="•"/>
            </a:pPr>
            <a:r>
              <a:rPr lang="en-US" sz="1800" dirty="0"/>
              <a:t>Identify potential statewide professional development opportunities</a:t>
            </a:r>
            <a:endParaRPr lang="en-US" dirty="0"/>
          </a:p>
        </p:txBody>
      </p:sp>
      <p:sp>
        <p:nvSpPr>
          <p:cNvPr id="5" name="TextBox 4">
            <a:extLst>
              <a:ext uri="{FF2B5EF4-FFF2-40B4-BE49-F238E27FC236}">
                <a16:creationId xmlns:a16="http://schemas.microsoft.com/office/drawing/2014/main" id="{F20AAE82-76CC-561E-01C5-0D2F4295A634}"/>
              </a:ext>
            </a:extLst>
          </p:cNvPr>
          <p:cNvSpPr txBox="1"/>
          <p:nvPr/>
        </p:nvSpPr>
        <p:spPr>
          <a:xfrm>
            <a:off x="360218" y="1856509"/>
            <a:ext cx="3616035" cy="2308324"/>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t>On-Site Monitoring </a:t>
            </a:r>
            <a:endParaRPr lang="en-US" b="1" dirty="0"/>
          </a:p>
          <a:p>
            <a:pPr marL="285750" indent="-285750">
              <a:buChar char="•"/>
            </a:pPr>
            <a:r>
              <a:rPr lang="en-US" sz="1600" dirty="0"/>
              <a:t>Involves in-person visits to schools withing each LEA.</a:t>
            </a:r>
          </a:p>
          <a:p>
            <a:pPr marL="285750" indent="-285750">
              <a:buChar char="•"/>
            </a:pPr>
            <a:r>
              <a:rPr lang="en-US" sz="1600" dirty="0"/>
              <a:t>Comprehensive reviews include interviews, classroom observations, and documentation analysis.</a:t>
            </a:r>
          </a:p>
          <a:p>
            <a:pPr lvl="8">
              <a:buChar char="•"/>
            </a:pPr>
            <a:endParaRPr lang="en-US" sz="1600" dirty="0"/>
          </a:p>
          <a:p>
            <a:pPr lvl="4">
              <a:buChar char="•"/>
            </a:pPr>
            <a:endParaRPr lang="en-US" sz="1600" dirty="0"/>
          </a:p>
        </p:txBody>
      </p:sp>
      <p:sp>
        <p:nvSpPr>
          <p:cNvPr id="6" name="TextBox 5">
            <a:extLst>
              <a:ext uri="{FF2B5EF4-FFF2-40B4-BE49-F238E27FC236}">
                <a16:creationId xmlns:a16="http://schemas.microsoft.com/office/drawing/2014/main" id="{D9AE5F06-97F5-26B8-8C6D-9101BA58A3B5}"/>
              </a:ext>
            </a:extLst>
          </p:cNvPr>
          <p:cNvSpPr txBox="1"/>
          <p:nvPr/>
        </p:nvSpPr>
        <p:spPr>
          <a:xfrm>
            <a:off x="4332488" y="1856508"/>
            <a:ext cx="3329074" cy="2308862"/>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t>Desktop Monitoring</a:t>
            </a:r>
            <a:endParaRPr lang="en-US"/>
          </a:p>
          <a:p>
            <a:pPr marL="342900" indent="-342900">
              <a:buChar char="•"/>
            </a:pPr>
            <a:r>
              <a:rPr lang="en-US"/>
              <a:t>Conducted remotely through reviews of documentation and data submitted by LEAs.</a:t>
            </a:r>
          </a:p>
          <a:p>
            <a:pPr marL="342900" indent="-342900">
              <a:buChar char="•"/>
            </a:pPr>
            <a:r>
              <a:rPr lang="en-US"/>
              <a:t>Focuses on analyzing IEPs assessment data, and other relevant materials to ensure compliance with federal and state regulations and to identify areas for improvement.</a:t>
            </a:r>
          </a:p>
        </p:txBody>
      </p:sp>
      <p:sp>
        <p:nvSpPr>
          <p:cNvPr id="7" name="TextBox 6">
            <a:extLst>
              <a:ext uri="{FF2B5EF4-FFF2-40B4-BE49-F238E27FC236}">
                <a16:creationId xmlns:a16="http://schemas.microsoft.com/office/drawing/2014/main" id="{108E1141-6A98-89A6-D546-67E59A90E766}"/>
              </a:ext>
            </a:extLst>
          </p:cNvPr>
          <p:cNvSpPr txBox="1"/>
          <p:nvPr/>
        </p:nvSpPr>
        <p:spPr>
          <a:xfrm>
            <a:off x="7966363" y="1856509"/>
            <a:ext cx="3519054" cy="2277547"/>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t>Self-Monitoring </a:t>
            </a:r>
            <a:endParaRPr lang="en-US"/>
          </a:p>
          <a:p>
            <a:pPr marL="342900" indent="-342900">
              <a:buChar char="•"/>
            </a:pPr>
            <a:r>
              <a:rPr lang="en-US"/>
              <a:t>LEAs are responsible for conducting internal monitoring activities and submitting findings to OSE. </a:t>
            </a:r>
          </a:p>
          <a:p>
            <a:pPr marL="342900" indent="-342900" algn="l">
              <a:buChar char="•"/>
            </a:pPr>
            <a:r>
              <a:rPr lang="en-US"/>
              <a:t>Encourages LEAs to take ownership of their special education programs while receiving guidance and support as needed.</a:t>
            </a:r>
          </a:p>
          <a:p>
            <a:pPr marL="342900" indent="-342900">
              <a:buAutoNum type="alphaLcPeriod"/>
            </a:pPr>
            <a:endParaRPr lang="en-US"/>
          </a:p>
          <a:p>
            <a:endParaRPr lang="en-US"/>
          </a:p>
        </p:txBody>
      </p:sp>
      <p:pic>
        <p:nvPicPr>
          <p:cNvPr id="4098" name="Picture 2" descr="Pink Heart Balloons 12 PACK Rose Gold Valentines Day Mylar Balloon Set  Metallic Foil Heart Shaped Decorations">
            <a:extLst>
              <a:ext uri="{FF2B5EF4-FFF2-40B4-BE49-F238E27FC236}">
                <a16:creationId xmlns:a16="http://schemas.microsoft.com/office/drawing/2014/main" id="{7A70585A-386D-D85C-CC93-DFD4CFAC4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8147" y="5648241"/>
            <a:ext cx="1203264" cy="1209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731997"/>
      </p:ext>
    </p:extLst>
  </p:cSld>
  <p:clrMapOvr>
    <a:masterClrMapping/>
  </p:clrMapOvr>
  <p:transition spd="slow">
    <p:push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
          <p:cNvSpPr txBox="1">
            <a:spLocks noGrp="1"/>
          </p:cNvSpPr>
          <p:nvPr>
            <p:ph type="ctrTitle"/>
          </p:nvPr>
        </p:nvSpPr>
        <p:spPr>
          <a:xfrm>
            <a:off x="451272" y="0"/>
            <a:ext cx="4202884" cy="235730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A3D4B"/>
              </a:buClr>
              <a:buSzPts val="5400"/>
              <a:buFont typeface="Calibri"/>
              <a:buNone/>
            </a:pPr>
            <a:r>
              <a:rPr lang="en-US" sz="4700" b="1">
                <a:solidFill>
                  <a:schemeClr val="bg2"/>
                </a:solidFill>
                <a:latin typeface="Arial Black" panose="020B0A04020102020204" pitchFamily="34" charset="0"/>
              </a:rPr>
              <a:t>Office Hour Sessions</a:t>
            </a:r>
            <a:endParaRPr sz="3300" b="1">
              <a:solidFill>
                <a:schemeClr val="bg2"/>
              </a:solidFill>
              <a:latin typeface="Arial Black" panose="020B0A04020102020204" pitchFamily="34" charset="0"/>
            </a:endParaRPr>
          </a:p>
        </p:txBody>
      </p:sp>
      <p:sp>
        <p:nvSpPr>
          <p:cNvPr id="104" name="Google Shape;104;p1"/>
          <p:cNvSpPr txBox="1">
            <a:spLocks noGrp="1"/>
          </p:cNvSpPr>
          <p:nvPr>
            <p:ph type="subTitle" idx="1"/>
          </p:nvPr>
        </p:nvSpPr>
        <p:spPr>
          <a:xfrm>
            <a:off x="459072" y="4075326"/>
            <a:ext cx="6452170" cy="121934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None/>
            </a:pPr>
            <a:r>
              <a:rPr lang="en-US" sz="2600">
                <a:solidFill>
                  <a:schemeClr val="dk2"/>
                </a:solidFill>
                <a:latin typeface="Arial Black"/>
              </a:rPr>
              <a:t>Dr. Margaret Cage</a:t>
            </a:r>
          </a:p>
          <a:p>
            <a:pPr marL="0" indent="0">
              <a:lnSpc>
                <a:spcPct val="100000"/>
              </a:lnSpc>
              <a:spcBef>
                <a:spcPts val="0"/>
              </a:spcBef>
            </a:pPr>
            <a:r>
              <a:rPr lang="en-US" sz="2600">
                <a:solidFill>
                  <a:schemeClr val="dk2"/>
                </a:solidFill>
                <a:latin typeface="Arial Black"/>
              </a:rPr>
              <a:t>Deputy Secretary </a:t>
            </a:r>
            <a:endParaRPr lang="en-US" sz="2600">
              <a:solidFill>
                <a:schemeClr val="dk2"/>
              </a:solidFill>
              <a:latin typeface="Arial Black" panose="020B0A04020102020204" pitchFamily="34" charset="0"/>
            </a:endParaRPr>
          </a:p>
          <a:p>
            <a:pPr marL="0" lvl="0" indent="0" algn="l" rtl="0">
              <a:lnSpc>
                <a:spcPct val="100000"/>
              </a:lnSpc>
              <a:spcBef>
                <a:spcPts val="0"/>
              </a:spcBef>
              <a:spcAft>
                <a:spcPts val="0"/>
              </a:spcAft>
              <a:buSzPts val="2400"/>
              <a:buNone/>
            </a:pPr>
            <a:r>
              <a:rPr lang="en-US" sz="2600">
                <a:solidFill>
                  <a:schemeClr val="dk2"/>
                </a:solidFill>
                <a:latin typeface="Arial Black"/>
              </a:rPr>
              <a:t>The Office of Special Education </a:t>
            </a:r>
            <a:endParaRPr lang="en-US">
              <a:solidFill>
                <a:schemeClr val="dk2"/>
              </a:solidFill>
              <a:latin typeface="Arial Black"/>
            </a:endParaRPr>
          </a:p>
        </p:txBody>
      </p:sp>
      <p:pic>
        <p:nvPicPr>
          <p:cNvPr id="105" name="Google Shape;105;p1"/>
          <p:cNvPicPr preferRelativeResize="0">
            <a:picLocks noGrp="1"/>
          </p:cNvPicPr>
          <p:nvPr>
            <p:ph type="pic" idx="2"/>
          </p:nvPr>
        </p:nvPicPr>
        <p:blipFill rotWithShape="1">
          <a:blip r:embed="rId3">
            <a:alphaModFix/>
          </a:blip>
          <a:srcRect t="4283" b="4282"/>
          <a:stretch/>
        </p:blipFill>
        <p:spPr>
          <a:xfrm>
            <a:off x="7537845" y="939800"/>
            <a:ext cx="4487785" cy="5648960"/>
          </a:xfrm>
          <a:prstGeom prst="rect">
            <a:avLst/>
          </a:prstGeom>
          <a:noFill/>
          <a:ln>
            <a:noFill/>
          </a:ln>
        </p:spPr>
      </p:pic>
      <p:sp>
        <p:nvSpPr>
          <p:cNvPr id="107" name="Google Shape;107;p1"/>
          <p:cNvSpPr txBox="1"/>
          <p:nvPr/>
        </p:nvSpPr>
        <p:spPr>
          <a:xfrm>
            <a:off x="576783" y="5468040"/>
            <a:ext cx="45546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i="1">
                <a:latin typeface="Georgia" panose="02040502050405020303" pitchFamily="18" charset="0"/>
                <a:ea typeface="Calibri"/>
                <a:cs typeface="Calibri"/>
                <a:sym typeface="Calibri"/>
              </a:rPr>
              <a:t>February 18</a:t>
            </a:r>
            <a:r>
              <a:rPr lang="en-US" sz="2000" b="0" i="1" u="none" strike="noStrike" cap="none">
                <a:solidFill>
                  <a:srgbClr val="000000"/>
                </a:solidFill>
                <a:latin typeface="Georgia" panose="02040502050405020303" pitchFamily="18" charset="0"/>
                <a:ea typeface="Calibri"/>
                <a:cs typeface="Calibri"/>
                <a:sym typeface="Calibri"/>
              </a:rPr>
              <a:t>, 2025</a:t>
            </a:r>
            <a:endParaRPr sz="2000" b="0" i="1" u="none" strike="noStrike" cap="none">
              <a:solidFill>
                <a:srgbClr val="000000"/>
              </a:solidFill>
              <a:latin typeface="Georgia" panose="02040502050405020303" pitchFamily="18" charset="0"/>
              <a:ea typeface="Calibri"/>
              <a:cs typeface="Calibri"/>
              <a:sym typeface="Calibri"/>
            </a:endParaRPr>
          </a:p>
        </p:txBody>
      </p:sp>
      <p:sp>
        <p:nvSpPr>
          <p:cNvPr id="108" name="Google Shape;108;p1"/>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2</a:t>
            </a:fld>
            <a:endParaRPr/>
          </a:p>
        </p:txBody>
      </p:sp>
      <p:pic>
        <p:nvPicPr>
          <p:cNvPr id="2056" name="Picture 8" descr="Valentines Day Images – Browse 11,686,475 Stock Photos, Vectors, and Video  | Adobe Stock">
            <a:extLst>
              <a:ext uri="{FF2B5EF4-FFF2-40B4-BE49-F238E27FC236}">
                <a16:creationId xmlns:a16="http://schemas.microsoft.com/office/drawing/2014/main" id="{783DEF49-4DA1-AC67-3009-7884B1B688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18021"/>
            <a:ext cx="3660371" cy="23573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1DB55-BB30-B5EE-8658-EEE66D7FA9FB}"/>
              </a:ext>
            </a:extLst>
          </p:cNvPr>
          <p:cNvSpPr>
            <a:spLocks noGrp="1"/>
          </p:cNvSpPr>
          <p:nvPr>
            <p:ph type="title"/>
          </p:nvPr>
        </p:nvSpPr>
        <p:spPr>
          <a:xfrm>
            <a:off x="0" y="392699"/>
            <a:ext cx="12192000" cy="1036850"/>
          </a:xfrm>
        </p:spPr>
        <p:txBody>
          <a:bodyPr>
            <a:noAutofit/>
          </a:bodyPr>
          <a:lstStyle/>
          <a:p>
            <a:pPr algn="ctr"/>
            <a:r>
              <a:rPr lang="en-US" b="1" dirty="0">
                <a:latin typeface="Arial Black" panose="020B0A04020102020204" pitchFamily="34" charset="0"/>
              </a:rPr>
              <a:t>Program Monitor Trainings and </a:t>
            </a:r>
            <a:br>
              <a:rPr lang="en-US" b="1" dirty="0">
                <a:latin typeface="Arial Black" panose="020B0A04020102020204" pitchFamily="34" charset="0"/>
              </a:rPr>
            </a:br>
            <a:r>
              <a:rPr lang="en-US" b="1" dirty="0">
                <a:latin typeface="Arial Black" panose="020B0A04020102020204" pitchFamily="34" charset="0"/>
              </a:rPr>
              <a:t>Windows of Execution</a:t>
            </a:r>
          </a:p>
        </p:txBody>
      </p:sp>
      <p:sp>
        <p:nvSpPr>
          <p:cNvPr id="4" name="Slide Number Placeholder 3">
            <a:extLst>
              <a:ext uri="{FF2B5EF4-FFF2-40B4-BE49-F238E27FC236}">
                <a16:creationId xmlns:a16="http://schemas.microsoft.com/office/drawing/2014/main" id="{02142E06-A883-8DE7-3784-74ED9787FEA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20</a:t>
            </a:fld>
            <a:endParaRPr lang="en-US"/>
          </a:p>
        </p:txBody>
      </p:sp>
      <p:graphicFrame>
        <p:nvGraphicFramePr>
          <p:cNvPr id="6" name="Table 5">
            <a:extLst>
              <a:ext uri="{FF2B5EF4-FFF2-40B4-BE49-F238E27FC236}">
                <a16:creationId xmlns:a16="http://schemas.microsoft.com/office/drawing/2014/main" id="{53FB7409-5DEA-7694-3D42-161D31E243DD}"/>
              </a:ext>
            </a:extLst>
          </p:cNvPr>
          <p:cNvGraphicFramePr>
            <a:graphicFrameLocks noGrp="1"/>
          </p:cNvGraphicFramePr>
          <p:nvPr>
            <p:extLst>
              <p:ext uri="{D42A27DB-BD31-4B8C-83A1-F6EECF244321}">
                <p14:modId xmlns:p14="http://schemas.microsoft.com/office/powerpoint/2010/main" val="637523887"/>
              </p:ext>
            </p:extLst>
          </p:nvPr>
        </p:nvGraphicFramePr>
        <p:xfrm>
          <a:off x="699370" y="1617945"/>
          <a:ext cx="10797424" cy="4718136"/>
        </p:xfrm>
        <a:graphic>
          <a:graphicData uri="http://schemas.openxmlformats.org/drawingml/2006/table">
            <a:tbl>
              <a:tblPr bandRow="1">
                <a:tableStyleId>{5C22544A-7EE6-4342-B048-85BDC9FD1C3A}</a:tableStyleId>
              </a:tblPr>
              <a:tblGrid>
                <a:gridCol w="5398712">
                  <a:extLst>
                    <a:ext uri="{9D8B030D-6E8A-4147-A177-3AD203B41FA5}">
                      <a16:colId xmlns:a16="http://schemas.microsoft.com/office/drawing/2014/main" val="3712485231"/>
                    </a:ext>
                  </a:extLst>
                </a:gridCol>
                <a:gridCol w="5398712">
                  <a:extLst>
                    <a:ext uri="{9D8B030D-6E8A-4147-A177-3AD203B41FA5}">
                      <a16:colId xmlns:a16="http://schemas.microsoft.com/office/drawing/2014/main" val="1801184485"/>
                    </a:ext>
                  </a:extLst>
                </a:gridCol>
              </a:tblGrid>
              <a:tr h="4718136">
                <a:tc>
                  <a:txBody>
                    <a:bodyPr/>
                    <a:lstStyle/>
                    <a:p>
                      <a:pPr lvl="0">
                        <a:lnSpc>
                          <a:spcPts val="1725"/>
                        </a:lnSpc>
                        <a:buNone/>
                      </a:pPr>
                      <a:r>
                        <a:rPr lang="en-US" sz="1600" b="0" i="0" u="none" strike="noStrike" noProof="0">
                          <a:solidFill>
                            <a:srgbClr val="000000"/>
                          </a:solidFill>
                          <a:effectLst/>
                          <a:latin typeface="Calibri"/>
                        </a:rPr>
                        <a:t>Recording link coming!</a:t>
                      </a:r>
                      <a:endParaRPr lang="en-US"/>
                    </a:p>
                    <a:p>
                      <a:pPr lvl="0">
                        <a:lnSpc>
                          <a:spcPts val="1725"/>
                        </a:lnSpc>
                        <a:buNone/>
                      </a:pPr>
                      <a:r>
                        <a:rPr lang="en-US" sz="1800" b="1">
                          <a:solidFill>
                            <a:srgbClr val="000000"/>
                          </a:solidFill>
                          <a:effectLst/>
                          <a:latin typeface="Calibri"/>
                        </a:rPr>
                        <a:t>February 5, 2025:</a:t>
                      </a:r>
                      <a:r>
                        <a:rPr lang="en-US" sz="1800" b="0">
                          <a:solidFill>
                            <a:srgbClr val="000000"/>
                          </a:solidFill>
                          <a:effectLst/>
                          <a:latin typeface="Calibri"/>
                        </a:rPr>
                        <a:t> Participate in an introductory monitoring webinar.  </a:t>
                      </a:r>
                      <a:endParaRPr lang="en-US" sz="1800" b="1">
                        <a:solidFill>
                          <a:srgbClr val="FFFFFF"/>
                        </a:solidFill>
                        <a:effectLst/>
                        <a:latin typeface="Calibri"/>
                      </a:endParaRPr>
                    </a:p>
                    <a:p>
                      <a:pPr lvl="0">
                        <a:lnSpc>
                          <a:spcPts val="1725"/>
                        </a:lnSpc>
                        <a:buNone/>
                      </a:pPr>
                      <a:endParaRPr lang="en-US" sz="1800" b="0">
                        <a:solidFill>
                          <a:srgbClr val="000000"/>
                        </a:solidFill>
                        <a:effectLst/>
                        <a:latin typeface="Calibri"/>
                      </a:endParaRPr>
                    </a:p>
                    <a:p>
                      <a:pPr lvl="0">
                        <a:lnSpc>
                          <a:spcPts val="1725"/>
                        </a:lnSpc>
                        <a:buNone/>
                      </a:pPr>
                      <a:r>
                        <a:rPr lang="en-US" sz="1800" b="0">
                          <a:solidFill>
                            <a:srgbClr val="000000"/>
                          </a:solidFill>
                          <a:effectLst/>
                          <a:latin typeface="Calibri"/>
                        </a:rPr>
                        <a:t>Upcoming!  </a:t>
                      </a:r>
                    </a:p>
                    <a:p>
                      <a:pPr fontAlgn="base">
                        <a:lnSpc>
                          <a:spcPts val="1725"/>
                        </a:lnSpc>
                      </a:pPr>
                      <a:r>
                        <a:rPr lang="en-US" sz="1800" b="1">
                          <a:solidFill>
                            <a:srgbClr val="000000"/>
                          </a:solidFill>
                          <a:effectLst/>
                          <a:latin typeface="Calibri"/>
                        </a:rPr>
                        <a:t>February 18, 2025:</a:t>
                      </a:r>
                      <a:r>
                        <a:rPr lang="en-US" sz="1800" b="0">
                          <a:solidFill>
                            <a:srgbClr val="000000"/>
                          </a:solidFill>
                          <a:effectLst/>
                          <a:latin typeface="Calibri"/>
                        </a:rPr>
                        <a:t> Participate in a virtual NMPED-hosted training session for LEAs to review monitoring expectations and receive guidance on required documentation. </a:t>
                      </a:r>
                      <a:endParaRPr lang="en-US" sz="1800" b="1">
                        <a:solidFill>
                          <a:srgbClr val="FFFFFF"/>
                        </a:solidFill>
                        <a:effectLst/>
                        <a:latin typeface="Calibri"/>
                      </a:endParaRPr>
                    </a:p>
                    <a:p>
                      <a:pPr lvl="0" algn="l">
                        <a:lnSpc>
                          <a:spcPct val="100000"/>
                        </a:lnSpc>
                        <a:spcBef>
                          <a:spcPts val="0"/>
                        </a:spcBef>
                        <a:spcAft>
                          <a:spcPts val="0"/>
                        </a:spcAft>
                        <a:buNone/>
                      </a:pPr>
                      <a:r>
                        <a:rPr lang="en-US" sz="1800" b="0" i="0" u="none" strike="noStrike" noProof="0">
                          <a:solidFill>
                            <a:srgbClr val="000000"/>
                          </a:solidFill>
                          <a:effectLst/>
                          <a:latin typeface="Calibri"/>
                          <a:hlinkClick r:id="rId2"/>
                        </a:rPr>
                        <a:t>Registration Link for February 18</a:t>
                      </a:r>
                      <a:r>
                        <a:rPr lang="en-US" sz="1800" b="0" i="0" u="none" strike="noStrike" baseline="30000" noProof="0">
                          <a:solidFill>
                            <a:srgbClr val="000000"/>
                          </a:solidFill>
                          <a:effectLst/>
                          <a:latin typeface="Calibri"/>
                          <a:hlinkClick r:id="rId2"/>
                        </a:rPr>
                        <a:t>th</a:t>
                      </a:r>
                      <a:r>
                        <a:rPr lang="en-US" sz="1800" b="0" i="0" u="none" strike="noStrike" noProof="0">
                          <a:solidFill>
                            <a:srgbClr val="000000"/>
                          </a:solidFill>
                          <a:effectLst/>
                          <a:latin typeface="Calibri"/>
                        </a:rPr>
                        <a:t> – Virtual Session </a:t>
                      </a:r>
                      <a:endParaRPr lang="en-US" sz="1800">
                        <a:latin typeface="Calibri"/>
                      </a:endParaRPr>
                    </a:p>
                    <a:p>
                      <a:pPr lvl="0">
                        <a:lnSpc>
                          <a:spcPts val="1725"/>
                        </a:lnSpc>
                        <a:buNone/>
                      </a:pPr>
                      <a:endParaRPr lang="en-US" sz="1800" b="0">
                        <a:solidFill>
                          <a:srgbClr val="000000"/>
                        </a:solidFill>
                        <a:effectLst/>
                        <a:latin typeface="Calibri"/>
                      </a:endParaRPr>
                    </a:p>
                    <a:p>
                      <a:pPr fontAlgn="base">
                        <a:lnSpc>
                          <a:spcPts val="1725"/>
                        </a:lnSpc>
                      </a:pPr>
                      <a:r>
                        <a:rPr lang="en-US" sz="1800" b="1">
                          <a:solidFill>
                            <a:srgbClr val="000000"/>
                          </a:solidFill>
                          <a:effectLst/>
                          <a:latin typeface="Calibri"/>
                        </a:rPr>
                        <a:t>February 19, 2025:</a:t>
                      </a:r>
                      <a:r>
                        <a:rPr lang="en-US" sz="1800" b="0">
                          <a:solidFill>
                            <a:srgbClr val="000000"/>
                          </a:solidFill>
                          <a:effectLst/>
                          <a:latin typeface="Calibri"/>
                        </a:rPr>
                        <a:t> Participate in an in-person NMPED-hosted training session for LEAs to review monitoring expectations and receive guidance on required documentation. </a:t>
                      </a:r>
                    </a:p>
                    <a:p>
                      <a:pPr lvl="0" algn="l">
                        <a:lnSpc>
                          <a:spcPct val="100000"/>
                        </a:lnSpc>
                        <a:spcBef>
                          <a:spcPts val="0"/>
                        </a:spcBef>
                        <a:spcAft>
                          <a:spcPts val="0"/>
                        </a:spcAft>
                        <a:buNone/>
                      </a:pPr>
                      <a:r>
                        <a:rPr lang="en-US" sz="1800" b="0" i="0" u="none" strike="noStrike" noProof="0">
                          <a:solidFill>
                            <a:srgbClr val="000000"/>
                          </a:solidFill>
                          <a:effectLst/>
                          <a:latin typeface="Calibri"/>
                          <a:hlinkClick r:id="rId3"/>
                        </a:rPr>
                        <a:t>Registration Link for February 19</a:t>
                      </a:r>
                      <a:r>
                        <a:rPr lang="en-US" sz="1800" b="0" i="0" u="none" strike="noStrike" baseline="30000" noProof="0">
                          <a:solidFill>
                            <a:srgbClr val="000000"/>
                          </a:solidFill>
                          <a:effectLst/>
                          <a:latin typeface="Calibri"/>
                          <a:hlinkClick r:id="rId3"/>
                        </a:rPr>
                        <a:t>th</a:t>
                      </a:r>
                      <a:r>
                        <a:rPr lang="en-US" sz="1800" b="0" i="0" u="none" strike="noStrike" noProof="0">
                          <a:solidFill>
                            <a:srgbClr val="000000"/>
                          </a:solidFill>
                          <a:effectLst/>
                          <a:latin typeface="Calibri"/>
                        </a:rPr>
                        <a:t> – In Person Session </a:t>
                      </a:r>
                      <a:endParaRPr lang="en-US" sz="1800">
                        <a:latin typeface="Calibri"/>
                      </a:endParaRPr>
                    </a:p>
                    <a:p>
                      <a:pPr lvl="0">
                        <a:lnSpc>
                          <a:spcPts val="1725"/>
                        </a:lnSpc>
                        <a:buNone/>
                      </a:pPr>
                      <a:endParaRPr lang="en-US" sz="1800" b="0">
                        <a:solidFill>
                          <a:srgbClr val="000000"/>
                        </a:solidFill>
                        <a:effectLst/>
                        <a:latin typeface="Calibri"/>
                      </a:endParaRPr>
                    </a:p>
                  </a:txBody>
                  <a:tcPr anchor="ctr">
                    <a:lnL w="11582" cap="flat" cmpd="sng" algn="ctr">
                      <a:solidFill>
                        <a:srgbClr val="FFFFFF"/>
                      </a:solidFill>
                      <a:prstDash val="solid"/>
                      <a:round/>
                      <a:headEnd type="none" w="med" len="med"/>
                      <a:tailEnd type="none" w="med" len="med"/>
                    </a:lnL>
                    <a:lnR w="11582" cap="flat" cmpd="sng" algn="ctr">
                      <a:solidFill>
                        <a:srgbClr val="FFFFFF"/>
                      </a:solidFill>
                      <a:prstDash val="solid"/>
                      <a:round/>
                      <a:headEnd type="none" w="med" len="med"/>
                      <a:tailEnd type="none" w="med" len="med"/>
                    </a:lnR>
                    <a:lnT w="11582" cap="flat" cmpd="sng" algn="ctr">
                      <a:solidFill>
                        <a:srgbClr val="FFFFFF"/>
                      </a:solidFill>
                      <a:prstDash val="solid"/>
                      <a:round/>
                      <a:headEnd type="none" w="med" len="med"/>
                      <a:tailEnd type="none" w="med" len="med"/>
                    </a:lnT>
                    <a:lnB w="34766" cap="flat" cmpd="sng" algn="ctr">
                      <a:solidFill>
                        <a:srgbClr val="FFFFFF"/>
                      </a:solidFill>
                      <a:prstDash val="solid"/>
                      <a:round/>
                      <a:headEnd type="none" w="med" len="med"/>
                      <a:tailEnd type="none" w="med" len="med"/>
                    </a:lnB>
                    <a:solidFill>
                      <a:srgbClr val="CDF5F7"/>
                    </a:solidFill>
                  </a:tcPr>
                </a:tc>
                <a:tc>
                  <a:txBody>
                    <a:bodyPr/>
                    <a:lstStyle/>
                    <a:p>
                      <a:pPr fontAlgn="auto">
                        <a:lnSpc>
                          <a:spcPts val="1725"/>
                        </a:lnSpc>
                      </a:pPr>
                      <a:r>
                        <a:rPr lang="en-US" sz="2000" b="0">
                          <a:solidFill>
                            <a:srgbClr val="3A3D4B"/>
                          </a:solidFill>
                          <a:effectLst/>
                          <a:latin typeface="Calibri"/>
                        </a:rPr>
                        <a:t>Letters will be sent to Superintendents and Special Education Directors:</a:t>
                      </a:r>
                    </a:p>
                    <a:p>
                      <a:pPr lvl="0">
                        <a:lnSpc>
                          <a:spcPts val="1725"/>
                        </a:lnSpc>
                        <a:buNone/>
                      </a:pPr>
                      <a:endParaRPr lang="en-US" sz="1800" b="0">
                        <a:solidFill>
                          <a:srgbClr val="3A3D4B"/>
                        </a:solidFill>
                        <a:effectLst/>
                        <a:latin typeface="Calibri"/>
                      </a:endParaRPr>
                    </a:p>
                    <a:p>
                      <a:pPr lvl="0">
                        <a:lnSpc>
                          <a:spcPts val="1725"/>
                        </a:lnSpc>
                        <a:buNone/>
                      </a:pPr>
                      <a:endParaRPr lang="en-US" sz="1800" b="0">
                        <a:solidFill>
                          <a:srgbClr val="3A3D4B"/>
                        </a:solidFill>
                        <a:effectLst/>
                        <a:latin typeface="Calibri"/>
                      </a:endParaRPr>
                    </a:p>
                    <a:p>
                      <a:pPr marL="342900" lvl="0" indent="-342900" fontAlgn="base">
                        <a:lnSpc>
                          <a:spcPct val="100000"/>
                        </a:lnSpc>
                        <a:buFont typeface="Arial" panose="020B0604020202020204" pitchFamily="34" charset="0"/>
                        <a:buChar char="•"/>
                      </a:pPr>
                      <a:r>
                        <a:rPr lang="en-US" sz="1800" b="0" u="sng">
                          <a:solidFill>
                            <a:srgbClr val="3A3D4B"/>
                          </a:solidFill>
                          <a:effectLst/>
                          <a:latin typeface="Calibri"/>
                        </a:rPr>
                        <a:t>Onsite Monitor Window:</a:t>
                      </a:r>
                      <a:r>
                        <a:rPr lang="en-US" sz="1800" b="0">
                          <a:solidFill>
                            <a:srgbClr val="3A3D4B"/>
                          </a:solidFill>
                          <a:effectLst/>
                          <a:latin typeface="Calibri"/>
                        </a:rPr>
                        <a:t> </a:t>
                      </a:r>
                      <a:r>
                        <a:rPr lang="en-US" sz="1800" b="0">
                          <a:solidFill>
                            <a:srgbClr val="000000"/>
                          </a:solidFill>
                          <a:effectLst/>
                          <a:latin typeface="Calibri"/>
                        </a:rPr>
                        <a:t>February 24, 2025 – April 18, 2025</a:t>
                      </a:r>
                      <a:endParaRPr lang="en-US" sz="1800" b="1">
                        <a:solidFill>
                          <a:srgbClr val="FFFFFF"/>
                        </a:solidFill>
                        <a:effectLst/>
                        <a:latin typeface="Calibri"/>
                      </a:endParaRPr>
                    </a:p>
                    <a:p>
                      <a:pPr marL="0" lvl="0" indent="0">
                        <a:lnSpc>
                          <a:spcPct val="100000"/>
                        </a:lnSpc>
                        <a:buNone/>
                      </a:pPr>
                      <a:endParaRPr lang="en-US" sz="1800" b="0">
                        <a:solidFill>
                          <a:srgbClr val="000000"/>
                        </a:solidFill>
                        <a:effectLst/>
                        <a:latin typeface="Calibri"/>
                      </a:endParaRPr>
                    </a:p>
                    <a:p>
                      <a:pPr marL="342900" lvl="0" indent="-342900" fontAlgn="base">
                        <a:lnSpc>
                          <a:spcPct val="100000"/>
                        </a:lnSpc>
                        <a:buFont typeface="Arial" panose="020B0604020202020204" pitchFamily="34" charset="0"/>
                        <a:buChar char="•"/>
                      </a:pPr>
                      <a:r>
                        <a:rPr lang="en-US" sz="1800" b="0" u="sng">
                          <a:solidFill>
                            <a:srgbClr val="000000"/>
                          </a:solidFill>
                          <a:effectLst/>
                          <a:latin typeface="Calibri"/>
                        </a:rPr>
                        <a:t>Desk-top Monitor Window:</a:t>
                      </a:r>
                      <a:r>
                        <a:rPr lang="en-US" sz="1800" b="0">
                          <a:solidFill>
                            <a:srgbClr val="000000"/>
                          </a:solidFill>
                          <a:effectLst/>
                          <a:latin typeface="Calibri"/>
                        </a:rPr>
                        <a:t>  March 10th, 2025 – March 31st, 2025</a:t>
                      </a:r>
                      <a:endParaRPr lang="en-US" sz="1800" b="1">
                        <a:solidFill>
                          <a:srgbClr val="FFFFFF"/>
                        </a:solidFill>
                        <a:effectLst/>
                        <a:latin typeface="Calibri"/>
                      </a:endParaRPr>
                    </a:p>
                    <a:p>
                      <a:pPr marL="342900" lvl="0" indent="-342900">
                        <a:lnSpc>
                          <a:spcPct val="100000"/>
                        </a:lnSpc>
                        <a:buFont typeface="Arial" panose="020B0604020202020204" pitchFamily="34" charset="0"/>
                        <a:buChar char="•"/>
                      </a:pPr>
                      <a:endParaRPr lang="en-US" sz="1800" b="0">
                        <a:solidFill>
                          <a:srgbClr val="000000"/>
                        </a:solidFill>
                        <a:effectLst/>
                        <a:latin typeface="Calibri"/>
                      </a:endParaRPr>
                    </a:p>
                    <a:p>
                      <a:pPr marL="342900" lvl="0" indent="-342900" fontAlgn="base">
                        <a:lnSpc>
                          <a:spcPct val="100000"/>
                        </a:lnSpc>
                        <a:buFont typeface="Arial" panose="020B0604020202020204" pitchFamily="34" charset="0"/>
                        <a:buChar char="•"/>
                      </a:pPr>
                      <a:r>
                        <a:rPr lang="en-US" sz="1800" b="0" u="sng">
                          <a:solidFill>
                            <a:srgbClr val="000000"/>
                          </a:solidFill>
                          <a:effectLst/>
                          <a:latin typeface="Calibri"/>
                        </a:rPr>
                        <a:t>Self-Assessment Monitor Window:</a:t>
                      </a:r>
                      <a:r>
                        <a:rPr lang="en-US" sz="1800" b="0">
                          <a:solidFill>
                            <a:srgbClr val="000000"/>
                          </a:solidFill>
                          <a:effectLst/>
                          <a:latin typeface="Calibri"/>
                        </a:rPr>
                        <a:t> March 3rd, 2025 – April 14th, 2025</a:t>
                      </a:r>
                      <a:endParaRPr lang="en-US" sz="1800" b="1">
                        <a:solidFill>
                          <a:srgbClr val="FFFFFF"/>
                        </a:solidFill>
                        <a:effectLst/>
                        <a:latin typeface="Calibri"/>
                      </a:endParaRPr>
                    </a:p>
                  </a:txBody>
                  <a:tcPr anchor="ctr">
                    <a:lnL w="11582" cap="flat" cmpd="sng" algn="ctr">
                      <a:solidFill>
                        <a:srgbClr val="FFFFFF"/>
                      </a:solidFill>
                      <a:prstDash val="solid"/>
                      <a:round/>
                      <a:headEnd type="none" w="med" len="med"/>
                      <a:tailEnd type="none" w="med" len="med"/>
                    </a:lnL>
                    <a:lnR w="11582" cap="flat" cmpd="sng" algn="ctr">
                      <a:solidFill>
                        <a:srgbClr val="FFFFFF"/>
                      </a:solidFill>
                      <a:prstDash val="solid"/>
                      <a:round/>
                      <a:headEnd type="none" w="med" len="med"/>
                      <a:tailEnd type="none" w="med" len="med"/>
                    </a:lnR>
                    <a:lnT w="11582" cap="flat" cmpd="sng" algn="ctr">
                      <a:solidFill>
                        <a:srgbClr val="FFFFFF"/>
                      </a:solidFill>
                      <a:prstDash val="solid"/>
                      <a:round/>
                      <a:headEnd type="none" w="med" len="med"/>
                      <a:tailEnd type="none" w="med" len="med"/>
                    </a:lnT>
                    <a:lnB w="34766" cap="flat" cmpd="sng" algn="ctr">
                      <a:solidFill>
                        <a:srgbClr val="FFFFFF"/>
                      </a:solidFill>
                      <a:prstDash val="solid"/>
                      <a:round/>
                      <a:headEnd type="none" w="med" len="med"/>
                      <a:tailEnd type="none" w="med" len="med"/>
                    </a:lnB>
                    <a:solidFill>
                      <a:srgbClr val="CDF5F7"/>
                    </a:solidFill>
                  </a:tcPr>
                </a:tc>
                <a:extLst>
                  <a:ext uri="{0D108BD9-81ED-4DB2-BD59-A6C34878D82A}">
                    <a16:rowId xmlns:a16="http://schemas.microsoft.com/office/drawing/2014/main" val="1863615652"/>
                  </a:ext>
                </a:extLst>
              </a:tr>
            </a:tbl>
          </a:graphicData>
        </a:graphic>
      </p:graphicFrame>
      <p:pic>
        <p:nvPicPr>
          <p:cNvPr id="5128" name="Picture 8" descr="Heart Balloon PNGs for Free Download">
            <a:extLst>
              <a:ext uri="{FF2B5EF4-FFF2-40B4-BE49-F238E27FC236}">
                <a16:creationId xmlns:a16="http://schemas.microsoft.com/office/drawing/2014/main" id="{25457648-58FB-E824-224C-00A5F651D3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5349" y="5623965"/>
            <a:ext cx="1521302" cy="1234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702218"/>
      </p:ext>
    </p:extLst>
  </p:cSld>
  <p:clrMapOvr>
    <a:masterClrMapping/>
  </p:clrMapOvr>
  <p:transition spd="slow">
    <p:push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0BD74-2E20-82B9-1D89-0BC82BDCFCD8}"/>
              </a:ext>
            </a:extLst>
          </p:cNvPr>
          <p:cNvSpPr>
            <a:spLocks noGrp="1"/>
          </p:cNvSpPr>
          <p:nvPr>
            <p:ph type="title"/>
          </p:nvPr>
        </p:nvSpPr>
        <p:spPr>
          <a:xfrm>
            <a:off x="815236" y="3261381"/>
            <a:ext cx="9601200" cy="1036850"/>
          </a:xfrm>
        </p:spPr>
        <p:txBody>
          <a:bodyPr/>
          <a:lstStyle/>
          <a:p>
            <a:r>
              <a:rPr lang="en-US"/>
              <a:t>Program Monitoring Tools</a:t>
            </a:r>
          </a:p>
        </p:txBody>
      </p:sp>
      <p:sp>
        <p:nvSpPr>
          <p:cNvPr id="3" name="Text Placeholder 2">
            <a:extLst>
              <a:ext uri="{FF2B5EF4-FFF2-40B4-BE49-F238E27FC236}">
                <a16:creationId xmlns:a16="http://schemas.microsoft.com/office/drawing/2014/main" id="{EAA4E2C1-7F1A-B275-1AF9-5ABCE735E3CC}"/>
              </a:ext>
            </a:extLst>
          </p:cNvPr>
          <p:cNvSpPr>
            <a:spLocks noGrp="1"/>
          </p:cNvSpPr>
          <p:nvPr>
            <p:ph type="body" idx="1"/>
          </p:nvPr>
        </p:nvSpPr>
        <p:spPr>
          <a:xfrm>
            <a:off x="314196" y="1995815"/>
            <a:ext cx="11448787" cy="2861153"/>
          </a:xfrm>
          <a:ln>
            <a:noFill/>
          </a:ln>
        </p:spPr>
        <p:txBody>
          <a:bodyPr>
            <a:normAutofit lnSpcReduction="10000"/>
          </a:bodyPr>
          <a:lstStyle/>
          <a:p>
            <a:pPr marL="114300" indent="0">
              <a:buNone/>
            </a:pPr>
            <a:r>
              <a:rPr lang="en-US" dirty="0"/>
              <a:t>The Program Monitoring Tool can be found here:</a:t>
            </a:r>
          </a:p>
          <a:p>
            <a:pPr lvl="1"/>
            <a:r>
              <a:rPr lang="en-US" dirty="0">
                <a:hlinkClick r:id="rId2"/>
              </a:rPr>
              <a:t>OSE Program Monitoring Protocol – Google docs</a:t>
            </a:r>
            <a:r>
              <a:rPr lang="en-US" dirty="0"/>
              <a:t> (Updated February 2025)</a:t>
            </a:r>
          </a:p>
          <a:p>
            <a:pPr lvl="1"/>
            <a:r>
              <a:rPr lang="en-US" dirty="0">
                <a:hlinkClick r:id="rId3"/>
              </a:rPr>
              <a:t>OSE Program Monitor Guide - Google docs</a:t>
            </a:r>
            <a:r>
              <a:rPr lang="en-US" dirty="0"/>
              <a:t> (Updated February 2025)</a:t>
            </a:r>
          </a:p>
          <a:p>
            <a:r>
              <a:rPr lang="en-US" sz="2000" dirty="0"/>
              <a:t>LEAs selected for monitoring - start reviewing the tool and preparing documents which will be requested.</a:t>
            </a:r>
            <a:endParaRPr lang="en-US" sz="2000" dirty="0">
              <a:solidFill>
                <a:srgbClr val="595959"/>
              </a:solidFill>
            </a:endParaRPr>
          </a:p>
          <a:p>
            <a:r>
              <a:rPr lang="en-US" sz="2000" dirty="0"/>
              <a:t>LEAs not undergoing monitoring this round should also begin reviewing the protocol to ensure all requirements are being met.</a:t>
            </a:r>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endParaRPr lang="en-US" sz="1900" dirty="0"/>
          </a:p>
        </p:txBody>
      </p:sp>
      <p:sp>
        <p:nvSpPr>
          <p:cNvPr id="4" name="Slide Number Placeholder 3">
            <a:extLst>
              <a:ext uri="{FF2B5EF4-FFF2-40B4-BE49-F238E27FC236}">
                <a16:creationId xmlns:a16="http://schemas.microsoft.com/office/drawing/2014/main" id="{C563BB45-6D18-B0DC-70C8-C5B69B1C659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21</a:t>
            </a:fld>
            <a:endParaRPr lang="en-US"/>
          </a:p>
        </p:txBody>
      </p:sp>
      <p:sp>
        <p:nvSpPr>
          <p:cNvPr id="6" name="TextBox 5">
            <a:extLst>
              <a:ext uri="{FF2B5EF4-FFF2-40B4-BE49-F238E27FC236}">
                <a16:creationId xmlns:a16="http://schemas.microsoft.com/office/drawing/2014/main" id="{A7DE4335-5A55-9F2A-C7EB-74E57D24C9F0}"/>
              </a:ext>
            </a:extLst>
          </p:cNvPr>
          <p:cNvSpPr txBox="1"/>
          <p:nvPr/>
        </p:nvSpPr>
        <p:spPr>
          <a:xfrm>
            <a:off x="944671" y="747148"/>
            <a:ext cx="1030265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chemeClr val="bg1"/>
                </a:solidFill>
                <a:latin typeface="Arial Black" panose="020B0A04020102020204" pitchFamily="34" charset="0"/>
              </a:rPr>
              <a:t>Program Monitoring </a:t>
            </a:r>
            <a:endParaRPr lang="en-US" sz="4000" b="1" dirty="0">
              <a:latin typeface="Arial Black" panose="020B0A04020102020204" pitchFamily="34" charset="0"/>
            </a:endParaRPr>
          </a:p>
        </p:txBody>
      </p:sp>
      <p:graphicFrame>
        <p:nvGraphicFramePr>
          <p:cNvPr id="14" name="Diagram 13">
            <a:extLst>
              <a:ext uri="{FF2B5EF4-FFF2-40B4-BE49-F238E27FC236}">
                <a16:creationId xmlns:a16="http://schemas.microsoft.com/office/drawing/2014/main" id="{EB04163A-1D4E-14EC-7CCC-64ABEB8CDBD1}"/>
              </a:ext>
            </a:extLst>
          </p:cNvPr>
          <p:cNvGraphicFramePr/>
          <p:nvPr>
            <p:extLst>
              <p:ext uri="{D42A27DB-BD31-4B8C-83A1-F6EECF244321}">
                <p14:modId xmlns:p14="http://schemas.microsoft.com/office/powerpoint/2010/main" val="3503133424"/>
              </p:ext>
            </p:extLst>
          </p:nvPr>
        </p:nvGraphicFramePr>
        <p:xfrm>
          <a:off x="605425" y="3625240"/>
          <a:ext cx="10876766" cy="33444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242" name="Picture 2" descr="Gold Heart Foil Balloon - 18&quot; Oaktree Foil Balloons | Free Delivery">
            <a:extLst>
              <a:ext uri="{FF2B5EF4-FFF2-40B4-BE49-F238E27FC236}">
                <a16:creationId xmlns:a16="http://schemas.microsoft.com/office/drawing/2014/main" id="{B31F3FC0-5749-E722-5E7A-0FD92AF04D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10418" y="1544770"/>
            <a:ext cx="1981582" cy="1884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145039"/>
      </p:ext>
    </p:extLst>
  </p:cSld>
  <p:clrMapOvr>
    <a:masterClrMapping/>
  </p:clrMapOvr>
  <p:transition spd="slow">
    <p:push dir="r"/>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3BE5B-4A28-8DAD-65CC-853FD90203F1}"/>
              </a:ext>
            </a:extLst>
          </p:cNvPr>
          <p:cNvSpPr>
            <a:spLocks noGrp="1"/>
          </p:cNvSpPr>
          <p:nvPr>
            <p:ph type="title"/>
          </p:nvPr>
        </p:nvSpPr>
        <p:spPr>
          <a:xfrm>
            <a:off x="1060341" y="418055"/>
            <a:ext cx="9601200" cy="1036850"/>
          </a:xfrm>
        </p:spPr>
        <p:txBody>
          <a:bodyPr/>
          <a:lstStyle/>
          <a:p>
            <a:pPr algn="ctr"/>
            <a:r>
              <a:rPr lang="en-US" b="1" dirty="0">
                <a:latin typeface="Arial Black" panose="020B0A04020102020204" pitchFamily="34" charset="0"/>
              </a:rPr>
              <a:t>Data &amp; Finance</a:t>
            </a:r>
            <a:r>
              <a:rPr lang="en-US" b="1" dirty="0">
                <a:latin typeface="Georgia" panose="02040502050405020303" pitchFamily="18" charset="0"/>
              </a:rPr>
              <a:t> </a:t>
            </a:r>
            <a:r>
              <a:rPr lang="en-US" b="1" dirty="0">
                <a:latin typeface="Arial Black" panose="020B0A04020102020204" pitchFamily="34" charset="0"/>
              </a:rPr>
              <a:t>Calendar</a:t>
            </a:r>
          </a:p>
        </p:txBody>
      </p:sp>
      <p:sp>
        <p:nvSpPr>
          <p:cNvPr id="7" name="Rectangle 6">
            <a:extLst>
              <a:ext uri="{FF2B5EF4-FFF2-40B4-BE49-F238E27FC236}">
                <a16:creationId xmlns:a16="http://schemas.microsoft.com/office/drawing/2014/main" id="{7D10B68D-1B30-69C9-8335-62F1D27215E7}"/>
              </a:ext>
            </a:extLst>
          </p:cNvPr>
          <p:cNvSpPr/>
          <p:nvPr/>
        </p:nvSpPr>
        <p:spPr>
          <a:xfrm>
            <a:off x="226577" y="1591280"/>
            <a:ext cx="2524715" cy="1319001"/>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8B703BF-6E93-F5F5-F4C7-7F642DB224C2}"/>
              </a:ext>
            </a:extLst>
          </p:cNvPr>
          <p:cNvSpPr/>
          <p:nvPr/>
        </p:nvSpPr>
        <p:spPr>
          <a:xfrm>
            <a:off x="3388536" y="1591279"/>
            <a:ext cx="2524715" cy="1319001"/>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F5FF584-EE67-6E72-8EF3-23A8DC4F0761}"/>
              </a:ext>
            </a:extLst>
          </p:cNvPr>
          <p:cNvSpPr/>
          <p:nvPr/>
        </p:nvSpPr>
        <p:spPr>
          <a:xfrm>
            <a:off x="235334" y="5135721"/>
            <a:ext cx="2524715" cy="1568813"/>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7D0743D-2C73-1D66-6014-BEF331AD5008}"/>
              </a:ext>
            </a:extLst>
          </p:cNvPr>
          <p:cNvSpPr/>
          <p:nvPr/>
        </p:nvSpPr>
        <p:spPr>
          <a:xfrm>
            <a:off x="3412818" y="3065642"/>
            <a:ext cx="2524715" cy="1916523"/>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E3F82B-71E9-62DB-3226-AF8092C8737E}"/>
              </a:ext>
            </a:extLst>
          </p:cNvPr>
          <p:cNvSpPr/>
          <p:nvPr/>
        </p:nvSpPr>
        <p:spPr>
          <a:xfrm>
            <a:off x="226577" y="3063837"/>
            <a:ext cx="2524715" cy="1918328"/>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87F5EA7-16E9-BBCD-0FC4-F91A34999911}"/>
              </a:ext>
            </a:extLst>
          </p:cNvPr>
          <p:cNvSpPr/>
          <p:nvPr/>
        </p:nvSpPr>
        <p:spPr>
          <a:xfrm>
            <a:off x="3416020" y="5144362"/>
            <a:ext cx="2524715" cy="1568813"/>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DC6532-583A-9C5B-1B42-D6BE84C808CA}"/>
              </a:ext>
            </a:extLst>
          </p:cNvPr>
          <p:cNvSpPr/>
          <p:nvPr/>
        </p:nvSpPr>
        <p:spPr>
          <a:xfrm>
            <a:off x="9485549" y="5165655"/>
            <a:ext cx="2524715" cy="1538879"/>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EE4D638-29F3-2B62-ECF2-289F8944E5DD}"/>
              </a:ext>
            </a:extLst>
          </p:cNvPr>
          <p:cNvSpPr/>
          <p:nvPr/>
        </p:nvSpPr>
        <p:spPr>
          <a:xfrm>
            <a:off x="6488973" y="5144362"/>
            <a:ext cx="2524715" cy="1574135"/>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ED3C860-031E-7F1A-B522-A435A88AB1B5}"/>
              </a:ext>
            </a:extLst>
          </p:cNvPr>
          <p:cNvSpPr/>
          <p:nvPr/>
        </p:nvSpPr>
        <p:spPr>
          <a:xfrm>
            <a:off x="6471103" y="3076243"/>
            <a:ext cx="2524715" cy="1892826"/>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C5AF9F5-68C8-C061-1122-04AADBCF25A5}"/>
              </a:ext>
            </a:extLst>
          </p:cNvPr>
          <p:cNvSpPr/>
          <p:nvPr/>
        </p:nvSpPr>
        <p:spPr>
          <a:xfrm>
            <a:off x="6460141" y="1599626"/>
            <a:ext cx="2524715" cy="1319001"/>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862AA6F-B02E-CBD4-792C-25EFE76315E3}"/>
              </a:ext>
            </a:extLst>
          </p:cNvPr>
          <p:cNvSpPr/>
          <p:nvPr/>
        </p:nvSpPr>
        <p:spPr>
          <a:xfrm>
            <a:off x="9468022" y="3088649"/>
            <a:ext cx="2524715" cy="1880420"/>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9A6EC48-7ECA-2468-7836-35B0EE7949FE}"/>
              </a:ext>
            </a:extLst>
          </p:cNvPr>
          <p:cNvSpPr/>
          <p:nvPr/>
        </p:nvSpPr>
        <p:spPr>
          <a:xfrm>
            <a:off x="9453181" y="1614208"/>
            <a:ext cx="2524715" cy="1319001"/>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C9E7F8A-E595-1773-71C0-3C096998644E}"/>
              </a:ext>
            </a:extLst>
          </p:cNvPr>
          <p:cNvSpPr txBox="1"/>
          <p:nvPr/>
        </p:nvSpPr>
        <p:spPr>
          <a:xfrm>
            <a:off x="235334" y="1596195"/>
            <a:ext cx="2515958" cy="307777"/>
          </a:xfrm>
          <a:prstGeom prst="rect">
            <a:avLst/>
          </a:prstGeom>
          <a:solidFill>
            <a:srgbClr val="3A3D4B"/>
          </a:solidFill>
        </p:spPr>
        <p:txBody>
          <a:bodyPr wrap="square" rtlCol="0">
            <a:spAutoFit/>
          </a:bodyPr>
          <a:lstStyle/>
          <a:p>
            <a:pPr algn="ctr"/>
            <a:r>
              <a:rPr lang="en-US" b="1" u="sng">
                <a:solidFill>
                  <a:schemeClr val="bg1"/>
                </a:solidFill>
                <a:latin typeface="+mn-lt"/>
              </a:rPr>
              <a:t>October 2024</a:t>
            </a:r>
          </a:p>
        </p:txBody>
      </p:sp>
      <p:sp>
        <p:nvSpPr>
          <p:cNvPr id="20" name="TextBox 19">
            <a:extLst>
              <a:ext uri="{FF2B5EF4-FFF2-40B4-BE49-F238E27FC236}">
                <a16:creationId xmlns:a16="http://schemas.microsoft.com/office/drawing/2014/main" id="{79DCA4CB-B3CE-AF59-E374-0FF4D3EEC5F1}"/>
              </a:ext>
            </a:extLst>
          </p:cNvPr>
          <p:cNvSpPr txBox="1"/>
          <p:nvPr/>
        </p:nvSpPr>
        <p:spPr>
          <a:xfrm>
            <a:off x="3388535" y="1595968"/>
            <a:ext cx="2524715" cy="307777"/>
          </a:xfrm>
          <a:prstGeom prst="rect">
            <a:avLst/>
          </a:prstGeom>
          <a:solidFill>
            <a:srgbClr val="3A3D4B"/>
          </a:solidFill>
        </p:spPr>
        <p:txBody>
          <a:bodyPr wrap="square" rtlCol="0">
            <a:spAutoFit/>
          </a:bodyPr>
          <a:lstStyle/>
          <a:p>
            <a:pPr algn="ctr"/>
            <a:r>
              <a:rPr lang="en-US" b="1" u="sng">
                <a:solidFill>
                  <a:schemeClr val="bg1"/>
                </a:solidFill>
              </a:rPr>
              <a:t>November 2024</a:t>
            </a:r>
          </a:p>
        </p:txBody>
      </p:sp>
      <p:sp>
        <p:nvSpPr>
          <p:cNvPr id="21" name="TextBox 20">
            <a:extLst>
              <a:ext uri="{FF2B5EF4-FFF2-40B4-BE49-F238E27FC236}">
                <a16:creationId xmlns:a16="http://schemas.microsoft.com/office/drawing/2014/main" id="{36D054C0-FF6F-02DB-786D-02828AC0D1F5}"/>
              </a:ext>
            </a:extLst>
          </p:cNvPr>
          <p:cNvSpPr txBox="1"/>
          <p:nvPr/>
        </p:nvSpPr>
        <p:spPr>
          <a:xfrm>
            <a:off x="6460141" y="1603208"/>
            <a:ext cx="2524715" cy="307777"/>
          </a:xfrm>
          <a:prstGeom prst="rect">
            <a:avLst/>
          </a:prstGeom>
          <a:solidFill>
            <a:srgbClr val="3A3D4B"/>
          </a:solidFill>
        </p:spPr>
        <p:txBody>
          <a:bodyPr wrap="square" rtlCol="0">
            <a:spAutoFit/>
          </a:bodyPr>
          <a:lstStyle/>
          <a:p>
            <a:pPr algn="ctr"/>
            <a:r>
              <a:rPr lang="en-US" b="1" u="sng">
                <a:solidFill>
                  <a:schemeClr val="bg1"/>
                </a:solidFill>
              </a:rPr>
              <a:t>December 2024</a:t>
            </a:r>
          </a:p>
        </p:txBody>
      </p:sp>
      <p:sp>
        <p:nvSpPr>
          <p:cNvPr id="22" name="TextBox 21">
            <a:extLst>
              <a:ext uri="{FF2B5EF4-FFF2-40B4-BE49-F238E27FC236}">
                <a16:creationId xmlns:a16="http://schemas.microsoft.com/office/drawing/2014/main" id="{980EBB99-1483-F856-03E9-BF8EC229F6EB}"/>
              </a:ext>
            </a:extLst>
          </p:cNvPr>
          <p:cNvSpPr txBox="1"/>
          <p:nvPr/>
        </p:nvSpPr>
        <p:spPr>
          <a:xfrm>
            <a:off x="9453179" y="1589040"/>
            <a:ext cx="2539557" cy="307777"/>
          </a:xfrm>
          <a:prstGeom prst="rect">
            <a:avLst/>
          </a:prstGeom>
          <a:solidFill>
            <a:srgbClr val="3A3D4B"/>
          </a:solidFill>
        </p:spPr>
        <p:txBody>
          <a:bodyPr wrap="square" rtlCol="0">
            <a:spAutoFit/>
          </a:bodyPr>
          <a:lstStyle/>
          <a:p>
            <a:pPr algn="ctr"/>
            <a:r>
              <a:rPr lang="en-US" b="1" u="sng">
                <a:solidFill>
                  <a:schemeClr val="bg1"/>
                </a:solidFill>
              </a:rPr>
              <a:t>January 2025</a:t>
            </a:r>
          </a:p>
        </p:txBody>
      </p:sp>
      <p:sp>
        <p:nvSpPr>
          <p:cNvPr id="23" name="TextBox 22">
            <a:extLst>
              <a:ext uri="{FF2B5EF4-FFF2-40B4-BE49-F238E27FC236}">
                <a16:creationId xmlns:a16="http://schemas.microsoft.com/office/drawing/2014/main" id="{70279306-DEE8-019D-1750-746F496E44D8}"/>
              </a:ext>
            </a:extLst>
          </p:cNvPr>
          <p:cNvSpPr txBox="1"/>
          <p:nvPr/>
        </p:nvSpPr>
        <p:spPr>
          <a:xfrm>
            <a:off x="226577" y="3041299"/>
            <a:ext cx="2524715" cy="307777"/>
          </a:xfrm>
          <a:prstGeom prst="rect">
            <a:avLst/>
          </a:prstGeom>
          <a:solidFill>
            <a:srgbClr val="3A3D4B"/>
          </a:solidFill>
        </p:spPr>
        <p:txBody>
          <a:bodyPr wrap="square" rtlCol="0">
            <a:spAutoFit/>
          </a:bodyPr>
          <a:lstStyle/>
          <a:p>
            <a:pPr algn="ctr"/>
            <a:r>
              <a:rPr lang="en-US" b="1" u="sng">
                <a:solidFill>
                  <a:schemeClr val="bg1"/>
                </a:solidFill>
              </a:rPr>
              <a:t>February 2025</a:t>
            </a:r>
          </a:p>
        </p:txBody>
      </p:sp>
      <p:sp>
        <p:nvSpPr>
          <p:cNvPr id="24" name="TextBox 23">
            <a:extLst>
              <a:ext uri="{FF2B5EF4-FFF2-40B4-BE49-F238E27FC236}">
                <a16:creationId xmlns:a16="http://schemas.microsoft.com/office/drawing/2014/main" id="{9BB4C3D3-E688-7980-3751-483187D8BF4C}"/>
              </a:ext>
            </a:extLst>
          </p:cNvPr>
          <p:cNvSpPr txBox="1"/>
          <p:nvPr/>
        </p:nvSpPr>
        <p:spPr>
          <a:xfrm>
            <a:off x="3427141" y="3069420"/>
            <a:ext cx="2532306" cy="307777"/>
          </a:xfrm>
          <a:prstGeom prst="rect">
            <a:avLst/>
          </a:prstGeom>
          <a:solidFill>
            <a:srgbClr val="3A3D4B"/>
          </a:solidFill>
        </p:spPr>
        <p:txBody>
          <a:bodyPr wrap="square" rtlCol="0">
            <a:spAutoFit/>
          </a:bodyPr>
          <a:lstStyle/>
          <a:p>
            <a:pPr algn="ctr"/>
            <a:r>
              <a:rPr lang="en-US" b="1" u="sng">
                <a:solidFill>
                  <a:schemeClr val="bg1"/>
                </a:solidFill>
              </a:rPr>
              <a:t>March 2025</a:t>
            </a:r>
          </a:p>
        </p:txBody>
      </p:sp>
      <p:sp>
        <p:nvSpPr>
          <p:cNvPr id="25" name="TextBox 24">
            <a:extLst>
              <a:ext uri="{FF2B5EF4-FFF2-40B4-BE49-F238E27FC236}">
                <a16:creationId xmlns:a16="http://schemas.microsoft.com/office/drawing/2014/main" id="{4E6BEBA8-B6E4-E2F5-966A-116A04EA0968}"/>
              </a:ext>
            </a:extLst>
          </p:cNvPr>
          <p:cNvSpPr txBox="1"/>
          <p:nvPr/>
        </p:nvSpPr>
        <p:spPr>
          <a:xfrm>
            <a:off x="6488973" y="3069421"/>
            <a:ext cx="2517124" cy="307777"/>
          </a:xfrm>
          <a:prstGeom prst="rect">
            <a:avLst/>
          </a:prstGeom>
          <a:solidFill>
            <a:srgbClr val="3A3D4B"/>
          </a:solidFill>
        </p:spPr>
        <p:txBody>
          <a:bodyPr wrap="square" rtlCol="0">
            <a:spAutoFit/>
          </a:bodyPr>
          <a:lstStyle/>
          <a:p>
            <a:pPr algn="ctr"/>
            <a:r>
              <a:rPr lang="en-US" b="1" u="sng">
                <a:solidFill>
                  <a:schemeClr val="bg1"/>
                </a:solidFill>
              </a:rPr>
              <a:t>April 2025</a:t>
            </a:r>
          </a:p>
        </p:txBody>
      </p:sp>
      <p:sp>
        <p:nvSpPr>
          <p:cNvPr id="26" name="TextBox 25">
            <a:extLst>
              <a:ext uri="{FF2B5EF4-FFF2-40B4-BE49-F238E27FC236}">
                <a16:creationId xmlns:a16="http://schemas.microsoft.com/office/drawing/2014/main" id="{60B8F375-0473-A76F-E907-6412B8194604}"/>
              </a:ext>
            </a:extLst>
          </p:cNvPr>
          <p:cNvSpPr txBox="1"/>
          <p:nvPr/>
        </p:nvSpPr>
        <p:spPr>
          <a:xfrm>
            <a:off x="9468022" y="3062358"/>
            <a:ext cx="2517124" cy="307777"/>
          </a:xfrm>
          <a:prstGeom prst="rect">
            <a:avLst/>
          </a:prstGeom>
          <a:solidFill>
            <a:srgbClr val="3A3D4B"/>
          </a:solidFill>
        </p:spPr>
        <p:txBody>
          <a:bodyPr wrap="square" rtlCol="0">
            <a:spAutoFit/>
          </a:bodyPr>
          <a:lstStyle/>
          <a:p>
            <a:pPr algn="ctr"/>
            <a:r>
              <a:rPr lang="en-US" b="1" u="sng">
                <a:solidFill>
                  <a:schemeClr val="bg1"/>
                </a:solidFill>
              </a:rPr>
              <a:t>May 2025</a:t>
            </a:r>
          </a:p>
        </p:txBody>
      </p:sp>
      <p:sp>
        <p:nvSpPr>
          <p:cNvPr id="27" name="TextBox 26">
            <a:extLst>
              <a:ext uri="{FF2B5EF4-FFF2-40B4-BE49-F238E27FC236}">
                <a16:creationId xmlns:a16="http://schemas.microsoft.com/office/drawing/2014/main" id="{12F5CDCE-4F8F-7A84-895E-1E5E7600E70A}"/>
              </a:ext>
            </a:extLst>
          </p:cNvPr>
          <p:cNvSpPr txBox="1"/>
          <p:nvPr/>
        </p:nvSpPr>
        <p:spPr>
          <a:xfrm>
            <a:off x="235334" y="5144362"/>
            <a:ext cx="2524715" cy="307777"/>
          </a:xfrm>
          <a:prstGeom prst="rect">
            <a:avLst/>
          </a:prstGeom>
          <a:solidFill>
            <a:srgbClr val="3A3D4B"/>
          </a:solidFill>
        </p:spPr>
        <p:txBody>
          <a:bodyPr wrap="square" rtlCol="0">
            <a:spAutoFit/>
          </a:bodyPr>
          <a:lstStyle/>
          <a:p>
            <a:pPr algn="ctr"/>
            <a:r>
              <a:rPr lang="en-US" b="1" u="sng">
                <a:solidFill>
                  <a:schemeClr val="bg1"/>
                </a:solidFill>
              </a:rPr>
              <a:t>June 2025</a:t>
            </a:r>
          </a:p>
        </p:txBody>
      </p:sp>
      <p:sp>
        <p:nvSpPr>
          <p:cNvPr id="28" name="TextBox 27">
            <a:extLst>
              <a:ext uri="{FF2B5EF4-FFF2-40B4-BE49-F238E27FC236}">
                <a16:creationId xmlns:a16="http://schemas.microsoft.com/office/drawing/2014/main" id="{87C507B7-0E7E-5D4C-7BC5-447EA548E50D}"/>
              </a:ext>
            </a:extLst>
          </p:cNvPr>
          <p:cNvSpPr txBox="1"/>
          <p:nvPr/>
        </p:nvSpPr>
        <p:spPr>
          <a:xfrm>
            <a:off x="3434732" y="5135721"/>
            <a:ext cx="2502801" cy="307777"/>
          </a:xfrm>
          <a:prstGeom prst="rect">
            <a:avLst/>
          </a:prstGeom>
          <a:solidFill>
            <a:srgbClr val="3A3D4B"/>
          </a:solidFill>
        </p:spPr>
        <p:txBody>
          <a:bodyPr wrap="square" rtlCol="0">
            <a:spAutoFit/>
          </a:bodyPr>
          <a:lstStyle/>
          <a:p>
            <a:pPr algn="ctr"/>
            <a:r>
              <a:rPr lang="en-US" b="1" u="sng">
                <a:solidFill>
                  <a:schemeClr val="bg1"/>
                </a:solidFill>
              </a:rPr>
              <a:t>July 2025</a:t>
            </a:r>
          </a:p>
        </p:txBody>
      </p:sp>
      <p:sp>
        <p:nvSpPr>
          <p:cNvPr id="29" name="TextBox 28">
            <a:extLst>
              <a:ext uri="{FF2B5EF4-FFF2-40B4-BE49-F238E27FC236}">
                <a16:creationId xmlns:a16="http://schemas.microsoft.com/office/drawing/2014/main" id="{C30F2142-F8EF-3F4D-2164-D0128B7368F0}"/>
              </a:ext>
            </a:extLst>
          </p:cNvPr>
          <p:cNvSpPr txBox="1"/>
          <p:nvPr/>
        </p:nvSpPr>
        <p:spPr>
          <a:xfrm>
            <a:off x="6484583" y="5135721"/>
            <a:ext cx="2548827" cy="307777"/>
          </a:xfrm>
          <a:prstGeom prst="rect">
            <a:avLst/>
          </a:prstGeom>
          <a:solidFill>
            <a:srgbClr val="3A3D4B"/>
          </a:solidFill>
        </p:spPr>
        <p:txBody>
          <a:bodyPr wrap="square" rtlCol="0">
            <a:spAutoFit/>
          </a:bodyPr>
          <a:lstStyle/>
          <a:p>
            <a:pPr algn="ctr"/>
            <a:r>
              <a:rPr lang="en-US" b="1" u="sng">
                <a:solidFill>
                  <a:schemeClr val="bg1"/>
                </a:solidFill>
              </a:rPr>
              <a:t>August 2025</a:t>
            </a:r>
          </a:p>
        </p:txBody>
      </p:sp>
      <p:sp>
        <p:nvSpPr>
          <p:cNvPr id="30" name="TextBox 29">
            <a:extLst>
              <a:ext uri="{FF2B5EF4-FFF2-40B4-BE49-F238E27FC236}">
                <a16:creationId xmlns:a16="http://schemas.microsoft.com/office/drawing/2014/main" id="{02A615D8-8E12-48BB-F77B-649EED42901A}"/>
              </a:ext>
            </a:extLst>
          </p:cNvPr>
          <p:cNvSpPr txBox="1"/>
          <p:nvPr/>
        </p:nvSpPr>
        <p:spPr>
          <a:xfrm>
            <a:off x="9493303" y="5165190"/>
            <a:ext cx="2516959" cy="307777"/>
          </a:xfrm>
          <a:prstGeom prst="rect">
            <a:avLst/>
          </a:prstGeom>
          <a:solidFill>
            <a:srgbClr val="3A3D4B"/>
          </a:solidFill>
        </p:spPr>
        <p:txBody>
          <a:bodyPr wrap="square" rtlCol="0">
            <a:spAutoFit/>
          </a:bodyPr>
          <a:lstStyle/>
          <a:p>
            <a:pPr algn="ctr"/>
            <a:r>
              <a:rPr lang="en-US" b="1" u="sng">
                <a:solidFill>
                  <a:schemeClr val="bg1"/>
                </a:solidFill>
              </a:rPr>
              <a:t>September 2025</a:t>
            </a:r>
          </a:p>
        </p:txBody>
      </p:sp>
      <p:sp>
        <p:nvSpPr>
          <p:cNvPr id="33" name="TextBox 32">
            <a:extLst>
              <a:ext uri="{FF2B5EF4-FFF2-40B4-BE49-F238E27FC236}">
                <a16:creationId xmlns:a16="http://schemas.microsoft.com/office/drawing/2014/main" id="{84FD7E5C-0761-9419-D1FB-511CB09AFF32}"/>
              </a:ext>
            </a:extLst>
          </p:cNvPr>
          <p:cNvSpPr txBox="1"/>
          <p:nvPr/>
        </p:nvSpPr>
        <p:spPr>
          <a:xfrm>
            <a:off x="226577" y="1901934"/>
            <a:ext cx="2524715" cy="923330"/>
          </a:xfrm>
          <a:prstGeom prst="rect">
            <a:avLst/>
          </a:prstGeom>
          <a:noFill/>
        </p:spPr>
        <p:txBody>
          <a:bodyPr wrap="square" rtlCol="0">
            <a:spAutoFit/>
          </a:bodyPr>
          <a:lstStyle/>
          <a:p>
            <a:pPr algn="ctr"/>
            <a:r>
              <a:rPr lang="en-US" sz="900">
                <a:solidFill>
                  <a:srgbClr val="7030A0"/>
                </a:solidFill>
              </a:rPr>
              <a:t>Indicator 13 Annual Review Training for LEAs</a:t>
            </a:r>
          </a:p>
          <a:p>
            <a:pPr algn="ctr"/>
            <a:r>
              <a:rPr lang="en-US" sz="900">
                <a:solidFill>
                  <a:srgbClr val="7030A0"/>
                </a:solidFill>
              </a:rPr>
              <a:t>Pre-finding Correction Training for LEAs</a:t>
            </a:r>
          </a:p>
          <a:p>
            <a:pPr algn="ctr"/>
            <a:r>
              <a:rPr lang="en-US" sz="900">
                <a:solidFill>
                  <a:schemeClr val="bg2"/>
                </a:solidFill>
              </a:rPr>
              <a:t>40-Day Reporting opens, data review begins</a:t>
            </a:r>
          </a:p>
          <a:p>
            <a:pPr algn="ctr"/>
            <a:r>
              <a:rPr lang="en-US" sz="900"/>
              <a:t>Excess cost compliance completion by LEAs</a:t>
            </a:r>
          </a:p>
          <a:p>
            <a:pPr algn="ctr"/>
            <a:r>
              <a:rPr lang="en-US" sz="900"/>
              <a:t>MOE compliance completion by LEAs</a:t>
            </a:r>
          </a:p>
          <a:p>
            <a:pPr algn="ctr"/>
            <a:r>
              <a:rPr lang="en-US" sz="900"/>
              <a:t>Determination Letters sent to LEAs</a:t>
            </a:r>
          </a:p>
        </p:txBody>
      </p:sp>
      <p:sp>
        <p:nvSpPr>
          <p:cNvPr id="34" name="TextBox 33">
            <a:extLst>
              <a:ext uri="{FF2B5EF4-FFF2-40B4-BE49-F238E27FC236}">
                <a16:creationId xmlns:a16="http://schemas.microsoft.com/office/drawing/2014/main" id="{DB066597-1F9B-1FF0-91CB-808DE969C222}"/>
              </a:ext>
            </a:extLst>
          </p:cNvPr>
          <p:cNvSpPr txBox="1"/>
          <p:nvPr/>
        </p:nvSpPr>
        <p:spPr>
          <a:xfrm>
            <a:off x="3427141" y="1911121"/>
            <a:ext cx="2433800" cy="923330"/>
          </a:xfrm>
          <a:prstGeom prst="rect">
            <a:avLst/>
          </a:prstGeom>
          <a:solidFill>
            <a:schemeClr val="bg1"/>
          </a:solidFill>
        </p:spPr>
        <p:txBody>
          <a:bodyPr wrap="square" rtlCol="0">
            <a:spAutoFit/>
          </a:bodyPr>
          <a:lstStyle/>
          <a:p>
            <a:pPr algn="ctr"/>
            <a:r>
              <a:rPr lang="en-US" sz="900">
                <a:solidFill>
                  <a:srgbClr val="7030A0"/>
                </a:solidFill>
              </a:rPr>
              <a:t>80-Day data reporting training</a:t>
            </a:r>
          </a:p>
          <a:p>
            <a:pPr algn="ctr"/>
            <a:r>
              <a:rPr lang="en-US" sz="900">
                <a:solidFill>
                  <a:srgbClr val="7030A0"/>
                </a:solidFill>
              </a:rPr>
              <a:t>40-Day data review closes</a:t>
            </a:r>
          </a:p>
          <a:p>
            <a:pPr algn="ctr"/>
            <a:r>
              <a:rPr lang="en-US" sz="900">
                <a:solidFill>
                  <a:srgbClr val="0070C0"/>
                </a:solidFill>
              </a:rPr>
              <a:t>Time and Effort Training for LEAs</a:t>
            </a:r>
          </a:p>
          <a:p>
            <a:pPr algn="ctr"/>
            <a:r>
              <a:rPr lang="en-US" sz="900">
                <a:solidFill>
                  <a:srgbClr val="0070C0"/>
                </a:solidFill>
              </a:rPr>
              <a:t>High-Cost Fund Training</a:t>
            </a:r>
          </a:p>
          <a:p>
            <a:pPr algn="ctr"/>
            <a:r>
              <a:rPr lang="en-US" sz="900"/>
              <a:t>40-Day Pre-finding letter released</a:t>
            </a:r>
            <a:endParaRPr lang="en-US" sz="900">
              <a:solidFill>
                <a:srgbClr val="0070C0"/>
              </a:solidFill>
            </a:endParaRPr>
          </a:p>
          <a:p>
            <a:pPr algn="ctr"/>
            <a:r>
              <a:rPr lang="en-US" sz="900"/>
              <a:t>MOE Letters sent to LEAs</a:t>
            </a:r>
          </a:p>
        </p:txBody>
      </p:sp>
      <p:sp>
        <p:nvSpPr>
          <p:cNvPr id="35" name="TextBox 34">
            <a:extLst>
              <a:ext uri="{FF2B5EF4-FFF2-40B4-BE49-F238E27FC236}">
                <a16:creationId xmlns:a16="http://schemas.microsoft.com/office/drawing/2014/main" id="{EC550BC9-C62C-5ECE-114A-493EF6F5A9A3}"/>
              </a:ext>
            </a:extLst>
          </p:cNvPr>
          <p:cNvSpPr txBox="1"/>
          <p:nvPr/>
        </p:nvSpPr>
        <p:spPr>
          <a:xfrm>
            <a:off x="6508695" y="1895835"/>
            <a:ext cx="2524715" cy="1061829"/>
          </a:xfrm>
          <a:prstGeom prst="rect">
            <a:avLst/>
          </a:prstGeom>
          <a:noFill/>
        </p:spPr>
        <p:txBody>
          <a:bodyPr wrap="square" rtlCol="0">
            <a:spAutoFit/>
          </a:bodyPr>
          <a:lstStyle/>
          <a:p>
            <a:pPr algn="ctr"/>
            <a:r>
              <a:rPr lang="en-US" sz="900" dirty="0"/>
              <a:t>Indicator 13 Review sample provided to LEAs</a:t>
            </a:r>
          </a:p>
          <a:p>
            <a:pPr algn="ctr"/>
            <a:r>
              <a:rPr lang="en-US" sz="900" dirty="0">
                <a:solidFill>
                  <a:schemeClr val="bg2"/>
                </a:solidFill>
              </a:rPr>
              <a:t>80-Day data reporting opens, data review begins</a:t>
            </a:r>
          </a:p>
          <a:p>
            <a:pPr algn="ctr"/>
            <a:r>
              <a:rPr lang="en-US" sz="900" dirty="0"/>
              <a:t>Quarterly spending reports sent to LEAs</a:t>
            </a:r>
          </a:p>
          <a:p>
            <a:pPr algn="ctr"/>
            <a:r>
              <a:rPr lang="en-US" sz="900" dirty="0"/>
              <a:t>Puente Para Los Ninos High-Cost Fund applications released </a:t>
            </a:r>
          </a:p>
          <a:p>
            <a:pPr algn="ctr"/>
            <a:endParaRPr lang="en-US" sz="900" dirty="0"/>
          </a:p>
        </p:txBody>
      </p:sp>
      <p:sp>
        <p:nvSpPr>
          <p:cNvPr id="36" name="TextBox 35">
            <a:extLst>
              <a:ext uri="{FF2B5EF4-FFF2-40B4-BE49-F238E27FC236}">
                <a16:creationId xmlns:a16="http://schemas.microsoft.com/office/drawing/2014/main" id="{F3C5C97B-E295-2135-038B-9A819FA317A5}"/>
              </a:ext>
            </a:extLst>
          </p:cNvPr>
          <p:cNvSpPr txBox="1"/>
          <p:nvPr/>
        </p:nvSpPr>
        <p:spPr>
          <a:xfrm>
            <a:off x="9478132" y="1885580"/>
            <a:ext cx="2499765" cy="1061829"/>
          </a:xfrm>
          <a:prstGeom prst="rect">
            <a:avLst/>
          </a:prstGeom>
          <a:noFill/>
        </p:spPr>
        <p:txBody>
          <a:bodyPr wrap="square" rtlCol="0">
            <a:spAutoFit/>
          </a:bodyPr>
          <a:lstStyle/>
          <a:p>
            <a:pPr algn="ctr"/>
            <a:r>
              <a:rPr lang="en-US" sz="900" dirty="0">
                <a:solidFill>
                  <a:srgbClr val="7030A0"/>
                </a:solidFill>
              </a:rPr>
              <a:t>120-Day data Reporting Training</a:t>
            </a:r>
          </a:p>
          <a:p>
            <a:pPr algn="ctr"/>
            <a:r>
              <a:rPr lang="en-US" sz="900" dirty="0"/>
              <a:t>80-Day data review closes</a:t>
            </a:r>
          </a:p>
          <a:p>
            <a:pPr algn="ctr"/>
            <a:r>
              <a:rPr lang="en-US" sz="900" dirty="0"/>
              <a:t>Indicator 13 Pre-finding notices sent to LEAs</a:t>
            </a:r>
          </a:p>
          <a:p>
            <a:pPr algn="ctr"/>
            <a:r>
              <a:rPr lang="en-US" sz="900" dirty="0"/>
              <a:t>80-Day Pre-finding letters released to LEAs</a:t>
            </a:r>
          </a:p>
          <a:p>
            <a:pPr algn="ctr"/>
            <a:r>
              <a:rPr lang="en-US" sz="900" dirty="0"/>
              <a:t>Time &amp; Effort due from LEAs</a:t>
            </a:r>
            <a:endParaRPr lang="en-US" sz="900" dirty="0">
              <a:solidFill>
                <a:srgbClr val="7030A0"/>
              </a:solidFill>
            </a:endParaRPr>
          </a:p>
          <a:p>
            <a:pPr algn="ctr"/>
            <a:r>
              <a:rPr lang="en-US" sz="900" dirty="0"/>
              <a:t>Puente Para Los Ninos High-Cost Fund application submission deadline</a:t>
            </a:r>
          </a:p>
        </p:txBody>
      </p:sp>
      <p:sp>
        <p:nvSpPr>
          <p:cNvPr id="37" name="TextBox 36">
            <a:extLst>
              <a:ext uri="{FF2B5EF4-FFF2-40B4-BE49-F238E27FC236}">
                <a16:creationId xmlns:a16="http://schemas.microsoft.com/office/drawing/2014/main" id="{2F16EBC6-6E8B-2E21-9B31-3CD05CF96C9A}"/>
              </a:ext>
            </a:extLst>
          </p:cNvPr>
          <p:cNvSpPr txBox="1"/>
          <p:nvPr/>
        </p:nvSpPr>
        <p:spPr>
          <a:xfrm>
            <a:off x="255485" y="3269502"/>
            <a:ext cx="2524715" cy="1338828"/>
          </a:xfrm>
          <a:prstGeom prst="rect">
            <a:avLst/>
          </a:prstGeom>
          <a:noFill/>
        </p:spPr>
        <p:txBody>
          <a:bodyPr wrap="square" rtlCol="0">
            <a:spAutoFit/>
          </a:bodyPr>
          <a:lstStyle/>
          <a:p>
            <a:pPr algn="ctr"/>
            <a:endParaRPr lang="en-US" sz="900"/>
          </a:p>
          <a:p>
            <a:pPr algn="ctr"/>
            <a:r>
              <a:rPr lang="en-US" sz="900"/>
              <a:t>120-Day data review opens, data review begins</a:t>
            </a:r>
          </a:p>
          <a:p>
            <a:pPr algn="ctr"/>
            <a:r>
              <a:rPr lang="en-US" sz="900"/>
              <a:t>Indicator 13-Prong 2 review completion</a:t>
            </a:r>
          </a:p>
          <a:p>
            <a:pPr algn="ctr"/>
            <a:r>
              <a:rPr lang="en-US" sz="900"/>
              <a:t>BOLO for NMASBO Spring Budget Conference Announcements</a:t>
            </a:r>
          </a:p>
          <a:p>
            <a:pPr algn="ctr"/>
            <a:r>
              <a:rPr lang="en-US" sz="900"/>
              <a:t>Advertisements for SPP/APR Stakeholder Meetings</a:t>
            </a:r>
          </a:p>
          <a:p>
            <a:pPr algn="ctr"/>
            <a:r>
              <a:rPr lang="en-US" sz="900" b="1">
                <a:solidFill>
                  <a:schemeClr val="bg2"/>
                </a:solidFill>
              </a:rPr>
              <a:t>SPP/APR Due to OSEP </a:t>
            </a:r>
          </a:p>
        </p:txBody>
      </p:sp>
      <p:sp>
        <p:nvSpPr>
          <p:cNvPr id="38" name="TextBox 37">
            <a:extLst>
              <a:ext uri="{FF2B5EF4-FFF2-40B4-BE49-F238E27FC236}">
                <a16:creationId xmlns:a16="http://schemas.microsoft.com/office/drawing/2014/main" id="{5C0DFB14-7D41-5C0A-F91E-E219642C9FB0}"/>
              </a:ext>
            </a:extLst>
          </p:cNvPr>
          <p:cNvSpPr txBox="1"/>
          <p:nvPr/>
        </p:nvSpPr>
        <p:spPr>
          <a:xfrm>
            <a:off x="3456646" y="3311103"/>
            <a:ext cx="2502801" cy="1754326"/>
          </a:xfrm>
          <a:prstGeom prst="rect">
            <a:avLst/>
          </a:prstGeom>
          <a:noFill/>
        </p:spPr>
        <p:txBody>
          <a:bodyPr wrap="square" rtlCol="0">
            <a:spAutoFit/>
          </a:bodyPr>
          <a:lstStyle/>
          <a:p>
            <a:pPr algn="ctr"/>
            <a:r>
              <a:rPr lang="en-US" sz="900" dirty="0">
                <a:solidFill>
                  <a:srgbClr val="0070C0"/>
                </a:solidFill>
              </a:rPr>
              <a:t>MOE Eligibility Training for LEAs</a:t>
            </a:r>
          </a:p>
          <a:p>
            <a:pPr algn="ctr"/>
            <a:r>
              <a:rPr lang="en-US" sz="900" dirty="0">
                <a:solidFill>
                  <a:srgbClr val="0070C0"/>
                </a:solidFill>
              </a:rPr>
              <a:t>Excess Cost Base trainings for LEAs</a:t>
            </a:r>
          </a:p>
          <a:p>
            <a:pPr algn="ctr"/>
            <a:r>
              <a:rPr lang="en-US" sz="900" dirty="0">
                <a:solidFill>
                  <a:srgbClr val="0070C0"/>
                </a:solidFill>
              </a:rPr>
              <a:t>IDEA B Application Training</a:t>
            </a:r>
          </a:p>
          <a:p>
            <a:pPr algn="ctr"/>
            <a:r>
              <a:rPr lang="en-US" sz="900" dirty="0"/>
              <a:t>120-Day data review closes</a:t>
            </a:r>
          </a:p>
          <a:p>
            <a:pPr algn="ctr"/>
            <a:r>
              <a:rPr lang="en-US" sz="900" dirty="0"/>
              <a:t>120-Day </a:t>
            </a:r>
            <a:r>
              <a:rPr lang="en-US" sz="900" dirty="0" err="1"/>
              <a:t>Prefinding</a:t>
            </a:r>
            <a:r>
              <a:rPr lang="en-US" sz="900" dirty="0"/>
              <a:t> letter released</a:t>
            </a:r>
          </a:p>
          <a:p>
            <a:pPr algn="ctr"/>
            <a:r>
              <a:rPr lang="en-US" sz="900" dirty="0"/>
              <a:t>NMASBO School Budget Conference</a:t>
            </a:r>
          </a:p>
          <a:p>
            <a:pPr algn="ctr"/>
            <a:r>
              <a:rPr lang="en-US" sz="900" dirty="0"/>
              <a:t>SPP/APR Stakeholder Engagement meetings</a:t>
            </a:r>
          </a:p>
          <a:p>
            <a:pPr algn="ctr"/>
            <a:r>
              <a:rPr lang="en-US" sz="900" dirty="0"/>
              <a:t>Quarterly Spending Reports sent to LEAs</a:t>
            </a:r>
          </a:p>
          <a:p>
            <a:pPr algn="ctr"/>
            <a:r>
              <a:rPr lang="en-US" sz="900" dirty="0"/>
              <a:t>State IDEA B Application posted for public review</a:t>
            </a:r>
          </a:p>
          <a:p>
            <a:pPr algn="ctr"/>
            <a:r>
              <a:rPr lang="en-US" sz="900" dirty="0"/>
              <a:t>Puente Para Los Ninos High-Cost Fund awards issued</a:t>
            </a:r>
          </a:p>
        </p:txBody>
      </p:sp>
      <p:sp>
        <p:nvSpPr>
          <p:cNvPr id="39" name="TextBox 38">
            <a:extLst>
              <a:ext uri="{FF2B5EF4-FFF2-40B4-BE49-F238E27FC236}">
                <a16:creationId xmlns:a16="http://schemas.microsoft.com/office/drawing/2014/main" id="{06681DB9-8BEE-EF46-DA9B-B914BA5E2662}"/>
              </a:ext>
            </a:extLst>
          </p:cNvPr>
          <p:cNvSpPr txBox="1"/>
          <p:nvPr/>
        </p:nvSpPr>
        <p:spPr>
          <a:xfrm>
            <a:off x="6481382" y="3398181"/>
            <a:ext cx="2524715" cy="923330"/>
          </a:xfrm>
          <a:prstGeom prst="rect">
            <a:avLst/>
          </a:prstGeom>
          <a:noFill/>
        </p:spPr>
        <p:txBody>
          <a:bodyPr wrap="square" rtlCol="0">
            <a:spAutoFit/>
          </a:bodyPr>
          <a:lstStyle/>
          <a:p>
            <a:pPr algn="ctr"/>
            <a:r>
              <a:rPr lang="en-US" sz="900">
                <a:solidFill>
                  <a:schemeClr val="bg2"/>
                </a:solidFill>
              </a:rPr>
              <a:t>Indicator 8-Parent Surveys sent out to sampled parents. </a:t>
            </a:r>
          </a:p>
          <a:p>
            <a:pPr algn="ctr"/>
            <a:r>
              <a:rPr lang="en-US" sz="900">
                <a:solidFill>
                  <a:schemeClr val="bg2"/>
                </a:solidFill>
              </a:rPr>
              <a:t>MOE eligibility completion by LEAs</a:t>
            </a:r>
          </a:p>
          <a:p>
            <a:pPr algn="ctr"/>
            <a:r>
              <a:rPr lang="en-US" sz="900">
                <a:solidFill>
                  <a:schemeClr val="bg2"/>
                </a:solidFill>
              </a:rPr>
              <a:t>Excess Cost Base completion by LEAs</a:t>
            </a:r>
          </a:p>
          <a:p>
            <a:pPr algn="ctr"/>
            <a:r>
              <a:rPr lang="en-US" sz="900"/>
              <a:t>SPP/APR Stakeholder meetings</a:t>
            </a:r>
          </a:p>
          <a:p>
            <a:pPr algn="ctr"/>
            <a:r>
              <a:rPr lang="en-US" sz="900">
                <a:solidFill>
                  <a:schemeClr val="bg2"/>
                </a:solidFill>
              </a:rPr>
              <a:t>State Application-Public Comment opens</a:t>
            </a:r>
          </a:p>
        </p:txBody>
      </p:sp>
      <p:sp>
        <p:nvSpPr>
          <p:cNvPr id="40" name="TextBox 39">
            <a:extLst>
              <a:ext uri="{FF2B5EF4-FFF2-40B4-BE49-F238E27FC236}">
                <a16:creationId xmlns:a16="http://schemas.microsoft.com/office/drawing/2014/main" id="{6370E798-3E20-D266-BE51-767D4EB915A2}"/>
              </a:ext>
            </a:extLst>
          </p:cNvPr>
          <p:cNvSpPr txBox="1"/>
          <p:nvPr/>
        </p:nvSpPr>
        <p:spPr>
          <a:xfrm>
            <a:off x="9496505" y="3389532"/>
            <a:ext cx="2502801" cy="1892826"/>
          </a:xfrm>
          <a:prstGeom prst="rect">
            <a:avLst/>
          </a:prstGeom>
          <a:noFill/>
        </p:spPr>
        <p:txBody>
          <a:bodyPr wrap="square" rtlCol="0">
            <a:spAutoFit/>
          </a:bodyPr>
          <a:lstStyle/>
          <a:p>
            <a:pPr algn="ctr"/>
            <a:r>
              <a:rPr lang="en-US" sz="900">
                <a:solidFill>
                  <a:srgbClr val="7F45AA"/>
                </a:solidFill>
              </a:rPr>
              <a:t>End of Year (EOY) data reporting training</a:t>
            </a:r>
          </a:p>
          <a:p>
            <a:pPr algn="ctr"/>
            <a:r>
              <a:rPr lang="en-US" sz="900">
                <a:solidFill>
                  <a:srgbClr val="7F45AA"/>
                </a:solidFill>
              </a:rPr>
              <a:t>DPR Training</a:t>
            </a:r>
          </a:p>
          <a:p>
            <a:pPr algn="ctr"/>
            <a:r>
              <a:rPr lang="en-US" sz="900">
                <a:solidFill>
                  <a:schemeClr val="bg2"/>
                </a:solidFill>
              </a:rPr>
              <a:t>Indicator 14-Post School Outcomes survey data collections begin</a:t>
            </a:r>
          </a:p>
          <a:p>
            <a:pPr algn="ctr"/>
            <a:r>
              <a:rPr lang="en-US" sz="900">
                <a:solidFill>
                  <a:schemeClr val="bg2"/>
                </a:solidFill>
              </a:rPr>
              <a:t>EOY reporting opens, reviews begin</a:t>
            </a:r>
          </a:p>
          <a:p>
            <a:pPr algn="ctr"/>
            <a:r>
              <a:rPr lang="en-US" sz="900">
                <a:solidFill>
                  <a:schemeClr val="bg2"/>
                </a:solidFill>
              </a:rPr>
              <a:t>IDEA B application open for LEA completion</a:t>
            </a:r>
          </a:p>
          <a:p>
            <a:pPr algn="ctr"/>
            <a:r>
              <a:rPr lang="en-US" sz="900">
                <a:solidFill>
                  <a:schemeClr val="bg2"/>
                </a:solidFill>
              </a:rPr>
              <a:t>SPP/APR Stakeholder engagement meeting</a:t>
            </a:r>
          </a:p>
          <a:p>
            <a:pPr algn="ctr"/>
            <a:r>
              <a:rPr lang="en-US" sz="900">
                <a:solidFill>
                  <a:schemeClr val="bg2"/>
                </a:solidFill>
              </a:rPr>
              <a:t>District Profile Report (DPR) data posted on DPR site</a:t>
            </a:r>
          </a:p>
          <a:p>
            <a:pPr algn="ctr"/>
            <a:r>
              <a:rPr lang="en-US" sz="900">
                <a:solidFill>
                  <a:schemeClr val="bg2"/>
                </a:solidFill>
              </a:rPr>
              <a:t>State Application-Public Comment closes</a:t>
            </a:r>
          </a:p>
          <a:p>
            <a:pPr algn="ctr"/>
            <a:r>
              <a:rPr lang="en-US" sz="900">
                <a:solidFill>
                  <a:schemeClr val="bg2"/>
                </a:solidFill>
              </a:rPr>
              <a:t>1 month to the end of state fiscal year</a:t>
            </a:r>
          </a:p>
          <a:p>
            <a:pPr algn="ctr"/>
            <a:endParaRPr lang="en-US" sz="900">
              <a:solidFill>
                <a:schemeClr val="bg2"/>
              </a:solidFill>
            </a:endParaRPr>
          </a:p>
          <a:p>
            <a:pPr algn="ctr"/>
            <a:endParaRPr lang="en-US" sz="900">
              <a:solidFill>
                <a:schemeClr val="bg2"/>
              </a:solidFill>
            </a:endParaRPr>
          </a:p>
        </p:txBody>
      </p:sp>
      <p:sp>
        <p:nvSpPr>
          <p:cNvPr id="42" name="TextBox 41">
            <a:extLst>
              <a:ext uri="{FF2B5EF4-FFF2-40B4-BE49-F238E27FC236}">
                <a16:creationId xmlns:a16="http://schemas.microsoft.com/office/drawing/2014/main" id="{D9EFA3F1-6C4B-19E1-A8D9-0D2F5DDD48A7}"/>
              </a:ext>
            </a:extLst>
          </p:cNvPr>
          <p:cNvSpPr txBox="1"/>
          <p:nvPr/>
        </p:nvSpPr>
        <p:spPr>
          <a:xfrm>
            <a:off x="264337" y="5481550"/>
            <a:ext cx="2524715" cy="1200329"/>
          </a:xfrm>
          <a:prstGeom prst="rect">
            <a:avLst/>
          </a:prstGeom>
          <a:noFill/>
        </p:spPr>
        <p:txBody>
          <a:bodyPr wrap="square" rtlCol="0">
            <a:spAutoFit/>
          </a:bodyPr>
          <a:lstStyle/>
          <a:p>
            <a:pPr algn="ctr"/>
            <a:r>
              <a:rPr lang="en-US" sz="900">
                <a:solidFill>
                  <a:schemeClr val="bg2"/>
                </a:solidFill>
              </a:rPr>
              <a:t>Budgets in OBMS due</a:t>
            </a:r>
          </a:p>
          <a:p>
            <a:pPr algn="ctr"/>
            <a:r>
              <a:rPr lang="en-US" sz="900">
                <a:solidFill>
                  <a:schemeClr val="bg2"/>
                </a:solidFill>
              </a:rPr>
              <a:t>Quarterly spending report sent to LEAs</a:t>
            </a:r>
          </a:p>
          <a:p>
            <a:pPr algn="ctr"/>
            <a:r>
              <a:rPr lang="en-US" sz="900">
                <a:solidFill>
                  <a:schemeClr val="bg2"/>
                </a:solidFill>
              </a:rPr>
              <a:t>IDEA B applications due from LEAs</a:t>
            </a:r>
          </a:p>
          <a:p>
            <a:pPr algn="ctr"/>
            <a:r>
              <a:rPr lang="en-US" sz="900">
                <a:solidFill>
                  <a:schemeClr val="bg2"/>
                </a:solidFill>
              </a:rPr>
              <a:t>Submit RfRs prior to end of Fiscal Year</a:t>
            </a:r>
          </a:p>
          <a:p>
            <a:pPr algn="ctr"/>
            <a:r>
              <a:rPr lang="en-US" sz="900">
                <a:solidFill>
                  <a:schemeClr val="bg2"/>
                </a:solidFill>
              </a:rPr>
              <a:t>All LEA IDEA B applications in “Approved by State” or “Substantially Approved” status</a:t>
            </a:r>
          </a:p>
          <a:p>
            <a:pPr algn="ctr"/>
            <a:r>
              <a:rPr lang="en-US" sz="900" b="1">
                <a:solidFill>
                  <a:schemeClr val="bg2"/>
                </a:solidFill>
              </a:rPr>
              <a:t>State Fiscal Year ends (6/30)</a:t>
            </a:r>
          </a:p>
          <a:p>
            <a:pPr algn="ctr"/>
            <a:endParaRPr lang="en-US" sz="900">
              <a:solidFill>
                <a:schemeClr val="bg2"/>
              </a:solidFill>
            </a:endParaRPr>
          </a:p>
        </p:txBody>
      </p:sp>
      <p:sp>
        <p:nvSpPr>
          <p:cNvPr id="43" name="TextBox 42">
            <a:extLst>
              <a:ext uri="{FF2B5EF4-FFF2-40B4-BE49-F238E27FC236}">
                <a16:creationId xmlns:a16="http://schemas.microsoft.com/office/drawing/2014/main" id="{F5A4BE22-D273-1162-FD9E-0B47FF2D57E2}"/>
              </a:ext>
            </a:extLst>
          </p:cNvPr>
          <p:cNvSpPr txBox="1"/>
          <p:nvPr/>
        </p:nvSpPr>
        <p:spPr>
          <a:xfrm>
            <a:off x="3427141" y="5412300"/>
            <a:ext cx="2510393" cy="1200329"/>
          </a:xfrm>
          <a:prstGeom prst="rect">
            <a:avLst/>
          </a:prstGeom>
          <a:noFill/>
        </p:spPr>
        <p:txBody>
          <a:bodyPr wrap="square" rtlCol="0">
            <a:spAutoFit/>
          </a:bodyPr>
          <a:lstStyle/>
          <a:p>
            <a:pPr algn="ctr"/>
            <a:r>
              <a:rPr lang="en-US" sz="900" b="1">
                <a:solidFill>
                  <a:schemeClr val="bg2"/>
                </a:solidFill>
              </a:rPr>
              <a:t>Start of New Fiscal Year (7/1</a:t>
            </a:r>
            <a:r>
              <a:rPr lang="en-US" sz="900">
                <a:solidFill>
                  <a:schemeClr val="bg2"/>
                </a:solidFill>
              </a:rPr>
              <a:t>)</a:t>
            </a:r>
          </a:p>
          <a:p>
            <a:pPr algn="ctr"/>
            <a:r>
              <a:rPr lang="en-US" sz="900">
                <a:solidFill>
                  <a:schemeClr val="bg2"/>
                </a:solidFill>
              </a:rPr>
              <a:t>Nova Conference</a:t>
            </a:r>
          </a:p>
          <a:p>
            <a:pPr algn="ctr"/>
            <a:r>
              <a:rPr lang="en-US" sz="900">
                <a:solidFill>
                  <a:schemeClr val="bg2"/>
                </a:solidFill>
              </a:rPr>
              <a:t>OBMS Deadlines-Reimbursement requests, accounts and payable invoices</a:t>
            </a:r>
          </a:p>
          <a:p>
            <a:pPr algn="ctr"/>
            <a:r>
              <a:rPr lang="en-US" sz="900">
                <a:solidFill>
                  <a:schemeClr val="bg2"/>
                </a:solidFill>
              </a:rPr>
              <a:t>Time &amp; Effort for LEAs due</a:t>
            </a:r>
          </a:p>
          <a:p>
            <a:pPr algn="ctr"/>
            <a:r>
              <a:rPr lang="en-US" sz="900">
                <a:solidFill>
                  <a:schemeClr val="bg2"/>
                </a:solidFill>
              </a:rPr>
              <a:t>Encumber Funds expiring September 30</a:t>
            </a:r>
          </a:p>
          <a:p>
            <a:pPr algn="ctr"/>
            <a:r>
              <a:rPr lang="en-US" sz="900">
                <a:solidFill>
                  <a:schemeClr val="bg2"/>
                </a:solidFill>
              </a:rPr>
              <a:t>EOY Pre-finding letters released to LEAs</a:t>
            </a:r>
          </a:p>
          <a:p>
            <a:pPr algn="ctr"/>
            <a:r>
              <a:rPr lang="en-US" sz="900" b="1">
                <a:solidFill>
                  <a:schemeClr val="bg2"/>
                </a:solidFill>
              </a:rPr>
              <a:t>Federal Child Count DUE to USDE</a:t>
            </a:r>
          </a:p>
        </p:txBody>
      </p:sp>
      <p:sp>
        <p:nvSpPr>
          <p:cNvPr id="44" name="TextBox 43">
            <a:extLst>
              <a:ext uri="{FF2B5EF4-FFF2-40B4-BE49-F238E27FC236}">
                <a16:creationId xmlns:a16="http://schemas.microsoft.com/office/drawing/2014/main" id="{9A1F4AB6-4A10-4181-CBC6-6B9CF1B558DC}"/>
              </a:ext>
            </a:extLst>
          </p:cNvPr>
          <p:cNvSpPr txBox="1"/>
          <p:nvPr/>
        </p:nvSpPr>
        <p:spPr>
          <a:xfrm>
            <a:off x="6514428" y="5443498"/>
            <a:ext cx="2510393" cy="1338828"/>
          </a:xfrm>
          <a:prstGeom prst="rect">
            <a:avLst/>
          </a:prstGeom>
          <a:noFill/>
        </p:spPr>
        <p:txBody>
          <a:bodyPr wrap="square" rtlCol="0">
            <a:spAutoFit/>
          </a:bodyPr>
          <a:lstStyle/>
          <a:p>
            <a:pPr algn="ctr"/>
            <a:r>
              <a:rPr lang="en-US" sz="900">
                <a:solidFill>
                  <a:schemeClr val="bg2"/>
                </a:solidFill>
              </a:rPr>
              <a:t>Complete and submit Indicator 14 Data Collection</a:t>
            </a:r>
          </a:p>
          <a:p>
            <a:pPr algn="ctr"/>
            <a:r>
              <a:rPr lang="en-US" sz="900">
                <a:solidFill>
                  <a:schemeClr val="bg2"/>
                </a:solidFill>
              </a:rPr>
              <a:t>EOY Pre-finding notices sent to LEAs</a:t>
            </a:r>
          </a:p>
          <a:p>
            <a:pPr algn="ctr"/>
            <a:r>
              <a:rPr lang="en-US" sz="900">
                <a:solidFill>
                  <a:schemeClr val="bg2"/>
                </a:solidFill>
              </a:rPr>
              <a:t>Nova Conference</a:t>
            </a:r>
          </a:p>
          <a:p>
            <a:pPr algn="ctr"/>
            <a:r>
              <a:rPr lang="en-US" sz="900">
                <a:solidFill>
                  <a:schemeClr val="bg2"/>
                </a:solidFill>
              </a:rPr>
              <a:t>IDEA B applications must be fully approved</a:t>
            </a:r>
          </a:p>
          <a:p>
            <a:pPr algn="ctr"/>
            <a:r>
              <a:rPr lang="en-US" sz="900">
                <a:solidFill>
                  <a:schemeClr val="bg2"/>
                </a:solidFill>
              </a:rPr>
              <a:t>Board meeting agendas and minutes must be submitted on or before (8/30)</a:t>
            </a:r>
          </a:p>
          <a:p>
            <a:pPr algn="ctr"/>
            <a:r>
              <a:rPr lang="en-US" sz="900">
                <a:solidFill>
                  <a:schemeClr val="bg2"/>
                </a:solidFill>
              </a:rPr>
              <a:t>Encumber funds expiring in September</a:t>
            </a:r>
          </a:p>
          <a:p>
            <a:pPr algn="ctr"/>
            <a:r>
              <a:rPr lang="en-US" sz="900">
                <a:solidFill>
                  <a:schemeClr val="bg2"/>
                </a:solidFill>
              </a:rPr>
              <a:t>Complete Inventory of Supplies and Materials</a:t>
            </a:r>
          </a:p>
        </p:txBody>
      </p:sp>
      <p:sp>
        <p:nvSpPr>
          <p:cNvPr id="45" name="TextBox 44">
            <a:extLst>
              <a:ext uri="{FF2B5EF4-FFF2-40B4-BE49-F238E27FC236}">
                <a16:creationId xmlns:a16="http://schemas.microsoft.com/office/drawing/2014/main" id="{6B1C2BCE-678D-0E83-DF56-0F3B3140F1E4}"/>
              </a:ext>
            </a:extLst>
          </p:cNvPr>
          <p:cNvSpPr txBox="1"/>
          <p:nvPr/>
        </p:nvSpPr>
        <p:spPr>
          <a:xfrm>
            <a:off x="9514552" y="5443498"/>
            <a:ext cx="2524715" cy="1200329"/>
          </a:xfrm>
          <a:prstGeom prst="rect">
            <a:avLst/>
          </a:prstGeom>
          <a:noFill/>
        </p:spPr>
        <p:txBody>
          <a:bodyPr wrap="square" rtlCol="0">
            <a:spAutoFit/>
          </a:bodyPr>
          <a:lstStyle/>
          <a:p>
            <a:pPr algn="ctr"/>
            <a:r>
              <a:rPr lang="en-US" sz="900">
                <a:solidFill>
                  <a:srgbClr val="7F45AA"/>
                </a:solidFill>
              </a:rPr>
              <a:t>40-Day data reporting training</a:t>
            </a:r>
          </a:p>
          <a:p>
            <a:pPr algn="ctr"/>
            <a:r>
              <a:rPr lang="en-US" sz="900">
                <a:solidFill>
                  <a:srgbClr val="0070C0"/>
                </a:solidFill>
              </a:rPr>
              <a:t>Annual determination training</a:t>
            </a:r>
          </a:p>
          <a:p>
            <a:pPr algn="ctr"/>
            <a:r>
              <a:rPr lang="en-US" sz="900">
                <a:solidFill>
                  <a:srgbClr val="0070C0"/>
                </a:solidFill>
              </a:rPr>
              <a:t>Excess cost compliance training</a:t>
            </a:r>
          </a:p>
          <a:p>
            <a:pPr algn="ctr"/>
            <a:r>
              <a:rPr lang="en-US" sz="900">
                <a:solidFill>
                  <a:srgbClr val="0070C0"/>
                </a:solidFill>
              </a:rPr>
              <a:t>MOE Compliance training</a:t>
            </a:r>
          </a:p>
          <a:p>
            <a:pPr algn="ctr"/>
            <a:r>
              <a:rPr lang="en-US" sz="900">
                <a:solidFill>
                  <a:schemeClr val="bg2"/>
                </a:solidFill>
              </a:rPr>
              <a:t>Indicator 14 data due from LEAs</a:t>
            </a:r>
            <a:endParaRPr lang="en-US" sz="900">
              <a:solidFill>
                <a:srgbClr val="0070C0"/>
              </a:solidFill>
            </a:endParaRPr>
          </a:p>
          <a:p>
            <a:pPr algn="ctr"/>
            <a:r>
              <a:rPr lang="en-US" sz="900">
                <a:solidFill>
                  <a:schemeClr val="bg2"/>
                </a:solidFill>
              </a:rPr>
              <a:t>Quarterly spending reports sent to LEAs</a:t>
            </a:r>
          </a:p>
          <a:p>
            <a:pPr algn="ctr"/>
            <a:r>
              <a:rPr lang="en-US" sz="900">
                <a:solidFill>
                  <a:schemeClr val="bg2"/>
                </a:solidFill>
              </a:rPr>
              <a:t>OSE Law Conference </a:t>
            </a:r>
          </a:p>
          <a:p>
            <a:pPr algn="ctr"/>
            <a:r>
              <a:rPr lang="en-US" sz="900" b="1">
                <a:solidFill>
                  <a:schemeClr val="bg2"/>
                </a:solidFill>
              </a:rPr>
              <a:t>Federal Funding expires (9/30)</a:t>
            </a:r>
          </a:p>
        </p:txBody>
      </p:sp>
      <p:sp>
        <p:nvSpPr>
          <p:cNvPr id="46" name="Rectangle 45">
            <a:extLst>
              <a:ext uri="{FF2B5EF4-FFF2-40B4-BE49-F238E27FC236}">
                <a16:creationId xmlns:a16="http://schemas.microsoft.com/office/drawing/2014/main" id="{5A48A060-8179-1195-21A6-831525EBB7D0}"/>
              </a:ext>
            </a:extLst>
          </p:cNvPr>
          <p:cNvSpPr/>
          <p:nvPr/>
        </p:nvSpPr>
        <p:spPr>
          <a:xfrm>
            <a:off x="9745672" y="472984"/>
            <a:ext cx="2152482" cy="854002"/>
          </a:xfrm>
          <a:prstGeom prst="rect">
            <a:avLst/>
          </a:prstGeom>
          <a:solidFill>
            <a:schemeClr val="bg1"/>
          </a:solidFill>
          <a:ln>
            <a:solidFill>
              <a:srgbClr val="048A8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48BEDB46-596C-47F5-9B67-D8BFFDCF7155}"/>
              </a:ext>
            </a:extLst>
          </p:cNvPr>
          <p:cNvSpPr txBox="1"/>
          <p:nvPr/>
        </p:nvSpPr>
        <p:spPr>
          <a:xfrm>
            <a:off x="9926235" y="487497"/>
            <a:ext cx="1701348" cy="246221"/>
          </a:xfrm>
          <a:prstGeom prst="rect">
            <a:avLst/>
          </a:prstGeom>
          <a:noFill/>
        </p:spPr>
        <p:txBody>
          <a:bodyPr wrap="square" rtlCol="0">
            <a:spAutoFit/>
          </a:bodyPr>
          <a:lstStyle/>
          <a:p>
            <a:pPr algn="ctr"/>
            <a:r>
              <a:rPr lang="en-US" sz="1000" b="1" u="sng">
                <a:solidFill>
                  <a:schemeClr val="bg2"/>
                </a:solidFill>
              </a:rPr>
              <a:t>Training Key</a:t>
            </a:r>
          </a:p>
        </p:txBody>
      </p:sp>
      <p:sp>
        <p:nvSpPr>
          <p:cNvPr id="48" name="TextBox 47">
            <a:extLst>
              <a:ext uri="{FF2B5EF4-FFF2-40B4-BE49-F238E27FC236}">
                <a16:creationId xmlns:a16="http://schemas.microsoft.com/office/drawing/2014/main" id="{9B0A6359-7ED4-94ED-DE8E-A1F02F4C8728}"/>
              </a:ext>
            </a:extLst>
          </p:cNvPr>
          <p:cNvSpPr txBox="1"/>
          <p:nvPr/>
        </p:nvSpPr>
        <p:spPr>
          <a:xfrm>
            <a:off x="9745672" y="469124"/>
            <a:ext cx="2152482" cy="923330"/>
          </a:xfrm>
          <a:prstGeom prst="rect">
            <a:avLst/>
          </a:prstGeom>
          <a:noFill/>
          <a:ln>
            <a:noFill/>
          </a:ln>
        </p:spPr>
        <p:txBody>
          <a:bodyPr wrap="square" rtlCol="0">
            <a:spAutoFit/>
          </a:bodyPr>
          <a:lstStyle/>
          <a:p>
            <a:pPr algn="ctr"/>
            <a:endParaRPr lang="en-US" sz="1000" b="1">
              <a:solidFill>
                <a:schemeClr val="bg2"/>
              </a:solidFill>
            </a:endParaRPr>
          </a:p>
          <a:p>
            <a:endParaRPr lang="en-US" sz="1000" b="1">
              <a:solidFill>
                <a:schemeClr val="bg2"/>
              </a:solidFill>
            </a:endParaRPr>
          </a:p>
          <a:p>
            <a:r>
              <a:rPr lang="en-US" sz="1000" b="1">
                <a:solidFill>
                  <a:schemeClr val="bg2"/>
                </a:solidFill>
              </a:rPr>
              <a:t>Data Training: </a:t>
            </a:r>
            <a:r>
              <a:rPr lang="en-US" sz="1000">
                <a:solidFill>
                  <a:srgbClr val="7030A0"/>
                </a:solidFill>
              </a:rPr>
              <a:t>Purple</a:t>
            </a:r>
          </a:p>
          <a:p>
            <a:r>
              <a:rPr lang="en-US" sz="1000" b="1">
                <a:solidFill>
                  <a:schemeClr val="bg2"/>
                </a:solidFill>
              </a:rPr>
              <a:t>Finance Training:</a:t>
            </a:r>
            <a:r>
              <a:rPr lang="en-US" sz="1000" b="1">
                <a:solidFill>
                  <a:schemeClr val="bg1"/>
                </a:solidFill>
              </a:rPr>
              <a:t> </a:t>
            </a:r>
            <a:r>
              <a:rPr lang="en-US" sz="1000">
                <a:solidFill>
                  <a:srgbClr val="0070C0"/>
                </a:solidFill>
              </a:rPr>
              <a:t>Blue</a:t>
            </a:r>
          </a:p>
          <a:p>
            <a:endParaRPr lang="en-US">
              <a:solidFill>
                <a:srgbClr val="C00000"/>
              </a:solidFill>
            </a:endParaRPr>
          </a:p>
        </p:txBody>
      </p:sp>
      <p:pic>
        <p:nvPicPr>
          <p:cNvPr id="50" name="Graphic 49" descr="Old Key with solid fill">
            <a:extLst>
              <a:ext uri="{FF2B5EF4-FFF2-40B4-BE49-F238E27FC236}">
                <a16:creationId xmlns:a16="http://schemas.microsoft.com/office/drawing/2014/main" id="{62451A08-8118-3EAB-FB93-B4719040A7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06154" y="672399"/>
            <a:ext cx="380935" cy="380935"/>
          </a:xfrm>
          <a:prstGeom prst="rect">
            <a:avLst/>
          </a:prstGeom>
        </p:spPr>
      </p:pic>
    </p:spTree>
    <p:extLst>
      <p:ext uri="{BB962C8B-B14F-4D97-AF65-F5344CB8AC3E}">
        <p14:creationId xmlns:p14="http://schemas.microsoft.com/office/powerpoint/2010/main" val="2375553074"/>
      </p:ext>
    </p:extLst>
  </p:cSld>
  <p:clrMapOvr>
    <a:masterClrMapping/>
  </p:clrMapOvr>
  <p:transition spd="slow">
    <p:push dir="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9DED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92AC-7F3D-74C7-B6B5-808888D7FE95}"/>
              </a:ext>
            </a:extLst>
          </p:cNvPr>
          <p:cNvSpPr>
            <a:spLocks noGrp="1"/>
          </p:cNvSpPr>
          <p:nvPr>
            <p:ph type="title"/>
          </p:nvPr>
        </p:nvSpPr>
        <p:spPr>
          <a:xfrm>
            <a:off x="0" y="433775"/>
            <a:ext cx="12192000" cy="1036850"/>
          </a:xfrm>
        </p:spPr>
        <p:txBody>
          <a:bodyPr>
            <a:normAutofit/>
          </a:bodyPr>
          <a:lstStyle/>
          <a:p>
            <a:pPr algn="ctr"/>
            <a:r>
              <a:rPr lang="en-US" b="1">
                <a:latin typeface="Arial Black" panose="020B0A04020102020204" pitchFamily="34" charset="0"/>
              </a:rPr>
              <a:t>Data &amp; Finance</a:t>
            </a:r>
          </a:p>
        </p:txBody>
      </p:sp>
      <p:sp>
        <p:nvSpPr>
          <p:cNvPr id="4" name="Slide Number Placeholder 3">
            <a:extLst>
              <a:ext uri="{FF2B5EF4-FFF2-40B4-BE49-F238E27FC236}">
                <a16:creationId xmlns:a16="http://schemas.microsoft.com/office/drawing/2014/main" id="{A93C3CA7-D394-B878-4F2E-4B017F3E6D8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pic>
        <p:nvPicPr>
          <p:cNvPr id="5" name="Picture 4" descr="Child holding heart gummies to eyes">
            <a:extLst>
              <a:ext uri="{FF2B5EF4-FFF2-40B4-BE49-F238E27FC236}">
                <a16:creationId xmlns:a16="http://schemas.microsoft.com/office/drawing/2014/main" id="{B06D9C33-0C21-1CC2-15F9-B23CB6FB6E9D}"/>
              </a:ext>
            </a:extLst>
          </p:cNvPr>
          <p:cNvPicPr>
            <a:picLocks noChangeAspect="1"/>
          </p:cNvPicPr>
          <p:nvPr/>
        </p:nvPicPr>
        <p:blipFill>
          <a:blip r:embed="rId3"/>
          <a:stretch>
            <a:fillRect/>
          </a:stretch>
        </p:blipFill>
        <p:spPr>
          <a:xfrm>
            <a:off x="3730428" y="1529395"/>
            <a:ext cx="8461571" cy="5328605"/>
          </a:xfrm>
          <a:prstGeom prst="rect">
            <a:avLst/>
          </a:prstGeom>
        </p:spPr>
      </p:pic>
      <p:sp>
        <p:nvSpPr>
          <p:cNvPr id="8" name="TextBox 7">
            <a:extLst>
              <a:ext uri="{FF2B5EF4-FFF2-40B4-BE49-F238E27FC236}">
                <a16:creationId xmlns:a16="http://schemas.microsoft.com/office/drawing/2014/main" id="{DCFD3206-663A-C7D0-529A-5739B80E88B1}"/>
              </a:ext>
            </a:extLst>
          </p:cNvPr>
          <p:cNvSpPr txBox="1"/>
          <p:nvPr/>
        </p:nvSpPr>
        <p:spPr>
          <a:xfrm>
            <a:off x="121990" y="2383295"/>
            <a:ext cx="3464499" cy="523220"/>
          </a:xfrm>
          <a:prstGeom prst="rect">
            <a:avLst/>
          </a:prstGeom>
          <a:solidFill>
            <a:srgbClr val="3A3D4B"/>
          </a:solidFill>
        </p:spPr>
        <p:txBody>
          <a:bodyPr wrap="square" rtlCol="0">
            <a:spAutoFit/>
          </a:bodyPr>
          <a:lstStyle/>
          <a:p>
            <a:pPr algn="ctr"/>
            <a:r>
              <a:rPr lang="en-US" sz="2800" b="1" u="sng">
                <a:solidFill>
                  <a:schemeClr val="bg1"/>
                </a:solidFill>
                <a:latin typeface="+mn-lt"/>
              </a:rPr>
              <a:t>February 2025</a:t>
            </a:r>
          </a:p>
        </p:txBody>
      </p:sp>
      <p:sp>
        <p:nvSpPr>
          <p:cNvPr id="7" name="TextBox 6">
            <a:extLst>
              <a:ext uri="{FF2B5EF4-FFF2-40B4-BE49-F238E27FC236}">
                <a16:creationId xmlns:a16="http://schemas.microsoft.com/office/drawing/2014/main" id="{56249ADE-8D44-3DCE-8CDE-77EADF09FCF9}"/>
              </a:ext>
            </a:extLst>
          </p:cNvPr>
          <p:cNvSpPr txBox="1"/>
          <p:nvPr/>
        </p:nvSpPr>
        <p:spPr>
          <a:xfrm>
            <a:off x="121990" y="3193678"/>
            <a:ext cx="3464499" cy="3139321"/>
          </a:xfrm>
          <a:prstGeom prst="rect">
            <a:avLst/>
          </a:prstGeom>
          <a:solidFill>
            <a:srgbClr val="3A3D4B"/>
          </a:solidFill>
        </p:spPr>
        <p:txBody>
          <a:bodyPr wrap="square" lIns="91440" tIns="45720" rIns="91440" bIns="45720" rtlCol="0" anchor="t">
            <a:spAutoFit/>
          </a:bodyPr>
          <a:lstStyle/>
          <a:p>
            <a:pPr algn="ctr"/>
            <a:r>
              <a:rPr lang="en-US" sz="1800" b="1" dirty="0">
                <a:solidFill>
                  <a:schemeClr val="bg1"/>
                </a:solidFill>
              </a:rPr>
              <a:t>120-Day data review opens, data review begins</a:t>
            </a:r>
          </a:p>
          <a:p>
            <a:pPr algn="ctr"/>
            <a:endParaRPr lang="en-US" sz="1800" b="1" dirty="0">
              <a:solidFill>
                <a:schemeClr val="bg1"/>
              </a:solidFill>
            </a:endParaRPr>
          </a:p>
          <a:p>
            <a:pPr algn="ctr"/>
            <a:r>
              <a:rPr lang="en-US" sz="1800" b="1" dirty="0">
                <a:solidFill>
                  <a:schemeClr val="bg1"/>
                </a:solidFill>
              </a:rPr>
              <a:t>Annual review I 13</a:t>
            </a:r>
          </a:p>
          <a:p>
            <a:pPr algn="ctr"/>
            <a:endParaRPr lang="en-US" sz="1800" b="1" dirty="0">
              <a:solidFill>
                <a:schemeClr val="bg1"/>
              </a:solidFill>
            </a:endParaRPr>
          </a:p>
          <a:p>
            <a:pPr algn="ctr"/>
            <a:r>
              <a:rPr lang="en-US" sz="1800" b="1" dirty="0">
                <a:solidFill>
                  <a:schemeClr val="bg1"/>
                </a:solidFill>
              </a:rPr>
              <a:t>NMASBO Spring Budget Conference-</a:t>
            </a:r>
          </a:p>
          <a:p>
            <a:pPr algn="ctr"/>
            <a:r>
              <a:rPr lang="en-US" sz="1800" b="1">
                <a:solidFill>
                  <a:schemeClr val="bg1"/>
                </a:solidFill>
              </a:rPr>
              <a:t>4/9-4/11/25</a:t>
            </a:r>
            <a:endParaRPr lang="en-US" sz="1800" b="1" dirty="0">
              <a:solidFill>
                <a:schemeClr val="bg1"/>
              </a:solidFill>
            </a:endParaRPr>
          </a:p>
          <a:p>
            <a:pPr algn="ctr"/>
            <a:endParaRPr lang="en-US" sz="1800" b="1" dirty="0">
              <a:solidFill>
                <a:schemeClr val="bg1"/>
              </a:solidFill>
            </a:endParaRPr>
          </a:p>
          <a:p>
            <a:pPr algn="ctr"/>
            <a:r>
              <a:rPr lang="en-US" sz="1800" b="1" dirty="0">
                <a:solidFill>
                  <a:schemeClr val="bg1"/>
                </a:solidFill>
              </a:rPr>
              <a:t>SPP/APR Stakeholder Meetings Upcoming</a:t>
            </a:r>
          </a:p>
        </p:txBody>
      </p:sp>
    </p:spTree>
    <p:extLst>
      <p:ext uri="{BB962C8B-B14F-4D97-AF65-F5344CB8AC3E}">
        <p14:creationId xmlns:p14="http://schemas.microsoft.com/office/powerpoint/2010/main" val="3510856918"/>
      </p:ext>
    </p:extLst>
  </p:cSld>
  <p:clrMapOvr>
    <a:masterClrMapping/>
  </p:clrMapOvr>
  <p:transition spd="slow">
    <p:push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4CBE1-C370-711C-694B-30C8D03E0F03}"/>
              </a:ext>
            </a:extLst>
          </p:cNvPr>
          <p:cNvSpPr>
            <a:spLocks noGrp="1"/>
          </p:cNvSpPr>
          <p:nvPr>
            <p:ph type="title"/>
          </p:nvPr>
        </p:nvSpPr>
        <p:spPr>
          <a:xfrm>
            <a:off x="1295400" y="423459"/>
            <a:ext cx="9601200" cy="1036850"/>
          </a:xfrm>
        </p:spPr>
        <p:txBody>
          <a:bodyPr/>
          <a:lstStyle/>
          <a:p>
            <a:pPr algn="ctr"/>
            <a:r>
              <a:rPr lang="en-US" b="1" dirty="0">
                <a:latin typeface="Arial Black" panose="020B0A04020102020204" pitchFamily="34" charset="0"/>
              </a:rPr>
              <a:t>Welcomes and Good-Byes</a:t>
            </a:r>
          </a:p>
        </p:txBody>
      </p:sp>
      <p:sp>
        <p:nvSpPr>
          <p:cNvPr id="3" name="Text Placeholder 2">
            <a:extLst>
              <a:ext uri="{FF2B5EF4-FFF2-40B4-BE49-F238E27FC236}">
                <a16:creationId xmlns:a16="http://schemas.microsoft.com/office/drawing/2014/main" id="{BF577096-78B2-75D8-57B9-9E44993854FB}"/>
              </a:ext>
            </a:extLst>
          </p:cNvPr>
          <p:cNvSpPr>
            <a:spLocks noGrp="1"/>
          </p:cNvSpPr>
          <p:nvPr>
            <p:ph type="body" idx="1"/>
          </p:nvPr>
        </p:nvSpPr>
        <p:spPr>
          <a:xfrm>
            <a:off x="1295400" y="1828800"/>
            <a:ext cx="4463472" cy="4343400"/>
          </a:xfrm>
        </p:spPr>
        <p:txBody>
          <a:bodyPr/>
          <a:lstStyle/>
          <a:p>
            <a:pPr marL="114300" indent="0">
              <a:buNone/>
            </a:pPr>
            <a:r>
              <a:rPr lang="en-US" sz="2800" b="1">
                <a:solidFill>
                  <a:schemeClr val="accent1"/>
                </a:solidFill>
              </a:rPr>
              <a:t>Welcome to the Data and Finance Team!</a:t>
            </a:r>
          </a:p>
          <a:p>
            <a:pPr marL="114300" indent="0">
              <a:buNone/>
            </a:pPr>
            <a:r>
              <a:rPr lang="en-US" b="1">
                <a:solidFill>
                  <a:schemeClr val="accent2"/>
                </a:solidFill>
              </a:rPr>
              <a:t>Randall Rapanut</a:t>
            </a:r>
            <a:r>
              <a:rPr lang="en-US"/>
              <a:t> – Assistant Deputy Director of Data and Finance</a:t>
            </a:r>
          </a:p>
          <a:p>
            <a:pPr marL="114300" indent="0">
              <a:buNone/>
            </a:pPr>
            <a:br>
              <a:rPr lang="en-US"/>
            </a:br>
            <a:r>
              <a:rPr lang="en-US" b="1">
                <a:solidFill>
                  <a:schemeClr val="accent2"/>
                </a:solidFill>
              </a:rPr>
              <a:t>Sushmita Ghosh</a:t>
            </a:r>
            <a:r>
              <a:rPr lang="en-US"/>
              <a:t> – Financial Coordinator</a:t>
            </a:r>
          </a:p>
        </p:txBody>
      </p:sp>
      <p:sp>
        <p:nvSpPr>
          <p:cNvPr id="4" name="Slide Number Placeholder 3">
            <a:extLst>
              <a:ext uri="{FF2B5EF4-FFF2-40B4-BE49-F238E27FC236}">
                <a16:creationId xmlns:a16="http://schemas.microsoft.com/office/drawing/2014/main" id="{80D78953-7CFC-3BDF-B31C-86BF6B0B32F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24</a:t>
            </a:fld>
            <a:endParaRPr lang="en-US"/>
          </a:p>
        </p:txBody>
      </p:sp>
      <p:sp>
        <p:nvSpPr>
          <p:cNvPr id="5" name="TextBox 4">
            <a:extLst>
              <a:ext uri="{FF2B5EF4-FFF2-40B4-BE49-F238E27FC236}">
                <a16:creationId xmlns:a16="http://schemas.microsoft.com/office/drawing/2014/main" id="{4A024B77-5AC8-2F50-8B05-50AA004652E4}"/>
              </a:ext>
            </a:extLst>
          </p:cNvPr>
          <p:cNvSpPr txBox="1"/>
          <p:nvPr/>
        </p:nvSpPr>
        <p:spPr>
          <a:xfrm>
            <a:off x="6684818" y="1824181"/>
            <a:ext cx="4629726"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accent2"/>
                </a:solidFill>
                <a:latin typeface="Calibri"/>
              </a:rPr>
              <a:t>Thank you for your service on the Finance Team!</a:t>
            </a:r>
          </a:p>
          <a:p>
            <a:endParaRPr lang="en-US">
              <a:latin typeface="Calibri"/>
            </a:endParaRPr>
          </a:p>
          <a:p>
            <a:endParaRPr lang="en-US" b="1">
              <a:latin typeface="Calibri"/>
            </a:endParaRPr>
          </a:p>
          <a:p>
            <a:r>
              <a:rPr lang="en-US" sz="2400" b="1" err="1">
                <a:solidFill>
                  <a:schemeClr val="accent1"/>
                </a:solidFill>
                <a:latin typeface="Calibri"/>
              </a:rPr>
              <a:t>Kaylock</a:t>
            </a:r>
            <a:r>
              <a:rPr lang="en-US" sz="2400" b="1">
                <a:solidFill>
                  <a:schemeClr val="accent1"/>
                </a:solidFill>
                <a:latin typeface="Calibri"/>
              </a:rPr>
              <a:t> Sellers</a:t>
            </a:r>
          </a:p>
          <a:p>
            <a:endParaRPr lang="en-US" sz="2400">
              <a:latin typeface="Calibri"/>
            </a:endParaRPr>
          </a:p>
          <a:p>
            <a:r>
              <a:rPr lang="en-US" sz="2400" b="1">
                <a:solidFill>
                  <a:schemeClr val="accent1"/>
                </a:solidFill>
                <a:latin typeface="Calibri"/>
              </a:rPr>
              <a:t>Jessie Jiang</a:t>
            </a:r>
          </a:p>
          <a:p>
            <a:endParaRPr lang="en-US" sz="2000">
              <a:latin typeface="Calibri"/>
            </a:endParaRPr>
          </a:p>
          <a:p>
            <a:endParaRPr lang="en-US" sz="2400" i="1">
              <a:latin typeface="Calibri"/>
            </a:endParaRPr>
          </a:p>
          <a:p>
            <a:r>
              <a:rPr lang="en-US" sz="2400" i="1">
                <a:latin typeface="Calibri"/>
              </a:rPr>
              <a:t>Good Luck on your next endeavors.</a:t>
            </a:r>
          </a:p>
        </p:txBody>
      </p:sp>
    </p:spTree>
    <p:extLst>
      <p:ext uri="{BB962C8B-B14F-4D97-AF65-F5344CB8AC3E}">
        <p14:creationId xmlns:p14="http://schemas.microsoft.com/office/powerpoint/2010/main" val="3090271544"/>
      </p:ext>
    </p:extLst>
  </p:cSld>
  <p:clrMapOvr>
    <a:masterClrMapping/>
  </p:clrMapOvr>
  <p:transition spd="slow">
    <p:push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5EBF5-7497-06EC-0F58-712C13314064}"/>
              </a:ext>
            </a:extLst>
          </p:cNvPr>
          <p:cNvSpPr>
            <a:spLocks noGrp="1"/>
          </p:cNvSpPr>
          <p:nvPr>
            <p:ph type="title"/>
          </p:nvPr>
        </p:nvSpPr>
        <p:spPr>
          <a:xfrm>
            <a:off x="910691" y="145657"/>
            <a:ext cx="10370618" cy="1332445"/>
          </a:xfrm>
        </p:spPr>
        <p:txBody>
          <a:bodyPr>
            <a:normAutofit/>
          </a:bodyPr>
          <a:lstStyle/>
          <a:p>
            <a:pPr algn="ctr"/>
            <a:r>
              <a:rPr lang="en-US" b="1">
                <a:latin typeface="Arial Black"/>
              </a:rPr>
              <a:t>American Rescue Plan Act (ARPA) Funds</a:t>
            </a:r>
            <a:endParaRPr lang="en-US"/>
          </a:p>
        </p:txBody>
      </p:sp>
      <p:sp>
        <p:nvSpPr>
          <p:cNvPr id="3" name="Text Placeholder 2">
            <a:extLst>
              <a:ext uri="{FF2B5EF4-FFF2-40B4-BE49-F238E27FC236}">
                <a16:creationId xmlns:a16="http://schemas.microsoft.com/office/drawing/2014/main" id="{62CCE6AB-D9B9-2104-1D7C-29A521D21E6C}"/>
              </a:ext>
            </a:extLst>
          </p:cNvPr>
          <p:cNvSpPr>
            <a:spLocks noGrp="1"/>
          </p:cNvSpPr>
          <p:nvPr>
            <p:ph type="body" idx="1"/>
          </p:nvPr>
        </p:nvSpPr>
        <p:spPr/>
        <p:txBody>
          <a:bodyPr>
            <a:normAutofit lnSpcReduction="10000"/>
          </a:bodyPr>
          <a:lstStyle/>
          <a:p>
            <a:r>
              <a:rPr lang="en-US" dirty="0"/>
              <a:t>OSE is seeking a late liquidation request for ARPA funds</a:t>
            </a:r>
          </a:p>
          <a:p>
            <a:r>
              <a:rPr lang="en-US" dirty="0"/>
              <a:t>LEAs with unspent ARPA funds will need to complete the following forms.</a:t>
            </a:r>
          </a:p>
          <a:p>
            <a:pPr lvl="1"/>
            <a:r>
              <a:rPr lang="en-US" dirty="0"/>
              <a:t>24346: </a:t>
            </a:r>
            <a:r>
              <a:rPr lang="en-US" dirty="0">
                <a:hlinkClick r:id="rId2"/>
              </a:rPr>
              <a:t>ARPA Funds - Late Liquidation - Basic (24346) - Google Forms</a:t>
            </a:r>
            <a:endParaRPr lang="en-US" dirty="0"/>
          </a:p>
          <a:p>
            <a:pPr lvl="1"/>
            <a:r>
              <a:rPr lang="en-US" dirty="0"/>
              <a:t>24349: </a:t>
            </a:r>
            <a:r>
              <a:rPr lang="en-US" dirty="0">
                <a:hlinkClick r:id="rId3"/>
              </a:rPr>
              <a:t>ARPA Funds - Late Liquidation - Preschool (24346) - Google Forms</a:t>
            </a:r>
            <a:endParaRPr lang="en-US" dirty="0"/>
          </a:p>
          <a:p>
            <a:r>
              <a:rPr lang="en-US" dirty="0"/>
              <a:t>The following documents will be required:</a:t>
            </a:r>
          </a:p>
          <a:p>
            <a:pPr lvl="1"/>
            <a:r>
              <a:rPr lang="en-US" dirty="0"/>
              <a:t>Purchase orders</a:t>
            </a:r>
          </a:p>
          <a:p>
            <a:pPr lvl="1"/>
            <a:r>
              <a:rPr lang="en-US" dirty="0"/>
              <a:t>Contracts</a:t>
            </a:r>
          </a:p>
          <a:p>
            <a:pPr lvl="1"/>
            <a:r>
              <a:rPr lang="en-US" dirty="0"/>
              <a:t>Dated invoices, bills of lading or other billing documents</a:t>
            </a:r>
          </a:p>
          <a:p>
            <a:r>
              <a:rPr lang="en-US" dirty="0"/>
              <a:t>Descriptions and clear explanations will be needed</a:t>
            </a:r>
          </a:p>
        </p:txBody>
      </p:sp>
      <p:pic>
        <p:nvPicPr>
          <p:cNvPr id="11268" name="Picture 4" descr="2,904 Chocolate Heart Broken Royalty-Free Photos and Stock Images |  Shutterstock">
            <a:extLst>
              <a:ext uri="{FF2B5EF4-FFF2-40B4-BE49-F238E27FC236}">
                <a16:creationId xmlns:a16="http://schemas.microsoft.com/office/drawing/2014/main" id="{383DD808-A5A9-EDBF-03C1-A257946CF6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9129" y="4085129"/>
            <a:ext cx="2772871" cy="277287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73D77813-49A6-450A-2EC7-21EE088B24C0}"/>
              </a:ext>
            </a:extLst>
          </p:cNvPr>
          <p:cNvSpPr>
            <a:spLocks noGrp="1"/>
          </p:cNvSpPr>
          <p:nvPr>
            <p:ph type="sldNum" idx="12"/>
          </p:nvPr>
        </p:nvSpPr>
        <p:spPr>
          <a:xfrm>
            <a:off x="10805564" y="6583680"/>
            <a:ext cx="1371600" cy="274320"/>
          </a:xfrm>
        </p:spPr>
        <p:txBody>
          <a:bodyPr/>
          <a:lstStyle/>
          <a:p>
            <a:pPr marL="0" lvl="0" indent="0" algn="r" rtl="0">
              <a:spcBef>
                <a:spcPts val="0"/>
              </a:spcBef>
              <a:spcAft>
                <a:spcPts val="0"/>
              </a:spcAft>
              <a:buNone/>
            </a:pPr>
            <a:fld id="{00000000-1234-1234-1234-123412341234}" type="slidenum">
              <a:rPr lang="en-US"/>
              <a:t>25</a:t>
            </a:fld>
            <a:endParaRPr lang="en-US" dirty="0"/>
          </a:p>
        </p:txBody>
      </p:sp>
    </p:spTree>
    <p:extLst>
      <p:ext uri="{BB962C8B-B14F-4D97-AF65-F5344CB8AC3E}">
        <p14:creationId xmlns:p14="http://schemas.microsoft.com/office/powerpoint/2010/main" val="3280359347"/>
      </p:ext>
    </p:extLst>
  </p:cSld>
  <p:clrMapOvr>
    <a:masterClrMapping/>
  </p:clrMapOvr>
  <p:transition spd="slow">
    <p:push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55DEC-D21A-B0EC-FBE3-4351E6D660AA}"/>
              </a:ext>
            </a:extLst>
          </p:cNvPr>
          <p:cNvSpPr>
            <a:spLocks noGrp="1"/>
          </p:cNvSpPr>
          <p:nvPr>
            <p:ph type="title"/>
          </p:nvPr>
        </p:nvSpPr>
        <p:spPr>
          <a:xfrm>
            <a:off x="0" y="406136"/>
            <a:ext cx="12192000" cy="1036850"/>
          </a:xfrm>
        </p:spPr>
        <p:txBody>
          <a:bodyPr/>
          <a:lstStyle/>
          <a:p>
            <a:pPr algn="ctr"/>
            <a:r>
              <a:rPr lang="en-US" b="1">
                <a:latin typeface="Arial Black" panose="020B0A04020102020204" pitchFamily="34" charset="0"/>
              </a:rPr>
              <a:t>Finance Monitoring</a:t>
            </a:r>
          </a:p>
        </p:txBody>
      </p:sp>
      <p:sp>
        <p:nvSpPr>
          <p:cNvPr id="3" name="Text Placeholder 2">
            <a:extLst>
              <a:ext uri="{FF2B5EF4-FFF2-40B4-BE49-F238E27FC236}">
                <a16:creationId xmlns:a16="http://schemas.microsoft.com/office/drawing/2014/main" id="{6509A929-0547-D6A9-26A4-F94399FEAC57}"/>
              </a:ext>
            </a:extLst>
          </p:cNvPr>
          <p:cNvSpPr>
            <a:spLocks noGrp="1"/>
          </p:cNvSpPr>
          <p:nvPr>
            <p:ph type="body" idx="1"/>
          </p:nvPr>
        </p:nvSpPr>
        <p:spPr>
          <a:xfrm>
            <a:off x="1295400" y="1595386"/>
            <a:ext cx="9601200" cy="4782127"/>
          </a:xfrm>
        </p:spPr>
        <p:txBody>
          <a:bodyPr>
            <a:normAutofit/>
          </a:bodyPr>
          <a:lstStyle/>
          <a:p>
            <a:r>
              <a:rPr lang="en-US"/>
              <a:t>LEAs selected for monitoring will upload documents to the </a:t>
            </a:r>
            <a:r>
              <a:rPr lang="en-US">
                <a:hlinkClick r:id="rId2"/>
              </a:rPr>
              <a:t>Special Education Monitoring</a:t>
            </a:r>
            <a:r>
              <a:rPr lang="en-US"/>
              <a:t> site</a:t>
            </a:r>
          </a:p>
          <a:p>
            <a:pPr lvl="2"/>
            <a:r>
              <a:rPr lang="en-US"/>
              <a:t>Folders:</a:t>
            </a:r>
          </a:p>
          <a:p>
            <a:pPr lvl="3"/>
            <a:r>
              <a:rPr lang="en-US"/>
              <a:t>Finance Folder</a:t>
            </a:r>
          </a:p>
          <a:p>
            <a:pPr lvl="4"/>
            <a:r>
              <a:rPr lang="en-US">
                <a:latin typeface="Calibri"/>
              </a:rPr>
              <a:t>Finance Monitoring Folder</a:t>
            </a:r>
          </a:p>
          <a:p>
            <a:pPr lvl="5"/>
            <a:r>
              <a:rPr lang="en-US">
                <a:solidFill>
                  <a:srgbClr val="3A3D4B"/>
                </a:solidFill>
                <a:latin typeface="Calibri"/>
                <a:ea typeface="Calibri"/>
                <a:cs typeface="Calibri"/>
              </a:rPr>
              <a:t>2024-2025 Folder</a:t>
            </a:r>
            <a:endParaRPr lang="en-US"/>
          </a:p>
          <a:p>
            <a:pPr lvl="6">
              <a:buClr>
                <a:srgbClr val="595959"/>
              </a:buClr>
            </a:pPr>
            <a:r>
              <a:rPr lang="en-US">
                <a:solidFill>
                  <a:srgbClr val="3A3D4B"/>
                </a:solidFill>
                <a:latin typeface="Calibri"/>
                <a:ea typeface="Calibri"/>
                <a:cs typeface="Calibri"/>
              </a:rPr>
              <a:t>Upload monitoring documents in this folder</a:t>
            </a:r>
          </a:p>
          <a:p>
            <a:pPr lvl="5">
              <a:buClr>
                <a:srgbClr val="595959"/>
              </a:buClr>
            </a:pPr>
            <a:endParaRPr lang="en-US">
              <a:solidFill>
                <a:srgbClr val="595959"/>
              </a:solidFill>
            </a:endParaRPr>
          </a:p>
          <a:p>
            <a:r>
              <a:rPr lang="en-US"/>
              <a:t>For access to the SE Monitoring site, contact Mahesh Reddy-Erri at </a:t>
            </a:r>
            <a:r>
              <a:rPr lang="en-US">
                <a:solidFill>
                  <a:srgbClr val="0563C1"/>
                </a:solidFill>
                <a:hlinkClick r:id="rId3"/>
              </a:rPr>
              <a:t>mahesh.reddy-erri@ped.nm.gov</a:t>
            </a:r>
            <a:endParaRPr lang="en-US"/>
          </a:p>
          <a:p>
            <a:r>
              <a:rPr lang="en-US">
                <a:solidFill>
                  <a:schemeClr val="bg2"/>
                </a:solidFill>
              </a:rPr>
              <a:t>All LEAs will be monitored within a 5-Year cycle.</a:t>
            </a:r>
          </a:p>
          <a:p>
            <a:pPr marL="114300" indent="0">
              <a:buNone/>
            </a:pPr>
            <a:endParaRPr lang="en-US"/>
          </a:p>
          <a:p>
            <a:endParaRPr lang="en-US"/>
          </a:p>
        </p:txBody>
      </p:sp>
      <p:sp>
        <p:nvSpPr>
          <p:cNvPr id="4" name="Slide Number Placeholder 3">
            <a:extLst>
              <a:ext uri="{FF2B5EF4-FFF2-40B4-BE49-F238E27FC236}">
                <a16:creationId xmlns:a16="http://schemas.microsoft.com/office/drawing/2014/main" id="{11524F11-CF7A-B34F-463B-BF9A31514D8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26</a:t>
            </a:fld>
            <a:endParaRPr lang="en-US"/>
          </a:p>
        </p:txBody>
      </p:sp>
      <p:pic>
        <p:nvPicPr>
          <p:cNvPr id="12292" name="Picture 4" descr="Valentines day heart shape chocolates in a box isolated on white  transparent background top view | Premium AI-generated image">
            <a:extLst>
              <a:ext uri="{FF2B5EF4-FFF2-40B4-BE49-F238E27FC236}">
                <a16:creationId xmlns:a16="http://schemas.microsoft.com/office/drawing/2014/main" id="{A3B354C2-3503-01F3-F495-BD81BFEFB7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7693" y="2222387"/>
            <a:ext cx="2727016" cy="2481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640498"/>
      </p:ext>
    </p:extLst>
  </p:cSld>
  <p:clrMapOvr>
    <a:masterClrMapping/>
  </p:clrMapOvr>
  <p:transition spd="slow">
    <p:push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6A9CB-C696-8313-8651-F15009D63723}"/>
              </a:ext>
            </a:extLst>
          </p:cNvPr>
          <p:cNvSpPr>
            <a:spLocks noGrp="1"/>
          </p:cNvSpPr>
          <p:nvPr>
            <p:ph type="title"/>
          </p:nvPr>
        </p:nvSpPr>
        <p:spPr>
          <a:xfrm>
            <a:off x="0" y="422914"/>
            <a:ext cx="12192000" cy="1036850"/>
          </a:xfrm>
        </p:spPr>
        <p:txBody>
          <a:bodyPr/>
          <a:lstStyle/>
          <a:p>
            <a:pPr algn="ctr"/>
            <a:r>
              <a:rPr lang="en-US" b="1">
                <a:latin typeface="Arial Black" panose="020B0A04020102020204" pitchFamily="34" charset="0"/>
              </a:rPr>
              <a:t>LEA Time and Effort Submission</a:t>
            </a:r>
          </a:p>
        </p:txBody>
      </p:sp>
      <p:sp>
        <p:nvSpPr>
          <p:cNvPr id="3" name="Text Placeholder 2">
            <a:extLst>
              <a:ext uri="{FF2B5EF4-FFF2-40B4-BE49-F238E27FC236}">
                <a16:creationId xmlns:a16="http://schemas.microsoft.com/office/drawing/2014/main" id="{6CC5C164-AE76-2080-6D1F-51BA286B075E}"/>
              </a:ext>
            </a:extLst>
          </p:cNvPr>
          <p:cNvSpPr>
            <a:spLocks noGrp="1"/>
          </p:cNvSpPr>
          <p:nvPr>
            <p:ph type="body" idx="1"/>
          </p:nvPr>
        </p:nvSpPr>
        <p:spPr>
          <a:xfrm>
            <a:off x="1295400" y="1554480"/>
            <a:ext cx="9601200" cy="4343400"/>
          </a:xfrm>
        </p:spPr>
        <p:txBody>
          <a:bodyPr/>
          <a:lstStyle/>
          <a:p>
            <a:r>
              <a:rPr lang="en-US" dirty="0"/>
              <a:t>To meet federal requirements, LEAs will be required to begin submitting Time and Effort Documentation.  </a:t>
            </a:r>
          </a:p>
          <a:p>
            <a:pPr lvl="1"/>
            <a:r>
              <a:rPr lang="en-US" dirty="0"/>
              <a:t>LEAs may use their own forms so long as it contains all information required.</a:t>
            </a:r>
          </a:p>
          <a:p>
            <a:r>
              <a:rPr lang="en-US" dirty="0"/>
              <a:t>Time and Effort form due dates: </a:t>
            </a:r>
          </a:p>
          <a:p>
            <a:pPr lvl="1"/>
            <a:r>
              <a:rPr lang="en-US" b="1" u="sng" dirty="0">
                <a:highlight>
                  <a:srgbClr val="FFFF00"/>
                </a:highlight>
              </a:rPr>
              <a:t>February 28, 2025</a:t>
            </a:r>
            <a:r>
              <a:rPr lang="en-US" dirty="0"/>
              <a:t>: Period of July 1, 2024,  to December 31, 2024</a:t>
            </a:r>
          </a:p>
          <a:p>
            <a:pPr lvl="1"/>
            <a:r>
              <a:rPr lang="en-US" b="1" u="sng" dirty="0"/>
              <a:t>July 31, 2025</a:t>
            </a:r>
            <a:r>
              <a:rPr lang="en-US" dirty="0"/>
              <a:t>:  Period of January 1, 2025, to June 30, 2025 </a:t>
            </a:r>
          </a:p>
          <a:p>
            <a:endParaRPr lang="en-US" dirty="0"/>
          </a:p>
          <a:p>
            <a:pPr marL="571500" lvl="1" indent="0">
              <a:buNone/>
            </a:pPr>
            <a:endParaRPr lang="en-US" dirty="0"/>
          </a:p>
          <a:p>
            <a:pPr marL="571500" lvl="1" indent="0">
              <a:buNone/>
            </a:pPr>
            <a:endParaRPr lang="en-US" dirty="0"/>
          </a:p>
        </p:txBody>
      </p:sp>
      <p:sp>
        <p:nvSpPr>
          <p:cNvPr id="4" name="Slide Number Placeholder 3">
            <a:extLst>
              <a:ext uri="{FF2B5EF4-FFF2-40B4-BE49-F238E27FC236}">
                <a16:creationId xmlns:a16="http://schemas.microsoft.com/office/drawing/2014/main" id="{0A77B46A-2C8B-953D-1814-14096BDC6B8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27</a:t>
            </a:fld>
            <a:endParaRPr lang="en-US"/>
          </a:p>
        </p:txBody>
      </p:sp>
      <p:pic>
        <p:nvPicPr>
          <p:cNvPr id="2052" name="Picture 4" descr="Valentines Day Svg-be Mine Candy Heart - Etsy">
            <a:extLst>
              <a:ext uri="{FF2B5EF4-FFF2-40B4-BE49-F238E27FC236}">
                <a16:creationId xmlns:a16="http://schemas.microsoft.com/office/drawing/2014/main" id="{21CBF1B6-A65B-0ADB-D40B-AA91C4CBD7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303" y="4313055"/>
            <a:ext cx="2385309" cy="2544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410081"/>
      </p:ext>
    </p:extLst>
  </p:cSld>
  <p:clrMapOvr>
    <a:masterClrMapping/>
  </p:clrMapOvr>
  <p:transition spd="slow">
    <p:push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6A9CB-C696-8313-8651-F15009D63723}"/>
              </a:ext>
            </a:extLst>
          </p:cNvPr>
          <p:cNvSpPr>
            <a:spLocks noGrp="1"/>
          </p:cNvSpPr>
          <p:nvPr>
            <p:ph type="title"/>
          </p:nvPr>
        </p:nvSpPr>
        <p:spPr>
          <a:xfrm>
            <a:off x="0" y="422914"/>
            <a:ext cx="12192000" cy="1036850"/>
          </a:xfrm>
        </p:spPr>
        <p:txBody>
          <a:bodyPr/>
          <a:lstStyle/>
          <a:p>
            <a:pPr algn="ctr"/>
            <a:r>
              <a:rPr lang="en-US" b="1">
                <a:latin typeface="Arial Black" panose="020B0A04020102020204" pitchFamily="34" charset="0"/>
              </a:rPr>
              <a:t>LEA Time and Effort Submission</a:t>
            </a:r>
          </a:p>
        </p:txBody>
      </p:sp>
      <p:sp>
        <p:nvSpPr>
          <p:cNvPr id="3" name="Text Placeholder 2">
            <a:extLst>
              <a:ext uri="{FF2B5EF4-FFF2-40B4-BE49-F238E27FC236}">
                <a16:creationId xmlns:a16="http://schemas.microsoft.com/office/drawing/2014/main" id="{6CC5C164-AE76-2080-6D1F-51BA286B075E}"/>
              </a:ext>
            </a:extLst>
          </p:cNvPr>
          <p:cNvSpPr>
            <a:spLocks noGrp="1"/>
          </p:cNvSpPr>
          <p:nvPr>
            <p:ph type="body" idx="1"/>
          </p:nvPr>
        </p:nvSpPr>
        <p:spPr>
          <a:xfrm>
            <a:off x="1110673" y="1716116"/>
            <a:ext cx="10109200" cy="4943763"/>
          </a:xfrm>
        </p:spPr>
        <p:txBody>
          <a:bodyPr/>
          <a:lstStyle/>
          <a:p>
            <a:r>
              <a:rPr lang="en-US"/>
              <a:t>Time and effort (T&amp;E) forms will be uploaded to the  </a:t>
            </a:r>
            <a:r>
              <a:rPr lang="en-US">
                <a:hlinkClick r:id="rId3"/>
              </a:rPr>
              <a:t>Special Education Monitoring </a:t>
            </a:r>
            <a:r>
              <a:rPr lang="en-US" sz="2100"/>
              <a:t>site.</a:t>
            </a:r>
            <a:endParaRPr lang="en-US"/>
          </a:p>
          <a:p>
            <a:pPr lvl="1"/>
            <a:r>
              <a:rPr lang="en-US" b="1"/>
              <a:t>Folders:</a:t>
            </a:r>
          </a:p>
          <a:p>
            <a:pPr lvl="2"/>
            <a:r>
              <a:rPr lang="en-US" b="1"/>
              <a:t>Finance Folder</a:t>
            </a:r>
          </a:p>
          <a:p>
            <a:pPr lvl="3">
              <a:buFont typeface="Wingdings"/>
              <a:buChar char="ü"/>
            </a:pPr>
            <a:r>
              <a:rPr lang="en-US" b="1"/>
              <a:t>Time and Effort Folde</a:t>
            </a:r>
            <a:r>
              <a:rPr lang="en-US"/>
              <a:t>r</a:t>
            </a:r>
          </a:p>
          <a:p>
            <a:pPr lvl="4">
              <a:buFont typeface="Wingdings"/>
              <a:buChar char="ü"/>
            </a:pPr>
            <a:r>
              <a:rPr lang="en-US" b="1"/>
              <a:t>2024-2025 Folder</a:t>
            </a:r>
          </a:p>
          <a:p>
            <a:pPr lvl="5"/>
            <a:r>
              <a:rPr lang="en-US" sz="1400" i="1">
                <a:solidFill>
                  <a:srgbClr val="3A3D4B"/>
                </a:solidFill>
                <a:latin typeface="Calibri"/>
                <a:ea typeface="Calibri"/>
                <a:cs typeface="Calibri"/>
              </a:rPr>
              <a:t>Upload T&amp;E forms in this folder.</a:t>
            </a:r>
          </a:p>
          <a:p>
            <a:r>
              <a:rPr lang="en-US"/>
              <a:t>For access to the SE Monitoring site, contact Mahesh Reddy-Erri at </a:t>
            </a:r>
            <a:r>
              <a:rPr lang="en-US">
                <a:hlinkClick r:id="rId4"/>
              </a:rPr>
              <a:t>mahesh.reddy-erri@ped.nm.gov</a:t>
            </a:r>
          </a:p>
          <a:p>
            <a:pPr marL="571500" lvl="1" indent="0">
              <a:buNone/>
            </a:pPr>
            <a:endParaRPr lang="en-US"/>
          </a:p>
          <a:p>
            <a:pPr marL="571500" lvl="1" indent="0">
              <a:buNone/>
            </a:pPr>
            <a:endParaRPr lang="en-US"/>
          </a:p>
        </p:txBody>
      </p:sp>
      <p:sp>
        <p:nvSpPr>
          <p:cNvPr id="4" name="Slide Number Placeholder 3">
            <a:extLst>
              <a:ext uri="{FF2B5EF4-FFF2-40B4-BE49-F238E27FC236}">
                <a16:creationId xmlns:a16="http://schemas.microsoft.com/office/drawing/2014/main" id="{0A77B46A-2C8B-953D-1814-14096BDC6B8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28</a:t>
            </a:fld>
            <a:endParaRPr lang="en-US"/>
          </a:p>
        </p:txBody>
      </p:sp>
      <p:pic>
        <p:nvPicPr>
          <p:cNvPr id="3074" name="Picture 2" descr="Wholesale Valentine Tender Teddy Bear Kelliloons | Kelli's Gift Shop  Suppliers">
            <a:extLst>
              <a:ext uri="{FF2B5EF4-FFF2-40B4-BE49-F238E27FC236}">
                <a16:creationId xmlns:a16="http://schemas.microsoft.com/office/drawing/2014/main" id="{823DA7CA-4C51-007B-F56C-D953A2FF3D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0869" y="2357437"/>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631474"/>
      </p:ext>
    </p:extLst>
  </p:cSld>
  <p:clrMapOvr>
    <a:masterClrMapping/>
  </p:clrMapOvr>
  <p:transition spd="slow">
    <p:push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91BB9-C29C-C763-0E33-E75D8FF536BE}"/>
              </a:ext>
            </a:extLst>
          </p:cNvPr>
          <p:cNvSpPr>
            <a:spLocks noGrp="1"/>
          </p:cNvSpPr>
          <p:nvPr>
            <p:ph type="title"/>
          </p:nvPr>
        </p:nvSpPr>
        <p:spPr>
          <a:xfrm>
            <a:off x="0" y="336054"/>
            <a:ext cx="12192000" cy="1112420"/>
          </a:xfrm>
        </p:spPr>
        <p:txBody>
          <a:bodyPr/>
          <a:lstStyle/>
          <a:p>
            <a:pPr algn="ctr"/>
            <a:r>
              <a:rPr lang="en-US" b="1" dirty="0">
                <a:latin typeface="Arial Black" panose="020B0A04020102020204" pitchFamily="34" charset="0"/>
              </a:rPr>
              <a:t>Excess Costs reminders</a:t>
            </a:r>
          </a:p>
        </p:txBody>
      </p:sp>
      <p:sp>
        <p:nvSpPr>
          <p:cNvPr id="3" name="Text Placeholder 2">
            <a:extLst>
              <a:ext uri="{FF2B5EF4-FFF2-40B4-BE49-F238E27FC236}">
                <a16:creationId xmlns:a16="http://schemas.microsoft.com/office/drawing/2014/main" id="{5120BE07-5655-3F87-6E73-E8298D145870}"/>
              </a:ext>
            </a:extLst>
          </p:cNvPr>
          <p:cNvSpPr>
            <a:spLocks noGrp="1"/>
          </p:cNvSpPr>
          <p:nvPr>
            <p:ph type="body" idx="1"/>
          </p:nvPr>
        </p:nvSpPr>
        <p:spPr/>
        <p:txBody>
          <a:bodyPr/>
          <a:lstStyle/>
          <a:p>
            <a:pPr algn="l" rtl="0" fontAlgn="base">
              <a:lnSpc>
                <a:spcPts val="2400"/>
              </a:lnSpc>
              <a:buFont typeface="Arial" panose="020B0604020202020204" pitchFamily="34" charset="0"/>
              <a:buChar char="•"/>
            </a:pPr>
            <a:r>
              <a:rPr lang="en-US" b="0" i="0" u="none" strike="noStrike" dirty="0">
                <a:solidFill>
                  <a:srgbClr val="3A3D4B"/>
                </a:solidFill>
                <a:effectLst/>
                <a:latin typeface="Calibri" panose="020F0502020204030204" pitchFamily="34" charset="0"/>
              </a:rPr>
              <a:t>Excess Costs Compliance calculation submissions are currently overdue.</a:t>
            </a:r>
            <a:r>
              <a:rPr lang="en-US" b="0" i="0" dirty="0">
                <a:solidFill>
                  <a:srgbClr val="595959"/>
                </a:solidFill>
                <a:effectLst/>
                <a:latin typeface="Calibri" panose="020F0502020204030204" pitchFamily="34" charset="0"/>
              </a:rPr>
              <a:t>​</a:t>
            </a:r>
            <a:endParaRPr lang="en-US" b="0" i="0" dirty="0">
              <a:solidFill>
                <a:srgbClr val="595959"/>
              </a:solidFill>
              <a:effectLst/>
              <a:latin typeface="Arial" panose="020B0604020202020204" pitchFamily="34" charset="0"/>
            </a:endParaRPr>
          </a:p>
          <a:p>
            <a:pPr algn="l" rtl="0" fontAlgn="base">
              <a:lnSpc>
                <a:spcPts val="1950"/>
              </a:lnSpc>
              <a:buFont typeface="Arial" panose="020B0604020202020204" pitchFamily="34" charset="0"/>
              <a:buChar char="•"/>
            </a:pPr>
            <a:r>
              <a:rPr lang="en-US" b="0" i="0" u="none" strike="noStrike" dirty="0">
                <a:solidFill>
                  <a:srgbClr val="3A3D4B"/>
                </a:solidFill>
                <a:effectLst/>
                <a:latin typeface="Calibri" panose="020F0502020204030204" pitchFamily="34" charset="0"/>
              </a:rPr>
              <a:t>New </a:t>
            </a:r>
            <a:r>
              <a:rPr lang="en-US" b="1" i="0" u="sng" dirty="0">
                <a:solidFill>
                  <a:srgbClr val="3A3D4B"/>
                </a:solidFill>
                <a:effectLst/>
                <a:latin typeface="Calibri" panose="020F0502020204030204" pitchFamily="34" charset="0"/>
              </a:rPr>
              <a:t>deadline </a:t>
            </a:r>
            <a:r>
              <a:rPr lang="en-US" b="0" i="0" u="none" strike="noStrike" dirty="0">
                <a:solidFill>
                  <a:srgbClr val="3A3D4B"/>
                </a:solidFill>
                <a:effectLst/>
                <a:latin typeface="Calibri" panose="020F0502020204030204" pitchFamily="34" charset="0"/>
              </a:rPr>
              <a:t>for submission will be </a:t>
            </a:r>
            <a:r>
              <a:rPr lang="en-US" b="0" i="0" u="none" strike="noStrike" dirty="0">
                <a:solidFill>
                  <a:srgbClr val="3A3D4B"/>
                </a:solidFill>
                <a:effectLst/>
                <a:highlight>
                  <a:srgbClr val="00FF00"/>
                </a:highlight>
                <a:latin typeface="Calibri" panose="020F0502020204030204" pitchFamily="34" charset="0"/>
              </a:rPr>
              <a:t>Monday, February 24th</a:t>
            </a:r>
            <a:endParaRPr lang="en-US" b="0" i="0" dirty="0">
              <a:solidFill>
                <a:srgbClr val="595959"/>
              </a:solidFill>
              <a:effectLst/>
              <a:latin typeface="Arial" panose="020B0604020202020204" pitchFamily="34" charset="0"/>
            </a:endParaRPr>
          </a:p>
          <a:p>
            <a:r>
              <a:rPr lang="en-US" dirty="0"/>
              <a:t>Forward any questions to </a:t>
            </a:r>
            <a:r>
              <a:rPr lang="en-US" dirty="0">
                <a:hlinkClick r:id="rId3"/>
              </a:rPr>
              <a:t>kaylock.sellers@ped.nm.gov</a:t>
            </a:r>
            <a:r>
              <a:rPr lang="en-US" dirty="0"/>
              <a:t> </a:t>
            </a:r>
            <a:r>
              <a:rPr lang="en-US" b="0" i="0" u="none" strike="noStrike" dirty="0">
                <a:solidFill>
                  <a:srgbClr val="3A3D4B"/>
                </a:solidFill>
                <a:effectLst/>
                <a:latin typeface="Calibri" panose="020F0502020204030204" pitchFamily="34" charset="0"/>
              </a:rPr>
              <a:t>and </a:t>
            </a:r>
            <a:r>
              <a:rPr lang="en-US" b="0" i="0" u="sng" strike="noStrike" dirty="0">
                <a:solidFill>
                  <a:srgbClr val="EFC119"/>
                </a:solidFill>
                <a:effectLst/>
                <a:latin typeface="Calibri" panose="020F0502020204030204" pitchFamily="34" charset="0"/>
                <a:hlinkClick r:id="rId4"/>
              </a:rPr>
              <a:t>randall.rapanut@ped.nm.gov</a:t>
            </a:r>
            <a:r>
              <a:rPr lang="en-US" b="0" i="0" dirty="0">
                <a:solidFill>
                  <a:srgbClr val="000000"/>
                </a:solidFill>
                <a:effectLst/>
                <a:latin typeface="Calibri" panose="020F0502020204030204" pitchFamily="34" charset="0"/>
              </a:rPr>
              <a:t>​</a:t>
            </a:r>
            <a:endParaRPr lang="en-US" dirty="0"/>
          </a:p>
          <a:p>
            <a:r>
              <a:rPr lang="en-US" dirty="0"/>
              <a:t>The excel instruction sheet can be found here: </a:t>
            </a:r>
          </a:p>
          <a:p>
            <a:pPr marL="114300" indent="0">
              <a:buNone/>
            </a:pPr>
            <a:r>
              <a:rPr lang="en-US" b="0" i="0" u="sng" strike="noStrike" dirty="0">
                <a:solidFill>
                  <a:srgbClr val="EFC119"/>
                </a:solidFill>
                <a:effectLst/>
                <a:latin typeface="Calibri" panose="020F0502020204030204" pitchFamily="34" charset="0"/>
                <a:hlinkClick r:id="rId5"/>
              </a:rPr>
              <a:t>General Instructions I-Excess Costs (Fund numbers list).xls - Google Sheets</a:t>
            </a:r>
            <a:endParaRPr lang="en-US" dirty="0"/>
          </a:p>
        </p:txBody>
      </p:sp>
      <p:sp>
        <p:nvSpPr>
          <p:cNvPr id="4" name="Slide Number Placeholder 3">
            <a:extLst>
              <a:ext uri="{FF2B5EF4-FFF2-40B4-BE49-F238E27FC236}">
                <a16:creationId xmlns:a16="http://schemas.microsoft.com/office/drawing/2014/main" id="{68C233E4-A882-9002-15E9-BE0AB6F5A74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29</a:t>
            </a:fld>
            <a:endParaRPr lang="en-US"/>
          </a:p>
        </p:txBody>
      </p:sp>
      <p:pic>
        <p:nvPicPr>
          <p:cNvPr id="6146" name="Picture 2" descr="Valentines Day Post PNG Transparent Images Free Download | Vector Files |  Pngtree">
            <a:extLst>
              <a:ext uri="{FF2B5EF4-FFF2-40B4-BE49-F238E27FC236}">
                <a16:creationId xmlns:a16="http://schemas.microsoft.com/office/drawing/2014/main" id="{8C6E6CA5-8A16-2DD6-804D-F34FE7F21D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0056" y="4780370"/>
            <a:ext cx="2338597" cy="2354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333921"/>
      </p:ext>
    </p:extLst>
  </p:cSld>
  <p:clrMapOvr>
    <a:masterClrMapping/>
  </p:clrMapOvr>
  <p:transition spd="slow">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16001117d3c_0_30"/>
          <p:cNvSpPr txBox="1">
            <a:spLocks noGrp="1"/>
          </p:cNvSpPr>
          <p:nvPr>
            <p:ph type="title"/>
          </p:nvPr>
        </p:nvSpPr>
        <p:spPr>
          <a:xfrm>
            <a:off x="0" y="604234"/>
            <a:ext cx="12192000"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b="1">
                <a:latin typeface="Arial Black" panose="020B0A04020102020204" pitchFamily="34" charset="0"/>
              </a:rPr>
              <a:t>Leadership/Duties of the Office</a:t>
            </a:r>
            <a:endParaRPr b="1">
              <a:latin typeface="Arial Black" panose="020B0A04020102020204" pitchFamily="34" charset="0"/>
            </a:endParaRPr>
          </a:p>
        </p:txBody>
      </p:sp>
      <p:sp>
        <p:nvSpPr>
          <p:cNvPr id="134" name="Google Shape;134;g16001117d3c_0_30"/>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a:t>
            </a:fld>
            <a:endParaRPr/>
          </a:p>
        </p:txBody>
      </p:sp>
      <p:graphicFrame>
        <p:nvGraphicFramePr>
          <p:cNvPr id="9" name="Diagram 8">
            <a:extLst>
              <a:ext uri="{FF2B5EF4-FFF2-40B4-BE49-F238E27FC236}">
                <a16:creationId xmlns:a16="http://schemas.microsoft.com/office/drawing/2014/main" id="{E791D1F0-2474-7C05-77D3-90E447E3A52C}"/>
              </a:ext>
            </a:extLst>
          </p:cNvPr>
          <p:cNvGraphicFramePr/>
          <p:nvPr>
            <p:extLst>
              <p:ext uri="{D42A27DB-BD31-4B8C-83A1-F6EECF244321}">
                <p14:modId xmlns:p14="http://schemas.microsoft.com/office/powerpoint/2010/main" val="2268095908"/>
              </p:ext>
            </p:extLst>
          </p:nvPr>
        </p:nvGraphicFramePr>
        <p:xfrm>
          <a:off x="5804965" y="1402672"/>
          <a:ext cx="6387035" cy="5388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agram 13">
            <a:extLst>
              <a:ext uri="{FF2B5EF4-FFF2-40B4-BE49-F238E27FC236}">
                <a16:creationId xmlns:a16="http://schemas.microsoft.com/office/drawing/2014/main" id="{BD5A4CC5-EB2C-D70E-76EF-68104E6F6324}"/>
              </a:ext>
            </a:extLst>
          </p:cNvPr>
          <p:cNvGraphicFramePr/>
          <p:nvPr>
            <p:extLst>
              <p:ext uri="{D42A27DB-BD31-4B8C-83A1-F6EECF244321}">
                <p14:modId xmlns:p14="http://schemas.microsoft.com/office/powerpoint/2010/main" val="657157891"/>
              </p:ext>
            </p:extLst>
          </p:nvPr>
        </p:nvGraphicFramePr>
        <p:xfrm>
          <a:off x="0" y="1535837"/>
          <a:ext cx="6095999" cy="511336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7" name="Picture 36">
            <a:extLst>
              <a:ext uri="{FF2B5EF4-FFF2-40B4-BE49-F238E27FC236}">
                <a16:creationId xmlns:a16="http://schemas.microsoft.com/office/drawing/2014/main" id="{7AEBEC04-40D6-3503-61F9-95E17C5623B4}"/>
              </a:ext>
            </a:extLst>
          </p:cNvPr>
          <p:cNvPicPr>
            <a:picLocks noChangeAspect="1"/>
          </p:cNvPicPr>
          <p:nvPr/>
        </p:nvPicPr>
        <p:blipFill>
          <a:blip r:embed="rId13"/>
          <a:stretch>
            <a:fillRect/>
          </a:stretch>
        </p:blipFill>
        <p:spPr>
          <a:xfrm>
            <a:off x="3665989" y="4328568"/>
            <a:ext cx="957381" cy="1250112"/>
          </a:xfrm>
          <a:prstGeom prst="rect">
            <a:avLst/>
          </a:prstGeom>
          <a:effectLst>
            <a:outerShdw blurRad="50800" dist="38100" dir="2700000" algn="tl" rotWithShape="0">
              <a:prstClr val="black">
                <a:alpha val="40000"/>
              </a:prstClr>
            </a:outerShdw>
          </a:effectLst>
        </p:spPr>
      </p:pic>
      <p:pic>
        <p:nvPicPr>
          <p:cNvPr id="1026" name="Picture 2" descr="13,400+ Furry Heart Stock Photos, Pictures &amp; Royalty-Free Images - iStock">
            <a:extLst>
              <a:ext uri="{FF2B5EF4-FFF2-40B4-BE49-F238E27FC236}">
                <a16:creationId xmlns:a16="http://schemas.microsoft.com/office/drawing/2014/main" id="{81CCCA5B-733B-10F6-07AC-D6C3241DAB9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4611691"/>
            <a:ext cx="1359462" cy="11498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D22D7-781D-45EB-AAE7-E0836CD6058F}"/>
              </a:ext>
            </a:extLst>
          </p:cNvPr>
          <p:cNvSpPr>
            <a:spLocks noGrp="1"/>
          </p:cNvSpPr>
          <p:nvPr>
            <p:ph type="title"/>
          </p:nvPr>
        </p:nvSpPr>
        <p:spPr>
          <a:xfrm>
            <a:off x="0" y="1"/>
            <a:ext cx="12192000" cy="1353670"/>
          </a:xfrm>
        </p:spPr>
        <p:txBody>
          <a:bodyPr/>
          <a:lstStyle/>
          <a:p>
            <a:pPr algn="ctr"/>
            <a:r>
              <a:rPr lang="en-US" b="1">
                <a:latin typeface="Arial Black" panose="020B0A04020102020204" pitchFamily="34" charset="0"/>
              </a:rPr>
              <a:t>Data/Finance Team Contact List</a:t>
            </a:r>
          </a:p>
        </p:txBody>
      </p:sp>
      <p:sp>
        <p:nvSpPr>
          <p:cNvPr id="3" name="Text Placeholder 2">
            <a:extLst>
              <a:ext uri="{FF2B5EF4-FFF2-40B4-BE49-F238E27FC236}">
                <a16:creationId xmlns:a16="http://schemas.microsoft.com/office/drawing/2014/main" id="{8F8B2B23-BDAF-1A9F-EBE1-E58FB111E404}"/>
              </a:ext>
            </a:extLst>
          </p:cNvPr>
          <p:cNvSpPr>
            <a:spLocks noGrp="1"/>
          </p:cNvSpPr>
          <p:nvPr>
            <p:ph type="body" idx="1"/>
          </p:nvPr>
        </p:nvSpPr>
        <p:spPr>
          <a:xfrm>
            <a:off x="-2406877" y="1545062"/>
            <a:ext cx="11254315" cy="5312938"/>
          </a:xfrm>
        </p:spPr>
        <p:txBody>
          <a:bodyPr>
            <a:normAutofit fontScale="92500" lnSpcReduction="10000"/>
          </a:bodyPr>
          <a:lstStyle/>
          <a:p>
            <a:pPr marL="114300" indent="0" algn="ctr" rtl="0">
              <a:spcBef>
                <a:spcPts val="1400"/>
              </a:spcBef>
              <a:spcAft>
                <a:spcPts val="0"/>
              </a:spcAft>
              <a:buNone/>
            </a:pPr>
            <a:r>
              <a:rPr lang="en-US" sz="2100" b="1" i="0" u="sng" strike="noStrike" dirty="0">
                <a:solidFill>
                  <a:srgbClr val="FF914D"/>
                </a:solidFill>
                <a:effectLst/>
                <a:latin typeface="Arial Black" panose="020B0A04020102020204" pitchFamily="34" charset="0"/>
              </a:rPr>
              <a:t>Office of Special Education Data Team:</a:t>
            </a:r>
            <a:endParaRPr lang="en-US" sz="2100" b="1" u="sng" dirty="0">
              <a:solidFill>
                <a:srgbClr val="FF914D"/>
              </a:solidFill>
              <a:effectLst/>
              <a:latin typeface="Arial Black" panose="020B0A04020102020204" pitchFamily="34" charset="0"/>
            </a:endParaRPr>
          </a:p>
          <a:p>
            <a:pPr marL="114300" indent="0" algn="ctr" rtl="0">
              <a:spcBef>
                <a:spcPts val="1400"/>
              </a:spcBef>
              <a:spcAft>
                <a:spcPts val="0"/>
              </a:spcAft>
              <a:buNone/>
            </a:pPr>
            <a:r>
              <a:rPr lang="en-US" sz="2100" b="1" i="0" u="sng" strike="noStrike" dirty="0">
                <a:solidFill>
                  <a:schemeClr val="bg2"/>
                </a:solidFill>
                <a:effectLst/>
                <a:latin typeface="Arial Black" panose="020B0A04020102020204" pitchFamily="34" charset="0"/>
                <a:hlinkClick r:id="rId3">
                  <a:extLst>
                    <a:ext uri="{A12FA001-AC4F-418D-AE19-62706E023703}">
                      <ahyp:hlinkClr xmlns:ahyp="http://schemas.microsoft.com/office/drawing/2018/hyperlinkcolor" val="tx"/>
                    </a:ext>
                  </a:extLst>
                </a:hlinkClick>
              </a:rPr>
              <a:t>liz.schweiger@ped.nm.gov</a:t>
            </a:r>
            <a:endParaRPr lang="en-US" sz="2100" b="1" dirty="0">
              <a:solidFill>
                <a:schemeClr val="bg2"/>
              </a:solidFill>
              <a:effectLst/>
              <a:latin typeface="Arial Black" panose="020B0A04020102020204" pitchFamily="34" charset="0"/>
            </a:endParaRPr>
          </a:p>
          <a:p>
            <a:pPr marL="114300" indent="0" algn="ctr" rtl="0">
              <a:spcBef>
                <a:spcPts val="1400"/>
              </a:spcBef>
              <a:spcAft>
                <a:spcPts val="0"/>
              </a:spcAft>
              <a:buNone/>
            </a:pPr>
            <a:r>
              <a:rPr lang="en-US" sz="2100" b="1" i="0" u="sng" strike="noStrike" dirty="0">
                <a:solidFill>
                  <a:schemeClr val="bg2"/>
                </a:solidFill>
                <a:effectLst/>
                <a:latin typeface="Arial Black" panose="020B0A04020102020204" pitchFamily="34" charset="0"/>
                <a:hlinkClick r:id="rId4">
                  <a:extLst>
                    <a:ext uri="{A12FA001-AC4F-418D-AE19-62706E023703}">
                      <ahyp:hlinkClr xmlns:ahyp="http://schemas.microsoft.com/office/drawing/2018/hyperlinkcolor" val="tx"/>
                    </a:ext>
                  </a:extLst>
                </a:hlinkClick>
              </a:rPr>
              <a:t>tamara.burkett@ped.nm.gov</a:t>
            </a:r>
            <a:endParaRPr lang="en-US" sz="2100" b="1" i="0" u="sng" strike="noStrike" dirty="0">
              <a:solidFill>
                <a:schemeClr val="bg2"/>
              </a:solidFill>
              <a:effectLst/>
              <a:latin typeface="Arial Black" panose="020B0A04020102020204" pitchFamily="34" charset="0"/>
            </a:endParaRPr>
          </a:p>
          <a:p>
            <a:pPr marL="114300" indent="0" algn="ctr" rtl="0">
              <a:spcBef>
                <a:spcPts val="1400"/>
              </a:spcBef>
              <a:spcAft>
                <a:spcPts val="0"/>
              </a:spcAft>
              <a:buNone/>
            </a:pPr>
            <a:r>
              <a:rPr lang="en-US" sz="2100" b="1" u="sng" dirty="0">
                <a:solidFill>
                  <a:schemeClr val="bg2"/>
                </a:solidFill>
                <a:latin typeface="Arial Black" panose="020B0A04020102020204" pitchFamily="34" charset="0"/>
              </a:rPr>
              <a:t>trudy.cordova@ped.nm.gov</a:t>
            </a:r>
            <a:r>
              <a:rPr lang="en-US" sz="2100" b="1" i="0" u="sng" strike="noStrike" dirty="0">
                <a:solidFill>
                  <a:schemeClr val="bg2"/>
                </a:solidFill>
                <a:effectLst/>
                <a:latin typeface="Arial Black" panose="020B0A04020102020204" pitchFamily="34" charset="0"/>
              </a:rPr>
              <a:t> </a:t>
            </a:r>
          </a:p>
          <a:p>
            <a:pPr marL="114300" indent="0" algn="ctr" rtl="0">
              <a:spcBef>
                <a:spcPts val="1400"/>
              </a:spcBef>
              <a:spcAft>
                <a:spcPts val="0"/>
              </a:spcAft>
              <a:buNone/>
            </a:pPr>
            <a:endParaRPr lang="en-US" sz="3300" b="1" i="0" u="sng" strike="noStrike" dirty="0">
              <a:solidFill>
                <a:schemeClr val="bg2"/>
              </a:solidFill>
              <a:effectLst/>
              <a:latin typeface="Arial Black" panose="020B0A04020102020204" pitchFamily="34" charset="0"/>
            </a:endParaRPr>
          </a:p>
          <a:p>
            <a:pPr marL="114300" indent="0" algn="ctr" rtl="0">
              <a:spcBef>
                <a:spcPts val="1400"/>
              </a:spcBef>
              <a:spcAft>
                <a:spcPts val="0"/>
              </a:spcAft>
              <a:buNone/>
            </a:pPr>
            <a:endParaRPr lang="en-US" sz="3300" b="1" i="0" u="sng" strike="noStrike" dirty="0">
              <a:solidFill>
                <a:schemeClr val="bg2"/>
              </a:solidFill>
              <a:effectLst/>
              <a:latin typeface="Arial Black" panose="020B0A04020102020204" pitchFamily="34" charset="0"/>
            </a:endParaRPr>
          </a:p>
          <a:p>
            <a:pPr marL="114300" indent="0" algn="ctr" rtl="0">
              <a:spcBef>
                <a:spcPts val="1400"/>
              </a:spcBef>
              <a:spcAft>
                <a:spcPts val="0"/>
              </a:spcAft>
              <a:buNone/>
            </a:pPr>
            <a:endParaRPr lang="en-US" sz="3300" b="1" i="0" u="sng" strike="noStrike" dirty="0">
              <a:solidFill>
                <a:schemeClr val="bg2"/>
              </a:solidFill>
              <a:effectLst/>
              <a:latin typeface="Arial Black" panose="020B0A04020102020204" pitchFamily="34" charset="0"/>
            </a:endParaRPr>
          </a:p>
          <a:p>
            <a:pPr marL="114300" indent="0" algn="ctr" rtl="0">
              <a:spcBef>
                <a:spcPts val="1400"/>
              </a:spcBef>
              <a:spcAft>
                <a:spcPts val="0"/>
              </a:spcAft>
              <a:buNone/>
            </a:pPr>
            <a:endParaRPr lang="en-US" sz="3300" b="1" i="0" u="sng" strike="noStrike" dirty="0">
              <a:solidFill>
                <a:schemeClr val="bg2"/>
              </a:solidFill>
              <a:effectLst/>
              <a:latin typeface="Arial Black" panose="020B0A04020102020204" pitchFamily="34" charset="0"/>
            </a:endParaRPr>
          </a:p>
          <a:p>
            <a:pPr marL="114300" indent="0" algn="ctr" rtl="0">
              <a:spcBef>
                <a:spcPts val="1400"/>
              </a:spcBef>
              <a:spcAft>
                <a:spcPts val="0"/>
              </a:spcAft>
              <a:buNone/>
            </a:pPr>
            <a:endParaRPr lang="en-US" sz="3300" b="1" i="0" u="sng" strike="noStrike" dirty="0">
              <a:solidFill>
                <a:schemeClr val="bg2"/>
              </a:solidFill>
              <a:effectLst/>
              <a:latin typeface="Arial Black" panose="020B0A04020102020204" pitchFamily="34" charset="0"/>
            </a:endParaRPr>
          </a:p>
          <a:p>
            <a:pPr marL="114300" indent="0" algn="ctr" rtl="0">
              <a:spcBef>
                <a:spcPts val="1400"/>
              </a:spcBef>
              <a:spcAft>
                <a:spcPts val="0"/>
              </a:spcAft>
              <a:buNone/>
            </a:pPr>
            <a:br>
              <a:rPr lang="en-US" b="1" dirty="0"/>
            </a:br>
            <a:endParaRPr lang="en-US" b="1" dirty="0"/>
          </a:p>
        </p:txBody>
      </p:sp>
      <p:sp>
        <p:nvSpPr>
          <p:cNvPr id="4" name="Slide Number Placeholder 3">
            <a:extLst>
              <a:ext uri="{FF2B5EF4-FFF2-40B4-BE49-F238E27FC236}">
                <a16:creationId xmlns:a16="http://schemas.microsoft.com/office/drawing/2014/main" id="{6DADAA2C-4A74-5A84-FF33-38AE6E296A8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30</a:t>
            </a:fld>
            <a:endParaRPr lang="en-US"/>
          </a:p>
        </p:txBody>
      </p:sp>
      <p:sp>
        <p:nvSpPr>
          <p:cNvPr id="8" name="TextBox 7">
            <a:extLst>
              <a:ext uri="{FF2B5EF4-FFF2-40B4-BE49-F238E27FC236}">
                <a16:creationId xmlns:a16="http://schemas.microsoft.com/office/drawing/2014/main" id="{33C1F99C-5758-58EB-2FCE-4E53E06549D3}"/>
              </a:ext>
            </a:extLst>
          </p:cNvPr>
          <p:cNvSpPr txBox="1"/>
          <p:nvPr/>
        </p:nvSpPr>
        <p:spPr>
          <a:xfrm>
            <a:off x="-2306595" y="1979983"/>
            <a:ext cx="6096000" cy="307777"/>
          </a:xfrm>
          <a:prstGeom prst="rect">
            <a:avLst/>
          </a:prstGeom>
          <a:noFill/>
        </p:spPr>
        <p:txBody>
          <a:bodyPr wrap="square">
            <a:spAutoFit/>
          </a:bodyPr>
          <a:lstStyle/>
          <a:p>
            <a:r>
              <a:rPr lang="en-US" b="0">
                <a:effectLst/>
              </a:rPr>
              <a:t> </a:t>
            </a:r>
            <a:endParaRPr lang="en-US"/>
          </a:p>
        </p:txBody>
      </p:sp>
      <p:pic>
        <p:nvPicPr>
          <p:cNvPr id="1030" name="Picture 6">
            <a:extLst>
              <a:ext uri="{FF2B5EF4-FFF2-40B4-BE49-F238E27FC236}">
                <a16:creationId xmlns:a16="http://schemas.microsoft.com/office/drawing/2014/main" id="{28BD193B-6EF5-544F-6544-06C512B7E4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8652" y="3485646"/>
            <a:ext cx="1673793" cy="15765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artoon of a person wearing glasses&#10;&#10;Description automatically generated">
            <a:extLst>
              <a:ext uri="{FF2B5EF4-FFF2-40B4-BE49-F238E27FC236}">
                <a16:creationId xmlns:a16="http://schemas.microsoft.com/office/drawing/2014/main" id="{F7BBA64E-5611-4BB2-6EF2-8518E3017B0F}"/>
              </a:ext>
            </a:extLst>
          </p:cNvPr>
          <p:cNvPicPr>
            <a:picLocks noChangeAspect="1"/>
          </p:cNvPicPr>
          <p:nvPr/>
        </p:nvPicPr>
        <p:blipFill>
          <a:blip r:embed="rId6"/>
          <a:stretch>
            <a:fillRect/>
          </a:stretch>
        </p:blipFill>
        <p:spPr>
          <a:xfrm>
            <a:off x="2552943" y="5283381"/>
            <a:ext cx="1076794" cy="1576581"/>
          </a:xfrm>
          <a:prstGeom prst="rect">
            <a:avLst/>
          </a:prstGeom>
        </p:spPr>
      </p:pic>
      <p:pic>
        <p:nvPicPr>
          <p:cNvPr id="13" name="Picture 12" descr="A cartoon of a child wearing a cowboy hat&#10;&#10;Description automatically generated">
            <a:extLst>
              <a:ext uri="{FF2B5EF4-FFF2-40B4-BE49-F238E27FC236}">
                <a16:creationId xmlns:a16="http://schemas.microsoft.com/office/drawing/2014/main" id="{7792171C-91CD-78CC-F070-1F707FFC3129}"/>
              </a:ext>
            </a:extLst>
          </p:cNvPr>
          <p:cNvPicPr>
            <a:picLocks noChangeAspect="1"/>
          </p:cNvPicPr>
          <p:nvPr/>
        </p:nvPicPr>
        <p:blipFill>
          <a:blip r:embed="rId7"/>
          <a:stretch>
            <a:fillRect/>
          </a:stretch>
        </p:blipFill>
        <p:spPr>
          <a:xfrm>
            <a:off x="854229" y="3481722"/>
            <a:ext cx="1647310" cy="1584431"/>
          </a:xfrm>
          <a:prstGeom prst="rect">
            <a:avLst/>
          </a:prstGeom>
        </p:spPr>
      </p:pic>
      <p:pic>
        <p:nvPicPr>
          <p:cNvPr id="17" name="Picture 16" descr="A person with glasses and mustache&#10;&#10;Description automatically generated">
            <a:extLst>
              <a:ext uri="{FF2B5EF4-FFF2-40B4-BE49-F238E27FC236}">
                <a16:creationId xmlns:a16="http://schemas.microsoft.com/office/drawing/2014/main" id="{D0F0CF00-4E9F-5EA7-810A-3BCA1B23ED21}"/>
              </a:ext>
            </a:extLst>
          </p:cNvPr>
          <p:cNvPicPr>
            <a:picLocks noChangeAspect="1"/>
          </p:cNvPicPr>
          <p:nvPr/>
        </p:nvPicPr>
        <p:blipFill>
          <a:blip r:embed="rId8"/>
          <a:stretch>
            <a:fillRect/>
          </a:stretch>
        </p:blipFill>
        <p:spPr>
          <a:xfrm>
            <a:off x="6974791" y="3530174"/>
            <a:ext cx="1055897" cy="1527956"/>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id="{C54CA9D4-C88A-733E-EF44-5E8033648D14}"/>
              </a:ext>
            </a:extLst>
          </p:cNvPr>
          <p:cNvPicPr>
            <a:picLocks noChangeAspect="1"/>
          </p:cNvPicPr>
          <p:nvPr/>
        </p:nvPicPr>
        <p:blipFill>
          <a:blip r:embed="rId9"/>
          <a:stretch>
            <a:fillRect/>
          </a:stretch>
        </p:blipFill>
        <p:spPr>
          <a:xfrm>
            <a:off x="8311894" y="3436339"/>
            <a:ext cx="1378567" cy="1633857"/>
          </a:xfrm>
          <a:prstGeom prst="rect">
            <a:avLst/>
          </a:prstGeom>
        </p:spPr>
      </p:pic>
      <p:pic>
        <p:nvPicPr>
          <p:cNvPr id="3076" name="Picture 4" descr="Real pretty blonde woman, blue eyes, wearing glasses - SIDE on emoji | AI Emoji  Generator">
            <a:extLst>
              <a:ext uri="{FF2B5EF4-FFF2-40B4-BE49-F238E27FC236}">
                <a16:creationId xmlns:a16="http://schemas.microsoft.com/office/drawing/2014/main" id="{CF8193D2-B478-4714-99C4-279F7C86891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52445" y="3586821"/>
            <a:ext cx="1479330" cy="14793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435B4E-7196-0617-3469-BD09EB1597AC}"/>
              </a:ext>
            </a:extLst>
          </p:cNvPr>
          <p:cNvSpPr txBox="1"/>
          <p:nvPr/>
        </p:nvSpPr>
        <p:spPr>
          <a:xfrm>
            <a:off x="5815803" y="1646559"/>
            <a:ext cx="6063270" cy="1738938"/>
          </a:xfrm>
          <a:prstGeom prst="rect">
            <a:avLst/>
          </a:prstGeom>
          <a:noFill/>
        </p:spPr>
        <p:txBody>
          <a:bodyPr wrap="square" rtlCol="0">
            <a:spAutoFit/>
          </a:bodyPr>
          <a:lstStyle/>
          <a:p>
            <a:pPr marL="114300" indent="0" algn="ctr">
              <a:spcBef>
                <a:spcPts val="1400"/>
              </a:spcBef>
              <a:buNone/>
            </a:pPr>
            <a:r>
              <a:rPr lang="en-US" sz="1800" b="1" i="0" u="sng" strike="noStrike">
                <a:solidFill>
                  <a:srgbClr val="FF914D"/>
                </a:solidFill>
                <a:effectLst/>
                <a:latin typeface="Arial Black" panose="020B0A04020102020204" pitchFamily="34" charset="0"/>
              </a:rPr>
              <a:t>Office of Special Education Finance Team:</a:t>
            </a:r>
            <a:endParaRPr lang="en-US" sz="1800" b="1" u="sng">
              <a:solidFill>
                <a:srgbClr val="FF914D"/>
              </a:solidFill>
              <a:effectLst/>
              <a:latin typeface="Arial Black" panose="020B0A04020102020204" pitchFamily="34" charset="0"/>
            </a:endParaRPr>
          </a:p>
          <a:p>
            <a:pPr marL="114300" indent="0" algn="ctr" rtl="0">
              <a:spcBef>
                <a:spcPts val="1400"/>
              </a:spcBef>
              <a:spcAft>
                <a:spcPts val="0"/>
              </a:spcAft>
              <a:buNone/>
            </a:pPr>
            <a:r>
              <a:rPr lang="en-US" sz="1800" b="1">
                <a:solidFill>
                  <a:srgbClr val="000000"/>
                </a:solidFill>
                <a:latin typeface="Arial Black" panose="020B0A04020102020204" pitchFamily="34" charset="0"/>
                <a:hlinkClick r:id="rId11">
                  <a:extLst>
                    <a:ext uri="{A12FA001-AC4F-418D-AE19-62706E023703}">
                      <ahyp:hlinkClr xmlns:ahyp="http://schemas.microsoft.com/office/drawing/2018/hyperlinkcolor" val="tx"/>
                    </a:ext>
                  </a:extLst>
                </a:hlinkClick>
              </a:rPr>
              <a:t>kaylock.sellers@ped.nm.gov</a:t>
            </a:r>
            <a:r>
              <a:rPr lang="en-US" sz="1800" b="1">
                <a:solidFill>
                  <a:srgbClr val="000000"/>
                </a:solidFill>
                <a:latin typeface="Arial Black" panose="020B0A04020102020204" pitchFamily="34" charset="0"/>
              </a:rPr>
              <a:t> </a:t>
            </a:r>
          </a:p>
          <a:p>
            <a:pPr marL="114300" indent="0" algn="ctr" rtl="0">
              <a:spcBef>
                <a:spcPts val="1400"/>
              </a:spcBef>
              <a:spcAft>
                <a:spcPts val="0"/>
              </a:spcAft>
              <a:buNone/>
            </a:pPr>
            <a:r>
              <a:rPr lang="en-US" sz="1800" b="1">
                <a:solidFill>
                  <a:srgbClr val="000000"/>
                </a:solidFill>
                <a:latin typeface="Arial Black" panose="020B0A04020102020204" pitchFamily="34" charset="0"/>
                <a:hlinkClick r:id="rId12">
                  <a:extLst>
                    <a:ext uri="{A12FA001-AC4F-418D-AE19-62706E023703}">
                      <ahyp:hlinkClr xmlns:ahyp="http://schemas.microsoft.com/office/drawing/2018/hyperlinkcolor" val="tx"/>
                    </a:ext>
                  </a:extLst>
                </a:hlinkClick>
              </a:rPr>
              <a:t>jingchao.jiang@ped.nm.gov</a:t>
            </a:r>
            <a:r>
              <a:rPr lang="en-US" sz="1800" b="1">
                <a:solidFill>
                  <a:srgbClr val="000000"/>
                </a:solidFill>
                <a:latin typeface="Arial Black" panose="020B0A04020102020204" pitchFamily="34" charset="0"/>
              </a:rPr>
              <a:t> </a:t>
            </a:r>
          </a:p>
          <a:p>
            <a:pPr marL="114300" indent="0" algn="ctr" rtl="0">
              <a:spcBef>
                <a:spcPts val="1400"/>
              </a:spcBef>
              <a:spcAft>
                <a:spcPts val="0"/>
              </a:spcAft>
              <a:buNone/>
            </a:pPr>
            <a:r>
              <a:rPr lang="en-US" sz="1800" b="1">
                <a:solidFill>
                  <a:schemeClr val="bg2"/>
                </a:solidFill>
                <a:latin typeface="Arial Black" panose="020B0A04020102020204" pitchFamily="34" charset="0"/>
                <a:hlinkClick r:id="rId13">
                  <a:extLst>
                    <a:ext uri="{A12FA001-AC4F-418D-AE19-62706E023703}">
                      <ahyp:hlinkClr xmlns:ahyp="http://schemas.microsoft.com/office/drawing/2018/hyperlinkcolor" val="tx"/>
                    </a:ext>
                  </a:extLst>
                </a:hlinkClick>
              </a:rPr>
              <a:t>sushmita.ghosh@ped.nm.gov</a:t>
            </a:r>
            <a:r>
              <a:rPr lang="en-US" sz="1800" b="1">
                <a:solidFill>
                  <a:schemeClr val="bg2"/>
                </a:solidFill>
                <a:latin typeface="Arial Black" panose="020B0A04020102020204" pitchFamily="34" charset="0"/>
              </a:rPr>
              <a:t> </a:t>
            </a:r>
          </a:p>
        </p:txBody>
      </p:sp>
      <p:pic>
        <p:nvPicPr>
          <p:cNvPr id="10" name="Picture 9" descr="A picture containing person, wearing&#10;&#10;AI-generated content may be incorrect.">
            <a:extLst>
              <a:ext uri="{FF2B5EF4-FFF2-40B4-BE49-F238E27FC236}">
                <a16:creationId xmlns:a16="http://schemas.microsoft.com/office/drawing/2014/main" id="{56B8EA12-3FE7-A0AA-E35B-9F52C470A400}"/>
              </a:ext>
            </a:extLst>
          </p:cNvPr>
          <p:cNvPicPr>
            <a:picLocks noChangeAspect="1"/>
          </p:cNvPicPr>
          <p:nvPr/>
        </p:nvPicPr>
        <p:blipFill>
          <a:blip r:embed="rId14"/>
          <a:stretch>
            <a:fillRect/>
          </a:stretch>
        </p:blipFill>
        <p:spPr>
          <a:xfrm>
            <a:off x="8176909" y="5199862"/>
            <a:ext cx="1648536" cy="1648536"/>
          </a:xfrm>
          <a:prstGeom prst="rect">
            <a:avLst/>
          </a:prstGeom>
        </p:spPr>
      </p:pic>
      <p:sp>
        <p:nvSpPr>
          <p:cNvPr id="14" name="TextBox 13">
            <a:extLst>
              <a:ext uri="{FF2B5EF4-FFF2-40B4-BE49-F238E27FC236}">
                <a16:creationId xmlns:a16="http://schemas.microsoft.com/office/drawing/2014/main" id="{B6C306CA-FE77-40E4-D23C-A4C27C7CA389}"/>
              </a:ext>
            </a:extLst>
          </p:cNvPr>
          <p:cNvSpPr txBox="1"/>
          <p:nvPr/>
        </p:nvSpPr>
        <p:spPr>
          <a:xfrm>
            <a:off x="4151870" y="5371070"/>
            <a:ext cx="3888260" cy="1477328"/>
          </a:xfrm>
          <a:prstGeom prst="rect">
            <a:avLst/>
          </a:prstGeom>
          <a:noFill/>
        </p:spPr>
        <p:txBody>
          <a:bodyPr wrap="square" rtlCol="0">
            <a:spAutoFit/>
          </a:bodyPr>
          <a:lstStyle/>
          <a:p>
            <a:pPr algn="ctr"/>
            <a:r>
              <a:rPr lang="en-US" sz="1800" b="1" u="sng">
                <a:solidFill>
                  <a:srgbClr val="FF914D"/>
                </a:solidFill>
                <a:latin typeface="Aptos Black" panose="020B0004020202020204" pitchFamily="34" charset="0"/>
              </a:rPr>
              <a:t>Data &amp; Finance Leadership</a:t>
            </a:r>
          </a:p>
          <a:p>
            <a:pPr algn="ctr"/>
            <a:endParaRPr lang="en-US" sz="1800" b="1" u="sng">
              <a:latin typeface="Aptos Black" panose="020B0004020202020204" pitchFamily="34" charset="0"/>
            </a:endParaRPr>
          </a:p>
          <a:p>
            <a:pPr algn="ctr"/>
            <a:r>
              <a:rPr lang="en-US" sz="1800" b="1" u="sng">
                <a:solidFill>
                  <a:schemeClr val="bg2"/>
                </a:solidFill>
                <a:latin typeface="Aptos Black" panose="020B0004020202020204" pitchFamily="34" charset="0"/>
                <a:hlinkClick r:id="rId15">
                  <a:extLst>
                    <a:ext uri="{A12FA001-AC4F-418D-AE19-62706E023703}">
                      <ahyp:hlinkClr xmlns:ahyp="http://schemas.microsoft.com/office/drawing/2018/hyperlinkcolor" val="tx"/>
                    </a:ext>
                  </a:extLst>
                </a:hlinkClick>
              </a:rPr>
              <a:t>charlene.marcotte@ped.nm.gov</a:t>
            </a:r>
            <a:endParaRPr lang="en-US" sz="1800" b="1" u="sng">
              <a:solidFill>
                <a:schemeClr val="bg2"/>
              </a:solidFill>
              <a:latin typeface="Aptos Black" panose="020B0004020202020204" pitchFamily="34" charset="0"/>
            </a:endParaRPr>
          </a:p>
          <a:p>
            <a:pPr algn="ctr"/>
            <a:endParaRPr lang="en-US" sz="1800" b="1" u="sng">
              <a:latin typeface="Aptos Black" panose="020B0004020202020204" pitchFamily="34" charset="0"/>
            </a:endParaRPr>
          </a:p>
          <a:p>
            <a:pPr algn="ctr"/>
            <a:r>
              <a:rPr lang="en-US" sz="1800" b="1" u="sng">
                <a:latin typeface="Aptos Black" panose="020B0004020202020204" pitchFamily="34" charset="0"/>
              </a:rPr>
              <a:t>randall.rapanut@ped.nm.gov</a:t>
            </a:r>
          </a:p>
        </p:txBody>
      </p:sp>
      <p:pic>
        <p:nvPicPr>
          <p:cNvPr id="19" name="Picture 18" descr="A picture containing person, indoor, white, doll&#10;&#10;AI-generated content may be incorrect.">
            <a:extLst>
              <a:ext uri="{FF2B5EF4-FFF2-40B4-BE49-F238E27FC236}">
                <a16:creationId xmlns:a16="http://schemas.microsoft.com/office/drawing/2014/main" id="{C5B7FEB3-1CE3-FC4D-5215-8075985428C5}"/>
              </a:ext>
            </a:extLst>
          </p:cNvPr>
          <p:cNvPicPr>
            <a:picLocks noChangeAspect="1"/>
          </p:cNvPicPr>
          <p:nvPr/>
        </p:nvPicPr>
        <p:blipFill>
          <a:blip r:embed="rId16"/>
          <a:stretch>
            <a:fillRect/>
          </a:stretch>
        </p:blipFill>
        <p:spPr>
          <a:xfrm>
            <a:off x="9714917" y="3409594"/>
            <a:ext cx="1648536" cy="1648536"/>
          </a:xfrm>
          <a:prstGeom prst="rect">
            <a:avLst/>
          </a:prstGeom>
        </p:spPr>
      </p:pic>
      <p:pic>
        <p:nvPicPr>
          <p:cNvPr id="9220" name="Picture 4" descr="Love For Valentine S Day, Happy Valentine, Happy Valentines Day, Love PNG  Transparent Image and Clipart for Free Download">
            <a:extLst>
              <a:ext uri="{FF2B5EF4-FFF2-40B4-BE49-F238E27FC236}">
                <a16:creationId xmlns:a16="http://schemas.microsoft.com/office/drawing/2014/main" id="{911CB1EB-E4D7-9363-A189-AB1ACED614A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162642" y="2236743"/>
            <a:ext cx="1866715" cy="1866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408833"/>
      </p:ext>
    </p:extLst>
  </p:cSld>
  <p:clrMapOvr>
    <a:masterClrMapping/>
  </p:clrMapOvr>
  <p:transition spd="slow">
    <p:push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3"/>
          <p:cNvSpPr txBox="1">
            <a:spLocks noGrp="1"/>
          </p:cNvSpPr>
          <p:nvPr>
            <p:ph type="title"/>
          </p:nvPr>
        </p:nvSpPr>
        <p:spPr>
          <a:xfrm>
            <a:off x="93159" y="592804"/>
            <a:ext cx="11762082"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b="1">
                <a:latin typeface="Arial Black"/>
              </a:rPr>
              <a:t>RfR Tips</a:t>
            </a:r>
          </a:p>
        </p:txBody>
      </p:sp>
      <p:sp>
        <p:nvSpPr>
          <p:cNvPr id="200" name="Google Shape;200;p23"/>
          <p:cNvSpPr txBox="1">
            <a:spLocks noGrp="1"/>
          </p:cNvSpPr>
          <p:nvPr>
            <p:ph type="body" idx="1"/>
          </p:nvPr>
        </p:nvSpPr>
        <p:spPr>
          <a:xfrm>
            <a:off x="818186" y="1556775"/>
            <a:ext cx="11021100" cy="4443471"/>
          </a:xfrm>
          <a:prstGeom prst="rect">
            <a:avLst/>
          </a:prstGeom>
          <a:noFill/>
          <a:ln>
            <a:noFill/>
          </a:ln>
        </p:spPr>
        <p:txBody>
          <a:bodyPr spcFirstLastPara="1" wrap="square" lIns="91425" tIns="45700" rIns="91425" bIns="45700" anchor="t" anchorCtr="0">
            <a:noAutofit/>
          </a:bodyPr>
          <a:lstStyle/>
          <a:p>
            <a:endParaRPr lang="en-US" dirty="0"/>
          </a:p>
          <a:p>
            <a:pPr>
              <a:spcBef>
                <a:spcPts val="0"/>
              </a:spcBef>
            </a:pPr>
            <a:r>
              <a:rPr lang="en-US" dirty="0"/>
              <a:t>To avoid the need for info requests and delays in approval, please ensure that:</a:t>
            </a:r>
          </a:p>
          <a:p>
            <a:pPr lvl="1">
              <a:spcBef>
                <a:spcPts val="0"/>
              </a:spcBef>
            </a:pPr>
            <a:r>
              <a:rPr lang="en-US" dirty="0"/>
              <a:t>Backup documentation is provided for all expenses</a:t>
            </a:r>
          </a:p>
          <a:p>
            <a:pPr lvl="2" algn="l" rtl="0">
              <a:lnSpc>
                <a:spcPct val="90000"/>
              </a:lnSpc>
              <a:spcBef>
                <a:spcPts val="0"/>
              </a:spcBef>
              <a:spcAft>
                <a:spcPts val="0"/>
              </a:spcAft>
              <a:buSzPts val="1800"/>
            </a:pPr>
            <a:r>
              <a:rPr lang="en-US" dirty="0"/>
              <a:t>For example:</a:t>
            </a:r>
            <a:endParaRPr dirty="0"/>
          </a:p>
          <a:p>
            <a:pPr lvl="3" algn="l" rtl="0">
              <a:lnSpc>
                <a:spcPct val="90000"/>
              </a:lnSpc>
              <a:spcBef>
                <a:spcPts val="0"/>
              </a:spcBef>
              <a:spcAft>
                <a:spcPts val="0"/>
              </a:spcAft>
              <a:buSzPts val="1800"/>
            </a:pPr>
            <a:r>
              <a:rPr lang="en-US" dirty="0"/>
              <a:t>Purchase orders</a:t>
            </a:r>
            <a:endParaRPr dirty="0"/>
          </a:p>
          <a:p>
            <a:pPr lvl="3" algn="l" rtl="0">
              <a:lnSpc>
                <a:spcPct val="90000"/>
              </a:lnSpc>
              <a:spcBef>
                <a:spcPts val="0"/>
              </a:spcBef>
              <a:spcAft>
                <a:spcPts val="0"/>
              </a:spcAft>
              <a:buSzPts val="1800"/>
            </a:pPr>
            <a:r>
              <a:rPr lang="en-US" dirty="0"/>
              <a:t>Invoices</a:t>
            </a:r>
            <a:endParaRPr dirty="0"/>
          </a:p>
          <a:p>
            <a:pPr lvl="3" algn="l" rtl="0">
              <a:lnSpc>
                <a:spcPct val="90000"/>
              </a:lnSpc>
              <a:spcBef>
                <a:spcPts val="0"/>
              </a:spcBef>
              <a:spcAft>
                <a:spcPts val="0"/>
              </a:spcAft>
              <a:buSzPts val="1800"/>
            </a:pPr>
            <a:r>
              <a:rPr lang="en-US" dirty="0"/>
              <a:t>Administrative Staff Consideration Form</a:t>
            </a:r>
          </a:p>
          <a:p>
            <a:pPr lvl="3">
              <a:spcBef>
                <a:spcPts val="0"/>
              </a:spcBef>
            </a:pPr>
            <a:endParaRPr lang="en-US" dirty="0"/>
          </a:p>
          <a:p>
            <a:pPr lvl="1">
              <a:spcBef>
                <a:spcPts val="0"/>
              </a:spcBef>
            </a:pPr>
            <a:r>
              <a:rPr lang="en-US" dirty="0"/>
              <a:t>All expenses are:</a:t>
            </a:r>
          </a:p>
          <a:p>
            <a:pPr lvl="2">
              <a:spcBef>
                <a:spcPts val="0"/>
              </a:spcBef>
            </a:pPr>
            <a:r>
              <a:rPr lang="en-US" dirty="0"/>
              <a:t>An </a:t>
            </a:r>
            <a:r>
              <a:rPr lang="en-US" dirty="0">
                <a:solidFill>
                  <a:schemeClr val="accent2"/>
                </a:solidFill>
              </a:rPr>
              <a:t>Excess Cost </a:t>
            </a:r>
            <a:r>
              <a:rPr lang="en-US" dirty="0"/>
              <a:t>of providing special education and related services</a:t>
            </a:r>
          </a:p>
          <a:p>
            <a:pPr lvl="2">
              <a:spcBef>
                <a:spcPts val="0"/>
              </a:spcBef>
            </a:pPr>
            <a:r>
              <a:rPr lang="en-US" dirty="0">
                <a:solidFill>
                  <a:schemeClr val="accent2"/>
                </a:solidFill>
              </a:rPr>
              <a:t>Allocable</a:t>
            </a:r>
            <a:r>
              <a:rPr lang="en-US" dirty="0"/>
              <a:t> – only correct share of cost is charged</a:t>
            </a:r>
          </a:p>
          <a:p>
            <a:pPr lvl="2">
              <a:spcBef>
                <a:spcPts val="0"/>
              </a:spcBef>
            </a:pPr>
            <a:r>
              <a:rPr lang="en-US" dirty="0">
                <a:solidFill>
                  <a:schemeClr val="accent2"/>
                </a:solidFill>
              </a:rPr>
              <a:t>Reasonable</a:t>
            </a:r>
            <a:r>
              <a:rPr lang="en-US" dirty="0"/>
              <a:t> – costs meet the prudent person test</a:t>
            </a:r>
          </a:p>
          <a:p>
            <a:pPr lvl="2">
              <a:spcBef>
                <a:spcPts val="0"/>
              </a:spcBef>
            </a:pPr>
            <a:r>
              <a:rPr lang="en-US" dirty="0">
                <a:solidFill>
                  <a:schemeClr val="accent2"/>
                </a:solidFill>
              </a:rPr>
              <a:t>Necessary</a:t>
            </a:r>
            <a:r>
              <a:rPr lang="en-US" dirty="0"/>
              <a:t> – needed to provide special education and related services</a:t>
            </a:r>
          </a:p>
        </p:txBody>
      </p:sp>
      <p:sp>
        <p:nvSpPr>
          <p:cNvPr id="201" name="Google Shape;201;p23"/>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31</a:t>
            </a:fld>
            <a:endParaRPr/>
          </a:p>
        </p:txBody>
      </p:sp>
      <p:pic>
        <p:nvPicPr>
          <p:cNvPr id="13316" name="Picture 4" descr="Photo Chocolate in the shape of heart with dripping drops on white  background happy valentines day | Premium AI-generated image">
            <a:extLst>
              <a:ext uri="{FF2B5EF4-FFF2-40B4-BE49-F238E27FC236}">
                <a16:creationId xmlns:a16="http://schemas.microsoft.com/office/drawing/2014/main" id="{74DA9B2A-59E5-F3DE-DC07-AB909F6B6E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9398" y="2669327"/>
            <a:ext cx="3261615" cy="2964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451549"/>
      </p:ext>
    </p:extLst>
  </p:cSld>
  <p:clrMapOvr>
    <a:masterClrMapping/>
  </p:clrMapOvr>
  <p:transition spd="slow">
    <p:push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69934-A161-8539-440F-7CA67D5F32BC}"/>
              </a:ext>
            </a:extLst>
          </p:cNvPr>
          <p:cNvSpPr>
            <a:spLocks noGrp="1"/>
          </p:cNvSpPr>
          <p:nvPr>
            <p:ph type="title"/>
          </p:nvPr>
        </p:nvSpPr>
        <p:spPr/>
        <p:txBody>
          <a:bodyPr/>
          <a:lstStyle/>
          <a:p>
            <a:r>
              <a:rPr lang="en-US"/>
              <a:t>Special Education Job Class-</a:t>
            </a:r>
            <a:r>
              <a:rPr lang="en-US">
                <a:solidFill>
                  <a:schemeClr val="accent1"/>
                </a:solidFill>
              </a:rPr>
              <a:t>Direct</a:t>
            </a:r>
            <a:r>
              <a:rPr lang="en-US"/>
              <a:t> &amp; </a:t>
            </a:r>
            <a:r>
              <a:rPr lang="en-US">
                <a:solidFill>
                  <a:schemeClr val="accent2"/>
                </a:solidFill>
              </a:rPr>
              <a:t>Indirect</a:t>
            </a:r>
            <a:r>
              <a:rPr lang="en-US"/>
              <a:t> I</a:t>
            </a:r>
          </a:p>
        </p:txBody>
      </p:sp>
      <p:sp>
        <p:nvSpPr>
          <p:cNvPr id="3" name="Text Placeholder 2">
            <a:extLst>
              <a:ext uri="{FF2B5EF4-FFF2-40B4-BE49-F238E27FC236}">
                <a16:creationId xmlns:a16="http://schemas.microsoft.com/office/drawing/2014/main" id="{A994B3C3-781A-92F2-FCAF-335823E410E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0475407-07CD-CF55-1E4F-7DB3933D1F8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32</a:t>
            </a:fld>
            <a:endParaRPr lang="en-US"/>
          </a:p>
        </p:txBody>
      </p:sp>
      <p:pic>
        <p:nvPicPr>
          <p:cNvPr id="5" name="Picture 4">
            <a:extLst>
              <a:ext uri="{FF2B5EF4-FFF2-40B4-BE49-F238E27FC236}">
                <a16:creationId xmlns:a16="http://schemas.microsoft.com/office/drawing/2014/main" id="{43BEF259-04AC-6260-DD53-3F9A3B4A5C2C}"/>
              </a:ext>
            </a:extLst>
          </p:cNvPr>
          <p:cNvPicPr>
            <a:picLocks noChangeAspect="1"/>
          </p:cNvPicPr>
          <p:nvPr/>
        </p:nvPicPr>
        <p:blipFill>
          <a:blip r:embed="rId3"/>
          <a:stretch>
            <a:fillRect/>
          </a:stretch>
        </p:blipFill>
        <p:spPr>
          <a:xfrm>
            <a:off x="1488831" y="1832023"/>
            <a:ext cx="9167445" cy="4764846"/>
          </a:xfrm>
          <a:prstGeom prst="rect">
            <a:avLst/>
          </a:prstGeom>
        </p:spPr>
      </p:pic>
      <p:sp>
        <p:nvSpPr>
          <p:cNvPr id="6" name="TextBox 5">
            <a:extLst>
              <a:ext uri="{FF2B5EF4-FFF2-40B4-BE49-F238E27FC236}">
                <a16:creationId xmlns:a16="http://schemas.microsoft.com/office/drawing/2014/main" id="{AA5822ED-0EEB-E5E8-3151-73DB30AAC774}"/>
              </a:ext>
            </a:extLst>
          </p:cNvPr>
          <p:cNvSpPr txBox="1"/>
          <p:nvPr/>
        </p:nvSpPr>
        <p:spPr>
          <a:xfrm>
            <a:off x="1500908" y="3579091"/>
            <a:ext cx="9120909" cy="577272"/>
          </a:xfrm>
          <a:prstGeom prst="rect">
            <a:avLst/>
          </a:prstGeom>
          <a:noFill/>
          <a:ln w="28575"/>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B3F09122-6307-F585-5741-3FF67F72938D}"/>
              </a:ext>
            </a:extLst>
          </p:cNvPr>
          <p:cNvSpPr txBox="1"/>
          <p:nvPr/>
        </p:nvSpPr>
        <p:spPr>
          <a:xfrm>
            <a:off x="1512453" y="4941454"/>
            <a:ext cx="9120909" cy="577272"/>
          </a:xfrm>
          <a:prstGeom prst="rect">
            <a:avLst/>
          </a:prstGeom>
          <a:noFill/>
          <a:ln w="28575"/>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0" name="Rectangle 9">
            <a:extLst>
              <a:ext uri="{FF2B5EF4-FFF2-40B4-BE49-F238E27FC236}">
                <a16:creationId xmlns:a16="http://schemas.microsoft.com/office/drawing/2014/main" id="{745EFC97-CD9C-D6AA-7C2A-DFAED8F6B839}"/>
              </a:ext>
            </a:extLst>
          </p:cNvPr>
          <p:cNvSpPr/>
          <p:nvPr/>
        </p:nvSpPr>
        <p:spPr>
          <a:xfrm>
            <a:off x="1512455" y="5518728"/>
            <a:ext cx="9109361" cy="392544"/>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4A55AAAF-2867-50D1-1D5D-994FEC69DAD3}"/>
              </a:ext>
            </a:extLst>
          </p:cNvPr>
          <p:cNvSpPr/>
          <p:nvPr/>
        </p:nvSpPr>
        <p:spPr>
          <a:xfrm>
            <a:off x="1523999" y="6188364"/>
            <a:ext cx="9074727" cy="40409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E3E9EBDB-B27D-C27A-B361-75D21F9BF5D4}"/>
              </a:ext>
            </a:extLst>
          </p:cNvPr>
          <p:cNvSpPr txBox="1"/>
          <p:nvPr/>
        </p:nvSpPr>
        <p:spPr>
          <a:xfrm>
            <a:off x="10656454" y="5518728"/>
            <a:ext cx="90054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solidFill>
                  <a:schemeClr val="accent1"/>
                </a:solidFill>
              </a:rPr>
              <a:t>?</a:t>
            </a:r>
          </a:p>
        </p:txBody>
      </p:sp>
      <p:sp>
        <p:nvSpPr>
          <p:cNvPr id="13" name="TextBox 12">
            <a:extLst>
              <a:ext uri="{FF2B5EF4-FFF2-40B4-BE49-F238E27FC236}">
                <a16:creationId xmlns:a16="http://schemas.microsoft.com/office/drawing/2014/main" id="{0FC1AB2F-69B5-7DFD-4E18-9EDCABA34CEB}"/>
              </a:ext>
            </a:extLst>
          </p:cNvPr>
          <p:cNvSpPr txBox="1"/>
          <p:nvPr/>
        </p:nvSpPr>
        <p:spPr>
          <a:xfrm>
            <a:off x="10656454" y="3636818"/>
            <a:ext cx="90054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solidFill>
                  <a:schemeClr val="accent1"/>
                </a:solidFill>
              </a:rPr>
              <a:t>?</a:t>
            </a:r>
          </a:p>
        </p:txBody>
      </p:sp>
    </p:spTree>
    <p:extLst>
      <p:ext uri="{BB962C8B-B14F-4D97-AF65-F5344CB8AC3E}">
        <p14:creationId xmlns:p14="http://schemas.microsoft.com/office/powerpoint/2010/main" val="2182214944"/>
      </p:ext>
    </p:extLst>
  </p:cSld>
  <p:clrMapOvr>
    <a:masterClrMapping/>
  </p:clrMapOvr>
  <p:transition spd="slow">
    <p:push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9B81B1-8A15-ABD4-A3FE-14F29A21967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B869D0B-856C-7864-871D-F0A81936F4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33</a:t>
            </a:fld>
            <a:endParaRPr lang="en-US"/>
          </a:p>
        </p:txBody>
      </p:sp>
      <p:pic>
        <p:nvPicPr>
          <p:cNvPr id="6" name="Picture 5">
            <a:extLst>
              <a:ext uri="{FF2B5EF4-FFF2-40B4-BE49-F238E27FC236}">
                <a16:creationId xmlns:a16="http://schemas.microsoft.com/office/drawing/2014/main" id="{FACC052F-19E5-2E6F-F970-1A753ADBD1A1}"/>
              </a:ext>
            </a:extLst>
          </p:cNvPr>
          <p:cNvPicPr>
            <a:picLocks noChangeAspect="1"/>
          </p:cNvPicPr>
          <p:nvPr/>
        </p:nvPicPr>
        <p:blipFill>
          <a:blip r:embed="rId3"/>
          <a:stretch>
            <a:fillRect/>
          </a:stretch>
        </p:blipFill>
        <p:spPr>
          <a:xfrm>
            <a:off x="996462" y="1833112"/>
            <a:ext cx="9905999" cy="5020575"/>
          </a:xfrm>
          <a:prstGeom prst="rect">
            <a:avLst/>
          </a:prstGeom>
        </p:spPr>
      </p:pic>
      <p:sp>
        <p:nvSpPr>
          <p:cNvPr id="5" name="Rectangle 4">
            <a:extLst>
              <a:ext uri="{FF2B5EF4-FFF2-40B4-BE49-F238E27FC236}">
                <a16:creationId xmlns:a16="http://schemas.microsoft.com/office/drawing/2014/main" id="{FE345264-4956-6549-8DDD-7C3C0A9870E6}"/>
              </a:ext>
            </a:extLst>
          </p:cNvPr>
          <p:cNvSpPr/>
          <p:nvPr/>
        </p:nvSpPr>
        <p:spPr>
          <a:xfrm>
            <a:off x="1512454" y="1939636"/>
            <a:ext cx="9271000" cy="57727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Title 1">
            <a:extLst>
              <a:ext uri="{FF2B5EF4-FFF2-40B4-BE49-F238E27FC236}">
                <a16:creationId xmlns:a16="http://schemas.microsoft.com/office/drawing/2014/main" id="{4C58F61D-2765-EE49-A2B3-C6D6C49C24CC}"/>
              </a:ext>
            </a:extLst>
          </p:cNvPr>
          <p:cNvSpPr txBox="1">
            <a:spLocks/>
          </p:cNvSpPr>
          <p:nvPr/>
        </p:nvSpPr>
        <p:spPr>
          <a:xfrm>
            <a:off x="1447800" y="407534"/>
            <a:ext cx="9601200" cy="1036850"/>
          </a:xfrm>
          <a:prstGeom prst="rect">
            <a:avLst/>
          </a:prstGeom>
          <a:noFill/>
          <a:ln>
            <a:noFill/>
          </a:ln>
        </p:spPr>
        <p:txBody>
          <a:bodyPr spcFirstLastPara="1" wrap="square" lIns="91425" tIns="45700" rIns="91425" bIns="45700" anchor="b"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t>Special Education Job Class-</a:t>
            </a:r>
            <a:r>
              <a:rPr lang="en-US">
                <a:solidFill>
                  <a:schemeClr val="accent1"/>
                </a:solidFill>
              </a:rPr>
              <a:t>Direct</a:t>
            </a:r>
            <a:r>
              <a:rPr lang="en-US"/>
              <a:t> &amp; </a:t>
            </a:r>
            <a:r>
              <a:rPr lang="en-US">
                <a:solidFill>
                  <a:schemeClr val="accent2"/>
                </a:solidFill>
              </a:rPr>
              <a:t>Indirect</a:t>
            </a:r>
            <a:r>
              <a:rPr lang="en-US"/>
              <a:t> II</a:t>
            </a:r>
          </a:p>
        </p:txBody>
      </p:sp>
      <p:sp>
        <p:nvSpPr>
          <p:cNvPr id="12" name="TextBox 11">
            <a:extLst>
              <a:ext uri="{FF2B5EF4-FFF2-40B4-BE49-F238E27FC236}">
                <a16:creationId xmlns:a16="http://schemas.microsoft.com/office/drawing/2014/main" id="{48FE3A6B-EBA0-F2D4-E5C8-2CE04092A06E}"/>
              </a:ext>
            </a:extLst>
          </p:cNvPr>
          <p:cNvSpPr txBox="1"/>
          <p:nvPr/>
        </p:nvSpPr>
        <p:spPr>
          <a:xfrm>
            <a:off x="10783454" y="2055092"/>
            <a:ext cx="90054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solidFill>
                  <a:schemeClr val="accent1"/>
                </a:solidFill>
              </a:rPr>
              <a:t>?</a:t>
            </a:r>
          </a:p>
        </p:txBody>
      </p:sp>
      <p:sp>
        <p:nvSpPr>
          <p:cNvPr id="13" name="Rectangle 12">
            <a:extLst>
              <a:ext uri="{FF2B5EF4-FFF2-40B4-BE49-F238E27FC236}">
                <a16:creationId xmlns:a16="http://schemas.microsoft.com/office/drawing/2014/main" id="{DA552A32-27E7-C42C-E53A-6B99B553A889}"/>
              </a:ext>
            </a:extLst>
          </p:cNvPr>
          <p:cNvSpPr/>
          <p:nvPr/>
        </p:nvSpPr>
        <p:spPr>
          <a:xfrm>
            <a:off x="1547091" y="2747817"/>
            <a:ext cx="9236363" cy="554181"/>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33DE088C-54D2-0897-B1CF-8211C9017B2D}"/>
              </a:ext>
            </a:extLst>
          </p:cNvPr>
          <p:cNvSpPr/>
          <p:nvPr/>
        </p:nvSpPr>
        <p:spPr>
          <a:xfrm>
            <a:off x="1547091" y="3428999"/>
            <a:ext cx="9236364" cy="2459181"/>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rgbClr val="1EB8C1"/>
              </a:solidFill>
            </a:endParaRPr>
          </a:p>
        </p:txBody>
      </p:sp>
      <p:sp>
        <p:nvSpPr>
          <p:cNvPr id="15" name="Rectangle 14">
            <a:extLst>
              <a:ext uri="{FF2B5EF4-FFF2-40B4-BE49-F238E27FC236}">
                <a16:creationId xmlns:a16="http://schemas.microsoft.com/office/drawing/2014/main" id="{A7A0F7F3-AC19-5F54-B11D-0CCFEAE1F854}"/>
              </a:ext>
            </a:extLst>
          </p:cNvPr>
          <p:cNvSpPr/>
          <p:nvPr/>
        </p:nvSpPr>
        <p:spPr>
          <a:xfrm>
            <a:off x="1512454" y="6407727"/>
            <a:ext cx="9271000" cy="392545"/>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49425070"/>
      </p:ext>
    </p:extLst>
  </p:cSld>
  <p:clrMapOvr>
    <a:masterClrMapping/>
  </p:clrMapOvr>
  <p:transition spd="slow">
    <p:push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2D8BC-B340-E8FE-1B3E-5CC69169A2AD}"/>
              </a:ext>
            </a:extLst>
          </p:cNvPr>
          <p:cNvSpPr>
            <a:spLocks noGrp="1"/>
          </p:cNvSpPr>
          <p:nvPr>
            <p:ph type="title"/>
          </p:nvPr>
        </p:nvSpPr>
        <p:spPr>
          <a:xfrm>
            <a:off x="1052945" y="255134"/>
            <a:ext cx="10397836" cy="1036850"/>
          </a:xfrm>
        </p:spPr>
        <p:txBody>
          <a:bodyPr>
            <a:noAutofit/>
          </a:bodyPr>
          <a:lstStyle/>
          <a:p>
            <a:r>
              <a:rPr lang="en-US"/>
              <a:t>Special Education Job Class-</a:t>
            </a:r>
            <a:r>
              <a:rPr lang="en-US">
                <a:solidFill>
                  <a:schemeClr val="accent1"/>
                </a:solidFill>
              </a:rPr>
              <a:t>Direct</a:t>
            </a:r>
            <a:r>
              <a:rPr lang="en-US"/>
              <a:t> &amp; </a:t>
            </a:r>
            <a:r>
              <a:rPr lang="en-US">
                <a:solidFill>
                  <a:schemeClr val="accent2"/>
                </a:solidFill>
              </a:rPr>
              <a:t>Indirect</a:t>
            </a:r>
            <a:r>
              <a:rPr lang="en-US"/>
              <a:t> III</a:t>
            </a:r>
          </a:p>
        </p:txBody>
      </p:sp>
      <p:sp>
        <p:nvSpPr>
          <p:cNvPr id="3" name="Text Placeholder 2">
            <a:extLst>
              <a:ext uri="{FF2B5EF4-FFF2-40B4-BE49-F238E27FC236}">
                <a16:creationId xmlns:a16="http://schemas.microsoft.com/office/drawing/2014/main" id="{D72E9752-B420-A319-325A-01FFF7592A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529DA5D-4D59-84CB-0ACD-069CF82941F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34</a:t>
            </a:fld>
            <a:endParaRPr lang="en-US"/>
          </a:p>
        </p:txBody>
      </p:sp>
      <p:pic>
        <p:nvPicPr>
          <p:cNvPr id="5" name="Picture 4">
            <a:extLst>
              <a:ext uri="{FF2B5EF4-FFF2-40B4-BE49-F238E27FC236}">
                <a16:creationId xmlns:a16="http://schemas.microsoft.com/office/drawing/2014/main" id="{3A1ED906-CBC6-6B8E-C7DA-C0DFFE600DCE}"/>
              </a:ext>
            </a:extLst>
          </p:cNvPr>
          <p:cNvPicPr>
            <a:picLocks noChangeAspect="1"/>
          </p:cNvPicPr>
          <p:nvPr/>
        </p:nvPicPr>
        <p:blipFill>
          <a:blip r:embed="rId3"/>
          <a:stretch>
            <a:fillRect/>
          </a:stretch>
        </p:blipFill>
        <p:spPr>
          <a:xfrm>
            <a:off x="1301262" y="1525496"/>
            <a:ext cx="9601199" cy="5331007"/>
          </a:xfrm>
          <a:prstGeom prst="rect">
            <a:avLst/>
          </a:prstGeom>
        </p:spPr>
      </p:pic>
      <p:sp>
        <p:nvSpPr>
          <p:cNvPr id="6" name="Rectangle 5">
            <a:extLst>
              <a:ext uri="{FF2B5EF4-FFF2-40B4-BE49-F238E27FC236}">
                <a16:creationId xmlns:a16="http://schemas.microsoft.com/office/drawing/2014/main" id="{CE7E7E75-1F9D-C17A-B8AB-19D124178F5F}"/>
              </a:ext>
            </a:extLst>
          </p:cNvPr>
          <p:cNvSpPr/>
          <p:nvPr/>
        </p:nvSpPr>
        <p:spPr>
          <a:xfrm>
            <a:off x="1720273" y="1627908"/>
            <a:ext cx="9040089" cy="415636"/>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2133A79F-0343-88AB-5ABB-06523021BB20}"/>
              </a:ext>
            </a:extLst>
          </p:cNvPr>
          <p:cNvSpPr/>
          <p:nvPr/>
        </p:nvSpPr>
        <p:spPr>
          <a:xfrm>
            <a:off x="1720273" y="2124363"/>
            <a:ext cx="9040090" cy="106218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5943C23B-8155-0903-A2E5-9505048A8E1F}"/>
              </a:ext>
            </a:extLst>
          </p:cNvPr>
          <p:cNvSpPr txBox="1"/>
          <p:nvPr/>
        </p:nvSpPr>
        <p:spPr>
          <a:xfrm>
            <a:off x="10760363" y="2378365"/>
            <a:ext cx="90054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solidFill>
                  <a:schemeClr val="accent1"/>
                </a:solidFill>
              </a:rPr>
              <a:t>?</a:t>
            </a:r>
          </a:p>
        </p:txBody>
      </p:sp>
      <p:sp>
        <p:nvSpPr>
          <p:cNvPr id="10" name="Rectangle 9">
            <a:extLst>
              <a:ext uri="{FF2B5EF4-FFF2-40B4-BE49-F238E27FC236}">
                <a16:creationId xmlns:a16="http://schemas.microsoft.com/office/drawing/2014/main" id="{4066E6E4-5233-2D45-6697-83007315C822}"/>
              </a:ext>
            </a:extLst>
          </p:cNvPr>
          <p:cNvSpPr/>
          <p:nvPr/>
        </p:nvSpPr>
        <p:spPr>
          <a:xfrm>
            <a:off x="1720272" y="6650181"/>
            <a:ext cx="9040090" cy="207817"/>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B5565B8D-F768-5628-9294-4F1C8ECD96C2}"/>
              </a:ext>
            </a:extLst>
          </p:cNvPr>
          <p:cNvSpPr txBox="1"/>
          <p:nvPr/>
        </p:nvSpPr>
        <p:spPr>
          <a:xfrm>
            <a:off x="10760363" y="6511637"/>
            <a:ext cx="90054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solidFill>
                  <a:schemeClr val="accent1"/>
                </a:solidFill>
              </a:rPr>
              <a:t>?</a:t>
            </a:r>
          </a:p>
        </p:txBody>
      </p:sp>
    </p:spTree>
    <p:extLst>
      <p:ext uri="{BB962C8B-B14F-4D97-AF65-F5344CB8AC3E}">
        <p14:creationId xmlns:p14="http://schemas.microsoft.com/office/powerpoint/2010/main" val="969501627"/>
      </p:ext>
    </p:extLst>
  </p:cSld>
  <p:clrMapOvr>
    <a:masterClrMapping/>
  </p:clrMapOvr>
  <p:transition spd="slow">
    <p:push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06605-F643-2723-C4ED-24EDD86EF6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B875D4-5AC3-8A62-EB73-040F947C6BA7}"/>
              </a:ext>
            </a:extLst>
          </p:cNvPr>
          <p:cNvSpPr>
            <a:spLocks noGrp="1"/>
          </p:cNvSpPr>
          <p:nvPr>
            <p:ph type="title"/>
          </p:nvPr>
        </p:nvSpPr>
        <p:spPr>
          <a:xfrm>
            <a:off x="1145310" y="255134"/>
            <a:ext cx="10201562" cy="1036850"/>
          </a:xfrm>
        </p:spPr>
        <p:txBody>
          <a:bodyPr>
            <a:normAutofit/>
          </a:bodyPr>
          <a:lstStyle/>
          <a:p>
            <a:r>
              <a:rPr lang="en-US"/>
              <a:t>Special Education Job Class-</a:t>
            </a:r>
            <a:r>
              <a:rPr lang="en-US">
                <a:solidFill>
                  <a:schemeClr val="accent1"/>
                </a:solidFill>
              </a:rPr>
              <a:t>Direct</a:t>
            </a:r>
            <a:r>
              <a:rPr lang="en-US"/>
              <a:t> &amp; </a:t>
            </a:r>
            <a:r>
              <a:rPr lang="en-US">
                <a:solidFill>
                  <a:schemeClr val="accent2"/>
                </a:solidFill>
              </a:rPr>
              <a:t>Indirect</a:t>
            </a:r>
            <a:r>
              <a:rPr lang="en-US"/>
              <a:t> IV</a:t>
            </a:r>
          </a:p>
        </p:txBody>
      </p:sp>
      <p:sp>
        <p:nvSpPr>
          <p:cNvPr id="4" name="Slide Number Placeholder 3">
            <a:extLst>
              <a:ext uri="{FF2B5EF4-FFF2-40B4-BE49-F238E27FC236}">
                <a16:creationId xmlns:a16="http://schemas.microsoft.com/office/drawing/2014/main" id="{6231CECB-C765-174A-BDE3-71F8B2BA886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35</a:t>
            </a:fld>
            <a:endParaRPr lang="en-US"/>
          </a:p>
        </p:txBody>
      </p:sp>
      <p:sp>
        <p:nvSpPr>
          <p:cNvPr id="11" name="Rectangle 10">
            <a:extLst>
              <a:ext uri="{FF2B5EF4-FFF2-40B4-BE49-F238E27FC236}">
                <a16:creationId xmlns:a16="http://schemas.microsoft.com/office/drawing/2014/main" id="{22310ED2-B03A-D54F-19F2-0F0B782A3064}"/>
              </a:ext>
            </a:extLst>
          </p:cNvPr>
          <p:cNvSpPr/>
          <p:nvPr/>
        </p:nvSpPr>
        <p:spPr>
          <a:xfrm>
            <a:off x="1039090" y="1951181"/>
            <a:ext cx="9859817" cy="84281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C81A7E28-4FFF-299C-AC85-05DE271D4071}"/>
              </a:ext>
            </a:extLst>
          </p:cNvPr>
          <p:cNvSpPr txBox="1"/>
          <p:nvPr/>
        </p:nvSpPr>
        <p:spPr>
          <a:xfrm>
            <a:off x="1142999" y="2135909"/>
            <a:ext cx="949036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a:rPr>
              <a:t>Job Class Codes that can be charged directly to the grant (Direct Costs).</a:t>
            </a:r>
          </a:p>
        </p:txBody>
      </p:sp>
      <p:sp>
        <p:nvSpPr>
          <p:cNvPr id="13" name="Rectangle 12">
            <a:extLst>
              <a:ext uri="{FF2B5EF4-FFF2-40B4-BE49-F238E27FC236}">
                <a16:creationId xmlns:a16="http://schemas.microsoft.com/office/drawing/2014/main" id="{2B054D1A-8F7C-9596-7A94-FB95A251AA96}"/>
              </a:ext>
            </a:extLst>
          </p:cNvPr>
          <p:cNvSpPr/>
          <p:nvPr/>
        </p:nvSpPr>
        <p:spPr>
          <a:xfrm>
            <a:off x="1039090" y="3117271"/>
            <a:ext cx="9859817" cy="84281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4" name="TextBox 13">
            <a:extLst>
              <a:ext uri="{FF2B5EF4-FFF2-40B4-BE49-F238E27FC236}">
                <a16:creationId xmlns:a16="http://schemas.microsoft.com/office/drawing/2014/main" id="{6CC4F489-3968-3445-505A-7A42A66601A8}"/>
              </a:ext>
            </a:extLst>
          </p:cNvPr>
          <p:cNvSpPr txBox="1"/>
          <p:nvPr/>
        </p:nvSpPr>
        <p:spPr>
          <a:xfrm>
            <a:off x="1142999" y="3117272"/>
            <a:ext cx="9490362" cy="8425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a:rPr>
              <a:t>Job Class Codes that may be charged directly to the grant (Direct Costs) but additional information will be requested to make a determination.</a:t>
            </a:r>
          </a:p>
        </p:txBody>
      </p:sp>
      <p:sp>
        <p:nvSpPr>
          <p:cNvPr id="16" name="TextBox 15">
            <a:extLst>
              <a:ext uri="{FF2B5EF4-FFF2-40B4-BE49-F238E27FC236}">
                <a16:creationId xmlns:a16="http://schemas.microsoft.com/office/drawing/2014/main" id="{8709087F-38B9-B7D7-74F7-F605D03DD95C}"/>
              </a:ext>
            </a:extLst>
          </p:cNvPr>
          <p:cNvSpPr txBox="1"/>
          <p:nvPr/>
        </p:nvSpPr>
        <p:spPr>
          <a:xfrm>
            <a:off x="10898909" y="3313545"/>
            <a:ext cx="90054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solidFill>
                  <a:schemeClr val="accent1"/>
                </a:solidFill>
              </a:rPr>
              <a:t>?</a:t>
            </a:r>
          </a:p>
        </p:txBody>
      </p:sp>
      <p:sp>
        <p:nvSpPr>
          <p:cNvPr id="17" name="Rectangle 16">
            <a:extLst>
              <a:ext uri="{FF2B5EF4-FFF2-40B4-BE49-F238E27FC236}">
                <a16:creationId xmlns:a16="http://schemas.microsoft.com/office/drawing/2014/main" id="{8A5F5FC8-3DDD-EA08-50D8-D62A33EB131D}"/>
              </a:ext>
            </a:extLst>
          </p:cNvPr>
          <p:cNvSpPr/>
          <p:nvPr/>
        </p:nvSpPr>
        <p:spPr>
          <a:xfrm>
            <a:off x="1039090" y="4444998"/>
            <a:ext cx="9859817" cy="842818"/>
          </a:xfrm>
          <a:prstGeom prst="rect">
            <a:avLst/>
          </a:prstGeom>
          <a:ln>
            <a:solidFill>
              <a:schemeClr val="accent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9" name="TextBox 18">
            <a:extLst>
              <a:ext uri="{FF2B5EF4-FFF2-40B4-BE49-F238E27FC236}">
                <a16:creationId xmlns:a16="http://schemas.microsoft.com/office/drawing/2014/main" id="{50E4A728-FC76-3D33-91F8-045727B1E49F}"/>
              </a:ext>
            </a:extLst>
          </p:cNvPr>
          <p:cNvSpPr txBox="1"/>
          <p:nvPr/>
        </p:nvSpPr>
        <p:spPr>
          <a:xfrm>
            <a:off x="1142998" y="4444999"/>
            <a:ext cx="967509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a:rPr>
              <a:t>Job Class Codes that cannot be charged directly to the grant (Indirect Costs).*</a:t>
            </a:r>
          </a:p>
        </p:txBody>
      </p:sp>
    </p:spTree>
    <p:extLst>
      <p:ext uri="{BB962C8B-B14F-4D97-AF65-F5344CB8AC3E}">
        <p14:creationId xmlns:p14="http://schemas.microsoft.com/office/powerpoint/2010/main" val="829358532"/>
      </p:ext>
    </p:extLst>
  </p:cSld>
  <p:clrMapOvr>
    <a:masterClrMapping/>
  </p:clrMapOvr>
  <p:transition spd="slow">
    <p:push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008B2-C5E6-2342-9A9B-D80AE5280133}"/>
              </a:ext>
            </a:extLst>
          </p:cNvPr>
          <p:cNvSpPr>
            <a:spLocks noGrp="1"/>
          </p:cNvSpPr>
          <p:nvPr>
            <p:ph type="title"/>
          </p:nvPr>
        </p:nvSpPr>
        <p:spPr>
          <a:xfrm>
            <a:off x="0" y="470526"/>
            <a:ext cx="12192000" cy="1036850"/>
          </a:xfrm>
        </p:spPr>
        <p:txBody>
          <a:bodyPr>
            <a:noAutofit/>
          </a:bodyPr>
          <a:lstStyle/>
          <a:p>
            <a:pPr algn="ctr"/>
            <a:r>
              <a:rPr lang="en-US" b="1" dirty="0">
                <a:latin typeface="Arial Black" panose="020B0A04020102020204" pitchFamily="34" charset="0"/>
              </a:rPr>
              <a:t>Special Education </a:t>
            </a:r>
            <a:br>
              <a:rPr lang="en-US" b="1" dirty="0">
                <a:latin typeface="Arial Black" panose="020B0A04020102020204" pitchFamily="34" charset="0"/>
              </a:rPr>
            </a:br>
            <a:r>
              <a:rPr lang="en-US" b="1" dirty="0">
                <a:latin typeface="Arial Black" panose="020B0A04020102020204" pitchFamily="34" charset="0"/>
              </a:rPr>
              <a:t>Job Class-Direct &amp; Indirect IV</a:t>
            </a:r>
          </a:p>
        </p:txBody>
      </p:sp>
      <p:sp>
        <p:nvSpPr>
          <p:cNvPr id="3" name="Text Placeholder 2">
            <a:extLst>
              <a:ext uri="{FF2B5EF4-FFF2-40B4-BE49-F238E27FC236}">
                <a16:creationId xmlns:a16="http://schemas.microsoft.com/office/drawing/2014/main" id="{809C60B6-6C16-4C1A-2102-191924C66FF7}"/>
              </a:ext>
            </a:extLst>
          </p:cNvPr>
          <p:cNvSpPr>
            <a:spLocks noGrp="1"/>
          </p:cNvSpPr>
          <p:nvPr>
            <p:ph type="body" idx="1"/>
          </p:nvPr>
        </p:nvSpPr>
        <p:spPr/>
        <p:txBody>
          <a:bodyPr/>
          <a:lstStyle/>
          <a:p>
            <a:pPr algn="l" rtl="0" fontAlgn="base">
              <a:lnSpc>
                <a:spcPts val="2400"/>
              </a:lnSpc>
              <a:buFont typeface="Arial" panose="020B0604020202020204" pitchFamily="34" charset="0"/>
              <a:buChar char="•"/>
            </a:pPr>
            <a:r>
              <a:rPr lang="en-US" b="0" i="0" u="none" strike="noStrike" dirty="0">
                <a:solidFill>
                  <a:srgbClr val="3A3D4B"/>
                </a:solidFill>
                <a:effectLst/>
                <a:latin typeface="Calibri" panose="020F0502020204030204" pitchFamily="34" charset="0"/>
              </a:rPr>
              <a:t>For Job Classes "Normally"* an Indirect Cost:</a:t>
            </a:r>
            <a:r>
              <a:rPr lang="en-US" b="0" i="0" dirty="0">
                <a:solidFill>
                  <a:srgbClr val="595959"/>
                </a:solidFill>
                <a:effectLst/>
                <a:latin typeface="Calibri" panose="020F0502020204030204" pitchFamily="34" charset="0"/>
              </a:rPr>
              <a:t>​</a:t>
            </a:r>
            <a:endParaRPr lang="en-US" b="0" i="0" dirty="0">
              <a:solidFill>
                <a:srgbClr val="595959"/>
              </a:solidFill>
              <a:effectLst/>
              <a:latin typeface="Arial" panose="020B0604020202020204" pitchFamily="34" charset="0"/>
            </a:endParaRPr>
          </a:p>
          <a:p>
            <a:pPr algn="l" rtl="0" fontAlgn="base">
              <a:lnSpc>
                <a:spcPts val="2400"/>
              </a:lnSpc>
              <a:buFont typeface="Arial" panose="020B0604020202020204" pitchFamily="34" charset="0"/>
              <a:buChar char="•"/>
            </a:pPr>
            <a:r>
              <a:rPr lang="en-US" b="0" i="0" u="none" strike="noStrike" dirty="0">
                <a:solidFill>
                  <a:srgbClr val="3A3D4B"/>
                </a:solidFill>
                <a:effectLst/>
                <a:latin typeface="Calibri" panose="020F0502020204030204" pitchFamily="34" charset="0"/>
              </a:rPr>
              <a:t>Complete the Administrative Staff Consideration form and submit it to the Office of Special Education (OSE) for review and approval.</a:t>
            </a:r>
            <a:r>
              <a:rPr lang="en-US" b="0" i="0" dirty="0">
                <a:solidFill>
                  <a:srgbClr val="595959"/>
                </a:solidFill>
                <a:effectLst/>
                <a:latin typeface="Calibri" panose="020F0502020204030204" pitchFamily="34" charset="0"/>
              </a:rPr>
              <a:t>​</a:t>
            </a:r>
            <a:endParaRPr lang="en-US" b="0" i="0" dirty="0">
              <a:solidFill>
                <a:srgbClr val="595959"/>
              </a:solidFill>
              <a:effectLst/>
              <a:latin typeface="Arial" panose="020B0604020202020204" pitchFamily="34" charset="0"/>
            </a:endParaRPr>
          </a:p>
          <a:p>
            <a:pPr algn="l" rtl="0" fontAlgn="base">
              <a:lnSpc>
                <a:spcPts val="1950"/>
              </a:lnSpc>
              <a:buFont typeface="Arial" panose="020B0604020202020204" pitchFamily="34" charset="0"/>
              <a:buChar char="•"/>
            </a:pPr>
            <a:r>
              <a:rPr lang="en-US" b="0" i="0" u="none" strike="noStrike" dirty="0">
                <a:solidFill>
                  <a:srgbClr val="3A3D4B"/>
                </a:solidFill>
                <a:effectLst/>
                <a:latin typeface="Calibri" panose="020F0502020204030204" pitchFamily="34" charset="0"/>
              </a:rPr>
              <a:t>OSE finance team staff will review and make the determination if the costs can be charged directly to the grant or are deemed indirect costs.</a:t>
            </a:r>
            <a:r>
              <a:rPr lang="en-US" b="0" i="0" dirty="0">
                <a:solidFill>
                  <a:srgbClr val="595959"/>
                </a:solidFill>
                <a:effectLst/>
                <a:latin typeface="Calibri" panose="020F0502020204030204" pitchFamily="34" charset="0"/>
              </a:rPr>
              <a:t>​</a:t>
            </a:r>
            <a:endParaRPr lang="en-US" b="0" i="0" dirty="0">
              <a:solidFill>
                <a:srgbClr val="595959"/>
              </a:solidFill>
              <a:effectLst/>
              <a:latin typeface="Arial" panose="020B0604020202020204" pitchFamily="34" charset="0"/>
            </a:endParaRPr>
          </a:p>
          <a:p>
            <a:pPr algn="l" rtl="0" fontAlgn="base">
              <a:lnSpc>
                <a:spcPts val="1800"/>
              </a:lnSpc>
              <a:buFont typeface="Arial" panose="020B0604020202020204" pitchFamily="34" charset="0"/>
              <a:buChar char="•"/>
            </a:pPr>
            <a:r>
              <a:rPr lang="en-US" b="0" i="0" u="none" strike="noStrike" dirty="0">
                <a:solidFill>
                  <a:srgbClr val="3A3D4B"/>
                </a:solidFill>
                <a:effectLst/>
                <a:latin typeface="Calibri" panose="020F0502020204030204" pitchFamily="34" charset="0"/>
              </a:rPr>
              <a:t>Form can be found on the OSE Resources Page:   </a:t>
            </a:r>
            <a:r>
              <a:rPr lang="en-US" b="0" i="0" u="sng" strike="noStrike" dirty="0">
                <a:solidFill>
                  <a:srgbClr val="EFC119"/>
                </a:solidFill>
                <a:effectLst/>
                <a:latin typeface="Calibri" panose="020F0502020204030204" pitchFamily="34" charset="0"/>
                <a:hlinkClick r:id="rId3"/>
              </a:rPr>
              <a:t>https://webnew.ped.state.nm.us/bureaus/special-education/resources/</a:t>
            </a:r>
            <a:r>
              <a:rPr lang="en-US" b="0" i="0" dirty="0">
                <a:solidFill>
                  <a:srgbClr val="595959"/>
                </a:solidFill>
                <a:effectLst/>
                <a:latin typeface="Calibri" panose="020F0502020204030204" pitchFamily="34" charset="0"/>
              </a:rPr>
              <a:t>​</a:t>
            </a:r>
            <a:endParaRPr lang="en-US" b="0" i="0" dirty="0">
              <a:solidFill>
                <a:srgbClr val="595959"/>
              </a:solidFill>
              <a:effectLst/>
              <a:latin typeface="Arial" panose="020B0604020202020204" pitchFamily="34" charset="0"/>
            </a:endParaRPr>
          </a:p>
          <a:p>
            <a:pPr algn="l" rtl="0" fontAlgn="base">
              <a:lnSpc>
                <a:spcPts val="2400"/>
              </a:lnSpc>
              <a:buFont typeface="Arial" panose="020B0604020202020204" pitchFamily="34" charset="0"/>
              <a:buChar char="•"/>
            </a:pPr>
            <a:r>
              <a:rPr lang="en-US" b="0" i="0" u="none" strike="noStrike" dirty="0">
                <a:solidFill>
                  <a:srgbClr val="3A3D4B"/>
                </a:solidFill>
                <a:effectLst/>
                <a:latin typeface="Calibri" panose="020F0502020204030204" pitchFamily="34" charset="0"/>
              </a:rPr>
              <a:t>If OSE approves the costs to be charged directly the grant, the signed form must be included with each RfR.</a:t>
            </a:r>
            <a:endParaRPr lang="en-US" b="0" i="0" dirty="0">
              <a:solidFill>
                <a:srgbClr val="595959"/>
              </a:solidFill>
              <a:effectLst/>
              <a:latin typeface="Arial" panose="020B0604020202020204" pitchFamily="34" charset="0"/>
            </a:endParaRP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446281A4-2745-3311-13D5-6C661A09760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36</a:t>
            </a:fld>
            <a:endParaRPr lang="en-US"/>
          </a:p>
        </p:txBody>
      </p:sp>
      <p:pic>
        <p:nvPicPr>
          <p:cNvPr id="8196" name="Picture 4" descr="Elegant Happy Valentine S Day, Love Day, Valentines Day Heart, Happy  Valentine PNG Transparent Image and Clipart for Free Download">
            <a:extLst>
              <a:ext uri="{FF2B5EF4-FFF2-40B4-BE49-F238E27FC236}">
                <a16:creationId xmlns:a16="http://schemas.microsoft.com/office/drawing/2014/main" id="{3B0FA35F-A461-5E9F-EE77-10159A975F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3230" y="4272595"/>
            <a:ext cx="2931003" cy="2585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055533"/>
      </p:ext>
    </p:extLst>
  </p:cSld>
  <p:clrMapOvr>
    <a:masterClrMapping/>
  </p:clrMapOvr>
  <p:transition spd="slow">
    <p:push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30BE1B-9968-9E2B-BCDC-DE6502911FB6}"/>
              </a:ext>
            </a:extLst>
          </p:cNvPr>
          <p:cNvSpPr>
            <a:spLocks noGrp="1"/>
          </p:cNvSpPr>
          <p:nvPr>
            <p:ph type="sldNum" sz="quarter" idx="12"/>
          </p:nvPr>
        </p:nvSpPr>
        <p:spPr>
          <a:xfrm>
            <a:off x="10814807" y="6583680"/>
            <a:ext cx="1371600" cy="274320"/>
          </a:xfrm>
        </p:spPr>
        <p:txBody>
          <a:bodyPr/>
          <a:lstStyle/>
          <a:p>
            <a:fld id="{B6F15528-21DE-4FAA-801E-634DDDAF4B2B}" type="slidenum">
              <a:rPr lang="en-US" smtClean="0"/>
              <a:pPr/>
              <a:t>37</a:t>
            </a:fld>
            <a:endParaRPr lang="en-US"/>
          </a:p>
        </p:txBody>
      </p:sp>
      <p:sp>
        <p:nvSpPr>
          <p:cNvPr id="3" name="TextBox 2">
            <a:extLst>
              <a:ext uri="{FF2B5EF4-FFF2-40B4-BE49-F238E27FC236}">
                <a16:creationId xmlns:a16="http://schemas.microsoft.com/office/drawing/2014/main" id="{6BB312F9-7545-EC2A-1C0E-365D20C712CB}"/>
              </a:ext>
            </a:extLst>
          </p:cNvPr>
          <p:cNvSpPr txBox="1"/>
          <p:nvPr/>
        </p:nvSpPr>
        <p:spPr>
          <a:xfrm>
            <a:off x="2136396" y="746620"/>
            <a:ext cx="7919207" cy="707886"/>
          </a:xfrm>
          <a:prstGeom prst="rect">
            <a:avLst/>
          </a:prstGeom>
          <a:noFill/>
        </p:spPr>
        <p:txBody>
          <a:bodyPr wrap="square" rtlCol="0">
            <a:spAutoFit/>
          </a:bodyPr>
          <a:lstStyle/>
          <a:p>
            <a:pPr algn="ctr"/>
            <a:r>
              <a:rPr lang="en-US" sz="4000" dirty="0">
                <a:solidFill>
                  <a:schemeClr val="bg1"/>
                </a:solidFill>
                <a:latin typeface="Arial Black" panose="020B0A04020102020204" pitchFamily="34" charset="0"/>
              </a:rPr>
              <a:t>Questions???</a:t>
            </a:r>
          </a:p>
        </p:txBody>
      </p:sp>
      <p:pic>
        <p:nvPicPr>
          <p:cNvPr id="16396" name="Picture 12" descr="Question Mark With Heart Stock Photo - Download Image Now - Asking,  Assistance, Concepts &amp; Topics - iStock">
            <a:extLst>
              <a:ext uri="{FF2B5EF4-FFF2-40B4-BE49-F238E27FC236}">
                <a16:creationId xmlns:a16="http://schemas.microsoft.com/office/drawing/2014/main" id="{F3694CD1-CED2-DFC4-D86C-96D03DB221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0011" y="1551648"/>
            <a:ext cx="4371975" cy="5312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940030"/>
      </p:ext>
    </p:extLst>
  </p:cSld>
  <p:clrMapOvr>
    <a:masterClrMapping/>
  </p:clrMapOvr>
  <p:transition spd="slow">
    <p:push dir="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B690CB-BAF0-F798-7FBF-F331F47A8DDE}"/>
              </a:ext>
            </a:extLst>
          </p:cNvPr>
          <p:cNvSpPr>
            <a:spLocks noGrp="1"/>
          </p:cNvSpPr>
          <p:nvPr>
            <p:ph type="sldNum" sz="quarter" idx="12"/>
          </p:nvPr>
        </p:nvSpPr>
        <p:spPr/>
        <p:txBody>
          <a:bodyPr/>
          <a:lstStyle/>
          <a:p>
            <a:fld id="{B6F15528-21DE-4FAA-801E-634DDDAF4B2B}" type="slidenum">
              <a:rPr lang="en-US" smtClean="0"/>
              <a:pPr/>
              <a:t>38</a:t>
            </a:fld>
            <a:endParaRPr lang="en-US"/>
          </a:p>
        </p:txBody>
      </p:sp>
      <p:sp>
        <p:nvSpPr>
          <p:cNvPr id="3" name="TextBox 2">
            <a:extLst>
              <a:ext uri="{FF2B5EF4-FFF2-40B4-BE49-F238E27FC236}">
                <a16:creationId xmlns:a16="http://schemas.microsoft.com/office/drawing/2014/main" id="{9675EDD0-CDC1-A493-20FA-F4501294C0F0}"/>
              </a:ext>
            </a:extLst>
          </p:cNvPr>
          <p:cNvSpPr txBox="1"/>
          <p:nvPr/>
        </p:nvSpPr>
        <p:spPr>
          <a:xfrm>
            <a:off x="2618509" y="806878"/>
            <a:ext cx="6954982" cy="707886"/>
          </a:xfrm>
          <a:prstGeom prst="rect">
            <a:avLst/>
          </a:prstGeom>
          <a:noFill/>
        </p:spPr>
        <p:txBody>
          <a:bodyPr wrap="square" rtlCol="0">
            <a:spAutoFit/>
          </a:bodyPr>
          <a:lstStyle/>
          <a:p>
            <a:pPr algn="ctr"/>
            <a:r>
              <a:rPr lang="en-US" sz="4000" dirty="0">
                <a:solidFill>
                  <a:schemeClr val="bg1"/>
                </a:solidFill>
                <a:latin typeface="Arial Black" panose="020B0A04020102020204" pitchFamily="34" charset="0"/>
              </a:rPr>
              <a:t>TRAINING</a:t>
            </a:r>
          </a:p>
        </p:txBody>
      </p:sp>
      <p:pic>
        <p:nvPicPr>
          <p:cNvPr id="1030" name="Picture 6" descr="Give Your Valentine the Gift of Fitness - Georgia Personal Training">
            <a:extLst>
              <a:ext uri="{FF2B5EF4-FFF2-40B4-BE49-F238E27FC236}">
                <a16:creationId xmlns:a16="http://schemas.microsoft.com/office/drawing/2014/main" id="{07A48435-3A22-7EFF-2FA5-AB9E174BBC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4093" y="2848432"/>
            <a:ext cx="4683813" cy="3057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218680"/>
      </p:ext>
    </p:extLst>
  </p:cSld>
  <p:clrMapOvr>
    <a:masterClrMapping/>
  </p:clrMapOvr>
  <p:transition spd="slow">
    <p:push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00514-6A20-24EF-5DC7-AC17EA90E9BD}"/>
              </a:ext>
            </a:extLst>
          </p:cNvPr>
          <p:cNvSpPr>
            <a:spLocks noGrp="1"/>
          </p:cNvSpPr>
          <p:nvPr>
            <p:ph type="title"/>
          </p:nvPr>
        </p:nvSpPr>
        <p:spPr>
          <a:xfrm>
            <a:off x="1295400" y="415278"/>
            <a:ext cx="9601200" cy="1036850"/>
          </a:xfrm>
        </p:spPr>
        <p:txBody>
          <a:bodyPr/>
          <a:lstStyle/>
          <a:p>
            <a:pPr algn="ctr"/>
            <a:r>
              <a:rPr lang="en-US" b="1" dirty="0">
                <a:latin typeface="Arial Black"/>
              </a:rPr>
              <a:t>120 Day Reminders 2-12-2025</a:t>
            </a:r>
            <a:endParaRPr lang="en-US" b="1" dirty="0">
              <a:latin typeface="Arial Black" panose="020B0A04020102020204" pitchFamily="34" charset="0"/>
            </a:endParaRPr>
          </a:p>
        </p:txBody>
      </p:sp>
      <p:sp>
        <p:nvSpPr>
          <p:cNvPr id="3" name="Text Placeholder 2">
            <a:extLst>
              <a:ext uri="{FF2B5EF4-FFF2-40B4-BE49-F238E27FC236}">
                <a16:creationId xmlns:a16="http://schemas.microsoft.com/office/drawing/2014/main" id="{8DD3D98C-ABB1-C687-B6F1-BA1C6A06CE44}"/>
              </a:ext>
            </a:extLst>
          </p:cNvPr>
          <p:cNvSpPr>
            <a:spLocks noGrp="1"/>
          </p:cNvSpPr>
          <p:nvPr>
            <p:ph type="body" idx="1"/>
          </p:nvPr>
        </p:nvSpPr>
        <p:spPr>
          <a:xfrm>
            <a:off x="460331" y="1787046"/>
            <a:ext cx="3995803" cy="4343400"/>
          </a:xfrm>
        </p:spPr>
        <p:txBody>
          <a:bodyPr/>
          <a:lstStyle/>
          <a:p>
            <a:r>
              <a:rPr lang="en-US" dirty="0"/>
              <a:t>Subs and Caseloads</a:t>
            </a:r>
          </a:p>
          <a:p>
            <a:pPr lvl="1"/>
            <a:r>
              <a:rPr lang="en-US" dirty="0"/>
              <a:t>Substitute Teachers are not allowed to carry a caseload for students with disabilities.</a:t>
            </a:r>
          </a:p>
          <a:p>
            <a:pPr lvl="1"/>
            <a:r>
              <a:rPr lang="en-US" dirty="0"/>
              <a:t>See allowable case managers, student levels and codes.</a:t>
            </a:r>
          </a:p>
        </p:txBody>
      </p:sp>
      <p:sp>
        <p:nvSpPr>
          <p:cNvPr id="4" name="Slide Number Placeholder 3">
            <a:extLst>
              <a:ext uri="{FF2B5EF4-FFF2-40B4-BE49-F238E27FC236}">
                <a16:creationId xmlns:a16="http://schemas.microsoft.com/office/drawing/2014/main" id="{6464A750-93F1-74F6-47C5-F5FBCA4D309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39</a:t>
            </a:fld>
            <a:endParaRPr lang="en-US"/>
          </a:p>
        </p:txBody>
      </p:sp>
      <p:graphicFrame>
        <p:nvGraphicFramePr>
          <p:cNvPr id="6" name="Table 5">
            <a:extLst>
              <a:ext uri="{FF2B5EF4-FFF2-40B4-BE49-F238E27FC236}">
                <a16:creationId xmlns:a16="http://schemas.microsoft.com/office/drawing/2014/main" id="{7D2AB40C-0C0F-763C-29C8-AD62F1761E00}"/>
              </a:ext>
            </a:extLst>
          </p:cNvPr>
          <p:cNvGraphicFramePr>
            <a:graphicFrameLocks noGrp="1"/>
          </p:cNvGraphicFramePr>
          <p:nvPr>
            <p:extLst>
              <p:ext uri="{D42A27DB-BD31-4B8C-83A1-F6EECF244321}">
                <p14:modId xmlns:p14="http://schemas.microsoft.com/office/powerpoint/2010/main" val="2340090793"/>
              </p:ext>
            </p:extLst>
          </p:nvPr>
        </p:nvGraphicFramePr>
        <p:xfrm>
          <a:off x="4843858" y="1907213"/>
          <a:ext cx="7034530" cy="1598747"/>
        </p:xfrm>
        <a:graphic>
          <a:graphicData uri="http://schemas.openxmlformats.org/drawingml/2006/table">
            <a:tbl>
              <a:tblPr firstRow="1" firstCol="1" bandRow="1">
                <a:tableStyleId>{5C22544A-7EE6-4342-B048-85BDC9FD1C3A}</a:tableStyleId>
              </a:tblPr>
              <a:tblGrid>
                <a:gridCol w="1654175">
                  <a:extLst>
                    <a:ext uri="{9D8B030D-6E8A-4147-A177-3AD203B41FA5}">
                      <a16:colId xmlns:a16="http://schemas.microsoft.com/office/drawing/2014/main" val="2726805584"/>
                    </a:ext>
                  </a:extLst>
                </a:gridCol>
                <a:gridCol w="5380355">
                  <a:extLst>
                    <a:ext uri="{9D8B030D-6E8A-4147-A177-3AD203B41FA5}">
                      <a16:colId xmlns:a16="http://schemas.microsoft.com/office/drawing/2014/main" val="3037667616"/>
                    </a:ext>
                  </a:extLst>
                </a:gridCol>
              </a:tblGrid>
              <a:tr h="364627">
                <a:tc>
                  <a:txBody>
                    <a:bodyPr/>
                    <a:lstStyle/>
                    <a:p>
                      <a:pPr marL="0" marR="0" algn="l">
                        <a:lnSpc>
                          <a:spcPct val="105000"/>
                        </a:lnSpc>
                        <a:spcBef>
                          <a:spcPts val="200"/>
                        </a:spcBef>
                        <a:spcAft>
                          <a:spcPts val="200"/>
                        </a:spcAft>
                      </a:pPr>
                      <a:r>
                        <a:rPr lang="en-US" sz="1100" b="1">
                          <a:solidFill>
                            <a:srgbClr val="000000"/>
                          </a:solidFill>
                          <a:effectLst/>
                          <a:latin typeface="Arial Narrow"/>
                          <a:ea typeface="Calibri"/>
                          <a:cs typeface="Times New Roman"/>
                        </a:rPr>
                        <a:t>Teachers’ Position Codes</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a:lnSpc>
                          <a:spcPct val="105000"/>
                        </a:lnSpc>
                        <a:spcBef>
                          <a:spcPts val="200"/>
                        </a:spcBef>
                        <a:spcAft>
                          <a:spcPts val="200"/>
                        </a:spcAft>
                      </a:pPr>
                      <a:r>
                        <a:rPr lang="en-US" sz="1100" b="1">
                          <a:solidFill>
                            <a:srgbClr val="000000"/>
                          </a:solidFill>
                          <a:effectLst/>
                          <a:latin typeface="Arial Narrow"/>
                          <a:ea typeface="Calibri"/>
                          <a:cs typeface="Times New Roman"/>
                        </a:rPr>
                        <a:t>Description of Position</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372477019"/>
                  </a:ext>
                </a:extLst>
              </a:tr>
              <a:tr h="308530">
                <a:tc>
                  <a:txBody>
                    <a:bodyPr/>
                    <a:lstStyle/>
                    <a:p>
                      <a:pPr marL="0" marR="0" algn="l">
                        <a:lnSpc>
                          <a:spcPct val="105000"/>
                        </a:lnSpc>
                        <a:spcAft>
                          <a:spcPts val="1000"/>
                        </a:spcAft>
                      </a:pPr>
                      <a:r>
                        <a:rPr lang="en-US" sz="1000" b="1">
                          <a:solidFill>
                            <a:schemeClr val="tx1"/>
                          </a:solidFill>
                          <a:effectLst/>
                          <a:latin typeface="Arial Narrow"/>
                          <a:ea typeface="Calibri"/>
                          <a:cs typeface="Times New Roman"/>
                        </a:rPr>
                        <a:t>95</a:t>
                      </a:r>
                      <a:endParaRPr lang="en-US" sz="1100" b="1">
                        <a:solidFill>
                          <a:schemeClr val="tx1"/>
                        </a:solidFill>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5000"/>
                        </a:lnSpc>
                        <a:spcAft>
                          <a:spcPts val="1000"/>
                        </a:spcAft>
                      </a:pPr>
                      <a:r>
                        <a:rPr lang="en-US" sz="1000">
                          <a:effectLst/>
                          <a:latin typeface="Arial Narrow"/>
                          <a:ea typeface="Calibri"/>
                          <a:cs typeface="Times New Roman"/>
                        </a:rPr>
                        <a:t>Special Education Speech Language Pathologist Acting as a Caseload Manager (6–21 year olds)</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67196319"/>
                  </a:ext>
                </a:extLst>
              </a:tr>
              <a:tr h="308530">
                <a:tc>
                  <a:txBody>
                    <a:bodyPr/>
                    <a:lstStyle/>
                    <a:p>
                      <a:pPr marL="0" marR="0" algn="l">
                        <a:lnSpc>
                          <a:spcPct val="105000"/>
                        </a:lnSpc>
                        <a:spcAft>
                          <a:spcPts val="1000"/>
                        </a:spcAft>
                      </a:pPr>
                      <a:r>
                        <a:rPr lang="en-US" sz="1000" b="1">
                          <a:solidFill>
                            <a:srgbClr val="000000"/>
                          </a:solidFill>
                          <a:effectLst/>
                          <a:latin typeface="Arial Narrow"/>
                          <a:ea typeface="Calibri"/>
                          <a:cs typeface="Times New Roman"/>
                        </a:rPr>
                        <a:t>95S</a:t>
                      </a:r>
                      <a:endParaRPr lang="en-US" sz="1100" b="1">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l">
                        <a:lnSpc>
                          <a:spcPct val="105000"/>
                        </a:lnSpc>
                        <a:spcAft>
                          <a:spcPts val="1000"/>
                        </a:spcAft>
                      </a:pPr>
                      <a:r>
                        <a:rPr lang="en-US" sz="1000">
                          <a:solidFill>
                            <a:srgbClr val="000000"/>
                          </a:solidFill>
                          <a:effectLst/>
                          <a:latin typeface="Arial Narrow"/>
                          <a:ea typeface="Calibri"/>
                          <a:cs typeface="Times New Roman"/>
                        </a:rPr>
                        <a:t>Special Education Speech Language Pathologist Acting as a Caseload Manager (3–5 year olds)</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3286334354"/>
                  </a:ext>
                </a:extLst>
              </a:tr>
              <a:tr h="308530">
                <a:tc>
                  <a:txBody>
                    <a:bodyPr/>
                    <a:lstStyle/>
                    <a:p>
                      <a:pPr marL="0" marR="0" algn="l">
                        <a:lnSpc>
                          <a:spcPct val="105000"/>
                        </a:lnSpc>
                        <a:spcAft>
                          <a:spcPts val="1000"/>
                        </a:spcAft>
                      </a:pPr>
                      <a:r>
                        <a:rPr lang="en-US" sz="1000" b="1">
                          <a:solidFill>
                            <a:schemeClr val="tx1"/>
                          </a:solidFill>
                          <a:effectLst/>
                          <a:latin typeface="Arial Narrow"/>
                          <a:ea typeface="Calibri"/>
                          <a:cs typeface="Times New Roman"/>
                        </a:rPr>
                        <a:t>96</a:t>
                      </a:r>
                      <a:endParaRPr lang="en-US" sz="1100" b="1">
                        <a:solidFill>
                          <a:schemeClr val="tx1"/>
                        </a:solidFill>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5000"/>
                        </a:lnSpc>
                        <a:spcAft>
                          <a:spcPts val="1000"/>
                        </a:spcAft>
                      </a:pPr>
                      <a:r>
                        <a:rPr lang="en-US" sz="1000">
                          <a:effectLst/>
                          <a:latin typeface="Arial Narrow"/>
                          <a:ea typeface="Calibri"/>
                          <a:cs typeface="Times New Roman"/>
                        </a:rPr>
                        <a:t>Special Education Preschool Teacher</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30746413"/>
                  </a:ext>
                </a:extLst>
              </a:tr>
              <a:tr h="308530">
                <a:tc>
                  <a:txBody>
                    <a:bodyPr/>
                    <a:lstStyle/>
                    <a:p>
                      <a:pPr marL="0" marR="0" algn="l">
                        <a:lnSpc>
                          <a:spcPct val="105000"/>
                        </a:lnSpc>
                        <a:spcAft>
                          <a:spcPts val="1000"/>
                        </a:spcAft>
                      </a:pPr>
                      <a:r>
                        <a:rPr lang="en-US" sz="1000" b="1">
                          <a:solidFill>
                            <a:srgbClr val="000000"/>
                          </a:solidFill>
                          <a:effectLst/>
                          <a:latin typeface="Arial Narrow"/>
                          <a:ea typeface="Calibri"/>
                          <a:cs typeface="Times New Roman"/>
                        </a:rPr>
                        <a:t>97</a:t>
                      </a:r>
                      <a:endParaRPr lang="en-US" sz="1100" b="1">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l">
                        <a:lnSpc>
                          <a:spcPct val="105000"/>
                        </a:lnSpc>
                        <a:spcAft>
                          <a:spcPts val="1000"/>
                        </a:spcAft>
                      </a:pPr>
                      <a:r>
                        <a:rPr lang="en-US" sz="1000">
                          <a:solidFill>
                            <a:srgbClr val="000000"/>
                          </a:solidFill>
                          <a:effectLst/>
                          <a:latin typeface="Arial Narrow"/>
                          <a:ea typeface="Calibri"/>
                          <a:cs typeface="Times New Roman"/>
                        </a:rPr>
                        <a:t>General Special Education Teacher (K–12)</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2502575580"/>
                  </a:ext>
                </a:extLst>
              </a:tr>
            </a:tbl>
          </a:graphicData>
        </a:graphic>
      </p:graphicFrame>
      <p:graphicFrame>
        <p:nvGraphicFramePr>
          <p:cNvPr id="8" name="Table 7">
            <a:extLst>
              <a:ext uri="{FF2B5EF4-FFF2-40B4-BE49-F238E27FC236}">
                <a16:creationId xmlns:a16="http://schemas.microsoft.com/office/drawing/2014/main" id="{B8CAAD1A-68E9-C456-C28D-605C9AD3FAB3}"/>
              </a:ext>
            </a:extLst>
          </p:cNvPr>
          <p:cNvGraphicFramePr>
            <a:graphicFrameLocks noGrp="1"/>
          </p:cNvGraphicFramePr>
          <p:nvPr>
            <p:extLst>
              <p:ext uri="{D42A27DB-BD31-4B8C-83A1-F6EECF244321}">
                <p14:modId xmlns:p14="http://schemas.microsoft.com/office/powerpoint/2010/main" val="3020304533"/>
              </p:ext>
            </p:extLst>
          </p:nvPr>
        </p:nvGraphicFramePr>
        <p:xfrm>
          <a:off x="4843858" y="3961045"/>
          <a:ext cx="7034530" cy="2302099"/>
        </p:xfrm>
        <a:graphic>
          <a:graphicData uri="http://schemas.openxmlformats.org/drawingml/2006/table">
            <a:tbl>
              <a:tblPr firstRow="1" firstCol="1" bandRow="1">
                <a:tableStyleId>{5C22544A-7EE6-4342-B048-85BDC9FD1C3A}</a:tableStyleId>
              </a:tblPr>
              <a:tblGrid>
                <a:gridCol w="1191260">
                  <a:extLst>
                    <a:ext uri="{9D8B030D-6E8A-4147-A177-3AD203B41FA5}">
                      <a16:colId xmlns:a16="http://schemas.microsoft.com/office/drawing/2014/main" val="1069026274"/>
                    </a:ext>
                  </a:extLst>
                </a:gridCol>
                <a:gridCol w="1347470">
                  <a:extLst>
                    <a:ext uri="{9D8B030D-6E8A-4147-A177-3AD203B41FA5}">
                      <a16:colId xmlns:a16="http://schemas.microsoft.com/office/drawing/2014/main" val="3166342403"/>
                    </a:ext>
                  </a:extLst>
                </a:gridCol>
                <a:gridCol w="1115695">
                  <a:extLst>
                    <a:ext uri="{9D8B030D-6E8A-4147-A177-3AD203B41FA5}">
                      <a16:colId xmlns:a16="http://schemas.microsoft.com/office/drawing/2014/main" val="1516434703"/>
                    </a:ext>
                  </a:extLst>
                </a:gridCol>
                <a:gridCol w="1943100">
                  <a:extLst>
                    <a:ext uri="{9D8B030D-6E8A-4147-A177-3AD203B41FA5}">
                      <a16:colId xmlns:a16="http://schemas.microsoft.com/office/drawing/2014/main" val="4013866143"/>
                    </a:ext>
                  </a:extLst>
                </a:gridCol>
                <a:gridCol w="685800">
                  <a:extLst>
                    <a:ext uri="{9D8B030D-6E8A-4147-A177-3AD203B41FA5}">
                      <a16:colId xmlns:a16="http://schemas.microsoft.com/office/drawing/2014/main" val="4003528070"/>
                    </a:ext>
                  </a:extLst>
                </a:gridCol>
                <a:gridCol w="751205">
                  <a:extLst>
                    <a:ext uri="{9D8B030D-6E8A-4147-A177-3AD203B41FA5}">
                      <a16:colId xmlns:a16="http://schemas.microsoft.com/office/drawing/2014/main" val="432920879"/>
                    </a:ext>
                  </a:extLst>
                </a:gridCol>
              </a:tblGrid>
              <a:tr h="623221">
                <a:tc>
                  <a:txBody>
                    <a:bodyPr/>
                    <a:lstStyle/>
                    <a:p>
                      <a:pPr marL="0" marR="0" algn="ctr">
                        <a:lnSpc>
                          <a:spcPct val="105000"/>
                        </a:lnSpc>
                        <a:spcBef>
                          <a:spcPts val="200"/>
                        </a:spcBef>
                        <a:spcAft>
                          <a:spcPts val="200"/>
                        </a:spcAft>
                      </a:pPr>
                      <a:r>
                        <a:rPr lang="en-US" sz="1100" b="1">
                          <a:solidFill>
                            <a:srgbClr val="000000"/>
                          </a:solidFill>
                          <a:effectLst/>
                          <a:latin typeface="Arial Narrow"/>
                          <a:ea typeface="Calibri"/>
                          <a:cs typeface="Times New Roman"/>
                        </a:rPr>
                        <a:t>Level of Student</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5000"/>
                        </a:lnSpc>
                        <a:spcBef>
                          <a:spcPts val="200"/>
                        </a:spcBef>
                        <a:spcAft>
                          <a:spcPts val="200"/>
                        </a:spcAft>
                      </a:pPr>
                      <a:r>
                        <a:rPr lang="en-US" sz="1100" b="1">
                          <a:solidFill>
                            <a:srgbClr val="000000"/>
                          </a:solidFill>
                          <a:effectLst/>
                          <a:latin typeface="Arial Narrow"/>
                          <a:ea typeface="Calibri"/>
                          <a:cs typeface="Times New Roman"/>
                        </a:rPr>
                        <a:t>Student Category</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5000"/>
                        </a:lnSpc>
                        <a:spcBef>
                          <a:spcPts val="200"/>
                        </a:spcBef>
                        <a:spcAft>
                          <a:spcPts val="200"/>
                        </a:spcAft>
                      </a:pPr>
                      <a:r>
                        <a:rPr lang="en-US" sz="1100" b="1">
                          <a:solidFill>
                            <a:srgbClr val="000000"/>
                          </a:solidFill>
                          <a:effectLst/>
                          <a:latin typeface="Arial Narrow"/>
                          <a:ea typeface="Calibri"/>
                          <a:cs typeface="Times New Roman"/>
                        </a:rPr>
                        <a:t>Nova Category Level</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5000"/>
                        </a:lnSpc>
                        <a:spcBef>
                          <a:spcPts val="200"/>
                        </a:spcBef>
                        <a:spcAft>
                          <a:spcPts val="200"/>
                        </a:spcAft>
                      </a:pPr>
                      <a:r>
                        <a:rPr lang="en-US" sz="1100" b="1">
                          <a:solidFill>
                            <a:srgbClr val="000000"/>
                          </a:solidFill>
                          <a:effectLst/>
                          <a:latin typeface="Arial Narrow"/>
                          <a:ea typeface="Calibri"/>
                          <a:cs typeface="Times New Roman"/>
                        </a:rPr>
                        <a:t>Amount of Special Education Services</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5000"/>
                        </a:lnSpc>
                        <a:spcBef>
                          <a:spcPts val="200"/>
                        </a:spcBef>
                        <a:spcAft>
                          <a:spcPts val="200"/>
                        </a:spcAft>
                      </a:pPr>
                      <a:r>
                        <a:rPr lang="en-US" sz="1100" b="1">
                          <a:solidFill>
                            <a:srgbClr val="000000"/>
                          </a:solidFill>
                          <a:effectLst/>
                          <a:latin typeface="Arial Narrow"/>
                          <a:ea typeface="Calibri"/>
                          <a:cs typeface="Times New Roman"/>
                        </a:rPr>
                        <a:t>Teacher Category</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5000"/>
                        </a:lnSpc>
                        <a:spcBef>
                          <a:spcPts val="200"/>
                        </a:spcBef>
                        <a:spcAft>
                          <a:spcPts val="200"/>
                        </a:spcAft>
                      </a:pPr>
                      <a:r>
                        <a:rPr lang="en-US" sz="1100" b="1">
                          <a:solidFill>
                            <a:srgbClr val="000000"/>
                          </a:solidFill>
                          <a:effectLst/>
                          <a:latin typeface="Arial Narrow"/>
                          <a:ea typeface="Calibri"/>
                          <a:cs typeface="Times New Roman"/>
                        </a:rPr>
                        <a:t>FTE</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773400115"/>
                  </a:ext>
                </a:extLst>
              </a:tr>
              <a:tr h="279813">
                <a:tc>
                  <a:txBody>
                    <a:bodyPr/>
                    <a:lstStyle/>
                    <a:p>
                      <a:pPr marL="0" marR="0">
                        <a:lnSpc>
                          <a:spcPct val="105000"/>
                        </a:lnSpc>
                        <a:spcBef>
                          <a:spcPts val="400"/>
                        </a:spcBef>
                        <a:spcAft>
                          <a:spcPts val="400"/>
                        </a:spcAft>
                      </a:pPr>
                      <a:r>
                        <a:rPr lang="en-US" sz="1000">
                          <a:solidFill>
                            <a:schemeClr val="tx1"/>
                          </a:solidFill>
                          <a:effectLst/>
                          <a:latin typeface="Arial Narrow"/>
                          <a:ea typeface="Calibri"/>
                          <a:cs typeface="Times New Roman"/>
                        </a:rPr>
                        <a:t>A or minimum level</a:t>
                      </a:r>
                      <a:endParaRPr lang="en-US" sz="1100">
                        <a:solidFill>
                          <a:schemeClr val="tx1"/>
                        </a:solidFill>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nSpc>
                          <a:spcPct val="105000"/>
                        </a:lnSpc>
                        <a:spcBef>
                          <a:spcPts val="400"/>
                        </a:spcBef>
                        <a:spcAft>
                          <a:spcPts val="400"/>
                        </a:spcAft>
                      </a:pPr>
                      <a:r>
                        <a:rPr lang="en-US" sz="1000">
                          <a:solidFill>
                            <a:srgbClr val="000000"/>
                          </a:solidFill>
                          <a:effectLst/>
                          <a:latin typeface="Arial Narrow"/>
                          <a:ea typeface="Calibri"/>
                          <a:cs typeface="Times New Roman"/>
                        </a:rPr>
                        <a:t>Student with Disabilities</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05000"/>
                        </a:lnSpc>
                        <a:spcBef>
                          <a:spcPts val="400"/>
                        </a:spcBef>
                        <a:spcAft>
                          <a:spcPts val="400"/>
                        </a:spcAft>
                      </a:pPr>
                      <a:r>
                        <a:rPr lang="en-US" sz="1000">
                          <a:solidFill>
                            <a:srgbClr val="000000"/>
                          </a:solidFill>
                          <a:effectLst/>
                          <a:latin typeface="Arial Narrow"/>
                          <a:ea typeface="Calibri"/>
                          <a:cs typeface="Times New Roman"/>
                        </a:rPr>
                        <a:t>1</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nSpc>
                          <a:spcPct val="105000"/>
                        </a:lnSpc>
                        <a:spcBef>
                          <a:spcPts val="400"/>
                        </a:spcBef>
                        <a:spcAft>
                          <a:spcPts val="400"/>
                        </a:spcAft>
                      </a:pPr>
                      <a:r>
                        <a:rPr lang="en-US" sz="1000">
                          <a:solidFill>
                            <a:srgbClr val="000000"/>
                          </a:solidFill>
                          <a:effectLst/>
                          <a:latin typeface="Arial Narrow"/>
                          <a:ea typeface="Calibri"/>
                          <a:cs typeface="Times New Roman"/>
                        </a:rPr>
                        <a:t>10% or less of the school day</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05000"/>
                        </a:lnSpc>
                        <a:spcBef>
                          <a:spcPts val="400"/>
                        </a:spcBef>
                        <a:spcAft>
                          <a:spcPts val="400"/>
                        </a:spcAft>
                      </a:pPr>
                      <a:r>
                        <a:rPr lang="en-US" sz="1000">
                          <a:solidFill>
                            <a:srgbClr val="000000"/>
                          </a:solidFill>
                          <a:effectLst/>
                          <a:latin typeface="Arial Narrow"/>
                          <a:ea typeface="Calibri"/>
                          <a:cs typeface="Times New Roman"/>
                        </a:rPr>
                        <a:t>96 / 97</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05000"/>
                        </a:lnSpc>
                        <a:spcBef>
                          <a:spcPts val="400"/>
                        </a:spcBef>
                        <a:spcAft>
                          <a:spcPts val="400"/>
                        </a:spcAft>
                      </a:pPr>
                      <a:r>
                        <a:rPr lang="en-US" sz="1000">
                          <a:solidFill>
                            <a:srgbClr val="000000"/>
                          </a:solidFill>
                          <a:effectLst/>
                          <a:latin typeface="Arial Narrow"/>
                          <a:ea typeface="Calibri"/>
                          <a:cs typeface="Times New Roman"/>
                        </a:rPr>
                        <a:t>1/35 or .029</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983029022"/>
                  </a:ext>
                </a:extLst>
              </a:tr>
              <a:tr h="279813">
                <a:tc>
                  <a:txBody>
                    <a:bodyPr/>
                    <a:lstStyle/>
                    <a:p>
                      <a:pPr marL="0" marR="0">
                        <a:lnSpc>
                          <a:spcPct val="105000"/>
                        </a:lnSpc>
                        <a:spcBef>
                          <a:spcPts val="400"/>
                        </a:spcBef>
                        <a:spcAft>
                          <a:spcPts val="400"/>
                        </a:spcAft>
                      </a:pPr>
                      <a:r>
                        <a:rPr lang="en-US" sz="1000">
                          <a:solidFill>
                            <a:schemeClr val="tx1"/>
                          </a:solidFill>
                          <a:effectLst/>
                          <a:latin typeface="Arial Narrow"/>
                          <a:ea typeface="Calibri"/>
                          <a:cs typeface="Times New Roman"/>
                        </a:rPr>
                        <a:t>A or minimum level</a:t>
                      </a:r>
                      <a:endParaRPr lang="en-US" sz="1100">
                        <a:solidFill>
                          <a:schemeClr val="tx1"/>
                        </a:solidFill>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5000"/>
                        </a:lnSpc>
                        <a:spcBef>
                          <a:spcPts val="400"/>
                        </a:spcBef>
                        <a:spcAft>
                          <a:spcPts val="400"/>
                        </a:spcAft>
                      </a:pPr>
                      <a:r>
                        <a:rPr lang="en-US" sz="1000">
                          <a:effectLst/>
                          <a:latin typeface="Arial Narrow"/>
                          <a:ea typeface="Calibri"/>
                          <a:cs typeface="Times New Roman"/>
                        </a:rPr>
                        <a:t>“Speech-Only” Student</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5000"/>
                        </a:lnSpc>
                        <a:spcBef>
                          <a:spcPts val="400"/>
                        </a:spcBef>
                        <a:spcAft>
                          <a:spcPts val="400"/>
                        </a:spcAft>
                      </a:pPr>
                      <a:r>
                        <a:rPr lang="en-US" sz="1000">
                          <a:effectLst/>
                          <a:latin typeface="Arial Narrow"/>
                          <a:ea typeface="Calibri"/>
                          <a:cs typeface="Times New Roman"/>
                        </a:rPr>
                        <a:t>1</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5000"/>
                        </a:lnSpc>
                        <a:spcBef>
                          <a:spcPts val="400"/>
                        </a:spcBef>
                        <a:spcAft>
                          <a:spcPts val="400"/>
                        </a:spcAft>
                      </a:pPr>
                      <a:r>
                        <a:rPr lang="en-US" sz="1000">
                          <a:effectLst/>
                          <a:latin typeface="Arial Narrow"/>
                          <a:ea typeface="Calibri"/>
                          <a:cs typeface="Times New Roman"/>
                        </a:rPr>
                        <a:t>10% or less of the  school day</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5000"/>
                        </a:lnSpc>
                        <a:spcBef>
                          <a:spcPts val="400"/>
                        </a:spcBef>
                        <a:spcAft>
                          <a:spcPts val="400"/>
                        </a:spcAft>
                      </a:pPr>
                      <a:r>
                        <a:rPr lang="en-US" sz="1000">
                          <a:effectLst/>
                          <a:latin typeface="Arial Narrow"/>
                          <a:ea typeface="Calibri"/>
                          <a:cs typeface="Times New Roman"/>
                        </a:rPr>
                        <a:t>95 / 95S</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5000"/>
                        </a:lnSpc>
                        <a:spcBef>
                          <a:spcPts val="400"/>
                        </a:spcBef>
                        <a:spcAft>
                          <a:spcPts val="400"/>
                        </a:spcAft>
                      </a:pPr>
                      <a:r>
                        <a:rPr lang="en-US" sz="1000">
                          <a:effectLst/>
                          <a:latin typeface="Arial Narrow"/>
                          <a:ea typeface="Calibri"/>
                          <a:cs typeface="Times New Roman"/>
                        </a:rPr>
                        <a:t>1/60 or .017</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3684655"/>
                  </a:ext>
                </a:extLst>
              </a:tr>
              <a:tr h="279813">
                <a:tc>
                  <a:txBody>
                    <a:bodyPr/>
                    <a:lstStyle/>
                    <a:p>
                      <a:pPr marL="0" marR="0">
                        <a:lnSpc>
                          <a:spcPct val="105000"/>
                        </a:lnSpc>
                        <a:spcBef>
                          <a:spcPts val="400"/>
                        </a:spcBef>
                        <a:spcAft>
                          <a:spcPts val="400"/>
                        </a:spcAft>
                      </a:pPr>
                      <a:r>
                        <a:rPr lang="en-US" sz="1000">
                          <a:solidFill>
                            <a:schemeClr val="tx1"/>
                          </a:solidFill>
                          <a:effectLst/>
                          <a:latin typeface="Arial Narrow"/>
                          <a:ea typeface="Calibri"/>
                          <a:cs typeface="Times New Roman"/>
                        </a:rPr>
                        <a:t>B or moderate level</a:t>
                      </a:r>
                      <a:endParaRPr lang="en-US" sz="1100">
                        <a:solidFill>
                          <a:schemeClr val="tx1"/>
                        </a:solidFill>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nSpc>
                          <a:spcPct val="105000"/>
                        </a:lnSpc>
                        <a:spcBef>
                          <a:spcPts val="400"/>
                        </a:spcBef>
                        <a:spcAft>
                          <a:spcPts val="400"/>
                        </a:spcAft>
                      </a:pPr>
                      <a:r>
                        <a:rPr lang="en-US" sz="1000">
                          <a:solidFill>
                            <a:srgbClr val="000000"/>
                          </a:solidFill>
                          <a:effectLst/>
                          <a:latin typeface="Arial Narrow"/>
                          <a:ea typeface="Calibri"/>
                          <a:cs typeface="Times New Roman"/>
                        </a:rPr>
                        <a:t>Student with Disabilities</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05000"/>
                        </a:lnSpc>
                        <a:spcBef>
                          <a:spcPts val="400"/>
                        </a:spcBef>
                        <a:spcAft>
                          <a:spcPts val="400"/>
                        </a:spcAft>
                      </a:pPr>
                      <a:r>
                        <a:rPr lang="en-US" sz="1000">
                          <a:solidFill>
                            <a:srgbClr val="000000"/>
                          </a:solidFill>
                          <a:effectLst/>
                          <a:latin typeface="Arial Narrow"/>
                          <a:ea typeface="Calibri"/>
                          <a:cs typeface="Times New Roman"/>
                        </a:rPr>
                        <a:t>2</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nSpc>
                          <a:spcPct val="105000"/>
                        </a:lnSpc>
                        <a:spcBef>
                          <a:spcPts val="400"/>
                        </a:spcBef>
                        <a:spcAft>
                          <a:spcPts val="400"/>
                        </a:spcAft>
                      </a:pPr>
                      <a:r>
                        <a:rPr lang="en-US" sz="1000">
                          <a:solidFill>
                            <a:srgbClr val="000000"/>
                          </a:solidFill>
                          <a:effectLst/>
                          <a:latin typeface="Arial Narrow"/>
                          <a:ea typeface="Calibri"/>
                          <a:cs typeface="Times New Roman"/>
                        </a:rPr>
                        <a:t>11%–49% of the school day</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05000"/>
                        </a:lnSpc>
                        <a:spcBef>
                          <a:spcPts val="400"/>
                        </a:spcBef>
                        <a:spcAft>
                          <a:spcPts val="400"/>
                        </a:spcAft>
                      </a:pPr>
                      <a:r>
                        <a:rPr lang="en-US" sz="1000">
                          <a:solidFill>
                            <a:srgbClr val="000000"/>
                          </a:solidFill>
                          <a:effectLst/>
                          <a:latin typeface="Arial Narrow"/>
                          <a:ea typeface="Calibri"/>
                          <a:cs typeface="Times New Roman"/>
                        </a:rPr>
                        <a:t>96 / 97</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05000"/>
                        </a:lnSpc>
                        <a:spcBef>
                          <a:spcPts val="400"/>
                        </a:spcBef>
                        <a:spcAft>
                          <a:spcPts val="400"/>
                        </a:spcAft>
                      </a:pPr>
                      <a:r>
                        <a:rPr lang="en-US" sz="1000">
                          <a:solidFill>
                            <a:srgbClr val="000000"/>
                          </a:solidFill>
                          <a:effectLst/>
                          <a:latin typeface="Arial Narrow"/>
                          <a:ea typeface="Calibri"/>
                          <a:cs typeface="Times New Roman"/>
                        </a:rPr>
                        <a:t>1/24 or .042</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3539435561"/>
                  </a:ext>
                </a:extLst>
              </a:tr>
              <a:tr h="279813">
                <a:tc>
                  <a:txBody>
                    <a:bodyPr/>
                    <a:lstStyle/>
                    <a:p>
                      <a:pPr marL="0" marR="0">
                        <a:lnSpc>
                          <a:spcPct val="105000"/>
                        </a:lnSpc>
                        <a:spcBef>
                          <a:spcPts val="400"/>
                        </a:spcBef>
                        <a:spcAft>
                          <a:spcPts val="400"/>
                        </a:spcAft>
                      </a:pPr>
                      <a:r>
                        <a:rPr lang="en-US" sz="1000">
                          <a:solidFill>
                            <a:schemeClr val="tx1"/>
                          </a:solidFill>
                          <a:effectLst/>
                          <a:latin typeface="Arial Narrow"/>
                          <a:ea typeface="Calibri"/>
                          <a:cs typeface="Times New Roman"/>
                        </a:rPr>
                        <a:t>B or moderate level</a:t>
                      </a:r>
                      <a:endParaRPr lang="en-US" sz="1100">
                        <a:solidFill>
                          <a:schemeClr val="tx1"/>
                        </a:solidFill>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5000"/>
                        </a:lnSpc>
                        <a:spcBef>
                          <a:spcPts val="400"/>
                        </a:spcBef>
                        <a:spcAft>
                          <a:spcPts val="400"/>
                        </a:spcAft>
                      </a:pPr>
                      <a:r>
                        <a:rPr lang="en-US" sz="1000">
                          <a:effectLst/>
                          <a:latin typeface="Arial Narrow"/>
                          <a:ea typeface="Calibri"/>
                          <a:cs typeface="Times New Roman"/>
                        </a:rPr>
                        <a:t>“Speech-Only” Student</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5000"/>
                        </a:lnSpc>
                        <a:spcBef>
                          <a:spcPts val="400"/>
                        </a:spcBef>
                        <a:spcAft>
                          <a:spcPts val="400"/>
                        </a:spcAft>
                      </a:pPr>
                      <a:r>
                        <a:rPr lang="en-US" sz="1000">
                          <a:effectLst/>
                          <a:latin typeface="Arial Narrow"/>
                          <a:ea typeface="Calibri"/>
                          <a:cs typeface="Times New Roman"/>
                        </a:rPr>
                        <a:t>2</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5000"/>
                        </a:lnSpc>
                        <a:spcBef>
                          <a:spcPts val="400"/>
                        </a:spcBef>
                        <a:spcAft>
                          <a:spcPts val="400"/>
                        </a:spcAft>
                      </a:pPr>
                      <a:r>
                        <a:rPr lang="en-US" sz="1000">
                          <a:effectLst/>
                          <a:latin typeface="Arial Narrow"/>
                          <a:ea typeface="Calibri"/>
                          <a:cs typeface="Times New Roman"/>
                        </a:rPr>
                        <a:t>11%–49% of the school day</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5000"/>
                        </a:lnSpc>
                        <a:spcBef>
                          <a:spcPts val="400"/>
                        </a:spcBef>
                        <a:spcAft>
                          <a:spcPts val="400"/>
                        </a:spcAft>
                      </a:pPr>
                      <a:r>
                        <a:rPr lang="en-US" sz="1000">
                          <a:effectLst/>
                          <a:latin typeface="Arial Narrow"/>
                          <a:ea typeface="Calibri"/>
                          <a:cs typeface="Times New Roman"/>
                        </a:rPr>
                        <a:t>95 / 95S</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5000"/>
                        </a:lnSpc>
                        <a:spcBef>
                          <a:spcPts val="400"/>
                        </a:spcBef>
                        <a:spcAft>
                          <a:spcPts val="400"/>
                        </a:spcAft>
                      </a:pPr>
                      <a:r>
                        <a:rPr lang="en-US" sz="1000">
                          <a:effectLst/>
                          <a:latin typeface="Arial Narrow"/>
                          <a:ea typeface="Calibri"/>
                          <a:cs typeface="Times New Roman"/>
                        </a:rPr>
                        <a:t>1/35 or .029</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5352150"/>
                  </a:ext>
                </a:extLst>
              </a:tr>
              <a:tr h="279813">
                <a:tc>
                  <a:txBody>
                    <a:bodyPr/>
                    <a:lstStyle/>
                    <a:p>
                      <a:pPr marL="0" marR="0">
                        <a:lnSpc>
                          <a:spcPct val="105000"/>
                        </a:lnSpc>
                        <a:spcBef>
                          <a:spcPts val="400"/>
                        </a:spcBef>
                        <a:spcAft>
                          <a:spcPts val="400"/>
                        </a:spcAft>
                      </a:pPr>
                      <a:r>
                        <a:rPr lang="en-US" sz="1000">
                          <a:solidFill>
                            <a:schemeClr val="tx1"/>
                          </a:solidFill>
                          <a:effectLst/>
                          <a:latin typeface="Arial Narrow"/>
                          <a:ea typeface="Calibri"/>
                          <a:cs typeface="Times New Roman"/>
                        </a:rPr>
                        <a:t>C or extensive level </a:t>
                      </a:r>
                      <a:endParaRPr lang="en-US" sz="1100">
                        <a:solidFill>
                          <a:schemeClr val="tx1"/>
                        </a:solidFill>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nSpc>
                          <a:spcPct val="105000"/>
                        </a:lnSpc>
                        <a:spcBef>
                          <a:spcPts val="400"/>
                        </a:spcBef>
                        <a:spcAft>
                          <a:spcPts val="400"/>
                        </a:spcAft>
                      </a:pPr>
                      <a:r>
                        <a:rPr lang="en-US" sz="1000">
                          <a:solidFill>
                            <a:srgbClr val="000000"/>
                          </a:solidFill>
                          <a:effectLst/>
                          <a:latin typeface="Arial Narrow"/>
                          <a:ea typeface="Calibri"/>
                          <a:cs typeface="Times New Roman"/>
                        </a:rPr>
                        <a:t>Student with Disabilities</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05000"/>
                        </a:lnSpc>
                        <a:spcBef>
                          <a:spcPts val="400"/>
                        </a:spcBef>
                        <a:spcAft>
                          <a:spcPts val="400"/>
                        </a:spcAft>
                      </a:pPr>
                      <a:r>
                        <a:rPr lang="en-US" sz="1000">
                          <a:solidFill>
                            <a:srgbClr val="000000"/>
                          </a:solidFill>
                          <a:effectLst/>
                          <a:latin typeface="Arial Narrow"/>
                          <a:ea typeface="Calibri"/>
                          <a:cs typeface="Times New Roman"/>
                        </a:rPr>
                        <a:t>3</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nSpc>
                          <a:spcPct val="105000"/>
                        </a:lnSpc>
                        <a:spcBef>
                          <a:spcPts val="400"/>
                        </a:spcBef>
                        <a:spcAft>
                          <a:spcPts val="400"/>
                        </a:spcAft>
                      </a:pPr>
                      <a:r>
                        <a:rPr lang="en-US" sz="1000">
                          <a:solidFill>
                            <a:srgbClr val="000000"/>
                          </a:solidFill>
                          <a:effectLst/>
                          <a:latin typeface="Arial Narrow"/>
                          <a:ea typeface="Calibri"/>
                          <a:cs typeface="Times New Roman"/>
                        </a:rPr>
                        <a:t>50% or more of the school day</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05000"/>
                        </a:lnSpc>
                        <a:spcBef>
                          <a:spcPts val="400"/>
                        </a:spcBef>
                        <a:spcAft>
                          <a:spcPts val="400"/>
                        </a:spcAft>
                      </a:pPr>
                      <a:r>
                        <a:rPr lang="en-US" sz="1000">
                          <a:solidFill>
                            <a:srgbClr val="000000"/>
                          </a:solidFill>
                          <a:effectLst/>
                          <a:latin typeface="Arial Narrow"/>
                          <a:ea typeface="Calibri"/>
                          <a:cs typeface="Times New Roman"/>
                        </a:rPr>
                        <a:t>96 / 97</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05000"/>
                        </a:lnSpc>
                        <a:spcBef>
                          <a:spcPts val="400"/>
                        </a:spcBef>
                        <a:spcAft>
                          <a:spcPts val="400"/>
                        </a:spcAft>
                      </a:pPr>
                      <a:r>
                        <a:rPr lang="en-US" sz="1000">
                          <a:solidFill>
                            <a:srgbClr val="000000"/>
                          </a:solidFill>
                          <a:effectLst/>
                          <a:latin typeface="Arial Narrow"/>
                          <a:ea typeface="Calibri"/>
                          <a:cs typeface="Times New Roman"/>
                        </a:rPr>
                        <a:t>1/15 or .067</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2376226522"/>
                  </a:ext>
                </a:extLst>
              </a:tr>
              <a:tr h="279813">
                <a:tc>
                  <a:txBody>
                    <a:bodyPr/>
                    <a:lstStyle/>
                    <a:p>
                      <a:pPr marL="0" marR="0">
                        <a:lnSpc>
                          <a:spcPct val="105000"/>
                        </a:lnSpc>
                        <a:spcBef>
                          <a:spcPts val="400"/>
                        </a:spcBef>
                        <a:spcAft>
                          <a:spcPts val="400"/>
                        </a:spcAft>
                      </a:pPr>
                      <a:r>
                        <a:rPr lang="en-US" sz="1000">
                          <a:solidFill>
                            <a:schemeClr val="tx1"/>
                          </a:solidFill>
                          <a:effectLst/>
                          <a:latin typeface="Arial Narrow"/>
                          <a:ea typeface="Calibri"/>
                          <a:cs typeface="Times New Roman"/>
                        </a:rPr>
                        <a:t>D or maximum level</a:t>
                      </a:r>
                      <a:endParaRPr lang="en-US" sz="1100">
                        <a:solidFill>
                          <a:schemeClr val="tx1"/>
                        </a:solidFill>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5000"/>
                        </a:lnSpc>
                        <a:spcBef>
                          <a:spcPts val="400"/>
                        </a:spcBef>
                        <a:spcAft>
                          <a:spcPts val="400"/>
                        </a:spcAft>
                      </a:pPr>
                      <a:r>
                        <a:rPr lang="en-US" sz="1000">
                          <a:effectLst/>
                          <a:latin typeface="Arial Narrow"/>
                          <a:ea typeface="Calibri"/>
                          <a:cs typeface="Times New Roman"/>
                        </a:rPr>
                        <a:t>Student with Disabilities</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5000"/>
                        </a:lnSpc>
                        <a:spcBef>
                          <a:spcPts val="400"/>
                        </a:spcBef>
                        <a:spcAft>
                          <a:spcPts val="400"/>
                        </a:spcAft>
                      </a:pPr>
                      <a:r>
                        <a:rPr lang="en-US" sz="1000">
                          <a:effectLst/>
                          <a:latin typeface="Arial Narrow"/>
                          <a:ea typeface="Calibri"/>
                          <a:cs typeface="Times New Roman"/>
                        </a:rPr>
                        <a:t>4</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5000"/>
                        </a:lnSpc>
                        <a:spcBef>
                          <a:spcPts val="400"/>
                        </a:spcBef>
                        <a:spcAft>
                          <a:spcPts val="400"/>
                        </a:spcAft>
                      </a:pPr>
                      <a:r>
                        <a:rPr lang="en-US" sz="1000">
                          <a:effectLst/>
                          <a:latin typeface="Arial Narrow"/>
                          <a:ea typeface="Calibri"/>
                          <a:cs typeface="Times New Roman"/>
                        </a:rPr>
                        <a:t>Approaching 100% of the school day</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5000"/>
                        </a:lnSpc>
                        <a:spcBef>
                          <a:spcPts val="400"/>
                        </a:spcBef>
                        <a:spcAft>
                          <a:spcPts val="400"/>
                        </a:spcAft>
                      </a:pPr>
                      <a:r>
                        <a:rPr lang="en-US" sz="1000">
                          <a:effectLst/>
                          <a:latin typeface="Arial Narrow"/>
                          <a:ea typeface="Calibri"/>
                          <a:cs typeface="Times New Roman"/>
                        </a:rPr>
                        <a:t>96 / 97</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5000"/>
                        </a:lnSpc>
                        <a:spcBef>
                          <a:spcPts val="400"/>
                        </a:spcBef>
                        <a:spcAft>
                          <a:spcPts val="400"/>
                        </a:spcAft>
                      </a:pPr>
                      <a:r>
                        <a:rPr lang="en-US" sz="1000">
                          <a:effectLst/>
                          <a:latin typeface="Arial Narrow"/>
                          <a:ea typeface="Calibri"/>
                          <a:cs typeface="Times New Roman"/>
                        </a:rPr>
                        <a:t>1/8 or .125</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0216162"/>
                  </a:ext>
                </a:extLst>
              </a:tr>
            </a:tbl>
          </a:graphicData>
        </a:graphic>
      </p:graphicFrame>
      <p:pic>
        <p:nvPicPr>
          <p:cNvPr id="21506" name="Picture 2" descr="Red Valentines Background Images – Browse 4,110,257 Stock Photos, Vectors,  and Video | Adobe Stock">
            <a:extLst>
              <a:ext uri="{FF2B5EF4-FFF2-40B4-BE49-F238E27FC236}">
                <a16:creationId xmlns:a16="http://schemas.microsoft.com/office/drawing/2014/main" id="{4265ABAB-03AC-C408-ED51-141B9ABD71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51" y="4758117"/>
            <a:ext cx="3377898" cy="1891202"/>
          </a:xfrm>
          <a:prstGeom prst="rect">
            <a:avLst/>
          </a:prstGeom>
          <a:noFill/>
          <a:effectLst>
            <a:softEdge rad="190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677797"/>
      </p:ext>
    </p:extLst>
  </p:cSld>
  <p:clrMapOvr>
    <a:masterClrMapping/>
  </p:clrMapOvr>
  <p:transition spd="slow">
    <p:push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15f9dcab8b2_0_3"/>
          <p:cNvSpPr txBox="1">
            <a:spLocks noGrp="1"/>
          </p:cNvSpPr>
          <p:nvPr>
            <p:ph type="title"/>
          </p:nvPr>
        </p:nvSpPr>
        <p:spPr>
          <a:xfrm>
            <a:off x="209261" y="681591"/>
            <a:ext cx="11564471" cy="86109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b="1">
                <a:latin typeface="Arial Black" panose="020B0A04020102020204" pitchFamily="34" charset="0"/>
              </a:rPr>
              <a:t>Hiring Updates</a:t>
            </a:r>
            <a:endParaRPr b="1">
              <a:latin typeface="Arial Black" panose="020B0A04020102020204" pitchFamily="34" charset="0"/>
            </a:endParaRPr>
          </a:p>
        </p:txBody>
      </p:sp>
      <p:sp>
        <p:nvSpPr>
          <p:cNvPr id="152" name="Google Shape;152;g15f9dcab8b2_0_3"/>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a:t>
            </a:fld>
            <a:endParaRPr/>
          </a:p>
        </p:txBody>
      </p:sp>
      <p:sp>
        <p:nvSpPr>
          <p:cNvPr id="3" name="Text Placeholder 2">
            <a:extLst>
              <a:ext uri="{FF2B5EF4-FFF2-40B4-BE49-F238E27FC236}">
                <a16:creationId xmlns:a16="http://schemas.microsoft.com/office/drawing/2014/main" id="{74A4E2D6-FA8F-2B23-1B82-41B7C02460F1}"/>
              </a:ext>
            </a:extLst>
          </p:cNvPr>
          <p:cNvSpPr>
            <a:spLocks noGrp="1"/>
          </p:cNvSpPr>
          <p:nvPr>
            <p:ph type="body" idx="1"/>
          </p:nvPr>
        </p:nvSpPr>
        <p:spPr>
          <a:xfrm>
            <a:off x="1567972" y="1899926"/>
            <a:ext cx="9197774" cy="4343400"/>
          </a:xfrm>
          <a:effectLst/>
        </p:spPr>
        <p:txBody>
          <a:bodyPr/>
          <a:lstStyle/>
          <a:p>
            <a:pPr marL="114300" indent="0" algn="ctr">
              <a:buNone/>
            </a:pPr>
            <a:endParaRPr lang="en-US">
              <a:solidFill>
                <a:schemeClr val="bg2"/>
              </a:solidFill>
            </a:endParaRPr>
          </a:p>
          <a:p>
            <a:pPr marL="114300" indent="0" algn="ctr">
              <a:buNone/>
            </a:pPr>
            <a:endParaRPr lang="en-US">
              <a:solidFill>
                <a:schemeClr val="bg2"/>
              </a:solidFill>
            </a:endParaRPr>
          </a:p>
          <a:p>
            <a:pPr marL="114300" indent="0" algn="ctr">
              <a:buNone/>
            </a:pPr>
            <a:endParaRPr lang="en-US">
              <a:solidFill>
                <a:schemeClr val="bg2"/>
              </a:solidFill>
            </a:endParaRPr>
          </a:p>
        </p:txBody>
      </p:sp>
      <p:pic>
        <p:nvPicPr>
          <p:cNvPr id="8" name="Picture 7">
            <a:extLst>
              <a:ext uri="{FF2B5EF4-FFF2-40B4-BE49-F238E27FC236}">
                <a16:creationId xmlns:a16="http://schemas.microsoft.com/office/drawing/2014/main" id="{506AE3F7-17F6-2F36-1C12-932BCF4614D0}"/>
              </a:ext>
            </a:extLst>
          </p:cNvPr>
          <p:cNvPicPr>
            <a:picLocks noChangeAspect="1"/>
          </p:cNvPicPr>
          <p:nvPr/>
        </p:nvPicPr>
        <p:blipFill>
          <a:blip r:embed="rId3">
            <a:alphaModFix amt="58000"/>
          </a:blip>
          <a:stretch>
            <a:fillRect/>
          </a:stretch>
        </p:blipFill>
        <p:spPr>
          <a:xfrm>
            <a:off x="-2" y="1488935"/>
            <a:ext cx="12191999" cy="5369065"/>
          </a:xfrm>
          <a:prstGeom prst="rect">
            <a:avLst/>
          </a:prstGeom>
          <a:effectLst>
            <a:reflection endPos="0" dist="50800" dir="5400000" sy="-100000" algn="bl" rotWithShape="0"/>
          </a:effectLst>
        </p:spPr>
      </p:pic>
      <p:sp>
        <p:nvSpPr>
          <p:cNvPr id="6" name="TextBox 5">
            <a:extLst>
              <a:ext uri="{FF2B5EF4-FFF2-40B4-BE49-F238E27FC236}">
                <a16:creationId xmlns:a16="http://schemas.microsoft.com/office/drawing/2014/main" id="{9DF7FB05-BBAD-0DD2-9C7B-F734EA69AFC2}"/>
              </a:ext>
            </a:extLst>
          </p:cNvPr>
          <p:cNvSpPr txBox="1"/>
          <p:nvPr/>
        </p:nvSpPr>
        <p:spPr>
          <a:xfrm>
            <a:off x="4163294" y="2843527"/>
            <a:ext cx="3865409" cy="369332"/>
          </a:xfrm>
          <a:prstGeom prst="rect">
            <a:avLst/>
          </a:prstGeom>
          <a:noFill/>
          <a:effectLst>
            <a:outerShdw sx="1000" sy="1000" algn="ctr" rotWithShape="0">
              <a:srgbClr val="000000"/>
            </a:outerShdw>
            <a:reflection endPos="0" dir="5400000" sy="-100000" algn="bl" rotWithShape="0"/>
            <a:softEdge rad="0"/>
          </a:effectLst>
        </p:spPr>
        <p:txBody>
          <a:bodyPr wrap="square">
            <a:spAutoFit/>
          </a:bodyPr>
          <a:lstStyle/>
          <a:p>
            <a:r>
              <a:rPr lang="en-US" sz="1800" b="1">
                <a:solidFill>
                  <a:schemeClr val="bg2"/>
                </a:solidFill>
                <a:latin typeface="Arial Black" panose="020B0A04020102020204" pitchFamily="34" charset="0"/>
                <a:hlinkClick r:id="rId4">
                  <a:extLst>
                    <a:ext uri="{A12FA001-AC4F-418D-AE19-62706E023703}">
                      <ahyp:hlinkClr xmlns:ahyp="http://schemas.microsoft.com/office/drawing/2018/hyperlinkcolor" val="tx"/>
                    </a:ext>
                  </a:extLst>
                </a:hlinkClick>
              </a:rPr>
              <a:t>https://www.spo.state.nm.us/</a:t>
            </a:r>
            <a:r>
              <a:rPr lang="en-US" sz="1800" b="1">
                <a:solidFill>
                  <a:schemeClr val="bg2"/>
                </a:solidFill>
                <a:latin typeface="Arial Black" panose="020B0A04020102020204" pitchFamily="34" charset="0"/>
              </a:rPr>
              <a:t> </a:t>
            </a:r>
          </a:p>
        </p:txBody>
      </p:sp>
      <p:pic>
        <p:nvPicPr>
          <p:cNvPr id="2060" name="Picture 12" descr="Pink Heart Charms PNG Transparent Images Free Download | Vector Files |  Pngtree">
            <a:extLst>
              <a:ext uri="{FF2B5EF4-FFF2-40B4-BE49-F238E27FC236}">
                <a16:creationId xmlns:a16="http://schemas.microsoft.com/office/drawing/2014/main" id="{945C4B95-B20A-8B56-EE2D-8774A0DF5B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15873" y="5445754"/>
            <a:ext cx="1595143" cy="15951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2746E-288A-F628-6B39-4A7185A8D98F}"/>
              </a:ext>
            </a:extLst>
          </p:cNvPr>
          <p:cNvSpPr>
            <a:spLocks noGrp="1"/>
          </p:cNvSpPr>
          <p:nvPr>
            <p:ph type="title"/>
          </p:nvPr>
        </p:nvSpPr>
        <p:spPr>
          <a:xfrm>
            <a:off x="0" y="395669"/>
            <a:ext cx="12192000" cy="1036850"/>
          </a:xfrm>
        </p:spPr>
        <p:txBody>
          <a:bodyPr/>
          <a:lstStyle/>
          <a:p>
            <a:pPr algn="ctr"/>
            <a:r>
              <a:rPr lang="en-US" b="1" dirty="0">
                <a:latin typeface="Arial Black" panose="020B0A04020102020204" pitchFamily="34" charset="0"/>
              </a:rPr>
              <a:t>120 Day Reminders</a:t>
            </a:r>
          </a:p>
        </p:txBody>
      </p:sp>
      <p:sp>
        <p:nvSpPr>
          <p:cNvPr id="3" name="Text Placeholder 2">
            <a:extLst>
              <a:ext uri="{FF2B5EF4-FFF2-40B4-BE49-F238E27FC236}">
                <a16:creationId xmlns:a16="http://schemas.microsoft.com/office/drawing/2014/main" id="{BCBE2908-DD6B-2A6E-3E6A-603FEA49B0AE}"/>
              </a:ext>
            </a:extLst>
          </p:cNvPr>
          <p:cNvSpPr>
            <a:spLocks noGrp="1"/>
          </p:cNvSpPr>
          <p:nvPr>
            <p:ph type="body" idx="1"/>
          </p:nvPr>
        </p:nvSpPr>
        <p:spPr>
          <a:xfrm>
            <a:off x="346841" y="1828800"/>
            <a:ext cx="10549759" cy="4552167"/>
          </a:xfrm>
        </p:spPr>
        <p:txBody>
          <a:bodyPr>
            <a:normAutofit lnSpcReduction="10000"/>
          </a:bodyPr>
          <a:lstStyle/>
          <a:p>
            <a:r>
              <a:rPr lang="en-US" dirty="0"/>
              <a:t>Modified and Ability Graduation Options</a:t>
            </a:r>
          </a:p>
          <a:p>
            <a:pPr lvl="1"/>
            <a:r>
              <a:rPr lang="en-US" dirty="0"/>
              <a:t>Students who graduated on the </a:t>
            </a:r>
            <a:r>
              <a:rPr lang="en-US" b="1" dirty="0"/>
              <a:t>modified</a:t>
            </a:r>
            <a:r>
              <a:rPr lang="en-US" dirty="0"/>
              <a:t> and </a:t>
            </a:r>
            <a:r>
              <a:rPr lang="en-US" b="1" dirty="0"/>
              <a:t>ability</a:t>
            </a:r>
            <a:r>
              <a:rPr lang="en-US" dirty="0"/>
              <a:t> </a:t>
            </a:r>
            <a:r>
              <a:rPr lang="en-US" b="1" dirty="0"/>
              <a:t>option</a:t>
            </a:r>
            <a:r>
              <a:rPr lang="en-US" dirty="0"/>
              <a:t> but returned for a Free and Appropriate Public Education (FAPE) are still students of the LEA and must be reported as such for federal reporting purposes.</a:t>
            </a:r>
          </a:p>
          <a:p>
            <a:pPr lvl="2"/>
            <a:r>
              <a:rPr lang="en-US" dirty="0"/>
              <a:t>This includes students who are enrolled in Project Search or other postsecondary transition programs.</a:t>
            </a:r>
          </a:p>
          <a:p>
            <a:r>
              <a:rPr lang="en-US" dirty="0"/>
              <a:t>What is a FAPE?</a:t>
            </a:r>
          </a:p>
          <a:p>
            <a:pPr lvl="1"/>
            <a:r>
              <a:rPr lang="en-US" dirty="0"/>
              <a:t>The coursework necessary to earn a Standard Diploma.</a:t>
            </a:r>
          </a:p>
          <a:p>
            <a:pPr lvl="1"/>
            <a:r>
              <a:rPr lang="en-US" dirty="0"/>
              <a:t>Special education and related services.</a:t>
            </a:r>
          </a:p>
          <a:p>
            <a:r>
              <a:rPr lang="en-US" dirty="0"/>
              <a:t>Students are eligible for a FAPE until they:</a:t>
            </a:r>
          </a:p>
          <a:p>
            <a:pPr lvl="1"/>
            <a:r>
              <a:rPr lang="en-US" dirty="0"/>
              <a:t>Age out at 21 (or 22 if turn 22 after the school year has already started)</a:t>
            </a:r>
          </a:p>
          <a:p>
            <a:pPr lvl="1"/>
            <a:r>
              <a:rPr lang="en-US" dirty="0"/>
              <a:t>Earn a diploma through the Standard program of study.</a:t>
            </a:r>
          </a:p>
        </p:txBody>
      </p:sp>
      <p:sp>
        <p:nvSpPr>
          <p:cNvPr id="4" name="Slide Number Placeholder 3">
            <a:extLst>
              <a:ext uri="{FF2B5EF4-FFF2-40B4-BE49-F238E27FC236}">
                <a16:creationId xmlns:a16="http://schemas.microsoft.com/office/drawing/2014/main" id="{2FE38A95-6782-21B4-2684-28ACDD5B17E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40</a:t>
            </a:fld>
            <a:endParaRPr lang="en-US"/>
          </a:p>
        </p:txBody>
      </p:sp>
      <p:pic>
        <p:nvPicPr>
          <p:cNvPr id="11266" name="Picture 2" descr="Uncovering the Secret Language of Valentine's Day Flowers - The North  Carolina Arboretum">
            <a:extLst>
              <a:ext uri="{FF2B5EF4-FFF2-40B4-BE49-F238E27FC236}">
                <a16:creationId xmlns:a16="http://schemas.microsoft.com/office/drawing/2014/main" id="{4A6A604B-C538-DC9A-D639-9FCD9BA58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5526" y="3635411"/>
            <a:ext cx="3746052" cy="209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767330"/>
      </p:ext>
    </p:extLst>
  </p:cSld>
  <p:clrMapOvr>
    <a:masterClrMapping/>
  </p:clrMapOvr>
  <p:transition spd="slow">
    <p:push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2471F-7F6A-C584-4E31-8A624554F944}"/>
              </a:ext>
            </a:extLst>
          </p:cNvPr>
          <p:cNvSpPr>
            <a:spLocks noGrp="1"/>
          </p:cNvSpPr>
          <p:nvPr>
            <p:ph type="title"/>
          </p:nvPr>
        </p:nvSpPr>
        <p:spPr>
          <a:xfrm>
            <a:off x="1295400" y="389358"/>
            <a:ext cx="9601200" cy="1036850"/>
          </a:xfrm>
        </p:spPr>
        <p:txBody>
          <a:bodyPr/>
          <a:lstStyle/>
          <a:p>
            <a:pPr algn="ctr"/>
            <a:r>
              <a:rPr lang="en-US" b="1" dirty="0">
                <a:latin typeface="Arial Black" panose="020B0A04020102020204" pitchFamily="34" charset="0"/>
              </a:rPr>
              <a:t>120 Day Reminders</a:t>
            </a:r>
          </a:p>
        </p:txBody>
      </p:sp>
      <p:sp>
        <p:nvSpPr>
          <p:cNvPr id="3" name="Text Placeholder 2">
            <a:extLst>
              <a:ext uri="{FF2B5EF4-FFF2-40B4-BE49-F238E27FC236}">
                <a16:creationId xmlns:a16="http://schemas.microsoft.com/office/drawing/2014/main" id="{D268B292-2F58-7027-DF0D-325FD40A7AAB}"/>
              </a:ext>
            </a:extLst>
          </p:cNvPr>
          <p:cNvSpPr>
            <a:spLocks noGrp="1"/>
          </p:cNvSpPr>
          <p:nvPr>
            <p:ph type="body" idx="1"/>
          </p:nvPr>
        </p:nvSpPr>
        <p:spPr>
          <a:xfrm>
            <a:off x="1295400" y="2431607"/>
            <a:ext cx="9601200" cy="4343400"/>
          </a:xfrm>
        </p:spPr>
        <p:txBody>
          <a:bodyPr/>
          <a:lstStyle/>
          <a:p>
            <a:r>
              <a:rPr lang="en-US" dirty="0"/>
              <a:t>Indicator 8 Parent Information</a:t>
            </a:r>
          </a:p>
          <a:p>
            <a:pPr lvl="1"/>
            <a:r>
              <a:rPr lang="en-US" dirty="0"/>
              <a:t>The following data points are required for students:</a:t>
            </a:r>
          </a:p>
          <a:p>
            <a:pPr lvl="2"/>
            <a:r>
              <a:rPr lang="en-US" b="1" i="1" dirty="0">
                <a:solidFill>
                  <a:schemeClr val="accent2"/>
                </a:solidFill>
              </a:rPr>
              <a:t>Parent mailing address</a:t>
            </a:r>
            <a:r>
              <a:rPr lang="en-US" dirty="0"/>
              <a:t> to send a paper survey mailing to the parent.</a:t>
            </a:r>
          </a:p>
          <a:p>
            <a:pPr lvl="2"/>
            <a:r>
              <a:rPr lang="en-US" b="1" i="1" dirty="0">
                <a:solidFill>
                  <a:schemeClr val="accent2"/>
                </a:solidFill>
              </a:rPr>
              <a:t>Parent email address</a:t>
            </a:r>
            <a:r>
              <a:rPr lang="en-US" dirty="0"/>
              <a:t> to send an email with the link to the parent survey.</a:t>
            </a:r>
          </a:p>
          <a:p>
            <a:pPr lvl="2"/>
            <a:r>
              <a:rPr lang="en-US" b="1" i="1" dirty="0">
                <a:solidFill>
                  <a:schemeClr val="accent2"/>
                </a:solidFill>
              </a:rPr>
              <a:t>Parent cell phone number</a:t>
            </a:r>
            <a:r>
              <a:rPr lang="en-US" dirty="0"/>
              <a:t> to send a text with the link to the parent survey.</a:t>
            </a:r>
          </a:p>
          <a:p>
            <a:pPr lvl="1"/>
            <a:r>
              <a:rPr lang="en-US" dirty="0"/>
              <a:t>This data will be collected manually for LEAs having SIS difficulties.</a:t>
            </a:r>
          </a:p>
          <a:p>
            <a:pPr lvl="1"/>
            <a:endParaRPr lang="en-US" dirty="0"/>
          </a:p>
        </p:txBody>
      </p:sp>
      <p:sp>
        <p:nvSpPr>
          <p:cNvPr id="4" name="Slide Number Placeholder 3">
            <a:extLst>
              <a:ext uri="{FF2B5EF4-FFF2-40B4-BE49-F238E27FC236}">
                <a16:creationId xmlns:a16="http://schemas.microsoft.com/office/drawing/2014/main" id="{5FA21AAB-4C70-93C6-B803-58A7BBB433B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41</a:t>
            </a:fld>
            <a:endParaRPr lang="en-US"/>
          </a:p>
        </p:txBody>
      </p:sp>
      <p:pic>
        <p:nvPicPr>
          <p:cNvPr id="18434" name="Picture 2" descr="Valentines Day Images – Browse 11,726,018 Stock Photos, Vectors, and Video  | Adobe Stock">
            <a:extLst>
              <a:ext uri="{FF2B5EF4-FFF2-40B4-BE49-F238E27FC236}">
                <a16:creationId xmlns:a16="http://schemas.microsoft.com/office/drawing/2014/main" id="{4EE2943D-5C89-226F-1317-15CEBC8331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856569"/>
            <a:ext cx="3002146" cy="20014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Valentines Day Images – Browse 11,726,018 Stock Photos, Vectors, and Video  | Adobe Stock">
            <a:extLst>
              <a:ext uri="{FF2B5EF4-FFF2-40B4-BE49-F238E27FC236}">
                <a16:creationId xmlns:a16="http://schemas.microsoft.com/office/drawing/2014/main" id="{E50A2F5D-5E79-421C-10BD-11A527677C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9467679" y="1523501"/>
            <a:ext cx="2724320" cy="181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424948"/>
      </p:ext>
    </p:extLst>
  </p:cSld>
  <p:clrMapOvr>
    <a:masterClrMapping/>
  </p:clrMapOvr>
  <p:transition spd="slow">
    <p:push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88873-9482-6C69-7211-171342977C3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6FB3BD-78EF-833C-48E0-86A4F4807769}"/>
              </a:ext>
            </a:extLst>
          </p:cNvPr>
          <p:cNvSpPr>
            <a:spLocks noGrp="1"/>
          </p:cNvSpPr>
          <p:nvPr>
            <p:ph type="sldNum" sz="quarter" idx="12"/>
          </p:nvPr>
        </p:nvSpPr>
        <p:spPr/>
        <p:txBody>
          <a:bodyPr/>
          <a:lstStyle/>
          <a:p>
            <a:fld id="{B6F15528-21DE-4FAA-801E-634DDDAF4B2B}" type="slidenum">
              <a:rPr lang="en-US" smtClean="0"/>
              <a:pPr/>
              <a:t>42</a:t>
            </a:fld>
            <a:endParaRPr lang="en-US"/>
          </a:p>
        </p:txBody>
      </p:sp>
      <p:sp>
        <p:nvSpPr>
          <p:cNvPr id="3" name="TextBox 2">
            <a:extLst>
              <a:ext uri="{FF2B5EF4-FFF2-40B4-BE49-F238E27FC236}">
                <a16:creationId xmlns:a16="http://schemas.microsoft.com/office/drawing/2014/main" id="{D902DF90-6E9E-5DC8-8FC1-587DCBB74A1F}"/>
              </a:ext>
            </a:extLst>
          </p:cNvPr>
          <p:cNvSpPr txBox="1"/>
          <p:nvPr/>
        </p:nvSpPr>
        <p:spPr>
          <a:xfrm>
            <a:off x="2074258" y="760651"/>
            <a:ext cx="8043483" cy="707886"/>
          </a:xfrm>
          <a:prstGeom prst="rect">
            <a:avLst/>
          </a:prstGeom>
          <a:noFill/>
        </p:spPr>
        <p:txBody>
          <a:bodyPr wrap="square" lIns="91440" tIns="45720" rIns="91440" bIns="45720" rtlCol="0" anchor="t">
            <a:spAutoFit/>
          </a:bodyPr>
          <a:lstStyle/>
          <a:p>
            <a:pPr algn="ctr"/>
            <a:r>
              <a:rPr lang="en-US" sz="4000" b="1">
                <a:solidFill>
                  <a:schemeClr val="bg1"/>
                </a:solidFill>
                <a:latin typeface="Arial Black"/>
              </a:rPr>
              <a:t>Ancillary FTE Variance</a:t>
            </a:r>
            <a:endParaRPr lang="en-US">
              <a:solidFill>
                <a:schemeClr val="bg1"/>
              </a:solidFill>
            </a:endParaRPr>
          </a:p>
        </p:txBody>
      </p:sp>
      <p:sp>
        <p:nvSpPr>
          <p:cNvPr id="5" name="Text Placeholder 2">
            <a:extLst>
              <a:ext uri="{FF2B5EF4-FFF2-40B4-BE49-F238E27FC236}">
                <a16:creationId xmlns:a16="http://schemas.microsoft.com/office/drawing/2014/main" id="{6ECDE99A-B7E6-032B-2CBA-855769E9EC77}"/>
              </a:ext>
            </a:extLst>
          </p:cNvPr>
          <p:cNvSpPr txBox="1">
            <a:spLocks/>
          </p:cNvSpPr>
          <p:nvPr/>
        </p:nvSpPr>
        <p:spPr>
          <a:xfrm>
            <a:off x="1295400" y="1828800"/>
            <a:ext cx="9601200" cy="43434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har char="•"/>
            </a:pPr>
            <a:r>
              <a:rPr lang="en-US" sz="2400">
                <a:latin typeface="Calibri"/>
              </a:rPr>
              <a:t>At 120 day, OSE will be checking for variances in Ancillary (Related Service) FTE between 80 day and 120 day.</a:t>
            </a:r>
          </a:p>
          <a:p>
            <a:pPr marL="342900" indent="-342900">
              <a:buChar char="•"/>
            </a:pPr>
            <a:endParaRPr lang="en-US" sz="2400">
              <a:latin typeface="Calibri"/>
            </a:endParaRPr>
          </a:p>
          <a:p>
            <a:pPr marL="342900" lvl="1" indent="-342900">
              <a:buChar char="•"/>
            </a:pPr>
            <a:r>
              <a:rPr lang="en-US" sz="2400">
                <a:latin typeface="Calibri"/>
              </a:rPr>
              <a:t>For variances +/- 10%, a justification for the decrease/increase will be required in the Document Transfer Station (DTS).</a:t>
            </a:r>
          </a:p>
          <a:p>
            <a:pPr marL="342900" indent="-342900">
              <a:buChar char="•"/>
            </a:pPr>
            <a:endParaRPr lang="en-US" sz="2400">
              <a:latin typeface="Calibri"/>
            </a:endParaRPr>
          </a:p>
          <a:p>
            <a:pPr marL="342900" indent="-342900">
              <a:buChar char="•"/>
            </a:pPr>
            <a:r>
              <a:rPr lang="en-US" sz="2400">
                <a:latin typeface="Calibri"/>
              </a:rPr>
              <a:t>An average of 80 and 120 Day Reported Ancillary FTE is used to determine state funding for LEAs and is imperative it is correct.</a:t>
            </a:r>
          </a:p>
          <a:p>
            <a:pPr lvl="1"/>
            <a:endParaRPr lang="en-US"/>
          </a:p>
        </p:txBody>
      </p:sp>
    </p:spTree>
    <p:extLst>
      <p:ext uri="{BB962C8B-B14F-4D97-AF65-F5344CB8AC3E}">
        <p14:creationId xmlns:p14="http://schemas.microsoft.com/office/powerpoint/2010/main" val="4045048010"/>
      </p:ext>
    </p:extLst>
  </p:cSld>
  <p:clrMapOvr>
    <a:masterClrMapping/>
  </p:clrMapOvr>
  <p:transition spd="slow">
    <p:push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2D04D-B5A1-54B5-1A1E-E485BE937A8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80CAC0-43CF-7F2B-9DFE-D53C7DCE20ED}"/>
              </a:ext>
            </a:extLst>
          </p:cNvPr>
          <p:cNvSpPr>
            <a:spLocks noGrp="1"/>
          </p:cNvSpPr>
          <p:nvPr>
            <p:ph type="sldNum" sz="quarter" idx="12"/>
          </p:nvPr>
        </p:nvSpPr>
        <p:spPr/>
        <p:txBody>
          <a:bodyPr/>
          <a:lstStyle/>
          <a:p>
            <a:fld id="{B6F15528-21DE-4FAA-801E-634DDDAF4B2B}" type="slidenum">
              <a:rPr lang="en-US" smtClean="0"/>
              <a:pPr/>
              <a:t>43</a:t>
            </a:fld>
            <a:endParaRPr lang="en-US"/>
          </a:p>
        </p:txBody>
      </p:sp>
      <p:sp>
        <p:nvSpPr>
          <p:cNvPr id="3" name="TextBox 2">
            <a:extLst>
              <a:ext uri="{FF2B5EF4-FFF2-40B4-BE49-F238E27FC236}">
                <a16:creationId xmlns:a16="http://schemas.microsoft.com/office/drawing/2014/main" id="{8EFD5B60-44C7-FC2D-CDBD-54EC75BDCAF8}"/>
              </a:ext>
            </a:extLst>
          </p:cNvPr>
          <p:cNvSpPr txBox="1"/>
          <p:nvPr/>
        </p:nvSpPr>
        <p:spPr>
          <a:xfrm>
            <a:off x="446350" y="114106"/>
            <a:ext cx="11472481" cy="1323439"/>
          </a:xfrm>
          <a:prstGeom prst="rect">
            <a:avLst/>
          </a:prstGeom>
          <a:noFill/>
        </p:spPr>
        <p:txBody>
          <a:bodyPr wrap="square" lIns="91440" tIns="45720" rIns="91440" bIns="45720" rtlCol="0" anchor="t">
            <a:spAutoFit/>
          </a:bodyPr>
          <a:lstStyle/>
          <a:p>
            <a:pPr algn="ctr"/>
            <a:r>
              <a:rPr lang="en-US" sz="4000" b="1">
                <a:solidFill>
                  <a:schemeClr val="bg1"/>
                </a:solidFill>
                <a:latin typeface="Arial Black"/>
              </a:rPr>
              <a:t>Overdue IEPs and Tri-Annual Evaluations Delay Reasons</a:t>
            </a:r>
            <a:endParaRPr lang="en-US">
              <a:solidFill>
                <a:schemeClr val="bg1"/>
              </a:solidFill>
            </a:endParaRPr>
          </a:p>
        </p:txBody>
      </p:sp>
      <p:sp>
        <p:nvSpPr>
          <p:cNvPr id="5" name="Text Placeholder 2">
            <a:extLst>
              <a:ext uri="{FF2B5EF4-FFF2-40B4-BE49-F238E27FC236}">
                <a16:creationId xmlns:a16="http://schemas.microsoft.com/office/drawing/2014/main" id="{632F723D-7E64-D5BA-A1BC-F283E3228FD6}"/>
              </a:ext>
            </a:extLst>
          </p:cNvPr>
          <p:cNvSpPr txBox="1">
            <a:spLocks/>
          </p:cNvSpPr>
          <p:nvPr/>
        </p:nvSpPr>
        <p:spPr>
          <a:xfrm>
            <a:off x="1168400" y="1828800"/>
            <a:ext cx="10005290" cy="43434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har char="•"/>
            </a:pPr>
            <a:r>
              <a:rPr lang="en-US" sz="2400">
                <a:latin typeface="Calibri"/>
              </a:rPr>
              <a:t>If the available delay reason code options in Nova do not explain reason for the delay of an Annual IEP or Tri-Annual Evaluation, LEAs may leave the delay reason blank and submit an explanation via the DTS. </a:t>
            </a:r>
          </a:p>
          <a:p>
            <a:endParaRPr lang="en-US" sz="2400">
              <a:latin typeface="Calibri"/>
            </a:endParaRPr>
          </a:p>
          <a:p>
            <a:pPr marL="342900" indent="-342900">
              <a:buChar char="•"/>
            </a:pPr>
            <a:r>
              <a:rPr lang="en-US" sz="2400">
                <a:latin typeface="Calibri"/>
              </a:rPr>
              <a:t>If LEAs supply a delay reason code to Nova, LEAs do NOT need to submit a delay reason to the DTS. </a:t>
            </a:r>
          </a:p>
          <a:p>
            <a:endParaRPr lang="en-US" sz="2400">
              <a:latin typeface="Calibri"/>
            </a:endParaRPr>
          </a:p>
          <a:p>
            <a:pPr marL="342900" indent="-342900">
              <a:buChar char="•"/>
            </a:pPr>
            <a:r>
              <a:rPr lang="en-US" sz="2400">
                <a:latin typeface="Calibri"/>
              </a:rPr>
              <a:t>A submission to the DTS is only required if LEAs leave the delay reason code blank.</a:t>
            </a:r>
            <a:endParaRPr lang="en-US" sz="2400"/>
          </a:p>
          <a:p>
            <a:pPr lvl="1"/>
            <a:endParaRPr lang="en-US"/>
          </a:p>
        </p:txBody>
      </p:sp>
    </p:spTree>
    <p:extLst>
      <p:ext uri="{BB962C8B-B14F-4D97-AF65-F5344CB8AC3E}">
        <p14:creationId xmlns:p14="http://schemas.microsoft.com/office/powerpoint/2010/main" val="2851511271"/>
      </p:ext>
    </p:extLst>
  </p:cSld>
  <p:clrMapOvr>
    <a:masterClrMapping/>
  </p:clrMapOvr>
  <p:transition spd="slow">
    <p:push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87F345-BCAE-792D-DE8C-15D89E8287AE}"/>
              </a:ext>
            </a:extLst>
          </p:cNvPr>
          <p:cNvSpPr>
            <a:spLocks noGrp="1"/>
          </p:cNvSpPr>
          <p:nvPr>
            <p:ph type="sldNum" sz="quarter" idx="12"/>
          </p:nvPr>
        </p:nvSpPr>
        <p:spPr/>
        <p:txBody>
          <a:bodyPr/>
          <a:lstStyle/>
          <a:p>
            <a:fld id="{B6F15528-21DE-4FAA-801E-634DDDAF4B2B}" type="slidenum">
              <a:rPr lang="en-US" smtClean="0"/>
              <a:pPr/>
              <a:t>44</a:t>
            </a:fld>
            <a:endParaRPr lang="en-US"/>
          </a:p>
        </p:txBody>
      </p:sp>
      <p:sp>
        <p:nvSpPr>
          <p:cNvPr id="3" name="TextBox 2">
            <a:extLst>
              <a:ext uri="{FF2B5EF4-FFF2-40B4-BE49-F238E27FC236}">
                <a16:creationId xmlns:a16="http://schemas.microsoft.com/office/drawing/2014/main" id="{602DD0F4-A451-7CAC-E611-3C5AFCB62064}"/>
              </a:ext>
            </a:extLst>
          </p:cNvPr>
          <p:cNvSpPr txBox="1"/>
          <p:nvPr/>
        </p:nvSpPr>
        <p:spPr>
          <a:xfrm>
            <a:off x="2074258" y="760651"/>
            <a:ext cx="8043483" cy="707886"/>
          </a:xfrm>
          <a:prstGeom prst="rect">
            <a:avLst/>
          </a:prstGeom>
          <a:noFill/>
        </p:spPr>
        <p:txBody>
          <a:bodyPr wrap="square" rtlCol="0">
            <a:spAutoFit/>
          </a:bodyPr>
          <a:lstStyle/>
          <a:p>
            <a:pPr algn="ctr"/>
            <a:r>
              <a:rPr lang="en-US" sz="4000" b="1" dirty="0">
                <a:solidFill>
                  <a:schemeClr val="bg1"/>
                </a:solidFill>
                <a:latin typeface="Arial Black" panose="020B0A04020102020204" pitchFamily="34" charset="0"/>
              </a:rPr>
              <a:t>Data Validation Form </a:t>
            </a:r>
          </a:p>
        </p:txBody>
      </p:sp>
      <p:pic>
        <p:nvPicPr>
          <p:cNvPr id="4" name="Picture 3">
            <a:extLst>
              <a:ext uri="{FF2B5EF4-FFF2-40B4-BE49-F238E27FC236}">
                <a16:creationId xmlns:a16="http://schemas.microsoft.com/office/drawing/2014/main" id="{1CB0CA95-01FA-5EC3-CCAF-84D0ACAE3CCB}"/>
              </a:ext>
            </a:extLst>
          </p:cNvPr>
          <p:cNvPicPr>
            <a:picLocks noChangeAspect="1"/>
          </p:cNvPicPr>
          <p:nvPr/>
        </p:nvPicPr>
        <p:blipFill>
          <a:blip r:embed="rId3"/>
          <a:stretch>
            <a:fillRect/>
          </a:stretch>
        </p:blipFill>
        <p:spPr>
          <a:xfrm>
            <a:off x="383230" y="1696720"/>
            <a:ext cx="6233780" cy="4815840"/>
          </a:xfrm>
          <a:prstGeom prst="rect">
            <a:avLst/>
          </a:prstGeom>
        </p:spPr>
      </p:pic>
      <p:sp>
        <p:nvSpPr>
          <p:cNvPr id="6" name="TextBox 5">
            <a:extLst>
              <a:ext uri="{FF2B5EF4-FFF2-40B4-BE49-F238E27FC236}">
                <a16:creationId xmlns:a16="http://schemas.microsoft.com/office/drawing/2014/main" id="{EDCC22FC-F62C-7AB7-A9EB-1B160766E105}"/>
              </a:ext>
            </a:extLst>
          </p:cNvPr>
          <p:cNvSpPr txBox="1"/>
          <p:nvPr/>
        </p:nvSpPr>
        <p:spPr>
          <a:xfrm>
            <a:off x="6709663" y="1701190"/>
            <a:ext cx="5209235"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r>
              <a:rPr lang="en-US"/>
              <a:t>This form must be filled out once data in the Nova reports is completely accurate.</a:t>
            </a:r>
          </a:p>
          <a:p>
            <a:endParaRPr lang="en-US"/>
          </a:p>
          <a:p>
            <a:pPr marL="285750" indent="-285750">
              <a:buFont typeface="Wingdings"/>
              <a:buChar char="§"/>
            </a:pPr>
            <a:r>
              <a:rPr lang="en-US"/>
              <a:t>By signing, Special Education Director/Designee is indicating they have reviewed each report and confirm  accuracy. </a:t>
            </a:r>
          </a:p>
          <a:p>
            <a:pPr lvl="2"/>
            <a:r>
              <a:rPr lang="en-US"/>
              <a:t>        -  This is done by marking yes/no in the "Data Reviewed" </a:t>
            </a:r>
          </a:p>
          <a:p>
            <a:pPr lvl="2"/>
            <a:r>
              <a:rPr lang="en-US"/>
              <a:t>            box and initialing in the box next to it. </a:t>
            </a:r>
          </a:p>
          <a:p>
            <a:pPr marL="285750" lvl="3" indent="-285750">
              <a:buFont typeface="Wingdings"/>
              <a:buChar char="§"/>
            </a:pPr>
            <a:endParaRPr lang="en-US"/>
          </a:p>
          <a:p>
            <a:pPr marL="285750" indent="-285750">
              <a:buFont typeface="Wingdings"/>
              <a:buChar char="§"/>
            </a:pPr>
            <a:r>
              <a:rPr lang="en-US"/>
              <a:t>"No Data" should be marked with an "X"  when an LEA does not have any of data to report for the specific reporting period. </a:t>
            </a:r>
          </a:p>
          <a:p>
            <a:pPr marL="285750" indent="-285750">
              <a:buFont typeface="Wingdings"/>
              <a:buChar char="§"/>
            </a:pPr>
            <a:endParaRPr lang="en-US"/>
          </a:p>
          <a:p>
            <a:r>
              <a:rPr lang="en-US"/>
              <a:t>         - "No Data" is not the same as "No Errors."</a:t>
            </a:r>
          </a:p>
          <a:p>
            <a:endParaRPr lang="en-US"/>
          </a:p>
          <a:p>
            <a:pPr marL="285750" indent="-285750">
              <a:buFont typeface="Wingdings"/>
              <a:buChar char="§"/>
            </a:pPr>
            <a:r>
              <a:rPr lang="en-US"/>
              <a:t>The infraction reports referenced on this page are specific to the data involving students with disabilities only.  If  have no infraction data for students with disabilities, indicate no data on this form. </a:t>
            </a:r>
          </a:p>
          <a:p>
            <a:pPr marL="285750" indent="-285750">
              <a:buFont typeface="Wingdings"/>
              <a:buChar char="§"/>
            </a:pPr>
            <a:endParaRPr lang="en-US"/>
          </a:p>
          <a:p>
            <a:pPr marL="285750" indent="-285750">
              <a:buFont typeface="Wingdings"/>
              <a:buChar char="§"/>
            </a:pPr>
            <a:r>
              <a:rPr lang="en-US"/>
              <a:t>Membership count must either be included on this form or as a comment in the DTS.</a:t>
            </a:r>
          </a:p>
        </p:txBody>
      </p:sp>
      <p:pic>
        <p:nvPicPr>
          <p:cNvPr id="13314" name="Picture 2" descr="Valentines Day 3d Stereo Love Red Hearts 22573014 PNG">
            <a:extLst>
              <a:ext uri="{FF2B5EF4-FFF2-40B4-BE49-F238E27FC236}">
                <a16:creationId xmlns:a16="http://schemas.microsoft.com/office/drawing/2014/main" id="{F88DD52D-9B06-45A1-7858-B50AE407F4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267" y="-318624"/>
            <a:ext cx="2407381" cy="2158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495472"/>
      </p:ext>
    </p:extLst>
  </p:cSld>
  <p:clrMapOvr>
    <a:masterClrMapping/>
  </p:clrMapOvr>
  <p:transition spd="slow">
    <p:push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44650-61A1-0CD2-F98C-069CBED14E8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D5A841E-9973-58BC-BAC5-DF9081F54A0F}"/>
              </a:ext>
            </a:extLst>
          </p:cNvPr>
          <p:cNvSpPr txBox="1"/>
          <p:nvPr/>
        </p:nvSpPr>
        <p:spPr>
          <a:xfrm>
            <a:off x="2074258" y="760651"/>
            <a:ext cx="8043483" cy="707886"/>
          </a:xfrm>
          <a:prstGeom prst="rect">
            <a:avLst/>
          </a:prstGeom>
          <a:noFill/>
        </p:spPr>
        <p:txBody>
          <a:bodyPr wrap="square" rtlCol="0">
            <a:spAutoFit/>
          </a:bodyPr>
          <a:lstStyle/>
          <a:p>
            <a:pPr algn="ctr"/>
            <a:r>
              <a:rPr lang="en-US" sz="4000" b="1" dirty="0">
                <a:solidFill>
                  <a:schemeClr val="bg1"/>
                </a:solidFill>
                <a:latin typeface="Arial Black" panose="020B0A04020102020204" pitchFamily="34" charset="0"/>
              </a:rPr>
              <a:t>FAQ’S 120 </a:t>
            </a:r>
          </a:p>
        </p:txBody>
      </p:sp>
      <p:sp>
        <p:nvSpPr>
          <p:cNvPr id="8" name="TextBox 7">
            <a:extLst>
              <a:ext uri="{FF2B5EF4-FFF2-40B4-BE49-F238E27FC236}">
                <a16:creationId xmlns:a16="http://schemas.microsoft.com/office/drawing/2014/main" id="{CA4CB9E0-22BC-E086-170E-044E27602EBC}"/>
              </a:ext>
            </a:extLst>
          </p:cNvPr>
          <p:cNvSpPr txBox="1"/>
          <p:nvPr/>
        </p:nvSpPr>
        <p:spPr>
          <a:xfrm>
            <a:off x="1511187" y="1941949"/>
            <a:ext cx="8725237" cy="3818994"/>
          </a:xfrm>
          <a:prstGeom prst="rect">
            <a:avLst/>
          </a:prstGeom>
          <a:noFill/>
        </p:spPr>
        <p:txBody>
          <a:bodyPr wrap="square">
            <a:spAutoFit/>
          </a:bodyPr>
          <a:lstStyle/>
          <a:p>
            <a:r>
              <a:rPr lang="en-US" dirty="0">
                <a:hlinkClick r:id="rId3"/>
              </a:rPr>
              <a:t>Submit a ticket : Nova Support Portal</a:t>
            </a:r>
            <a:endParaRPr lang="en-US" dirty="0"/>
          </a:p>
          <a:p>
            <a:endParaRPr lang="en-US" dirty="0"/>
          </a:p>
          <a:p>
            <a:r>
              <a:rPr lang="en-US" dirty="0">
                <a:latin typeface="Arial Black" panose="020B0A04020102020204" pitchFamily="34" charset="0"/>
              </a:rPr>
              <a:t> LEAs own data</a:t>
            </a:r>
          </a:p>
          <a:p>
            <a:endParaRPr lang="en-US" dirty="0">
              <a:latin typeface="Arial Black" panose="020B0A04020102020204" pitchFamily="34" charset="0"/>
            </a:endParaRPr>
          </a:p>
          <a:p>
            <a:pPr algn="l" rtl="0" fontAlgn="base">
              <a:lnSpc>
                <a:spcPts val="2175"/>
              </a:lnSpc>
              <a:buFont typeface="Arial" panose="020B0604020202020204" pitchFamily="34" charset="0"/>
              <a:buChar char="•"/>
            </a:pPr>
            <a:r>
              <a:rPr lang="en-US" b="0" i="0" u="none" strike="noStrike" dirty="0">
                <a:solidFill>
                  <a:srgbClr val="000000"/>
                </a:solidFill>
                <a:effectLst/>
                <a:latin typeface="Arial Black" panose="020B0A04020102020204" pitchFamily="34" charset="0"/>
              </a:rPr>
              <a:t>Nova is a different department within PED, separate from OSE</a:t>
            </a:r>
            <a:r>
              <a:rPr lang="en-US" b="0" i="0" dirty="0">
                <a:solidFill>
                  <a:srgbClr val="595959"/>
                </a:solidFill>
                <a:effectLst/>
                <a:latin typeface="Arial Black" panose="020B0A04020102020204" pitchFamily="34" charset="0"/>
              </a:rPr>
              <a:t>​</a:t>
            </a:r>
          </a:p>
          <a:p>
            <a:pPr algn="l" rtl="0" fontAlgn="base">
              <a:lnSpc>
                <a:spcPts val="2175"/>
              </a:lnSpc>
            </a:pPr>
            <a:endParaRPr lang="en-US" b="0" i="0" dirty="0">
              <a:solidFill>
                <a:srgbClr val="595959"/>
              </a:solidFill>
              <a:effectLst/>
              <a:latin typeface="Arial Black" panose="020B0A04020102020204" pitchFamily="34" charset="0"/>
            </a:endParaRPr>
          </a:p>
          <a:p>
            <a:pPr algn="l" rtl="0" fontAlgn="base">
              <a:lnSpc>
                <a:spcPts val="2175"/>
              </a:lnSpc>
              <a:buFont typeface="Arial" panose="020B0604020202020204" pitchFamily="34" charset="0"/>
              <a:buChar char="•"/>
            </a:pPr>
            <a:r>
              <a:rPr lang="en-US" b="0" i="0" u="none" strike="noStrike" dirty="0">
                <a:solidFill>
                  <a:srgbClr val="000000"/>
                </a:solidFill>
                <a:effectLst/>
                <a:latin typeface="Arial Black" panose="020B0A04020102020204" pitchFamily="34" charset="0"/>
              </a:rPr>
              <a:t>Begin submitting SIS tickets early on, at the start of 120</a:t>
            </a:r>
            <a:r>
              <a:rPr lang="en-US" b="0" i="0" dirty="0">
                <a:solidFill>
                  <a:srgbClr val="595959"/>
                </a:solidFill>
                <a:effectLst/>
                <a:latin typeface="Arial Black" panose="020B0A04020102020204" pitchFamily="34" charset="0"/>
              </a:rPr>
              <a:t>​</a:t>
            </a:r>
          </a:p>
          <a:p>
            <a:pPr algn="l" rtl="0" fontAlgn="base">
              <a:lnSpc>
                <a:spcPts val="2175"/>
              </a:lnSpc>
            </a:pPr>
            <a:endParaRPr lang="en-US" b="0" i="0" dirty="0">
              <a:solidFill>
                <a:srgbClr val="595959"/>
              </a:solidFill>
              <a:effectLst/>
              <a:latin typeface="Arial Black" panose="020B0A04020102020204" pitchFamily="34" charset="0"/>
            </a:endParaRPr>
          </a:p>
          <a:p>
            <a:pPr algn="l" rtl="0" fontAlgn="base">
              <a:lnSpc>
                <a:spcPts val="2175"/>
              </a:lnSpc>
              <a:buFont typeface="Arial" panose="020B0604020202020204" pitchFamily="34" charset="0"/>
              <a:buChar char="•"/>
            </a:pPr>
            <a:r>
              <a:rPr lang="en-US" b="0" i="0" u="none" strike="noStrike" dirty="0">
                <a:solidFill>
                  <a:srgbClr val="000000"/>
                </a:solidFill>
                <a:effectLst/>
                <a:latin typeface="Arial Black" panose="020B0A04020102020204" pitchFamily="34" charset="0"/>
              </a:rPr>
              <a:t>Validation and Certification forms filled out and submitted are a part of 120-day cycle</a:t>
            </a:r>
            <a:r>
              <a:rPr lang="en-US" b="0" i="0" dirty="0">
                <a:solidFill>
                  <a:srgbClr val="595959"/>
                </a:solidFill>
                <a:effectLst/>
                <a:latin typeface="Arial Black" panose="020B0A04020102020204" pitchFamily="34" charset="0"/>
              </a:rPr>
              <a:t>​</a:t>
            </a:r>
          </a:p>
          <a:p>
            <a:pPr algn="l" rtl="0" fontAlgn="base">
              <a:lnSpc>
                <a:spcPts val="1875"/>
              </a:lnSpc>
            </a:pPr>
            <a:r>
              <a:rPr lang="en-US" b="0" i="0" u="none" strike="noStrike" dirty="0">
                <a:solidFill>
                  <a:srgbClr val="000000"/>
                </a:solidFill>
                <a:effectLst/>
                <a:latin typeface="Arial Black" panose="020B0A04020102020204" pitchFamily="34" charset="0"/>
              </a:rPr>
              <a:t>               - Indicate Student count somewhere on validation form</a:t>
            </a:r>
            <a:r>
              <a:rPr lang="en-US" b="0" i="0" dirty="0">
                <a:solidFill>
                  <a:srgbClr val="595959"/>
                </a:solidFill>
                <a:effectLst/>
                <a:latin typeface="Arial Black" panose="020B0A04020102020204" pitchFamily="34" charset="0"/>
              </a:rPr>
              <a:t>​</a:t>
            </a:r>
          </a:p>
          <a:p>
            <a:pPr algn="l" rtl="0" fontAlgn="base">
              <a:lnSpc>
                <a:spcPts val="2175"/>
              </a:lnSpc>
            </a:pPr>
            <a:r>
              <a:rPr lang="en-US" b="0" i="0" dirty="0">
                <a:solidFill>
                  <a:srgbClr val="595959"/>
                </a:solidFill>
                <a:effectLst/>
                <a:latin typeface="Arial Black" panose="020B0A04020102020204" pitchFamily="34" charset="0"/>
              </a:rPr>
              <a:t>​</a:t>
            </a:r>
          </a:p>
          <a:p>
            <a:pPr algn="l" rtl="0" fontAlgn="base">
              <a:lnSpc>
                <a:spcPts val="2175"/>
              </a:lnSpc>
              <a:buFont typeface="Arial" panose="020B0604020202020204" pitchFamily="34" charset="0"/>
              <a:buChar char="•"/>
            </a:pPr>
            <a:r>
              <a:rPr lang="en-US" b="0" i="0" u="none" strike="noStrike" dirty="0">
                <a:solidFill>
                  <a:srgbClr val="000000"/>
                </a:solidFill>
                <a:effectLst/>
                <a:latin typeface="Arial Black" panose="020B0A04020102020204" pitchFamily="34" charset="0"/>
              </a:rPr>
              <a:t>Email OSE Data Reviewer when changes are made to your data or uploaded to the DTS</a:t>
            </a:r>
            <a:endParaRPr lang="en-US" b="0" i="0" dirty="0">
              <a:solidFill>
                <a:srgbClr val="595959"/>
              </a:solidFill>
              <a:effectLst/>
              <a:latin typeface="Arial Black" panose="020B0A04020102020204" pitchFamily="34" charset="0"/>
            </a:endParaRPr>
          </a:p>
          <a:p>
            <a:endParaRPr lang="en-US" dirty="0"/>
          </a:p>
          <a:p>
            <a:endParaRPr lang="en-US" dirty="0"/>
          </a:p>
          <a:p>
            <a:endParaRPr lang="en-US" dirty="0"/>
          </a:p>
        </p:txBody>
      </p:sp>
      <p:pic>
        <p:nvPicPr>
          <p:cNvPr id="20492" name="Picture 12" descr="17,400+ Valentines Day Card White Background Stock Illustrations,  Royalty-Free Vector Graphics &amp; Clip Art - iStock">
            <a:extLst>
              <a:ext uri="{FF2B5EF4-FFF2-40B4-BE49-F238E27FC236}">
                <a16:creationId xmlns:a16="http://schemas.microsoft.com/office/drawing/2014/main" id="{558ACBBD-7E94-2306-B0C8-E18E0E7D7F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5528" y="1658245"/>
            <a:ext cx="2570570" cy="181872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EE067D8-5C6B-4FEF-89EC-B0A0877C871D}"/>
              </a:ext>
            </a:extLst>
          </p:cNvPr>
          <p:cNvSpPr>
            <a:spLocks noGrp="1"/>
          </p:cNvSpPr>
          <p:nvPr>
            <p:ph type="sldNum" sz="quarter" idx="12"/>
          </p:nvPr>
        </p:nvSpPr>
        <p:spPr>
          <a:xfrm>
            <a:off x="10820400" y="6583680"/>
            <a:ext cx="1371600" cy="274320"/>
          </a:xfrm>
        </p:spPr>
        <p:txBody>
          <a:bodyPr/>
          <a:lstStyle/>
          <a:p>
            <a:fld id="{B6F15528-21DE-4FAA-801E-634DDDAF4B2B}" type="slidenum">
              <a:rPr lang="en-US" smtClean="0"/>
              <a:pPr/>
              <a:t>45</a:t>
            </a:fld>
            <a:endParaRPr lang="en-US" dirty="0"/>
          </a:p>
        </p:txBody>
      </p:sp>
    </p:spTree>
    <p:extLst>
      <p:ext uri="{BB962C8B-B14F-4D97-AF65-F5344CB8AC3E}">
        <p14:creationId xmlns:p14="http://schemas.microsoft.com/office/powerpoint/2010/main" val="3927594870"/>
      </p:ext>
    </p:extLst>
  </p:cSld>
  <p:clrMapOvr>
    <a:masterClrMapping/>
  </p:clrMapOvr>
  <p:transition spd="slow">
    <p:push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64191-C0F7-31BD-D7A3-FDE86BA0357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CF36A4-4D53-0E00-8719-445CC24A5681}"/>
              </a:ext>
            </a:extLst>
          </p:cNvPr>
          <p:cNvSpPr>
            <a:spLocks noGrp="1"/>
          </p:cNvSpPr>
          <p:nvPr>
            <p:ph type="sldNum" sz="quarter" idx="12"/>
          </p:nvPr>
        </p:nvSpPr>
        <p:spPr/>
        <p:txBody>
          <a:bodyPr/>
          <a:lstStyle/>
          <a:p>
            <a:fld id="{B6F15528-21DE-4FAA-801E-634DDDAF4B2B}" type="slidenum">
              <a:rPr lang="en-US" smtClean="0"/>
              <a:pPr/>
              <a:t>46</a:t>
            </a:fld>
            <a:endParaRPr lang="en-US"/>
          </a:p>
        </p:txBody>
      </p:sp>
      <p:sp>
        <p:nvSpPr>
          <p:cNvPr id="3" name="TextBox 2">
            <a:extLst>
              <a:ext uri="{FF2B5EF4-FFF2-40B4-BE49-F238E27FC236}">
                <a16:creationId xmlns:a16="http://schemas.microsoft.com/office/drawing/2014/main" id="{40829E8B-1F50-B341-B3F8-4FC6EADB2529}"/>
              </a:ext>
            </a:extLst>
          </p:cNvPr>
          <p:cNvSpPr txBox="1"/>
          <p:nvPr/>
        </p:nvSpPr>
        <p:spPr>
          <a:xfrm>
            <a:off x="2074258" y="760651"/>
            <a:ext cx="8043483" cy="707886"/>
          </a:xfrm>
          <a:prstGeom prst="rect">
            <a:avLst/>
          </a:prstGeom>
          <a:noFill/>
        </p:spPr>
        <p:txBody>
          <a:bodyPr wrap="square" lIns="91440" tIns="45720" rIns="91440" bIns="45720" rtlCol="0" anchor="t">
            <a:spAutoFit/>
          </a:bodyPr>
          <a:lstStyle/>
          <a:p>
            <a:pPr algn="ctr"/>
            <a:r>
              <a:rPr lang="en-US" sz="4000" b="1">
                <a:solidFill>
                  <a:schemeClr val="bg1"/>
                </a:solidFill>
                <a:latin typeface="Arial Black"/>
              </a:rPr>
              <a:t>Data Corrections</a:t>
            </a:r>
          </a:p>
        </p:txBody>
      </p:sp>
      <p:pic>
        <p:nvPicPr>
          <p:cNvPr id="4" name="Picture 3">
            <a:extLst>
              <a:ext uri="{FF2B5EF4-FFF2-40B4-BE49-F238E27FC236}">
                <a16:creationId xmlns:a16="http://schemas.microsoft.com/office/drawing/2014/main" id="{13C21417-2AF2-2411-F2CF-CA88E4329D24}"/>
              </a:ext>
            </a:extLst>
          </p:cNvPr>
          <p:cNvPicPr>
            <a:picLocks noChangeAspect="1"/>
          </p:cNvPicPr>
          <p:nvPr/>
        </p:nvPicPr>
        <p:blipFill>
          <a:blip r:embed="rId3"/>
          <a:stretch>
            <a:fillRect/>
          </a:stretch>
        </p:blipFill>
        <p:spPr>
          <a:xfrm>
            <a:off x="286618" y="1889760"/>
            <a:ext cx="6010444" cy="462280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9C293A67-D7B9-37B3-C322-4A30AF52C02B}"/>
              </a:ext>
            </a:extLst>
          </p:cNvPr>
          <p:cNvPicPr>
            <a:picLocks noChangeAspect="1"/>
          </p:cNvPicPr>
          <p:nvPr/>
        </p:nvPicPr>
        <p:blipFill>
          <a:blip r:embed="rId4"/>
          <a:stretch>
            <a:fillRect/>
          </a:stretch>
        </p:blipFill>
        <p:spPr>
          <a:xfrm>
            <a:off x="6451283" y="1890078"/>
            <a:ext cx="5639435" cy="231584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30EC3EF4-0632-4856-CC88-7050EEE7492C}"/>
              </a:ext>
            </a:extLst>
          </p:cNvPr>
          <p:cNvSpPr txBox="1"/>
          <p:nvPr/>
        </p:nvSpPr>
        <p:spPr>
          <a:xfrm>
            <a:off x="6910425" y="4659782"/>
            <a:ext cx="3977030" cy="523220"/>
          </a:xfrm>
          <a:prstGeom prst="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hlinkClick r:id="rId5"/>
              </a:rPr>
              <a:t>Nova Manual- Page 20</a:t>
            </a:r>
            <a:endParaRPr lang="en-US" sz="2800"/>
          </a:p>
        </p:txBody>
      </p:sp>
      <p:pic>
        <p:nvPicPr>
          <p:cNvPr id="12290" name="Picture 2" descr="Valentines Day Post PNG Transparent Images Free Download | Vector Files |  Pngtree">
            <a:extLst>
              <a:ext uri="{FF2B5EF4-FFF2-40B4-BE49-F238E27FC236}">
                <a16:creationId xmlns:a16="http://schemas.microsoft.com/office/drawing/2014/main" id="{57C67761-4839-FCBE-4E1C-9BA5AD760E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4294" y="5183003"/>
            <a:ext cx="1989292" cy="1674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231297"/>
      </p:ext>
    </p:extLst>
  </p:cSld>
  <p:clrMapOvr>
    <a:masterClrMapping/>
  </p:clrMapOvr>
  <p:transition spd="slow">
    <p:push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AAF143-A4D5-FD14-2980-BF50207DBF68}"/>
              </a:ext>
            </a:extLst>
          </p:cNvPr>
          <p:cNvSpPr>
            <a:spLocks noGrp="1"/>
          </p:cNvSpPr>
          <p:nvPr>
            <p:ph type="sldNum" sz="quarter" idx="12"/>
          </p:nvPr>
        </p:nvSpPr>
        <p:spPr/>
        <p:txBody>
          <a:bodyPr/>
          <a:lstStyle/>
          <a:p>
            <a:fld id="{B6F15528-21DE-4FAA-801E-634DDDAF4B2B}" type="slidenum">
              <a:rPr lang="en-US" smtClean="0"/>
              <a:pPr/>
              <a:t>47</a:t>
            </a:fld>
            <a:endParaRPr lang="en-US"/>
          </a:p>
        </p:txBody>
      </p:sp>
      <p:sp>
        <p:nvSpPr>
          <p:cNvPr id="4" name="TextBox 3">
            <a:extLst>
              <a:ext uri="{FF2B5EF4-FFF2-40B4-BE49-F238E27FC236}">
                <a16:creationId xmlns:a16="http://schemas.microsoft.com/office/drawing/2014/main" id="{D8E0902C-1D1E-17D7-9A52-A281BEED0C8E}"/>
              </a:ext>
            </a:extLst>
          </p:cNvPr>
          <p:cNvSpPr txBox="1"/>
          <p:nvPr/>
        </p:nvSpPr>
        <p:spPr>
          <a:xfrm>
            <a:off x="1" y="756319"/>
            <a:ext cx="121919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chemeClr val="bg1"/>
                </a:solidFill>
                <a:latin typeface="Arial Black" panose="020B0A04020102020204" pitchFamily="34" charset="0"/>
              </a:rPr>
              <a:t>Indicator 13 Secondary Transition Update</a:t>
            </a:r>
          </a:p>
        </p:txBody>
      </p:sp>
      <p:sp>
        <p:nvSpPr>
          <p:cNvPr id="5" name="TextBox 4">
            <a:extLst>
              <a:ext uri="{FF2B5EF4-FFF2-40B4-BE49-F238E27FC236}">
                <a16:creationId xmlns:a16="http://schemas.microsoft.com/office/drawing/2014/main" id="{7B60B9C7-1697-F69A-1028-80D081B4FEB7}"/>
              </a:ext>
            </a:extLst>
          </p:cNvPr>
          <p:cNvSpPr txBox="1"/>
          <p:nvPr/>
        </p:nvSpPr>
        <p:spPr>
          <a:xfrm>
            <a:off x="1398739" y="1910219"/>
            <a:ext cx="9507254" cy="53860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Reviews of Indictor 13 Secondary Transition IEPs has started and is on going we hope to be finished by mid March.</a:t>
            </a:r>
          </a:p>
          <a:p>
            <a:endParaRPr lang="en-US" sz="3200"/>
          </a:p>
          <a:p>
            <a:r>
              <a:rPr lang="en-US" sz="3200"/>
              <a:t>If you want to see your score, check the SE Monitoring site </a:t>
            </a:r>
          </a:p>
          <a:p>
            <a:endParaRPr lang="en-US" sz="3200"/>
          </a:p>
          <a:p>
            <a:r>
              <a:rPr lang="en-US" sz="3200">
                <a:hlinkClick r:id="rId3"/>
              </a:rPr>
              <a:t>Information Technology Applications – New Mexico Public Education Department</a:t>
            </a:r>
            <a:endParaRPr lang="en-US" sz="3200"/>
          </a:p>
          <a:p>
            <a:endParaRPr lang="en-US"/>
          </a:p>
          <a:p>
            <a:endParaRPr lang="en-US"/>
          </a:p>
          <a:p>
            <a:endParaRPr lang="en-US"/>
          </a:p>
          <a:p>
            <a:endParaRPr lang="en-US"/>
          </a:p>
        </p:txBody>
      </p:sp>
      <p:pic>
        <p:nvPicPr>
          <p:cNvPr id="3" name="Picture 2">
            <a:extLst>
              <a:ext uri="{FF2B5EF4-FFF2-40B4-BE49-F238E27FC236}">
                <a16:creationId xmlns:a16="http://schemas.microsoft.com/office/drawing/2014/main" id="{FFE43059-7CD1-92DF-7743-1A7CAE496126}"/>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830323" y="3029732"/>
            <a:ext cx="1800616" cy="1779740"/>
          </a:xfrm>
          <a:prstGeom prst="rect">
            <a:avLst/>
          </a:prstGeom>
        </p:spPr>
      </p:pic>
    </p:spTree>
    <p:extLst>
      <p:ext uri="{BB962C8B-B14F-4D97-AF65-F5344CB8AC3E}">
        <p14:creationId xmlns:p14="http://schemas.microsoft.com/office/powerpoint/2010/main" val="727336107"/>
      </p:ext>
    </p:extLst>
  </p:cSld>
  <p:clrMapOvr>
    <a:masterClrMapping/>
  </p:clrMapOvr>
  <p:transition spd="slow">
    <p:push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26876-3B23-2DE9-1B80-62D5E27D3B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336C9E-9C03-0EDA-8350-8F850DE1A992}"/>
              </a:ext>
            </a:extLst>
          </p:cNvPr>
          <p:cNvSpPr>
            <a:spLocks noGrp="1"/>
          </p:cNvSpPr>
          <p:nvPr>
            <p:ph type="sldNum" sz="quarter" idx="12"/>
          </p:nvPr>
        </p:nvSpPr>
        <p:spPr/>
        <p:txBody>
          <a:bodyPr/>
          <a:lstStyle/>
          <a:p>
            <a:fld id="{B6F15528-21DE-4FAA-801E-634DDDAF4B2B}" type="slidenum">
              <a:rPr lang="en-US" smtClean="0"/>
              <a:pPr/>
              <a:t>48</a:t>
            </a:fld>
            <a:endParaRPr lang="en-US"/>
          </a:p>
        </p:txBody>
      </p:sp>
      <p:sp>
        <p:nvSpPr>
          <p:cNvPr id="3" name="TextBox 2">
            <a:extLst>
              <a:ext uri="{FF2B5EF4-FFF2-40B4-BE49-F238E27FC236}">
                <a16:creationId xmlns:a16="http://schemas.microsoft.com/office/drawing/2014/main" id="{DE5CAB3B-F2D4-00A3-D5C9-8D82ACA142AA}"/>
              </a:ext>
            </a:extLst>
          </p:cNvPr>
          <p:cNvSpPr txBox="1"/>
          <p:nvPr/>
        </p:nvSpPr>
        <p:spPr>
          <a:xfrm>
            <a:off x="746531" y="125651"/>
            <a:ext cx="10306391" cy="1323439"/>
          </a:xfrm>
          <a:prstGeom prst="rect">
            <a:avLst/>
          </a:prstGeom>
          <a:noFill/>
        </p:spPr>
        <p:txBody>
          <a:bodyPr wrap="square" lIns="91440" tIns="45720" rIns="91440" bIns="45720" rtlCol="0" anchor="t">
            <a:spAutoFit/>
          </a:bodyPr>
          <a:lstStyle/>
          <a:p>
            <a:pPr algn="ctr"/>
            <a:r>
              <a:rPr lang="en-US" sz="4000" b="1">
                <a:solidFill>
                  <a:schemeClr val="bg1"/>
                </a:solidFill>
                <a:latin typeface="Arial Black"/>
              </a:rPr>
              <a:t>Significant Discrepancy &amp; Disproportionate Representation</a:t>
            </a:r>
            <a:endParaRPr lang="en-US" err="1">
              <a:solidFill>
                <a:schemeClr val="bg1"/>
              </a:solidFill>
            </a:endParaRPr>
          </a:p>
        </p:txBody>
      </p:sp>
      <p:sp>
        <p:nvSpPr>
          <p:cNvPr id="5" name="Text Placeholder 2">
            <a:extLst>
              <a:ext uri="{FF2B5EF4-FFF2-40B4-BE49-F238E27FC236}">
                <a16:creationId xmlns:a16="http://schemas.microsoft.com/office/drawing/2014/main" id="{6D297DBD-EA76-614B-A39B-F7FB0BC94B73}"/>
              </a:ext>
            </a:extLst>
          </p:cNvPr>
          <p:cNvSpPr txBox="1">
            <a:spLocks/>
          </p:cNvSpPr>
          <p:nvPr/>
        </p:nvSpPr>
        <p:spPr>
          <a:xfrm>
            <a:off x="1110673" y="1840345"/>
            <a:ext cx="9924472" cy="43434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har char="•"/>
            </a:pPr>
            <a:r>
              <a:rPr lang="en-US" sz="2000">
                <a:latin typeface="Calibri"/>
              </a:rPr>
              <a:t>LEAs found to have </a:t>
            </a:r>
            <a:r>
              <a:rPr lang="en-US" sz="2000" b="1">
                <a:latin typeface="Calibri"/>
              </a:rPr>
              <a:t>Significant Discrepancy</a:t>
            </a:r>
            <a:r>
              <a:rPr lang="en-US" sz="2000">
                <a:latin typeface="Calibri"/>
              </a:rPr>
              <a:t> (Indicators 4A &amp; 4B) and </a:t>
            </a:r>
            <a:r>
              <a:rPr lang="en-US" sz="2000" b="1">
                <a:latin typeface="Calibri"/>
              </a:rPr>
              <a:t>Disproportionate Representation</a:t>
            </a:r>
            <a:r>
              <a:rPr lang="en-US" sz="2000">
                <a:latin typeface="Calibri"/>
              </a:rPr>
              <a:t> (Indicators 9 &amp; 10) will be notified soon via a memorandum to be sent to the Superintendent.  The Special Education Director will be copied.</a:t>
            </a:r>
            <a:endParaRPr lang="en-US"/>
          </a:p>
          <a:p>
            <a:pPr marL="342900" indent="-342900">
              <a:buChar char="•"/>
            </a:pPr>
            <a:endParaRPr lang="en-US" sz="2000">
              <a:latin typeface="Calibri"/>
            </a:endParaRPr>
          </a:p>
          <a:p>
            <a:pPr marL="342900" indent="-342900">
              <a:buChar char="•"/>
            </a:pPr>
            <a:r>
              <a:rPr lang="en-US" sz="2000">
                <a:latin typeface="Calibri"/>
              </a:rPr>
              <a:t>LEAs receiving this letter have met the criteria for Significant Discrepancy and Disproportionate Representation.</a:t>
            </a:r>
          </a:p>
          <a:p>
            <a:pPr marL="342900" indent="-342900">
              <a:buChar char="•"/>
            </a:pPr>
            <a:endParaRPr lang="en-US" sz="2000">
              <a:latin typeface="Calibri"/>
            </a:endParaRPr>
          </a:p>
          <a:p>
            <a:pPr marL="342900" indent="-342900">
              <a:buChar char="•"/>
            </a:pPr>
            <a:r>
              <a:rPr lang="en-US" sz="2000">
                <a:latin typeface="Calibri"/>
              </a:rPr>
              <a:t>Next Steps are to determine if the LEAs Policies Procedures and Practices contributed to the LEAs non-compliance.</a:t>
            </a:r>
          </a:p>
          <a:p>
            <a:pPr marL="342900" indent="-342900">
              <a:buChar char="•"/>
            </a:pPr>
            <a:endParaRPr lang="en-US" sz="2000">
              <a:latin typeface="Calibri"/>
            </a:endParaRPr>
          </a:p>
          <a:p>
            <a:pPr marL="342900" indent="-342900">
              <a:buChar char="•"/>
            </a:pPr>
            <a:r>
              <a:rPr lang="en-US" sz="2000">
                <a:latin typeface="Calibri"/>
              </a:rPr>
              <a:t>LEAs will be asked to submit Policies, Procedures and Practices to the OSE.</a:t>
            </a:r>
          </a:p>
          <a:p>
            <a:pPr marL="342900" indent="-342900">
              <a:buChar char="•"/>
            </a:pPr>
            <a:endParaRPr lang="en-US" sz="2000">
              <a:latin typeface="Calibri"/>
            </a:endParaRPr>
          </a:p>
          <a:p>
            <a:pPr marL="342900" indent="-342900">
              <a:buChar char="•"/>
            </a:pPr>
            <a:r>
              <a:rPr lang="en-US" sz="2000">
                <a:latin typeface="Calibri"/>
              </a:rPr>
              <a:t>If letter is received, read carefully and follow all steps outlined.</a:t>
            </a:r>
          </a:p>
          <a:p>
            <a:endParaRPr lang="en-US" sz="2000" b="1"/>
          </a:p>
          <a:p>
            <a:pPr marL="342900" indent="-342900">
              <a:buFont typeface="Calibri"/>
              <a:buChar char="-"/>
            </a:pPr>
            <a:endParaRPr lang="en-US" sz="2000" b="1"/>
          </a:p>
          <a:p>
            <a:pPr lvl="1"/>
            <a:endParaRPr lang="en-US"/>
          </a:p>
        </p:txBody>
      </p:sp>
    </p:spTree>
    <p:extLst>
      <p:ext uri="{BB962C8B-B14F-4D97-AF65-F5344CB8AC3E}">
        <p14:creationId xmlns:p14="http://schemas.microsoft.com/office/powerpoint/2010/main" val="2839374560"/>
      </p:ext>
    </p:extLst>
  </p:cSld>
  <p:clrMapOvr>
    <a:masterClrMapping/>
  </p:clrMapOvr>
  <p:transition spd="slow">
    <p:push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3B751-0D49-7094-5A67-F92731E2C10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FE01C4-ADE1-FFB5-03B6-6E082F3AA2C8}"/>
              </a:ext>
            </a:extLst>
          </p:cNvPr>
          <p:cNvSpPr>
            <a:spLocks noGrp="1"/>
          </p:cNvSpPr>
          <p:nvPr>
            <p:ph type="sldNum" sz="quarter" idx="12"/>
          </p:nvPr>
        </p:nvSpPr>
        <p:spPr/>
        <p:txBody>
          <a:bodyPr/>
          <a:lstStyle/>
          <a:p>
            <a:fld id="{B6F15528-21DE-4FAA-801E-634DDDAF4B2B}" type="slidenum">
              <a:rPr lang="en-US" smtClean="0"/>
              <a:pPr/>
              <a:t>49</a:t>
            </a:fld>
            <a:endParaRPr lang="en-US"/>
          </a:p>
        </p:txBody>
      </p:sp>
      <p:sp>
        <p:nvSpPr>
          <p:cNvPr id="3" name="TextBox 2">
            <a:extLst>
              <a:ext uri="{FF2B5EF4-FFF2-40B4-BE49-F238E27FC236}">
                <a16:creationId xmlns:a16="http://schemas.microsoft.com/office/drawing/2014/main" id="{CB178FA2-7EA6-9467-2568-126FEED7719C}"/>
              </a:ext>
            </a:extLst>
          </p:cNvPr>
          <p:cNvSpPr txBox="1"/>
          <p:nvPr/>
        </p:nvSpPr>
        <p:spPr>
          <a:xfrm>
            <a:off x="746531" y="125651"/>
            <a:ext cx="10306391" cy="1323439"/>
          </a:xfrm>
          <a:prstGeom prst="rect">
            <a:avLst/>
          </a:prstGeom>
          <a:noFill/>
        </p:spPr>
        <p:txBody>
          <a:bodyPr wrap="square" lIns="91440" tIns="45720" rIns="91440" bIns="45720" rtlCol="0" anchor="t">
            <a:spAutoFit/>
          </a:bodyPr>
          <a:lstStyle/>
          <a:p>
            <a:pPr algn="ctr"/>
            <a:r>
              <a:rPr lang="en-US" sz="4000" b="1">
                <a:solidFill>
                  <a:schemeClr val="bg1"/>
                </a:solidFill>
                <a:latin typeface="Arial Black"/>
              </a:rPr>
              <a:t>Significant Discrepancy &amp; Disproportionate Representation</a:t>
            </a:r>
            <a:endParaRPr lang="en-US" err="1">
              <a:solidFill>
                <a:schemeClr val="bg1"/>
              </a:solidFill>
            </a:endParaRPr>
          </a:p>
        </p:txBody>
      </p:sp>
      <p:sp>
        <p:nvSpPr>
          <p:cNvPr id="4" name="TextBox 3">
            <a:extLst>
              <a:ext uri="{FF2B5EF4-FFF2-40B4-BE49-F238E27FC236}">
                <a16:creationId xmlns:a16="http://schemas.microsoft.com/office/drawing/2014/main" id="{06557338-23AC-5E8E-FBCF-FFFA78C25539}"/>
              </a:ext>
            </a:extLst>
          </p:cNvPr>
          <p:cNvSpPr txBox="1"/>
          <p:nvPr/>
        </p:nvSpPr>
        <p:spPr>
          <a:xfrm>
            <a:off x="8012544" y="1720272"/>
            <a:ext cx="3994727"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a:latin typeface="Calibri"/>
              </a:rPr>
              <a:t>Disproportionate representation (10) defined</a:t>
            </a:r>
            <a:r>
              <a:rPr lang="en-US" sz="1800">
                <a:latin typeface="Calibri"/>
              </a:rPr>
              <a:t>:</a:t>
            </a:r>
            <a:br>
              <a:rPr lang="en-US" sz="1800">
                <a:latin typeface="Calibri"/>
              </a:rPr>
            </a:br>
            <a:r>
              <a:rPr lang="en-US" sz="1800">
                <a:latin typeface="Calibri"/>
              </a:rPr>
              <a:t> 1. Calculation method: Risk Ratio and Alternate Risk Ratio</a:t>
            </a:r>
            <a:br>
              <a:rPr lang="en-US" sz="1800">
                <a:latin typeface="Calibri"/>
              </a:rPr>
            </a:br>
            <a:r>
              <a:rPr lang="en-US" sz="1800">
                <a:latin typeface="Calibri"/>
              </a:rPr>
              <a:t> 2. Threshold at which disproportionate representation is identified: Risk Ratio (RR) and Alternate Risk Ratio (ARR) of 3.0 or above (over-representation) for students ages 5 in Kindergarten – 21</a:t>
            </a:r>
            <a:br>
              <a:rPr lang="en-US" sz="1800">
                <a:latin typeface="Calibri"/>
              </a:rPr>
            </a:br>
            <a:r>
              <a:rPr lang="en-US" sz="1800">
                <a:latin typeface="Calibri"/>
              </a:rPr>
              <a:t> 3. Number of years of data used in calculation: One year</a:t>
            </a:r>
            <a:br>
              <a:rPr lang="en-US" sz="1800">
                <a:latin typeface="Calibri"/>
              </a:rPr>
            </a:br>
            <a:r>
              <a:rPr lang="en-US" sz="1800">
                <a:latin typeface="Calibri"/>
              </a:rPr>
              <a:t> 4. Minimum cell size: Greater than 10 students or more in racial/ethnic group category and disability category</a:t>
            </a:r>
          </a:p>
        </p:txBody>
      </p:sp>
      <p:sp>
        <p:nvSpPr>
          <p:cNvPr id="6" name="TextBox 5">
            <a:extLst>
              <a:ext uri="{FF2B5EF4-FFF2-40B4-BE49-F238E27FC236}">
                <a16:creationId xmlns:a16="http://schemas.microsoft.com/office/drawing/2014/main" id="{0D80A176-9C81-F3CA-37CC-B9542FA07D58}"/>
              </a:ext>
            </a:extLst>
          </p:cNvPr>
          <p:cNvSpPr txBox="1"/>
          <p:nvPr/>
        </p:nvSpPr>
        <p:spPr>
          <a:xfrm>
            <a:off x="207816" y="1720272"/>
            <a:ext cx="344054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a:latin typeface="Calibri"/>
              </a:rPr>
              <a:t>Disproportionate representation (4A) defined</a:t>
            </a:r>
            <a:r>
              <a:rPr lang="en-US" sz="1800">
                <a:latin typeface="Calibri"/>
              </a:rPr>
              <a:t>:</a:t>
            </a:r>
            <a:br>
              <a:rPr lang="en-US" sz="1800" u="sng">
                <a:latin typeface="Calibri"/>
              </a:rPr>
            </a:br>
            <a:r>
              <a:rPr lang="en-US" sz="1800">
                <a:latin typeface="Calibri"/>
              </a:rPr>
              <a:t> - No minimum cell size</a:t>
            </a:r>
            <a:br>
              <a:rPr lang="en-US" sz="1800">
                <a:latin typeface="Calibri"/>
              </a:rPr>
            </a:br>
            <a:r>
              <a:rPr lang="en-US" sz="1800">
                <a:latin typeface="Calibri"/>
              </a:rPr>
              <a:t> - Minimum N size of 10: LEAs must have at least 10 students with disabilities enrolled</a:t>
            </a:r>
            <a:br>
              <a:rPr lang="en-US" sz="1800">
                <a:latin typeface="Calibri"/>
              </a:rPr>
            </a:br>
            <a:r>
              <a:rPr lang="en-US" sz="1800">
                <a:latin typeface="Calibri"/>
              </a:rPr>
              <a:t> - Threshold of significance: 3 times of the state rate. </a:t>
            </a:r>
          </a:p>
        </p:txBody>
      </p:sp>
      <p:sp>
        <p:nvSpPr>
          <p:cNvPr id="7" name="TextBox 6">
            <a:extLst>
              <a:ext uri="{FF2B5EF4-FFF2-40B4-BE49-F238E27FC236}">
                <a16:creationId xmlns:a16="http://schemas.microsoft.com/office/drawing/2014/main" id="{E254A843-E3A3-4F49-F631-6D8F96B468FA}"/>
              </a:ext>
            </a:extLst>
          </p:cNvPr>
          <p:cNvSpPr txBox="1"/>
          <p:nvPr/>
        </p:nvSpPr>
        <p:spPr>
          <a:xfrm>
            <a:off x="4121725" y="1720272"/>
            <a:ext cx="3556000"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a:latin typeface="Calibri"/>
              </a:rPr>
              <a:t>Disproportionate representation by Race/Ethnicity (4B) defined</a:t>
            </a:r>
            <a:r>
              <a:rPr lang="en-US" sz="1800">
                <a:latin typeface="Calibri"/>
              </a:rPr>
              <a:t>:</a:t>
            </a:r>
            <a:br>
              <a:rPr lang="en-US" sz="1800">
                <a:latin typeface="Calibri"/>
              </a:rPr>
            </a:br>
            <a:r>
              <a:rPr lang="en-US" sz="1800">
                <a:latin typeface="Calibri"/>
              </a:rPr>
              <a:t> - No minimum cell size</a:t>
            </a:r>
            <a:br>
              <a:rPr lang="en-US" sz="1800">
                <a:latin typeface="Calibri"/>
              </a:rPr>
            </a:br>
            <a:r>
              <a:rPr lang="en-US" sz="1800">
                <a:latin typeface="Calibri"/>
              </a:rPr>
              <a:t> - Minimum N size of 10: number of students with disabilities of a particular race/ethnicity enrolled in the LEA</a:t>
            </a:r>
            <a:br>
              <a:rPr lang="en-US" sz="1800">
                <a:latin typeface="Calibri"/>
              </a:rPr>
            </a:br>
            <a:r>
              <a:rPr lang="en-US" sz="1800">
                <a:latin typeface="Calibri"/>
              </a:rPr>
              <a:t> - Threshold of significance: 3 times of the state rate. </a:t>
            </a:r>
          </a:p>
        </p:txBody>
      </p:sp>
    </p:spTree>
    <p:extLst>
      <p:ext uri="{BB962C8B-B14F-4D97-AF65-F5344CB8AC3E}">
        <p14:creationId xmlns:p14="http://schemas.microsoft.com/office/powerpoint/2010/main" val="776397935"/>
      </p:ext>
    </p:extLst>
  </p:cSld>
  <p:clrMapOvr>
    <a:masterClrMapping/>
  </p:clrMapOvr>
  <p:transition spd="slow">
    <p:push dir="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51944"/>
        </a:solid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p>
            <a:pPr defTabSz="1219170"/>
            <a:fld id="{00000000-1234-1234-1234-123412341234}" type="slidenum">
              <a:rPr lang="en">
                <a:solidFill>
                  <a:srgbClr val="595959"/>
                </a:solidFill>
              </a:rPr>
              <a:pPr defTabSz="1219170"/>
              <a:t>5</a:t>
            </a:fld>
            <a:endParaRPr>
              <a:solidFill>
                <a:srgbClr val="595959"/>
              </a:solidFill>
            </a:endParaRPr>
          </a:p>
        </p:txBody>
      </p:sp>
      <p:sp>
        <p:nvSpPr>
          <p:cNvPr id="61" name="Google Shape;61;p14"/>
          <p:cNvSpPr/>
          <p:nvPr/>
        </p:nvSpPr>
        <p:spPr>
          <a:xfrm>
            <a:off x="484718" y="5510897"/>
            <a:ext cx="11772276" cy="533400"/>
          </a:xfrm>
          <a:prstGeom prst="roundRect">
            <a:avLst>
              <a:gd name="adj" fmla="val 0"/>
            </a:avLst>
          </a:prstGeom>
          <a:noFill/>
          <a:ln>
            <a:noFill/>
          </a:ln>
          <a:effectLst>
            <a:outerShdw blurRad="152400" sx="102000" sy="102000" algn="ctr" rotWithShape="0">
              <a:srgbClr val="000000">
                <a:alpha val="13725"/>
              </a:srgbClr>
            </a:outerShdw>
          </a:effectLst>
        </p:spPr>
        <p:txBody>
          <a:bodyPr spcFirstLastPara="1" wrap="square" lIns="0" tIns="457200" rIns="91433" bIns="274300" anchor="ctr" anchorCtr="0">
            <a:noAutofit/>
          </a:bodyPr>
          <a:lstStyle/>
          <a:p>
            <a:pPr defTabSz="1219170">
              <a:lnSpc>
                <a:spcPct val="90000"/>
              </a:lnSpc>
              <a:buSzPts val="1100"/>
            </a:pPr>
            <a:r>
              <a:rPr lang="en" sz="1467" b="1">
                <a:solidFill>
                  <a:srgbClr val="FFFFFF"/>
                </a:solidFill>
                <a:latin typeface="Avenir"/>
                <a:ea typeface="Avenir"/>
                <a:cs typeface="Avenir"/>
                <a:sym typeface="Avenir"/>
              </a:rPr>
              <a:t>Moises Morgenstern</a:t>
            </a:r>
            <a:endParaRPr sz="1867"/>
          </a:p>
        </p:txBody>
      </p:sp>
      <p:sp>
        <p:nvSpPr>
          <p:cNvPr id="62" name="Google Shape;62;p14"/>
          <p:cNvSpPr/>
          <p:nvPr/>
        </p:nvSpPr>
        <p:spPr>
          <a:xfrm>
            <a:off x="2987040" y="2888413"/>
            <a:ext cx="6217920" cy="18288"/>
          </a:xfrm>
          <a:prstGeom prst="rect">
            <a:avLst/>
          </a:prstGeom>
          <a:solidFill>
            <a:schemeClr val="lt1"/>
          </a:solidFill>
          <a:ln>
            <a:noFill/>
          </a:ln>
        </p:spPr>
        <p:txBody>
          <a:bodyPr spcFirstLastPara="1" wrap="square" lIns="121900" tIns="60933" rIns="121900" bIns="60933" anchor="ctr" anchorCtr="0">
            <a:noAutofit/>
          </a:bodyPr>
          <a:lstStyle/>
          <a:p>
            <a:pPr algn="ctr" defTabSz="1219170"/>
            <a:endParaRPr>
              <a:solidFill>
                <a:srgbClr val="141A46"/>
              </a:solidFill>
            </a:endParaRPr>
          </a:p>
        </p:txBody>
      </p:sp>
      <p:pic>
        <p:nvPicPr>
          <p:cNvPr id="63" name="Google Shape;63;p14"/>
          <p:cNvPicPr preferRelativeResize="0"/>
          <p:nvPr/>
        </p:nvPicPr>
        <p:blipFill rotWithShape="1">
          <a:blip r:embed="rId3">
            <a:alphaModFix/>
          </a:blip>
          <a:srcRect/>
          <a:stretch/>
        </p:blipFill>
        <p:spPr>
          <a:xfrm>
            <a:off x="5173134" y="1502156"/>
            <a:ext cx="1845733" cy="1100667"/>
          </a:xfrm>
          <a:prstGeom prst="rect">
            <a:avLst/>
          </a:prstGeom>
          <a:noFill/>
          <a:ln>
            <a:noFill/>
          </a:ln>
        </p:spPr>
      </p:pic>
      <p:sp>
        <p:nvSpPr>
          <p:cNvPr id="64" name="Google Shape;64;p14"/>
          <p:cNvSpPr/>
          <p:nvPr/>
        </p:nvSpPr>
        <p:spPr>
          <a:xfrm>
            <a:off x="419724" y="6044297"/>
            <a:ext cx="6096000" cy="535019"/>
          </a:xfrm>
          <a:prstGeom prst="rect">
            <a:avLst/>
          </a:prstGeom>
          <a:noFill/>
          <a:ln>
            <a:noFill/>
          </a:ln>
        </p:spPr>
        <p:txBody>
          <a:bodyPr spcFirstLastPara="1" wrap="square" lIns="121900" tIns="60933" rIns="121900" bIns="60933" anchor="t" anchorCtr="0">
            <a:noAutofit/>
          </a:bodyPr>
          <a:lstStyle/>
          <a:p>
            <a:pPr defTabSz="1219170">
              <a:lnSpc>
                <a:spcPct val="90000"/>
              </a:lnSpc>
            </a:pPr>
            <a:r>
              <a:rPr lang="en" sz="1467">
                <a:solidFill>
                  <a:srgbClr val="FFFFFF"/>
                </a:solidFill>
                <a:latin typeface="Avenir"/>
                <a:ea typeface="Avenir"/>
                <a:cs typeface="Avenir"/>
                <a:sym typeface="Avenir"/>
              </a:rPr>
              <a:t>Co-founder &amp; CEO</a:t>
            </a:r>
            <a:endParaRPr sz="1867"/>
          </a:p>
          <a:p>
            <a:pPr defTabSz="1219170">
              <a:lnSpc>
                <a:spcPct val="90000"/>
              </a:lnSpc>
            </a:pPr>
            <a:r>
              <a:rPr lang="en" sz="1467" u="sng">
                <a:solidFill>
                  <a:srgbClr val="0097A7"/>
                </a:solidFill>
                <a:latin typeface="Avenir"/>
                <a:ea typeface="Avenir"/>
                <a:cs typeface="Avenir"/>
                <a:sym typeface="Avenir"/>
                <a:hlinkClick r:id="rId4"/>
              </a:rPr>
              <a:t>moises@empatspeech.com</a:t>
            </a:r>
            <a:endParaRPr sz="1467">
              <a:solidFill>
                <a:srgbClr val="FFFFFF"/>
              </a:solidFill>
              <a:latin typeface="Avenir"/>
              <a:ea typeface="Avenir"/>
              <a:cs typeface="Avenir"/>
              <a:sym typeface="Avenir"/>
            </a:endParaRPr>
          </a:p>
        </p:txBody>
      </p:sp>
      <p:sp>
        <p:nvSpPr>
          <p:cNvPr id="65" name="Google Shape;65;p14"/>
          <p:cNvSpPr/>
          <p:nvPr/>
        </p:nvSpPr>
        <p:spPr>
          <a:xfrm>
            <a:off x="8278284" y="3686628"/>
            <a:ext cx="6858000" cy="6858000"/>
          </a:xfrm>
          <a:prstGeom prst="ellipse">
            <a:avLst/>
          </a:prstGeom>
          <a:solidFill>
            <a:srgbClr val="2FBDA8"/>
          </a:solidFill>
          <a:ln>
            <a:noFill/>
          </a:ln>
        </p:spPr>
        <p:txBody>
          <a:bodyPr spcFirstLastPara="1" wrap="square" lIns="121900" tIns="60933" rIns="121900" bIns="60933" anchor="ctr" anchorCtr="0">
            <a:noAutofit/>
          </a:bodyPr>
          <a:lstStyle/>
          <a:p>
            <a:pPr algn="ctr" defTabSz="1219170"/>
            <a:endParaRPr sz="1867">
              <a:solidFill>
                <a:srgbClr val="FFFFFF"/>
              </a:solidFill>
            </a:endParaRPr>
          </a:p>
        </p:txBody>
      </p:sp>
      <p:sp>
        <p:nvSpPr>
          <p:cNvPr id="66" name="Google Shape;66;p14"/>
          <p:cNvSpPr/>
          <p:nvPr/>
        </p:nvSpPr>
        <p:spPr>
          <a:xfrm>
            <a:off x="2625969" y="3227812"/>
            <a:ext cx="6940000" cy="677200"/>
          </a:xfrm>
          <a:prstGeom prst="rect">
            <a:avLst/>
          </a:prstGeom>
          <a:noFill/>
          <a:ln>
            <a:noFill/>
          </a:ln>
        </p:spPr>
        <p:txBody>
          <a:bodyPr spcFirstLastPara="1" wrap="square" lIns="121900" tIns="60933" rIns="121900" bIns="60933" anchor="t" anchorCtr="0">
            <a:noAutofit/>
          </a:bodyPr>
          <a:lstStyle/>
          <a:p>
            <a:pPr algn="ctr" defTabSz="1219170"/>
            <a:r>
              <a:rPr lang="en" sz="1800">
                <a:solidFill>
                  <a:srgbClr val="FFFFFF"/>
                </a:solidFill>
                <a:latin typeface="Avenir"/>
                <a:ea typeface="Avenir"/>
                <a:cs typeface="Avenir"/>
                <a:sym typeface="Avenir"/>
              </a:rPr>
              <a:t>HELPING UNLOCK THE POWERFUL TOOL OF COMMUNICATION </a:t>
            </a:r>
            <a:endParaRPr sz="1800">
              <a:solidFill>
                <a:srgbClr val="FFFFFF"/>
              </a:solidFill>
              <a:latin typeface="Avenir"/>
              <a:ea typeface="Avenir"/>
              <a:cs typeface="Avenir"/>
              <a:sym typeface="Avenir"/>
            </a:endParaRPr>
          </a:p>
          <a:p>
            <a:pPr algn="ctr" defTabSz="1219170"/>
            <a:endParaRPr sz="1533">
              <a:solidFill>
                <a:srgbClr val="FFFFFF"/>
              </a:solidFill>
              <a:latin typeface="Avenir"/>
              <a:ea typeface="Avenir"/>
              <a:cs typeface="Avenir"/>
              <a:sym typeface="Avenir"/>
            </a:endParaRPr>
          </a:p>
          <a:p>
            <a:pPr algn="ctr" defTabSz="1219170"/>
            <a:r>
              <a:rPr lang="en" sz="1000">
                <a:solidFill>
                  <a:srgbClr val="FFFFFF"/>
                </a:solidFill>
                <a:latin typeface="Avenir"/>
                <a:ea typeface="Avenir"/>
                <a:cs typeface="Avenir"/>
                <a:sym typeface="Avenir"/>
              </a:rPr>
              <a:t>BY</a:t>
            </a:r>
            <a:endParaRPr sz="1000">
              <a:solidFill>
                <a:srgbClr val="FFFFFF"/>
              </a:solidFill>
              <a:latin typeface="Avenir"/>
              <a:ea typeface="Avenir"/>
              <a:cs typeface="Avenir"/>
              <a:sym typeface="Avenir"/>
            </a:endParaRPr>
          </a:p>
          <a:p>
            <a:pPr algn="ctr" defTabSz="1219170"/>
            <a:endParaRPr sz="1533">
              <a:solidFill>
                <a:srgbClr val="FFFFFF"/>
              </a:solidFill>
              <a:latin typeface="Avenir"/>
              <a:ea typeface="Avenir"/>
              <a:cs typeface="Avenir"/>
              <a:sym typeface="Avenir"/>
            </a:endParaRPr>
          </a:p>
          <a:p>
            <a:pPr algn="ctr" defTabSz="1219170"/>
            <a:r>
              <a:rPr lang="en" sz="1800">
                <a:solidFill>
                  <a:srgbClr val="FFFFFF"/>
                </a:solidFill>
                <a:latin typeface="Avenir"/>
                <a:ea typeface="Avenir"/>
                <a:cs typeface="Avenir"/>
                <a:sym typeface="Avenir"/>
              </a:rPr>
              <a:t>GROWING ACCESS TO SPEECH THERAPY</a:t>
            </a:r>
            <a:endParaRPr sz="1800">
              <a:solidFill>
                <a:srgbClr val="FFFFFF"/>
              </a:solidFill>
              <a:latin typeface="Avenir"/>
              <a:ea typeface="Avenir"/>
              <a:cs typeface="Avenir"/>
              <a:sym typeface="Aveni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26876-3B23-2DE9-1B80-62D5E27D3B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336C9E-9C03-0EDA-8350-8F850DE1A992}"/>
              </a:ext>
            </a:extLst>
          </p:cNvPr>
          <p:cNvSpPr>
            <a:spLocks noGrp="1"/>
          </p:cNvSpPr>
          <p:nvPr>
            <p:ph type="sldNum" sz="quarter" idx="12"/>
          </p:nvPr>
        </p:nvSpPr>
        <p:spPr>
          <a:xfrm>
            <a:off x="10820400" y="6583680"/>
            <a:ext cx="1371600" cy="274320"/>
          </a:xfrm>
        </p:spPr>
        <p:txBody>
          <a:bodyPr/>
          <a:lstStyle/>
          <a:p>
            <a:fld id="{B6F15528-21DE-4FAA-801E-634DDDAF4B2B}" type="slidenum">
              <a:rPr lang="en-US" smtClean="0"/>
              <a:pPr/>
              <a:t>50</a:t>
            </a:fld>
            <a:endParaRPr lang="en-US" dirty="0"/>
          </a:p>
        </p:txBody>
      </p:sp>
      <p:sp>
        <p:nvSpPr>
          <p:cNvPr id="3" name="TextBox 2">
            <a:extLst>
              <a:ext uri="{FF2B5EF4-FFF2-40B4-BE49-F238E27FC236}">
                <a16:creationId xmlns:a16="http://schemas.microsoft.com/office/drawing/2014/main" id="{DE5CAB3B-F2D4-00A3-D5C9-8D82ACA142AA}"/>
              </a:ext>
            </a:extLst>
          </p:cNvPr>
          <p:cNvSpPr txBox="1"/>
          <p:nvPr/>
        </p:nvSpPr>
        <p:spPr>
          <a:xfrm>
            <a:off x="2074258" y="760651"/>
            <a:ext cx="8043483" cy="707886"/>
          </a:xfrm>
          <a:prstGeom prst="rect">
            <a:avLst/>
          </a:prstGeom>
          <a:noFill/>
        </p:spPr>
        <p:txBody>
          <a:bodyPr wrap="square" rtlCol="0">
            <a:spAutoFit/>
          </a:bodyPr>
          <a:lstStyle/>
          <a:p>
            <a:pPr algn="ctr"/>
            <a:r>
              <a:rPr lang="en-US" sz="4000" b="1">
                <a:solidFill>
                  <a:schemeClr val="bg1"/>
                </a:solidFill>
                <a:latin typeface="Arial Black" panose="020B0A04020102020204" pitchFamily="34" charset="0"/>
              </a:rPr>
              <a:t>Data &amp; Finance Shoutouts</a:t>
            </a:r>
          </a:p>
        </p:txBody>
      </p:sp>
      <p:pic>
        <p:nvPicPr>
          <p:cNvPr id="22532" name="Picture 4" descr="Valentine's Day Shoutout Cards">
            <a:extLst>
              <a:ext uri="{FF2B5EF4-FFF2-40B4-BE49-F238E27FC236}">
                <a16:creationId xmlns:a16="http://schemas.microsoft.com/office/drawing/2014/main" id="{82AF75D3-FD3F-5AD4-896E-EEFDABFA7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25" y="2857163"/>
            <a:ext cx="3333750" cy="2438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1DCFBD-9B74-422A-E15C-3D4B849D199D}"/>
              </a:ext>
            </a:extLst>
          </p:cNvPr>
          <p:cNvSpPr txBox="1"/>
          <p:nvPr/>
        </p:nvSpPr>
        <p:spPr>
          <a:xfrm rot="20301302">
            <a:off x="405132" y="2725133"/>
            <a:ext cx="4358550" cy="954107"/>
          </a:xfrm>
          <a:prstGeom prst="rect">
            <a:avLst/>
          </a:prstGeom>
          <a:noFill/>
        </p:spPr>
        <p:txBody>
          <a:bodyPr wrap="square" rtlCol="0">
            <a:spAutoFit/>
          </a:bodyPr>
          <a:lstStyle/>
          <a:p>
            <a:pPr algn="ctr"/>
            <a:r>
              <a:rPr lang="en-US" b="1" dirty="0">
                <a:solidFill>
                  <a:srgbClr val="1EB8C1"/>
                </a:solidFill>
                <a:latin typeface="Calibri" panose="020F0502020204030204" pitchFamily="34" charset="0"/>
                <a:cs typeface="Calibri" panose="020F0502020204030204" pitchFamily="34" charset="0"/>
              </a:rPr>
              <a:t>Rachel Rael is RETIRING!!!!!!!!!!!!! </a:t>
            </a:r>
          </a:p>
          <a:p>
            <a:pPr algn="ctr"/>
            <a:endParaRPr lang="en-US" b="1" dirty="0">
              <a:solidFill>
                <a:srgbClr val="1EB8C1"/>
              </a:solidFill>
              <a:latin typeface="Calibri" panose="020F0502020204030204" pitchFamily="34" charset="0"/>
              <a:cs typeface="Calibri" panose="020F0502020204030204" pitchFamily="34" charset="0"/>
            </a:endParaRPr>
          </a:p>
          <a:p>
            <a:pPr algn="ctr"/>
            <a:r>
              <a:rPr lang="en-US" b="1" dirty="0">
                <a:solidFill>
                  <a:srgbClr val="1EB8C1"/>
                </a:solidFill>
                <a:latin typeface="Calibri" panose="020F0502020204030204" pitchFamily="34" charset="0"/>
                <a:cs typeface="Calibri" panose="020F0502020204030204" pitchFamily="34" charset="0"/>
              </a:rPr>
              <a:t>Thank you for all you have done for the New Mexico School of the Deaf!</a:t>
            </a:r>
          </a:p>
        </p:txBody>
      </p:sp>
      <p:sp>
        <p:nvSpPr>
          <p:cNvPr id="5" name="TextBox 4">
            <a:extLst>
              <a:ext uri="{FF2B5EF4-FFF2-40B4-BE49-F238E27FC236}">
                <a16:creationId xmlns:a16="http://schemas.microsoft.com/office/drawing/2014/main" id="{5E38974D-3AF6-13FC-E43C-C73AC9BD3AA3}"/>
              </a:ext>
            </a:extLst>
          </p:cNvPr>
          <p:cNvSpPr txBox="1"/>
          <p:nvPr/>
        </p:nvSpPr>
        <p:spPr>
          <a:xfrm rot="1287280">
            <a:off x="7489831" y="3048297"/>
            <a:ext cx="4669105" cy="307777"/>
          </a:xfrm>
          <a:prstGeom prst="rect">
            <a:avLst/>
          </a:prstGeom>
          <a:noFill/>
        </p:spPr>
        <p:txBody>
          <a:bodyPr wrap="square" rtlCol="0">
            <a:spAutoFit/>
          </a:bodyPr>
          <a:lstStyle/>
          <a:p>
            <a:pPr algn="ctr"/>
            <a:r>
              <a:rPr lang="en-US" b="1" i="0" u="none" strike="noStrike" dirty="0">
                <a:solidFill>
                  <a:srgbClr val="1EB8C1"/>
                </a:solidFill>
                <a:effectLst/>
                <a:latin typeface="Calibri" panose="020F0502020204030204" pitchFamily="34" charset="0"/>
              </a:rPr>
              <a:t>Puente para los Ninos Review Committee Members</a:t>
            </a:r>
            <a:r>
              <a:rPr lang="en-US" b="0" i="0" dirty="0">
                <a:solidFill>
                  <a:srgbClr val="000000"/>
                </a:solidFill>
                <a:effectLst/>
                <a:latin typeface="Calibri" panose="020F0502020204030204" pitchFamily="34" charset="0"/>
              </a:rPr>
              <a:t>​</a:t>
            </a:r>
            <a:endParaRPr lang="en-US" dirty="0"/>
          </a:p>
        </p:txBody>
      </p:sp>
    </p:spTree>
    <p:extLst>
      <p:ext uri="{BB962C8B-B14F-4D97-AF65-F5344CB8AC3E}">
        <p14:creationId xmlns:p14="http://schemas.microsoft.com/office/powerpoint/2010/main" val="2147553647"/>
      </p:ext>
    </p:extLst>
  </p:cSld>
  <p:clrMapOvr>
    <a:masterClrMapping/>
  </p:clrMapOvr>
  <p:transition spd="slow">
    <p:push dir="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D1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A2A27-50F2-B8CB-CB89-F9F546BA5874}"/>
              </a:ext>
            </a:extLst>
          </p:cNvPr>
          <p:cNvSpPr>
            <a:spLocks noGrp="1"/>
          </p:cNvSpPr>
          <p:nvPr>
            <p:ph type="title"/>
          </p:nvPr>
        </p:nvSpPr>
        <p:spPr>
          <a:xfrm>
            <a:off x="1295400" y="498201"/>
            <a:ext cx="9601200" cy="1036850"/>
          </a:xfrm>
        </p:spPr>
        <p:txBody>
          <a:bodyPr/>
          <a:lstStyle/>
          <a:p>
            <a:pPr algn="ctr"/>
            <a:r>
              <a:rPr lang="en-US" b="1" dirty="0">
                <a:latin typeface="Arial Black" panose="020B0A04020102020204" pitchFamily="34" charset="0"/>
              </a:rPr>
              <a:t>Resources</a:t>
            </a:r>
          </a:p>
        </p:txBody>
      </p:sp>
      <p:pic>
        <p:nvPicPr>
          <p:cNvPr id="5" name="Picture 4" descr="Pink heart shaped object">
            <a:extLst>
              <a:ext uri="{FF2B5EF4-FFF2-40B4-BE49-F238E27FC236}">
                <a16:creationId xmlns:a16="http://schemas.microsoft.com/office/drawing/2014/main" id="{AD8B7297-B881-5C0B-CC6C-5040D0447335}"/>
              </a:ext>
            </a:extLst>
          </p:cNvPr>
          <p:cNvPicPr>
            <a:picLocks noChangeAspect="1"/>
          </p:cNvPicPr>
          <p:nvPr/>
        </p:nvPicPr>
        <p:blipFill>
          <a:blip r:embed="rId3"/>
          <a:stretch>
            <a:fillRect/>
          </a:stretch>
        </p:blipFill>
        <p:spPr>
          <a:xfrm>
            <a:off x="1295399" y="1535051"/>
            <a:ext cx="9601201" cy="5322949"/>
          </a:xfrm>
          <a:prstGeom prst="rect">
            <a:avLst/>
          </a:prstGeom>
        </p:spPr>
      </p:pic>
      <p:sp>
        <p:nvSpPr>
          <p:cNvPr id="4" name="Slide Number Placeholder 3">
            <a:extLst>
              <a:ext uri="{FF2B5EF4-FFF2-40B4-BE49-F238E27FC236}">
                <a16:creationId xmlns:a16="http://schemas.microsoft.com/office/drawing/2014/main" id="{1E29FC5E-F97F-1831-D608-6AD38EF79468}"/>
              </a:ext>
            </a:extLst>
          </p:cNvPr>
          <p:cNvSpPr>
            <a:spLocks noGrp="1"/>
          </p:cNvSpPr>
          <p:nvPr>
            <p:ph type="sldNum" idx="12"/>
          </p:nvPr>
        </p:nvSpPr>
        <p:spPr>
          <a:xfrm>
            <a:off x="10752535" y="6583679"/>
            <a:ext cx="1371600" cy="274320"/>
          </a:xfrm>
        </p:spPr>
        <p:txBody>
          <a:bodyPr/>
          <a:lstStyle/>
          <a:p>
            <a:pPr marL="0" lvl="0" indent="0" algn="r" rtl="0">
              <a:spcBef>
                <a:spcPts val="0"/>
              </a:spcBef>
              <a:spcAft>
                <a:spcPts val="0"/>
              </a:spcAft>
              <a:buNone/>
            </a:pPr>
            <a:fld id="{00000000-1234-1234-1234-123412341234}" type="slidenum">
              <a:rPr lang="en-US" smtClean="0"/>
              <a:t>51</a:t>
            </a:fld>
            <a:endParaRPr lang="en-US" dirty="0"/>
          </a:p>
        </p:txBody>
      </p:sp>
      <p:sp>
        <p:nvSpPr>
          <p:cNvPr id="7" name="TextBox 6">
            <a:extLst>
              <a:ext uri="{FF2B5EF4-FFF2-40B4-BE49-F238E27FC236}">
                <a16:creationId xmlns:a16="http://schemas.microsoft.com/office/drawing/2014/main" id="{1D0E74BB-DA57-0C35-67F0-4691EE8C31D7}"/>
              </a:ext>
            </a:extLst>
          </p:cNvPr>
          <p:cNvSpPr txBox="1"/>
          <p:nvPr/>
        </p:nvSpPr>
        <p:spPr>
          <a:xfrm>
            <a:off x="0" y="2993186"/>
            <a:ext cx="4246861" cy="369332"/>
          </a:xfrm>
          <a:prstGeom prst="rect">
            <a:avLst/>
          </a:prstGeom>
          <a:noFill/>
        </p:spPr>
        <p:txBody>
          <a:bodyPr wrap="square" lIns="91440" tIns="45720" rIns="91440" bIns="45720" anchor="t">
            <a:spAutoFit/>
          </a:bodyPr>
          <a:lstStyle/>
          <a:p>
            <a:pPr algn="ctr"/>
            <a:r>
              <a:rPr lang="en-US" sz="1800" b="1" dirty="0">
                <a:solidFill>
                  <a:srgbClr val="FF6DC6"/>
                </a:solidFill>
                <a:latin typeface="Arial Black"/>
                <a:hlinkClick r:id="rId4">
                  <a:extLst>
                    <a:ext uri="{A12FA001-AC4F-418D-AE19-62706E023703}">
                      <ahyp:hlinkClr xmlns:ahyp="http://schemas.microsoft.com/office/drawing/2018/hyperlinkcolor" val="tx"/>
                    </a:ext>
                  </a:extLst>
                </a:hlinkClick>
              </a:rPr>
              <a:t>February 2025 OSE Newsletter</a:t>
            </a:r>
          </a:p>
        </p:txBody>
      </p:sp>
      <p:sp>
        <p:nvSpPr>
          <p:cNvPr id="13" name="TextBox 12">
            <a:extLst>
              <a:ext uri="{FF2B5EF4-FFF2-40B4-BE49-F238E27FC236}">
                <a16:creationId xmlns:a16="http://schemas.microsoft.com/office/drawing/2014/main" id="{51F58858-A343-5EF9-7850-28C479962D58}"/>
              </a:ext>
            </a:extLst>
          </p:cNvPr>
          <p:cNvSpPr txBox="1"/>
          <p:nvPr/>
        </p:nvSpPr>
        <p:spPr>
          <a:xfrm>
            <a:off x="699653" y="3451665"/>
            <a:ext cx="2460848" cy="369332"/>
          </a:xfrm>
          <a:prstGeom prst="rect">
            <a:avLst/>
          </a:prstGeom>
          <a:noFill/>
        </p:spPr>
        <p:txBody>
          <a:bodyPr wrap="square">
            <a:spAutoFit/>
          </a:bodyPr>
          <a:lstStyle/>
          <a:p>
            <a:pPr algn="ctr"/>
            <a:r>
              <a:rPr lang="en-US" sz="1800" b="1" u="sng" dirty="0">
                <a:solidFill>
                  <a:srgbClr val="FF6DC6"/>
                </a:solidFill>
                <a:effectLst/>
                <a:latin typeface="Arial Black" panose="020B0A04020102020204" pitchFamily="34" charset="0"/>
                <a:ea typeface="Aptos" panose="020B0004020202020204" pitchFamily="34" charset="0"/>
                <a:cs typeface="Aptos" panose="020B0004020202020204" pitchFamily="34" charset="0"/>
                <a:hlinkClick r:id="rId5">
                  <a:extLst>
                    <a:ext uri="{A12FA001-AC4F-418D-AE19-62706E023703}">
                      <ahyp:hlinkClr xmlns:ahyp="http://schemas.microsoft.com/office/drawing/2018/hyperlinkcolor" val="tx"/>
                    </a:ext>
                  </a:extLst>
                </a:hlinkClick>
              </a:rPr>
              <a:t>OSE Parent Portal</a:t>
            </a:r>
            <a:endParaRPr lang="en-US" sz="1800" b="1" dirty="0">
              <a:solidFill>
                <a:srgbClr val="FF6DC6"/>
              </a:solidFill>
              <a:latin typeface="Arial Black" panose="020B0A04020102020204" pitchFamily="34" charset="0"/>
            </a:endParaRPr>
          </a:p>
        </p:txBody>
      </p:sp>
      <p:sp>
        <p:nvSpPr>
          <p:cNvPr id="10" name="TextBox 9">
            <a:extLst>
              <a:ext uri="{FF2B5EF4-FFF2-40B4-BE49-F238E27FC236}">
                <a16:creationId xmlns:a16="http://schemas.microsoft.com/office/drawing/2014/main" id="{4A1A7CC5-FBBB-62C9-141F-8596F245ED82}"/>
              </a:ext>
            </a:extLst>
          </p:cNvPr>
          <p:cNvSpPr txBox="1"/>
          <p:nvPr/>
        </p:nvSpPr>
        <p:spPr>
          <a:xfrm>
            <a:off x="789698" y="3979061"/>
            <a:ext cx="2280758" cy="369332"/>
          </a:xfrm>
          <a:prstGeom prst="rect">
            <a:avLst/>
          </a:prstGeom>
          <a:noFill/>
        </p:spPr>
        <p:txBody>
          <a:bodyPr wrap="square">
            <a:spAutoFit/>
          </a:bodyPr>
          <a:lstStyle/>
          <a:p>
            <a:pPr algn="ctr"/>
            <a:r>
              <a:rPr lang="en-US" sz="1800" b="1" u="sng" dirty="0">
                <a:solidFill>
                  <a:srgbClr val="FF6DC6"/>
                </a:solidFill>
                <a:effectLst/>
                <a:latin typeface="Arial Black" panose="020B0A04020102020204" pitchFamily="34" charset="0"/>
                <a:ea typeface="Aptos" panose="020B000402020202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OSE Resources</a:t>
            </a:r>
            <a:endParaRPr lang="en-US" sz="1800" b="1" u="sng" dirty="0">
              <a:solidFill>
                <a:srgbClr val="FF6DC6"/>
              </a:solidFill>
              <a:effectLst/>
              <a:latin typeface="Arial Black" panose="020B0A04020102020204" pitchFamily="34" charset="0"/>
              <a:ea typeface="Aptos" panose="020B000402020202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13F7B29D-9268-F4B0-8B5A-4690C1953E6C}"/>
              </a:ext>
            </a:extLst>
          </p:cNvPr>
          <p:cNvSpPr txBox="1"/>
          <p:nvPr/>
        </p:nvSpPr>
        <p:spPr>
          <a:xfrm>
            <a:off x="327713" y="4368624"/>
            <a:ext cx="3384817" cy="701731"/>
          </a:xfrm>
          <a:prstGeom prst="rect">
            <a:avLst/>
          </a:prstGeom>
          <a:noFill/>
        </p:spPr>
        <p:txBody>
          <a:bodyPr wrap="square">
            <a:spAutoFit/>
          </a:bodyPr>
          <a:lstStyle/>
          <a:p>
            <a:pPr marL="0" indent="0" algn="ctr">
              <a:lnSpc>
                <a:spcPct val="120000"/>
              </a:lnSpc>
              <a:spcBef>
                <a:spcPts val="0"/>
              </a:spcBef>
              <a:buFont typeface="Arial"/>
              <a:buNone/>
            </a:pPr>
            <a:r>
              <a:rPr lang="en-US" sz="1800" b="1" dirty="0">
                <a:solidFill>
                  <a:srgbClr val="FF6DC6"/>
                </a:solidFill>
                <a:latin typeface="Georgia" panose="02040502050405020303" pitchFamily="18" charset="0"/>
              </a:rPr>
              <a:t> </a:t>
            </a:r>
            <a:r>
              <a:rPr lang="en-US" sz="1800" b="1" dirty="0">
                <a:solidFill>
                  <a:srgbClr val="FF6DC6"/>
                </a:solidFill>
                <a:latin typeface="Arial Black" panose="020B0A04020102020204" pitchFamily="34" charset="0"/>
              </a:rPr>
              <a:t>Have Questions for OSE? </a:t>
            </a:r>
          </a:p>
          <a:p>
            <a:pPr marL="114300" indent="0" algn="ctr">
              <a:buFont typeface="Arial"/>
              <a:buNone/>
            </a:pPr>
            <a:r>
              <a:rPr lang="en-US" sz="1800" b="1" dirty="0">
                <a:solidFill>
                  <a:srgbClr val="FF6DC6"/>
                </a:solidFill>
                <a:latin typeface="Arial Black" panose="020B0A04020102020204" pitchFamily="34" charset="0"/>
                <a:hlinkClick r:id="rId7">
                  <a:extLst>
                    <a:ext uri="{A12FA001-AC4F-418D-AE19-62706E023703}">
                      <ahyp:hlinkClr xmlns:ahyp="http://schemas.microsoft.com/office/drawing/2018/hyperlinkcolor" val="tx"/>
                    </a:ext>
                  </a:extLst>
                </a:hlinkClick>
              </a:rPr>
              <a:t>ose.support@ped.nm.gov</a:t>
            </a:r>
            <a:r>
              <a:rPr lang="en-US" sz="1800" b="1" dirty="0">
                <a:solidFill>
                  <a:srgbClr val="FF6DC6"/>
                </a:solidFill>
                <a:latin typeface="Arial Black" panose="020B0A04020102020204" pitchFamily="34" charset="0"/>
              </a:rPr>
              <a:t> </a:t>
            </a:r>
            <a:endParaRPr lang="en-US" sz="1800" dirty="0">
              <a:solidFill>
                <a:srgbClr val="FF6DC6"/>
              </a:solidFill>
            </a:endParaRPr>
          </a:p>
        </p:txBody>
      </p:sp>
      <p:sp>
        <p:nvSpPr>
          <p:cNvPr id="20" name="TextBox 19">
            <a:extLst>
              <a:ext uri="{FF2B5EF4-FFF2-40B4-BE49-F238E27FC236}">
                <a16:creationId xmlns:a16="http://schemas.microsoft.com/office/drawing/2014/main" id="{C236CAD5-DBDB-F5CC-D411-BF7D49DA15E9}"/>
              </a:ext>
            </a:extLst>
          </p:cNvPr>
          <p:cNvSpPr txBox="1"/>
          <p:nvPr/>
        </p:nvSpPr>
        <p:spPr>
          <a:xfrm>
            <a:off x="554070" y="5322950"/>
            <a:ext cx="3030800" cy="369332"/>
          </a:xfrm>
          <a:prstGeom prst="rect">
            <a:avLst/>
          </a:prstGeom>
          <a:noFill/>
        </p:spPr>
        <p:txBody>
          <a:bodyPr wrap="square">
            <a:spAutoFit/>
          </a:bodyPr>
          <a:lstStyle/>
          <a:p>
            <a:pPr algn="ctr"/>
            <a:r>
              <a:rPr lang="en-US" sz="1800" b="1" u="sng" dirty="0">
                <a:solidFill>
                  <a:srgbClr val="FF6DC6"/>
                </a:solidFill>
                <a:effectLst/>
                <a:latin typeface="Arial Black" panose="020B0A04020102020204" pitchFamily="34" charset="0"/>
                <a:ea typeface="Aptos" panose="020B000402020202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LEA Managed Booklet</a:t>
            </a:r>
            <a:endParaRPr lang="en-US" sz="1800" b="1" u="sng" dirty="0">
              <a:solidFill>
                <a:srgbClr val="FF6DC6"/>
              </a:solidFill>
              <a:effectLst/>
              <a:latin typeface="Arial Black" panose="020B0A0402010202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939940410"/>
      </p:ext>
    </p:extLst>
  </p:cSld>
  <p:clrMapOvr>
    <a:masterClrMapping/>
  </p:clrMapOvr>
  <p:transition spd="slow">
    <p:push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98">
          <a:extLst>
            <a:ext uri="{FF2B5EF4-FFF2-40B4-BE49-F238E27FC236}">
              <a16:creationId xmlns:a16="http://schemas.microsoft.com/office/drawing/2014/main" id="{04A51E9B-DCC5-D234-B6CA-4323D9A99A6D}"/>
            </a:ext>
          </a:extLst>
        </p:cNvPr>
        <p:cNvGrpSpPr/>
        <p:nvPr/>
      </p:nvGrpSpPr>
      <p:grpSpPr>
        <a:xfrm>
          <a:off x="0" y="0"/>
          <a:ext cx="0" cy="0"/>
          <a:chOff x="0" y="0"/>
          <a:chExt cx="0" cy="0"/>
        </a:xfrm>
      </p:grpSpPr>
      <p:sp>
        <p:nvSpPr>
          <p:cNvPr id="199" name="Google Shape;199;p23">
            <a:extLst>
              <a:ext uri="{FF2B5EF4-FFF2-40B4-BE49-F238E27FC236}">
                <a16:creationId xmlns:a16="http://schemas.microsoft.com/office/drawing/2014/main" id="{56C835CD-0B33-653F-7753-99B2AB65EE8D}"/>
              </a:ext>
            </a:extLst>
          </p:cNvPr>
          <p:cNvSpPr txBox="1">
            <a:spLocks noGrp="1"/>
          </p:cNvSpPr>
          <p:nvPr>
            <p:ph type="title"/>
          </p:nvPr>
        </p:nvSpPr>
        <p:spPr>
          <a:xfrm>
            <a:off x="93159" y="592804"/>
            <a:ext cx="11762082"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b="1" dirty="0">
                <a:latin typeface="Arial Black"/>
              </a:rPr>
              <a:t>Scavenger Hunt</a:t>
            </a:r>
          </a:p>
        </p:txBody>
      </p:sp>
      <p:sp>
        <p:nvSpPr>
          <p:cNvPr id="201" name="Google Shape;201;p23">
            <a:extLst>
              <a:ext uri="{FF2B5EF4-FFF2-40B4-BE49-F238E27FC236}">
                <a16:creationId xmlns:a16="http://schemas.microsoft.com/office/drawing/2014/main" id="{CD326048-51DE-1520-D9CE-688B7EAD011F}"/>
              </a:ext>
            </a:extLst>
          </p:cNvPr>
          <p:cNvSpPr txBox="1">
            <a:spLocks noGrp="1"/>
          </p:cNvSpPr>
          <p:nvPr>
            <p:ph type="sldNum" idx="12"/>
          </p:nvPr>
        </p:nvSpPr>
        <p:spPr>
          <a:xfrm>
            <a:off x="10820400" y="6583800"/>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52</a:t>
            </a:fld>
            <a:endParaRPr dirty="0"/>
          </a:p>
        </p:txBody>
      </p:sp>
      <p:pic>
        <p:nvPicPr>
          <p:cNvPr id="9" name="Picture 8" descr="A picture containing circle&#10;&#10;AI-generated content may be incorrect.">
            <a:extLst>
              <a:ext uri="{FF2B5EF4-FFF2-40B4-BE49-F238E27FC236}">
                <a16:creationId xmlns:a16="http://schemas.microsoft.com/office/drawing/2014/main" id="{A640405B-A1F1-CB8C-E471-93C8FA21923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106922" y="1992284"/>
            <a:ext cx="5734556" cy="4462201"/>
          </a:xfrm>
          <a:prstGeom prst="rect">
            <a:avLst/>
          </a:prstGeom>
        </p:spPr>
      </p:pic>
    </p:spTree>
    <p:extLst>
      <p:ext uri="{BB962C8B-B14F-4D97-AF65-F5344CB8AC3E}">
        <p14:creationId xmlns:p14="http://schemas.microsoft.com/office/powerpoint/2010/main" val="3765092885"/>
      </p:ext>
    </p:extLst>
  </p:cSld>
  <p:clrMapOvr>
    <a:masterClrMapping/>
  </p:clrMapOvr>
  <p:transition spd="slow">
    <p:push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29EBB-93B2-4D01-602A-E26B3F201CF7}"/>
              </a:ext>
            </a:extLst>
          </p:cNvPr>
          <p:cNvSpPr>
            <a:spLocks noGrp="1"/>
          </p:cNvSpPr>
          <p:nvPr>
            <p:ph type="title"/>
          </p:nvPr>
        </p:nvSpPr>
        <p:spPr>
          <a:xfrm>
            <a:off x="1295400" y="923256"/>
            <a:ext cx="9601200" cy="1041784"/>
          </a:xfrm>
        </p:spPr>
        <p:txBody>
          <a:bodyPr>
            <a:normAutofit fontScale="90000"/>
          </a:bodyPr>
          <a:lstStyle/>
          <a:p>
            <a:pPr algn="ctr"/>
            <a:br>
              <a:rPr lang="en-US" sz="4400" dirty="0">
                <a:solidFill>
                  <a:schemeClr val="bg1"/>
                </a:solidFill>
                <a:latin typeface="Georgia" panose="02040502050405020303" pitchFamily="18" charset="0"/>
                <a:cs typeface="Calibri" panose="020F0502020204030204" pitchFamily="34" charset="0"/>
              </a:rPr>
            </a:br>
            <a:br>
              <a:rPr lang="en-US" sz="4400" dirty="0">
                <a:solidFill>
                  <a:schemeClr val="bg1"/>
                </a:solidFill>
                <a:latin typeface="Georgia" panose="02040502050405020303" pitchFamily="18" charset="0"/>
                <a:cs typeface="Calibri" panose="020F0502020204030204" pitchFamily="34" charset="0"/>
              </a:rPr>
            </a:br>
            <a:br>
              <a:rPr lang="en-US" sz="4400" dirty="0">
                <a:solidFill>
                  <a:schemeClr val="bg1"/>
                </a:solidFill>
                <a:latin typeface="Georgia" panose="02040502050405020303" pitchFamily="18" charset="0"/>
                <a:cs typeface="Calibri" panose="020F0502020204030204" pitchFamily="34" charset="0"/>
              </a:rPr>
            </a:br>
            <a:r>
              <a:rPr lang="en-US" sz="4400" b="1" dirty="0">
                <a:solidFill>
                  <a:schemeClr val="bg1"/>
                </a:solidFill>
                <a:latin typeface="Arial Black" panose="020B0A04020102020204" pitchFamily="34" charset="0"/>
                <a:cs typeface="Calibri" panose="020F0502020204030204" pitchFamily="34" charset="0"/>
              </a:rPr>
              <a:t>Contact List</a:t>
            </a:r>
            <a:br>
              <a:rPr lang="en-US" sz="4000" dirty="0">
                <a:solidFill>
                  <a:schemeClr val="bg1"/>
                </a:solidFill>
                <a:latin typeface="Calibri" panose="020F0502020204030204" pitchFamily="34" charset="0"/>
                <a:cs typeface="Calibri" panose="020F0502020204030204" pitchFamily="34" charset="0"/>
              </a:rPr>
            </a:br>
            <a:endParaRPr lang="en-US" dirty="0"/>
          </a:p>
        </p:txBody>
      </p:sp>
      <p:sp>
        <p:nvSpPr>
          <p:cNvPr id="4" name="Slide Number Placeholder 3">
            <a:extLst>
              <a:ext uri="{FF2B5EF4-FFF2-40B4-BE49-F238E27FC236}">
                <a16:creationId xmlns:a16="http://schemas.microsoft.com/office/drawing/2014/main" id="{458A8AD0-C93D-E0A2-6F8D-5DC4C1CCC0A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53</a:t>
            </a:fld>
            <a:endParaRPr lang="en-US"/>
          </a:p>
        </p:txBody>
      </p:sp>
      <p:graphicFrame>
        <p:nvGraphicFramePr>
          <p:cNvPr id="5" name="Table 4">
            <a:extLst>
              <a:ext uri="{FF2B5EF4-FFF2-40B4-BE49-F238E27FC236}">
                <a16:creationId xmlns:a16="http://schemas.microsoft.com/office/drawing/2014/main" id="{5AE31AAC-E57C-DB17-6192-545E63E62386}"/>
              </a:ext>
            </a:extLst>
          </p:cNvPr>
          <p:cNvGraphicFramePr>
            <a:graphicFrameLocks noGrp="1"/>
          </p:cNvGraphicFramePr>
          <p:nvPr>
            <p:extLst>
              <p:ext uri="{D42A27DB-BD31-4B8C-83A1-F6EECF244321}">
                <p14:modId xmlns:p14="http://schemas.microsoft.com/office/powerpoint/2010/main" val="326627115"/>
              </p:ext>
            </p:extLst>
          </p:nvPr>
        </p:nvGraphicFramePr>
        <p:xfrm>
          <a:off x="0" y="1476736"/>
          <a:ext cx="12192000" cy="4350084"/>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558232566"/>
                    </a:ext>
                  </a:extLst>
                </a:gridCol>
                <a:gridCol w="4064000">
                  <a:extLst>
                    <a:ext uri="{9D8B030D-6E8A-4147-A177-3AD203B41FA5}">
                      <a16:colId xmlns:a16="http://schemas.microsoft.com/office/drawing/2014/main" val="4048128168"/>
                    </a:ext>
                  </a:extLst>
                </a:gridCol>
                <a:gridCol w="4064000">
                  <a:extLst>
                    <a:ext uri="{9D8B030D-6E8A-4147-A177-3AD203B41FA5}">
                      <a16:colId xmlns:a16="http://schemas.microsoft.com/office/drawing/2014/main" val="2005355084"/>
                    </a:ext>
                  </a:extLst>
                </a:gridCol>
              </a:tblGrid>
              <a:tr h="491021">
                <a:tc>
                  <a:txBody>
                    <a:bodyPr/>
                    <a:lstStyle/>
                    <a:p>
                      <a:pPr marL="0" marR="0">
                        <a:lnSpc>
                          <a:spcPct val="107000"/>
                        </a:lnSpc>
                        <a:spcBef>
                          <a:spcPts val="0"/>
                        </a:spcBef>
                        <a:spcAft>
                          <a:spcPts val="0"/>
                        </a:spcAft>
                      </a:pPr>
                      <a:r>
                        <a:rPr lang="en-US" sz="900" b="1" kern="0">
                          <a:solidFill>
                            <a:schemeClr val="bg2"/>
                          </a:solidFill>
                          <a:effectLst/>
                          <a:latin typeface="Arial Black" panose="020B0A04020102020204" pitchFamily="34" charset="0"/>
                        </a:rPr>
                        <a:t>Rapanut, Randall</a:t>
                      </a:r>
                      <a:endPar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randall.rapanut@ped.nm.gov</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panose="020B0A04020102020204" pitchFamily="34" charset="0"/>
                        </a:rPr>
                        <a:t>Assistant Deputy Director of Data &amp; Finance</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tx2"/>
                    </a:solidFill>
                  </a:tcPr>
                </a:tc>
                <a:extLst>
                  <a:ext uri="{0D108BD9-81ED-4DB2-BD59-A6C34878D82A}">
                    <a16:rowId xmlns:a16="http://schemas.microsoft.com/office/drawing/2014/main" val="1813833686"/>
                  </a:ext>
                </a:extLst>
              </a:tr>
              <a:tr h="578074">
                <a:tc>
                  <a:txBody>
                    <a:bodyPr/>
                    <a:lstStyle/>
                    <a:p>
                      <a:pPr marL="0" marR="0">
                        <a:lnSpc>
                          <a:spcPct val="107000"/>
                        </a:lnSpc>
                        <a:spcBef>
                          <a:spcPts val="0"/>
                        </a:spcBef>
                        <a:spcAft>
                          <a:spcPts val="0"/>
                        </a:spcAft>
                      </a:pPr>
                      <a:r>
                        <a:rPr lang="en-US" sz="900" b="1" kern="0">
                          <a:solidFill>
                            <a:schemeClr val="bg2"/>
                          </a:solidFill>
                          <a:effectLst/>
                          <a:latin typeface="Arial Black" panose="020B0A04020102020204" pitchFamily="34" charset="0"/>
                        </a:rPr>
                        <a:t>Cordova, Trudy</a:t>
                      </a:r>
                      <a:endPar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panose="020B0A04020102020204" pitchFamily="34" charset="0"/>
                        </a:rPr>
                        <a:t>trudy.cordova@ped.nm.gov</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panose="020B0A04020102020204" pitchFamily="34" charset="0"/>
                        </a:rPr>
                        <a:t>Education Administrator, Professional Development</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tx2"/>
                    </a:solidFill>
                  </a:tcPr>
                </a:tc>
                <a:extLst>
                  <a:ext uri="{0D108BD9-81ED-4DB2-BD59-A6C34878D82A}">
                    <a16:rowId xmlns:a16="http://schemas.microsoft.com/office/drawing/2014/main" val="2923703042"/>
                  </a:ext>
                </a:extLst>
              </a:tr>
              <a:tr h="578074">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Dinsmore, Jessica</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jessica.dinsmore@ped.nm.gov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Education Administrator, Program and Support Specialist</a:t>
                      </a:r>
                    </a:p>
                  </a:txBody>
                  <a:tcPr marL="95234" marR="95234" marT="47617" marB="47617" anchor="ctr">
                    <a:solidFill>
                      <a:schemeClr val="tx2"/>
                    </a:solidFill>
                  </a:tcPr>
                </a:tc>
                <a:extLst>
                  <a:ext uri="{0D108BD9-81ED-4DB2-BD59-A6C34878D82A}">
                    <a16:rowId xmlns:a16="http://schemas.microsoft.com/office/drawing/2014/main" val="3671462520"/>
                  </a:ext>
                </a:extLst>
              </a:tr>
              <a:tr h="515589">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Burkett, Tammy</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tamara.burkett@ped.nm.gov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Education Administrator Data Analyst</a:t>
                      </a:r>
                    </a:p>
                  </a:txBody>
                  <a:tcPr marL="95234" marR="95234" marT="47617" marB="47617" anchor="ctr">
                    <a:solidFill>
                      <a:schemeClr val="tx2"/>
                    </a:solidFill>
                  </a:tcPr>
                </a:tc>
                <a:extLst>
                  <a:ext uri="{0D108BD9-81ED-4DB2-BD59-A6C34878D82A}">
                    <a16:rowId xmlns:a16="http://schemas.microsoft.com/office/drawing/2014/main" val="4194773897"/>
                  </a:ext>
                </a:extLst>
              </a:tr>
              <a:tr h="578074">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Hedrick, Yaling</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yaling.hedrick@ped.nm.gov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Education Administrator Program &amp; Support monitor</a:t>
                      </a:r>
                    </a:p>
                  </a:txBody>
                  <a:tcPr marL="95234" marR="95234" marT="47617" marB="47617" anchor="ctr">
                    <a:solidFill>
                      <a:schemeClr val="tx2"/>
                    </a:solidFill>
                  </a:tcPr>
                </a:tc>
                <a:extLst>
                  <a:ext uri="{0D108BD9-81ED-4DB2-BD59-A6C34878D82A}">
                    <a16:rowId xmlns:a16="http://schemas.microsoft.com/office/drawing/2014/main" val="1134620395"/>
                  </a:ext>
                </a:extLst>
              </a:tr>
              <a:tr h="578074">
                <a:tc>
                  <a:txBody>
                    <a:bodyPr/>
                    <a:lstStyle/>
                    <a:p>
                      <a:pPr marL="0" marR="0">
                        <a:lnSpc>
                          <a:spcPct val="107000"/>
                        </a:lnSpc>
                        <a:spcBef>
                          <a:spcPts val="0"/>
                        </a:spcBef>
                        <a:spcAft>
                          <a:spcPts val="0"/>
                        </a:spcAft>
                      </a:pPr>
                      <a:r>
                        <a:rPr lang="en-US" sz="900" b="1" kern="100" dirty="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Gonzales, Kim</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kimberly.gonzales1@ped.nm.gov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Education Administrator Program &amp; Support Specialist </a:t>
                      </a:r>
                    </a:p>
                  </a:txBody>
                  <a:tcPr marL="95234" marR="95234" marT="47617" marB="47617" anchor="ctr">
                    <a:solidFill>
                      <a:schemeClr val="tx2"/>
                    </a:solidFill>
                  </a:tcPr>
                </a:tc>
                <a:extLst>
                  <a:ext uri="{0D108BD9-81ED-4DB2-BD59-A6C34878D82A}">
                    <a16:rowId xmlns:a16="http://schemas.microsoft.com/office/drawing/2014/main" val="3623248437"/>
                  </a:ext>
                </a:extLst>
              </a:tr>
              <a:tr h="515589">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Ellis, Kaity</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kaitlin.ellis@ped.nm.gov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dirty="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Social &amp; Community Coordinator</a:t>
                      </a:r>
                    </a:p>
                  </a:txBody>
                  <a:tcPr marL="95234" marR="95234" marT="47617" marB="47617" anchor="ctr">
                    <a:solidFill>
                      <a:schemeClr val="tx2"/>
                    </a:solidFill>
                  </a:tcPr>
                </a:tc>
                <a:extLst>
                  <a:ext uri="{0D108BD9-81ED-4DB2-BD59-A6C34878D82A}">
                    <a16:rowId xmlns:a16="http://schemas.microsoft.com/office/drawing/2014/main" val="2589675539"/>
                  </a:ext>
                </a:extLst>
              </a:tr>
              <a:tr h="515589">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Campbell, Natalie</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dirty="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natalie.campbell@ped.nm.gov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dirty="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Assistant General Counsel</a:t>
                      </a:r>
                    </a:p>
                  </a:txBody>
                  <a:tcPr marL="95234" marR="95234" marT="47617" marB="47617" anchor="ctr">
                    <a:solidFill>
                      <a:schemeClr val="tx2"/>
                    </a:solidFill>
                  </a:tcPr>
                </a:tc>
                <a:extLst>
                  <a:ext uri="{0D108BD9-81ED-4DB2-BD59-A6C34878D82A}">
                    <a16:rowId xmlns:a16="http://schemas.microsoft.com/office/drawing/2014/main" val="3395030610"/>
                  </a:ext>
                </a:extLst>
              </a:tr>
            </a:tbl>
          </a:graphicData>
        </a:graphic>
      </p:graphicFrame>
      <p:graphicFrame>
        <p:nvGraphicFramePr>
          <p:cNvPr id="3" name="Table 2">
            <a:extLst>
              <a:ext uri="{FF2B5EF4-FFF2-40B4-BE49-F238E27FC236}">
                <a16:creationId xmlns:a16="http://schemas.microsoft.com/office/drawing/2014/main" id="{3D0D7E04-EC33-0027-1C3E-80BA3A6F40E1}"/>
              </a:ext>
            </a:extLst>
          </p:cNvPr>
          <p:cNvGraphicFramePr>
            <a:graphicFrameLocks noGrp="1"/>
          </p:cNvGraphicFramePr>
          <p:nvPr>
            <p:extLst>
              <p:ext uri="{D42A27DB-BD31-4B8C-83A1-F6EECF244321}">
                <p14:modId xmlns:p14="http://schemas.microsoft.com/office/powerpoint/2010/main" val="3124018320"/>
              </p:ext>
            </p:extLst>
          </p:nvPr>
        </p:nvGraphicFramePr>
        <p:xfrm>
          <a:off x="0" y="5826820"/>
          <a:ext cx="12192001" cy="515591"/>
        </p:xfrm>
        <a:graphic>
          <a:graphicData uri="http://schemas.openxmlformats.org/drawingml/2006/table">
            <a:tbl>
              <a:tblPr firstRow="1" firstCol="1" bandRow="1">
                <a:tableStyleId>{5C22544A-7EE6-4342-B048-85BDC9FD1C3A}</a:tableStyleId>
              </a:tblPr>
              <a:tblGrid>
                <a:gridCol w="4061013">
                  <a:extLst>
                    <a:ext uri="{9D8B030D-6E8A-4147-A177-3AD203B41FA5}">
                      <a16:colId xmlns:a16="http://schemas.microsoft.com/office/drawing/2014/main" val="114048629"/>
                    </a:ext>
                  </a:extLst>
                </a:gridCol>
                <a:gridCol w="4065220">
                  <a:extLst>
                    <a:ext uri="{9D8B030D-6E8A-4147-A177-3AD203B41FA5}">
                      <a16:colId xmlns:a16="http://schemas.microsoft.com/office/drawing/2014/main" val="136489587"/>
                    </a:ext>
                  </a:extLst>
                </a:gridCol>
                <a:gridCol w="4065768">
                  <a:extLst>
                    <a:ext uri="{9D8B030D-6E8A-4147-A177-3AD203B41FA5}">
                      <a16:colId xmlns:a16="http://schemas.microsoft.com/office/drawing/2014/main" val="667300276"/>
                    </a:ext>
                  </a:extLst>
                </a:gridCol>
              </a:tblGrid>
              <a:tr h="515591">
                <a:tc>
                  <a:txBody>
                    <a:bodyPr/>
                    <a:lstStyle/>
                    <a:p>
                      <a:pPr marL="0" marR="0">
                        <a:lnSpc>
                          <a:spcPct val="107000"/>
                        </a:lnSpc>
                        <a:spcBef>
                          <a:spcPts val="0"/>
                        </a:spcBef>
                        <a:spcAft>
                          <a:spcPts val="0"/>
                        </a:spcAft>
                      </a:pPr>
                      <a:r>
                        <a:rPr lang="en-US" sz="900" kern="0" dirty="0">
                          <a:solidFill>
                            <a:schemeClr val="bg2"/>
                          </a:solidFill>
                          <a:effectLst/>
                          <a:latin typeface="Arial Black"/>
                          <a:ea typeface="Aptos" panose="020B0004020202020204" pitchFamily="34" charset="0"/>
                          <a:cs typeface="Times New Roman"/>
                        </a:rPr>
                        <a:t>Esparza, Leticia</a:t>
                      </a:r>
                      <a:endParaRPr lang="en-US" sz="900" kern="100" dirty="0">
                        <a:solidFill>
                          <a:schemeClr val="bg2"/>
                        </a:solidFill>
                        <a:effectLst/>
                        <a:latin typeface="Arial Black"/>
                        <a:ea typeface="Aptos" panose="020B0004020202020204" pitchFamily="34" charset="0"/>
                        <a:cs typeface="Times New Roman"/>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kern="100" dirty="0">
                          <a:solidFill>
                            <a:schemeClr val="bg2"/>
                          </a:solidFill>
                          <a:effectLst/>
                          <a:latin typeface="Arial Black"/>
                          <a:ea typeface="Aptos" panose="020B0004020202020204" pitchFamily="34" charset="0"/>
                          <a:cs typeface="Times New Roman"/>
                          <a:hlinkClick r:id="rId3">
                            <a:extLst>
                              <a:ext uri="{A12FA001-AC4F-418D-AE19-62706E023703}">
                                <ahyp:hlinkClr xmlns:ahyp="http://schemas.microsoft.com/office/drawing/2018/hyperlinkcolor" val="tx"/>
                              </a:ext>
                            </a:extLst>
                          </a:hlinkClick>
                        </a:rPr>
                        <a:t>leticia.esparza@ped.nm.gov</a:t>
                      </a:r>
                      <a:r>
                        <a:rPr lang="en-US" sz="900" b="0" kern="100" dirty="0">
                          <a:solidFill>
                            <a:schemeClr val="bg2"/>
                          </a:solidFill>
                          <a:effectLst/>
                          <a:latin typeface="Arial Black"/>
                          <a:ea typeface="Aptos" panose="020B0004020202020204" pitchFamily="34" charset="0"/>
                          <a:cs typeface="Times New Roman"/>
                        </a:rPr>
                        <a:t> </a:t>
                      </a: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100" dirty="0">
                          <a:solidFill>
                            <a:schemeClr val="bg2"/>
                          </a:solidFill>
                          <a:effectLst/>
                          <a:latin typeface="Arial Black"/>
                          <a:ea typeface="Aptos" panose="020B0004020202020204" pitchFamily="34" charset="0"/>
                          <a:cs typeface="Times New Roman" panose="02020603050405020304" pitchFamily="18" charset="0"/>
                        </a:rPr>
                        <a:t>Administrative Assistant</a:t>
                      </a:r>
                    </a:p>
                  </a:txBody>
                  <a:tcPr marL="95234" marR="95234" marT="47617" marB="47617" anchor="ctr">
                    <a:solidFill>
                      <a:schemeClr val="bg1">
                        <a:lumMod val="95000"/>
                      </a:schemeClr>
                    </a:solidFill>
                  </a:tcPr>
                </a:tc>
                <a:extLst>
                  <a:ext uri="{0D108BD9-81ED-4DB2-BD59-A6C34878D82A}">
                    <a16:rowId xmlns:a16="http://schemas.microsoft.com/office/drawing/2014/main" val="2227944119"/>
                  </a:ext>
                </a:extLst>
              </a:tr>
            </a:tbl>
          </a:graphicData>
        </a:graphic>
      </p:graphicFrame>
      <p:graphicFrame>
        <p:nvGraphicFramePr>
          <p:cNvPr id="6" name="Table 5">
            <a:extLst>
              <a:ext uri="{FF2B5EF4-FFF2-40B4-BE49-F238E27FC236}">
                <a16:creationId xmlns:a16="http://schemas.microsoft.com/office/drawing/2014/main" id="{B0E59A89-400D-AB08-D856-8A1C78E6DD70}"/>
              </a:ext>
            </a:extLst>
          </p:cNvPr>
          <p:cNvGraphicFramePr>
            <a:graphicFrameLocks noGrp="1"/>
          </p:cNvGraphicFramePr>
          <p:nvPr>
            <p:extLst>
              <p:ext uri="{D42A27DB-BD31-4B8C-83A1-F6EECF244321}">
                <p14:modId xmlns:p14="http://schemas.microsoft.com/office/powerpoint/2010/main" val="3469570490"/>
              </p:ext>
            </p:extLst>
          </p:nvPr>
        </p:nvGraphicFramePr>
        <p:xfrm>
          <a:off x="-1" y="6342410"/>
          <a:ext cx="12192001" cy="515589"/>
        </p:xfrm>
        <a:graphic>
          <a:graphicData uri="http://schemas.openxmlformats.org/drawingml/2006/table">
            <a:tbl>
              <a:tblPr firstRow="1" firstCol="1" bandRow="1">
                <a:tableStyleId>{5C22544A-7EE6-4342-B048-85BDC9FD1C3A}</a:tableStyleId>
              </a:tblPr>
              <a:tblGrid>
                <a:gridCol w="4061013">
                  <a:extLst>
                    <a:ext uri="{9D8B030D-6E8A-4147-A177-3AD203B41FA5}">
                      <a16:colId xmlns:a16="http://schemas.microsoft.com/office/drawing/2014/main" val="774320643"/>
                    </a:ext>
                  </a:extLst>
                </a:gridCol>
                <a:gridCol w="4063392">
                  <a:extLst>
                    <a:ext uri="{9D8B030D-6E8A-4147-A177-3AD203B41FA5}">
                      <a16:colId xmlns:a16="http://schemas.microsoft.com/office/drawing/2014/main" val="1640360479"/>
                    </a:ext>
                  </a:extLst>
                </a:gridCol>
                <a:gridCol w="4067596">
                  <a:extLst>
                    <a:ext uri="{9D8B030D-6E8A-4147-A177-3AD203B41FA5}">
                      <a16:colId xmlns:a16="http://schemas.microsoft.com/office/drawing/2014/main" val="4163655224"/>
                    </a:ext>
                  </a:extLst>
                </a:gridCol>
              </a:tblGrid>
              <a:tr h="515589">
                <a:tc>
                  <a:txBody>
                    <a:bodyPr/>
                    <a:lstStyle/>
                    <a:p>
                      <a:pPr marL="0" marR="0">
                        <a:lnSpc>
                          <a:spcPct val="107000"/>
                        </a:lnSpc>
                        <a:spcBef>
                          <a:spcPts val="0"/>
                        </a:spcBef>
                        <a:spcAft>
                          <a:spcPts val="0"/>
                        </a:spcAft>
                      </a:pPr>
                      <a:r>
                        <a:rPr lang="en-US" sz="900" kern="100">
                          <a:solidFill>
                            <a:schemeClr val="bg2"/>
                          </a:solidFill>
                          <a:effectLst/>
                          <a:latin typeface="Arial Black"/>
                          <a:ea typeface="Aptos" panose="020B0004020202020204" pitchFamily="34" charset="0"/>
                          <a:cs typeface="Times New Roman"/>
                        </a:rPr>
                        <a:t>Ghosh, Sushmita</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kern="100" dirty="0">
                          <a:solidFill>
                            <a:schemeClr val="bg2"/>
                          </a:solidFill>
                          <a:effectLst/>
                          <a:latin typeface="Arial Black"/>
                          <a:ea typeface="Aptos" panose="020B0004020202020204" pitchFamily="34" charset="0"/>
                          <a:cs typeface="Times New Roman"/>
                          <a:hlinkClick r:id="rId4">
                            <a:extLst>
                              <a:ext uri="{A12FA001-AC4F-418D-AE19-62706E023703}">
                                <ahyp:hlinkClr xmlns:ahyp="http://schemas.microsoft.com/office/drawing/2018/hyperlinkcolor" val="tx"/>
                              </a:ext>
                            </a:extLst>
                          </a:hlinkClick>
                        </a:rPr>
                        <a:t>sushmita.ghosh@ped.nm.gov</a:t>
                      </a:r>
                      <a:r>
                        <a:rPr lang="en-US" sz="900" b="0" kern="100" dirty="0">
                          <a:solidFill>
                            <a:schemeClr val="bg2"/>
                          </a:solidFill>
                          <a:effectLst/>
                          <a:latin typeface="Arial Black"/>
                          <a:ea typeface="Aptos" panose="020B0004020202020204" pitchFamily="34" charset="0"/>
                          <a:cs typeface="Times New Roman"/>
                        </a:rPr>
                        <a:t>  </a:t>
                      </a: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100" dirty="0">
                          <a:solidFill>
                            <a:schemeClr val="bg2"/>
                          </a:solidFill>
                          <a:effectLst/>
                          <a:latin typeface="Arial Black"/>
                          <a:ea typeface="Aptos" panose="020B0004020202020204" pitchFamily="34" charset="0"/>
                          <a:cs typeface="Times New Roman"/>
                        </a:rPr>
                        <a:t>Financial Coordinator III</a:t>
                      </a:r>
                    </a:p>
                  </a:txBody>
                  <a:tcPr marL="95234" marR="95234" marT="47617" marB="47617" anchor="ctr">
                    <a:solidFill>
                      <a:schemeClr val="bg1">
                        <a:lumMod val="95000"/>
                      </a:schemeClr>
                    </a:solidFill>
                  </a:tcPr>
                </a:tc>
                <a:extLst>
                  <a:ext uri="{0D108BD9-81ED-4DB2-BD59-A6C34878D82A}">
                    <a16:rowId xmlns:a16="http://schemas.microsoft.com/office/drawing/2014/main" val="3183687255"/>
                  </a:ext>
                </a:extLst>
              </a:tr>
            </a:tbl>
          </a:graphicData>
        </a:graphic>
      </p:graphicFrame>
    </p:spTree>
    <p:extLst>
      <p:ext uri="{BB962C8B-B14F-4D97-AF65-F5344CB8AC3E}">
        <p14:creationId xmlns:p14="http://schemas.microsoft.com/office/powerpoint/2010/main" val="714203666"/>
      </p:ext>
    </p:extLst>
  </p:cSld>
  <p:clrMapOvr>
    <a:masterClrMapping/>
  </p:clrMapOvr>
  <p:transition spd="slow">
    <p:push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C36226-9E93-BD07-B2FD-B3E588E75F3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54</a:t>
            </a:fld>
            <a:endParaRPr lang="en-US"/>
          </a:p>
        </p:txBody>
      </p:sp>
      <p:graphicFrame>
        <p:nvGraphicFramePr>
          <p:cNvPr id="5" name="Table 4">
            <a:extLst>
              <a:ext uri="{FF2B5EF4-FFF2-40B4-BE49-F238E27FC236}">
                <a16:creationId xmlns:a16="http://schemas.microsoft.com/office/drawing/2014/main" id="{5894B304-53FB-8E26-7482-8BC2D4E4A89D}"/>
              </a:ext>
            </a:extLst>
          </p:cNvPr>
          <p:cNvGraphicFramePr>
            <a:graphicFrameLocks noGrp="1"/>
          </p:cNvGraphicFramePr>
          <p:nvPr>
            <p:extLst>
              <p:ext uri="{D42A27DB-BD31-4B8C-83A1-F6EECF244321}">
                <p14:modId xmlns:p14="http://schemas.microsoft.com/office/powerpoint/2010/main" val="893941874"/>
              </p:ext>
            </p:extLst>
          </p:nvPr>
        </p:nvGraphicFramePr>
        <p:xfrm>
          <a:off x="-1" y="1515036"/>
          <a:ext cx="12192001" cy="5342964"/>
        </p:xfrm>
        <a:graphic>
          <a:graphicData uri="http://schemas.openxmlformats.org/drawingml/2006/table">
            <a:tbl>
              <a:tblPr firstRow="1" firstCol="1" bandRow="1">
                <a:tableStyleId>{5C22544A-7EE6-4342-B048-85BDC9FD1C3A}</a:tableStyleId>
              </a:tblPr>
              <a:tblGrid>
                <a:gridCol w="4061013">
                  <a:extLst>
                    <a:ext uri="{9D8B030D-6E8A-4147-A177-3AD203B41FA5}">
                      <a16:colId xmlns:a16="http://schemas.microsoft.com/office/drawing/2014/main" val="3470670932"/>
                    </a:ext>
                  </a:extLst>
                </a:gridCol>
                <a:gridCol w="4991565">
                  <a:extLst>
                    <a:ext uri="{9D8B030D-6E8A-4147-A177-3AD203B41FA5}">
                      <a16:colId xmlns:a16="http://schemas.microsoft.com/office/drawing/2014/main" val="956122779"/>
                    </a:ext>
                  </a:extLst>
                </a:gridCol>
                <a:gridCol w="3139423">
                  <a:extLst>
                    <a:ext uri="{9D8B030D-6E8A-4147-A177-3AD203B41FA5}">
                      <a16:colId xmlns:a16="http://schemas.microsoft.com/office/drawing/2014/main" val="3979335520"/>
                    </a:ext>
                  </a:extLst>
                </a:gridCol>
              </a:tblGrid>
              <a:tr h="446318">
                <a:tc>
                  <a:txBody>
                    <a:bodyPr/>
                    <a:lstStyle/>
                    <a:p>
                      <a:pPr marL="0" marR="0">
                        <a:lnSpc>
                          <a:spcPct val="107000"/>
                        </a:lnSpc>
                        <a:spcBef>
                          <a:spcPts val="0"/>
                        </a:spcBef>
                        <a:spcAft>
                          <a:spcPts val="0"/>
                        </a:spcAft>
                      </a:pPr>
                      <a:r>
                        <a:rPr lang="en-US" sz="900" kern="0">
                          <a:solidFill>
                            <a:schemeClr val="bg2"/>
                          </a:solidFill>
                          <a:effectLst/>
                          <a:latin typeface="Arial Black"/>
                        </a:rPr>
                        <a:t>Cage, Margaret</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3">
                            <a:extLst>
                              <a:ext uri="{A12FA001-AC4F-418D-AE19-62706E023703}">
                                <ahyp:hlinkClr xmlns:ahyp="http://schemas.microsoft.com/office/drawing/2018/hyperlinkcolor" val="tx"/>
                              </a:ext>
                            </a:extLst>
                          </a:hlinkClick>
                        </a:rPr>
                        <a:t>margaret.cage@ped.nm.gov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a:rPr>
                        <a:t>Deputy Cabinet Secretary</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3718685198"/>
                  </a:ext>
                </a:extLst>
              </a:tr>
              <a:tr h="460769">
                <a:tc>
                  <a:txBody>
                    <a:bodyPr/>
                    <a:lstStyle/>
                    <a:p>
                      <a:pPr marL="0" marR="0">
                        <a:lnSpc>
                          <a:spcPct val="107000"/>
                        </a:lnSpc>
                        <a:spcBef>
                          <a:spcPts val="0"/>
                        </a:spcBef>
                        <a:spcAft>
                          <a:spcPts val="0"/>
                        </a:spcAft>
                      </a:pPr>
                      <a:r>
                        <a:rPr lang="en-US" sz="900" kern="0">
                          <a:solidFill>
                            <a:schemeClr val="bg2"/>
                          </a:solidFill>
                          <a:effectLst/>
                          <a:latin typeface="Arial Black"/>
                        </a:rPr>
                        <a:t>Jenkins, Tyre’</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4">
                            <a:extLst>
                              <a:ext uri="{A12FA001-AC4F-418D-AE19-62706E023703}">
                                <ahyp:hlinkClr xmlns:ahyp="http://schemas.microsoft.com/office/drawing/2018/hyperlinkcolor" val="tx"/>
                              </a:ext>
                            </a:extLst>
                          </a:hlinkClick>
                        </a:rPr>
                        <a:t>tyre.jenkins@ped.nm.gov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a:rPr>
                        <a:t>Deputy Director, Office of Special Education</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2717637208"/>
                  </a:ext>
                </a:extLst>
              </a:tr>
              <a:tr h="567688">
                <a:tc>
                  <a:txBody>
                    <a:bodyPr/>
                    <a:lstStyle/>
                    <a:p>
                      <a:pPr marL="0" marR="0">
                        <a:lnSpc>
                          <a:spcPct val="107000"/>
                        </a:lnSpc>
                        <a:spcBef>
                          <a:spcPts val="0"/>
                        </a:spcBef>
                        <a:spcAft>
                          <a:spcPts val="0"/>
                        </a:spcAft>
                      </a:pPr>
                      <a:r>
                        <a:rPr lang="en-US" sz="900" kern="0">
                          <a:solidFill>
                            <a:schemeClr val="bg2"/>
                          </a:solidFill>
                          <a:effectLst/>
                          <a:latin typeface="Arial Black"/>
                        </a:rPr>
                        <a:t>Marcotte, Charlene</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5">
                            <a:extLst>
                              <a:ext uri="{A12FA001-AC4F-418D-AE19-62706E023703}">
                                <ahyp:hlinkClr xmlns:ahyp="http://schemas.microsoft.com/office/drawing/2018/hyperlinkcolor" val="tx"/>
                              </a:ext>
                            </a:extLst>
                          </a:hlinkClick>
                        </a:rPr>
                        <a:t>charlene.marcotte@ped.nm.gov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a:rPr>
                        <a:t>Deputy Director of Data &amp; Finance</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4031116897"/>
                  </a:ext>
                </a:extLst>
              </a:tr>
              <a:tr h="548930">
                <a:tc>
                  <a:txBody>
                    <a:bodyPr/>
                    <a:lstStyle/>
                    <a:p>
                      <a:pPr marL="0" marR="0">
                        <a:lnSpc>
                          <a:spcPct val="107000"/>
                        </a:lnSpc>
                        <a:spcBef>
                          <a:spcPts val="0"/>
                        </a:spcBef>
                        <a:spcAft>
                          <a:spcPts val="0"/>
                        </a:spcAft>
                      </a:pPr>
                      <a:r>
                        <a:rPr lang="en-US" sz="900" kern="0">
                          <a:solidFill>
                            <a:schemeClr val="bg2"/>
                          </a:solidFill>
                          <a:effectLst/>
                          <a:latin typeface="Arial Black"/>
                        </a:rPr>
                        <a:t>Gill, Ria</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6">
                            <a:extLst>
                              <a:ext uri="{A12FA001-AC4F-418D-AE19-62706E023703}">
                                <ahyp:hlinkClr xmlns:ahyp="http://schemas.microsoft.com/office/drawing/2018/hyperlinkcolor" val="tx"/>
                              </a:ext>
                            </a:extLst>
                          </a:hlinkClick>
                        </a:rPr>
                        <a:t>ria.gill@ped.nm.gov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900" b="0">
                          <a:solidFill>
                            <a:schemeClr val="bg2"/>
                          </a:solidFill>
                          <a:latin typeface="Arial Black"/>
                        </a:rPr>
                        <a:t>Assistant Deputy Director, OSE</a:t>
                      </a:r>
                    </a:p>
                  </a:txBody>
                  <a:tcPr marL="95234" marR="95234" marT="182880" marB="182880" anchor="ctr">
                    <a:solidFill>
                      <a:schemeClr val="bg1">
                        <a:lumMod val="95000"/>
                      </a:schemeClr>
                    </a:solidFill>
                  </a:tcPr>
                </a:tc>
                <a:extLst>
                  <a:ext uri="{0D108BD9-81ED-4DB2-BD59-A6C34878D82A}">
                    <a16:rowId xmlns:a16="http://schemas.microsoft.com/office/drawing/2014/main" val="2419657079"/>
                  </a:ext>
                </a:extLst>
              </a:tr>
              <a:tr h="472567">
                <a:tc>
                  <a:txBody>
                    <a:bodyPr/>
                    <a:lstStyle/>
                    <a:p>
                      <a:pPr marL="0" marR="0">
                        <a:lnSpc>
                          <a:spcPct val="107000"/>
                        </a:lnSpc>
                        <a:spcBef>
                          <a:spcPts val="0"/>
                        </a:spcBef>
                        <a:spcAft>
                          <a:spcPts val="0"/>
                        </a:spcAft>
                      </a:pPr>
                      <a:r>
                        <a:rPr lang="en-US" sz="900" kern="100">
                          <a:solidFill>
                            <a:schemeClr val="bg2"/>
                          </a:solidFill>
                          <a:effectLst/>
                          <a:latin typeface="Arial Black"/>
                          <a:ea typeface="Aptos" panose="020B0004020202020204" pitchFamily="34" charset="0"/>
                          <a:cs typeface="Times New Roman"/>
                        </a:rPr>
                        <a:t>Santistevan, Monica</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none" kern="100">
                          <a:solidFill>
                            <a:schemeClr val="bg2"/>
                          </a:solidFill>
                          <a:effectLst/>
                          <a:latin typeface="Arial Black"/>
                          <a:ea typeface="Aptos" panose="020B0004020202020204" pitchFamily="34" charset="0"/>
                          <a:cs typeface="Times New Roman"/>
                          <a:hlinkClick r:id="rId7">
                            <a:extLst>
                              <a:ext uri="{A12FA001-AC4F-418D-AE19-62706E023703}">
                                <ahyp:hlinkClr xmlns:ahyp="http://schemas.microsoft.com/office/drawing/2018/hyperlinkcolor" val="tx"/>
                              </a:ext>
                            </a:extLst>
                          </a:hlinkClick>
                        </a:rPr>
                        <a:t>monica.santistevan@ped.nm.gov</a:t>
                      </a:r>
                      <a:r>
                        <a:rPr lang="en-US" sz="900" b="0" u="none" kern="100">
                          <a:solidFill>
                            <a:schemeClr val="bg2"/>
                          </a:solidFill>
                          <a:effectLst/>
                          <a:latin typeface="Arial Black"/>
                          <a:ea typeface="Aptos" panose="020B0004020202020204" pitchFamily="34" charset="0"/>
                          <a:cs typeface="Times New Roman"/>
                        </a:rPr>
                        <a:t> </a:t>
                      </a: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a:ea typeface="Aptos" panose="020B0004020202020204" pitchFamily="34" charset="0"/>
                          <a:cs typeface="Times New Roman"/>
                        </a:rPr>
                        <a:t>Program Support Specialist</a:t>
                      </a:r>
                    </a:p>
                  </a:txBody>
                  <a:tcPr marL="95234" marR="95234" marT="47617" marB="47617" anchor="ctr">
                    <a:solidFill>
                      <a:schemeClr val="bg1">
                        <a:lumMod val="95000"/>
                      </a:schemeClr>
                    </a:solidFill>
                  </a:tcPr>
                </a:tc>
                <a:extLst>
                  <a:ext uri="{0D108BD9-81ED-4DB2-BD59-A6C34878D82A}">
                    <a16:rowId xmlns:a16="http://schemas.microsoft.com/office/drawing/2014/main" val="2949660197"/>
                  </a:ext>
                </a:extLst>
              </a:tr>
              <a:tr h="506255">
                <a:tc>
                  <a:txBody>
                    <a:bodyPr/>
                    <a:lstStyle/>
                    <a:p>
                      <a:pPr marL="0" marR="0">
                        <a:lnSpc>
                          <a:spcPct val="107000"/>
                        </a:lnSpc>
                        <a:spcBef>
                          <a:spcPts val="0"/>
                        </a:spcBef>
                        <a:spcAft>
                          <a:spcPts val="0"/>
                        </a:spcAft>
                      </a:pPr>
                      <a:r>
                        <a:rPr lang="en-US" sz="900" kern="0">
                          <a:solidFill>
                            <a:schemeClr val="bg2"/>
                          </a:solidFill>
                          <a:effectLst/>
                          <a:latin typeface="Arial Black"/>
                        </a:rPr>
                        <a:t>Perea, Sharyn</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8">
                            <a:extLst>
                              <a:ext uri="{A12FA001-AC4F-418D-AE19-62706E023703}">
                                <ahyp:hlinkClr xmlns:ahyp="http://schemas.microsoft.com/office/drawing/2018/hyperlinkcolor" val="tx"/>
                              </a:ext>
                            </a:extLst>
                          </a:hlinkClick>
                        </a:rPr>
                        <a:t>sharyn.perea@ped.nm.gov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a:ea typeface="Aptos" panose="020B0004020202020204" pitchFamily="34" charset="0"/>
                          <a:cs typeface="Times New Roman"/>
                        </a:rPr>
                        <a:t>Dispute Resolution Coordinator</a:t>
                      </a:r>
                    </a:p>
                  </a:txBody>
                  <a:tcPr marL="95234" marR="95234" marT="47617" marB="47617" anchor="ctr">
                    <a:solidFill>
                      <a:schemeClr val="bg1">
                        <a:lumMod val="95000"/>
                      </a:schemeClr>
                    </a:solidFill>
                  </a:tcPr>
                </a:tc>
                <a:extLst>
                  <a:ext uri="{0D108BD9-81ED-4DB2-BD59-A6C34878D82A}">
                    <a16:rowId xmlns:a16="http://schemas.microsoft.com/office/drawing/2014/main" val="230532274"/>
                  </a:ext>
                </a:extLst>
              </a:tr>
              <a:tr h="563478">
                <a:tc>
                  <a:txBody>
                    <a:bodyPr/>
                    <a:lstStyle/>
                    <a:p>
                      <a:pPr marL="0" marR="0">
                        <a:lnSpc>
                          <a:spcPct val="107000"/>
                        </a:lnSpc>
                        <a:spcBef>
                          <a:spcPts val="0"/>
                        </a:spcBef>
                        <a:spcAft>
                          <a:spcPts val="0"/>
                        </a:spcAft>
                      </a:pPr>
                      <a:r>
                        <a:rPr lang="en-US" sz="900" kern="0">
                          <a:solidFill>
                            <a:schemeClr val="bg2"/>
                          </a:solidFill>
                          <a:effectLst/>
                          <a:latin typeface="Arial Black"/>
                        </a:rPr>
                        <a:t>Cassel, Elizabeth</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9">
                            <a:extLst>
                              <a:ext uri="{A12FA001-AC4F-418D-AE19-62706E023703}">
                                <ahyp:hlinkClr xmlns:ahyp="http://schemas.microsoft.com/office/drawing/2018/hyperlinkcolor" val="tx"/>
                              </a:ext>
                            </a:extLst>
                          </a:hlinkClick>
                        </a:rPr>
                        <a:t>elizabeth.cassel@ped.nm.gov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br>
                        <a:rPr lang="en-US" sz="900" b="0" kern="0">
                          <a:solidFill>
                            <a:srgbClr val="000000"/>
                          </a:solidFill>
                          <a:effectLst/>
                          <a:latin typeface="Arial Black"/>
                        </a:rPr>
                      </a:br>
                      <a:r>
                        <a:rPr lang="en-US" sz="900" b="0" kern="0">
                          <a:solidFill>
                            <a:schemeClr val="bg2"/>
                          </a:solidFill>
                          <a:effectLst/>
                          <a:latin typeface="Arial Black"/>
                        </a:rPr>
                        <a:t>Parent and Community Liaison,</a:t>
                      </a:r>
                      <a:br>
                        <a:rPr lang="en-US" sz="900" b="0" kern="0">
                          <a:solidFill>
                            <a:srgbClr val="000000"/>
                          </a:solidFill>
                          <a:effectLst/>
                          <a:latin typeface="Arial Black"/>
                        </a:rPr>
                      </a:br>
                      <a:r>
                        <a:rPr lang="en-US" sz="900" b="0" kern="0">
                          <a:solidFill>
                            <a:schemeClr val="bg2"/>
                          </a:solidFill>
                          <a:effectLst/>
                          <a:latin typeface="Arial Black"/>
                        </a:rPr>
                        <a:t>Complaints and CAPS</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3840681843"/>
                  </a:ext>
                </a:extLst>
              </a:tr>
              <a:tr h="575966">
                <a:tc>
                  <a:txBody>
                    <a:bodyPr/>
                    <a:lstStyle/>
                    <a:p>
                      <a:pPr marL="0" marR="0">
                        <a:lnSpc>
                          <a:spcPct val="107000"/>
                        </a:lnSpc>
                        <a:spcBef>
                          <a:spcPts val="0"/>
                        </a:spcBef>
                        <a:spcAft>
                          <a:spcPts val="0"/>
                        </a:spcAft>
                      </a:pPr>
                      <a:r>
                        <a:rPr lang="en-US" sz="900" kern="0">
                          <a:solidFill>
                            <a:schemeClr val="bg2"/>
                          </a:solidFill>
                          <a:effectLst/>
                          <a:latin typeface="Arial Black"/>
                        </a:rPr>
                        <a:t>Pacheco, Lorie</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10">
                            <a:extLst>
                              <a:ext uri="{A12FA001-AC4F-418D-AE19-62706E023703}">
                                <ahyp:hlinkClr xmlns:ahyp="http://schemas.microsoft.com/office/drawing/2018/hyperlinkcolor" val="tx"/>
                              </a:ext>
                            </a:extLst>
                          </a:hlinkClick>
                        </a:rPr>
                        <a:t>lorie.pacheco@ped.nm.gov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a:rPr>
                        <a:t>General Supervision,</a:t>
                      </a:r>
                      <a:br>
                        <a:rPr lang="en-US" sz="900" b="0" kern="0">
                          <a:solidFill>
                            <a:srgbClr val="000000"/>
                          </a:solidFill>
                          <a:effectLst/>
                          <a:latin typeface="Arial Black"/>
                        </a:rPr>
                      </a:br>
                      <a:r>
                        <a:rPr lang="en-US" sz="900" b="0" kern="0">
                          <a:solidFill>
                            <a:schemeClr val="bg2"/>
                          </a:solidFill>
                          <a:effectLst/>
                          <a:latin typeface="Arial Black"/>
                        </a:rPr>
                        <a:t>Low Incidence,</a:t>
                      </a:r>
                      <a:br>
                        <a:rPr lang="en-US" sz="900" b="0" kern="0">
                          <a:solidFill>
                            <a:srgbClr val="000000"/>
                          </a:solidFill>
                          <a:effectLst/>
                          <a:latin typeface="Arial Black"/>
                        </a:rPr>
                      </a:br>
                      <a:r>
                        <a:rPr lang="en-US" sz="900" b="0" kern="0">
                          <a:solidFill>
                            <a:schemeClr val="bg2"/>
                          </a:solidFill>
                          <a:effectLst/>
                          <a:latin typeface="Arial Black"/>
                        </a:rPr>
                        <a:t>NIMAS/NIMAC</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4280217291"/>
                  </a:ext>
                </a:extLst>
              </a:tr>
              <a:tr h="460769">
                <a:tc>
                  <a:txBody>
                    <a:bodyPr/>
                    <a:lstStyle/>
                    <a:p>
                      <a:pPr marL="0" marR="0">
                        <a:lnSpc>
                          <a:spcPct val="107000"/>
                        </a:lnSpc>
                        <a:spcBef>
                          <a:spcPts val="0"/>
                        </a:spcBef>
                        <a:spcAft>
                          <a:spcPts val="0"/>
                        </a:spcAft>
                      </a:pPr>
                      <a:r>
                        <a:rPr lang="en-US" sz="900" kern="0">
                          <a:solidFill>
                            <a:schemeClr val="bg2"/>
                          </a:solidFill>
                          <a:effectLst/>
                          <a:latin typeface="Arial Black"/>
                        </a:rPr>
                        <a:t>Schweiger, Liz</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11">
                            <a:extLst>
                              <a:ext uri="{A12FA001-AC4F-418D-AE19-62706E023703}">
                                <ahyp:hlinkClr xmlns:ahyp="http://schemas.microsoft.com/office/drawing/2018/hyperlinkcolor" val="tx"/>
                              </a:ext>
                            </a:extLst>
                          </a:hlinkClick>
                        </a:rPr>
                        <a:t>liz.schweiger@ped.nm.gov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a:ea typeface="Aptos" panose="020B0004020202020204" pitchFamily="34" charset="0"/>
                          <a:cs typeface="Times New Roman"/>
                        </a:rPr>
                        <a:t>Education Administrator, Data Analyst, Indicator 13</a:t>
                      </a:r>
                      <a:endParaRPr lang="en-US" sz="900" b="0" kern="100">
                        <a:solidFill>
                          <a:schemeClr val="bg2"/>
                        </a:solidFill>
                        <a:effectLst/>
                        <a:latin typeface="Arial Black"/>
                        <a:ea typeface="Aptos" panose="020B0004020202020204" pitchFamily="34" charset="0"/>
                        <a:cs typeface="Times New Roman"/>
                      </a:endParaRPr>
                    </a:p>
                  </a:txBody>
                  <a:tcPr marL="95234" marR="95234" marT="47617" marB="47617" anchor="ctr">
                    <a:solidFill>
                      <a:schemeClr val="bg1">
                        <a:lumMod val="95000"/>
                      </a:schemeClr>
                    </a:solidFill>
                  </a:tcPr>
                </a:tc>
                <a:extLst>
                  <a:ext uri="{0D108BD9-81ED-4DB2-BD59-A6C34878D82A}">
                    <a16:rowId xmlns:a16="http://schemas.microsoft.com/office/drawing/2014/main" val="3410414079"/>
                  </a:ext>
                </a:extLst>
              </a:tr>
              <a:tr h="324951">
                <a:tc>
                  <a:txBody>
                    <a:bodyPr/>
                    <a:lstStyle/>
                    <a:p>
                      <a:pPr marL="0" marR="0">
                        <a:lnSpc>
                          <a:spcPct val="107000"/>
                        </a:lnSpc>
                        <a:spcBef>
                          <a:spcPts val="0"/>
                        </a:spcBef>
                        <a:spcAft>
                          <a:spcPts val="0"/>
                        </a:spcAft>
                      </a:pPr>
                      <a:r>
                        <a:rPr lang="en-US" sz="900" kern="100">
                          <a:solidFill>
                            <a:schemeClr val="bg2"/>
                          </a:solidFill>
                          <a:effectLst/>
                          <a:latin typeface="Arial Black"/>
                          <a:ea typeface="Aptos" panose="020B0004020202020204" pitchFamily="34" charset="0"/>
                          <a:cs typeface="Times New Roman"/>
                        </a:rPr>
                        <a:t>Sellers, Kaylock </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dirty="0">
                          <a:solidFill>
                            <a:schemeClr val="bg2"/>
                          </a:solidFill>
                          <a:effectLst/>
                          <a:latin typeface="Arial Black"/>
                          <a:ea typeface="Aptos" panose="020B0004020202020204" pitchFamily="34" charset="0"/>
                          <a:cs typeface="Times New Roman"/>
                          <a:hlinkClick r:id="rId12">
                            <a:extLst>
                              <a:ext uri="{A12FA001-AC4F-418D-AE19-62706E023703}">
                                <ahyp:hlinkClr xmlns:ahyp="http://schemas.microsoft.com/office/drawing/2018/hyperlinkcolor" val="tx"/>
                              </a:ext>
                            </a:extLst>
                          </a:hlinkClick>
                        </a:rPr>
                        <a:t>kaylock.sellers@ped.nm.gov</a:t>
                      </a:r>
                      <a:endParaRPr lang="en-US" sz="900" b="0" u="sng" kern="100" dirty="0">
                        <a:solidFill>
                          <a:schemeClr val="bg2"/>
                        </a:solidFill>
                        <a:effectLst/>
                        <a:latin typeface="Arial Black"/>
                        <a:cs typeface="Times New Roman"/>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a:ea typeface="Aptos" panose="020B0004020202020204" pitchFamily="34" charset="0"/>
                          <a:cs typeface="Times New Roman"/>
                        </a:rPr>
                        <a:t>Financial Coordinator </a:t>
                      </a:r>
                    </a:p>
                  </a:txBody>
                  <a:tcPr marL="95234" marR="95234" marT="47617" marB="47617" anchor="ctr">
                    <a:solidFill>
                      <a:schemeClr val="bg1">
                        <a:lumMod val="95000"/>
                      </a:schemeClr>
                    </a:solidFill>
                  </a:tcPr>
                </a:tc>
                <a:extLst>
                  <a:ext uri="{0D108BD9-81ED-4DB2-BD59-A6C34878D82A}">
                    <a16:rowId xmlns:a16="http://schemas.microsoft.com/office/drawing/2014/main" val="3758807853"/>
                  </a:ext>
                </a:extLst>
              </a:tr>
              <a:tr h="415273">
                <a:tc>
                  <a:txBody>
                    <a:bodyPr/>
                    <a:lstStyle/>
                    <a:p>
                      <a:pPr marL="0" marR="0">
                        <a:lnSpc>
                          <a:spcPct val="107000"/>
                        </a:lnSpc>
                        <a:spcBef>
                          <a:spcPts val="0"/>
                        </a:spcBef>
                        <a:spcAft>
                          <a:spcPts val="0"/>
                        </a:spcAft>
                      </a:pPr>
                      <a:r>
                        <a:rPr lang="en-US" sz="900" kern="0">
                          <a:solidFill>
                            <a:schemeClr val="bg2"/>
                          </a:solidFill>
                          <a:effectLst/>
                          <a:latin typeface="Arial Black"/>
                        </a:rPr>
                        <a:t>Quick, Catherine</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13">
                            <a:extLst>
                              <a:ext uri="{A12FA001-AC4F-418D-AE19-62706E023703}">
                                <ahyp:hlinkClr xmlns:ahyp="http://schemas.microsoft.com/office/drawing/2018/hyperlinkcolor" val="tx"/>
                              </a:ext>
                            </a:extLst>
                          </a:hlinkClick>
                        </a:rPr>
                        <a:t>catherine.Quick@ped.nm.gov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dirty="0">
                          <a:solidFill>
                            <a:schemeClr val="bg2"/>
                          </a:solidFill>
                          <a:effectLst/>
                          <a:latin typeface="Arial Black"/>
                        </a:rPr>
                        <a:t>General Supervision</a:t>
                      </a:r>
                      <a:endParaRPr lang="en-US" sz="900" b="0" kern="0" dirty="0">
                        <a:solidFill>
                          <a:srgbClr val="000000"/>
                        </a:solidFill>
                        <a:effectLst/>
                        <a:latin typeface="Arial Black"/>
                      </a:endParaRPr>
                    </a:p>
                  </a:txBody>
                  <a:tcPr marL="95234" marR="95234" marT="47617" marB="47617" anchor="ctr">
                    <a:solidFill>
                      <a:schemeClr val="bg1">
                        <a:lumMod val="95000"/>
                      </a:schemeClr>
                    </a:solidFill>
                  </a:tcPr>
                </a:tc>
                <a:extLst>
                  <a:ext uri="{0D108BD9-81ED-4DB2-BD59-A6C34878D82A}">
                    <a16:rowId xmlns:a16="http://schemas.microsoft.com/office/drawing/2014/main" val="2203640649"/>
                  </a:ext>
                </a:extLst>
              </a:tr>
            </a:tbl>
          </a:graphicData>
        </a:graphic>
      </p:graphicFrame>
      <p:sp>
        <p:nvSpPr>
          <p:cNvPr id="9" name="TextBox 8">
            <a:extLst>
              <a:ext uri="{FF2B5EF4-FFF2-40B4-BE49-F238E27FC236}">
                <a16:creationId xmlns:a16="http://schemas.microsoft.com/office/drawing/2014/main" id="{DA6C5511-D99A-579F-557E-375C5B8523F4}"/>
              </a:ext>
            </a:extLst>
          </p:cNvPr>
          <p:cNvSpPr txBox="1"/>
          <p:nvPr/>
        </p:nvSpPr>
        <p:spPr>
          <a:xfrm>
            <a:off x="-1" y="807150"/>
            <a:ext cx="12192000" cy="707886"/>
          </a:xfrm>
          <a:prstGeom prst="rect">
            <a:avLst/>
          </a:prstGeom>
          <a:noFill/>
        </p:spPr>
        <p:txBody>
          <a:bodyPr wrap="square" rtlCol="0">
            <a:spAutoFit/>
          </a:bodyPr>
          <a:lstStyle/>
          <a:p>
            <a:pPr algn="ctr"/>
            <a:r>
              <a:rPr lang="en-US" sz="4000" b="1" dirty="0">
                <a:solidFill>
                  <a:schemeClr val="bg1"/>
                </a:solidFill>
                <a:latin typeface="Arial Black" panose="020B0A04020102020204" pitchFamily="34" charset="0"/>
                <a:cs typeface="Calibri" panose="020F0502020204030204" pitchFamily="34" charset="0"/>
              </a:rPr>
              <a:t>Contact List</a:t>
            </a:r>
          </a:p>
        </p:txBody>
      </p:sp>
    </p:spTree>
    <p:extLst>
      <p:ext uri="{BB962C8B-B14F-4D97-AF65-F5344CB8AC3E}">
        <p14:creationId xmlns:p14="http://schemas.microsoft.com/office/powerpoint/2010/main" val="3737329958"/>
      </p:ext>
    </p:extLst>
  </p:cSld>
  <p:clrMapOvr>
    <a:masterClrMapping/>
  </p:clrMapOvr>
  <p:transition spd="slow">
    <p:push dir="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DE99C4"/>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C8F6FE-18AD-7106-6369-63C106F5BC76}"/>
              </a:ext>
            </a:extLst>
          </p:cNvPr>
          <p:cNvSpPr txBox="1"/>
          <p:nvPr/>
        </p:nvSpPr>
        <p:spPr>
          <a:xfrm>
            <a:off x="0" y="767031"/>
            <a:ext cx="12192000" cy="707886"/>
          </a:xfrm>
          <a:prstGeom prst="rect">
            <a:avLst/>
          </a:prstGeom>
          <a:noFill/>
        </p:spPr>
        <p:txBody>
          <a:bodyPr wrap="square" rtlCol="0">
            <a:spAutoFit/>
          </a:bodyPr>
          <a:lstStyle/>
          <a:p>
            <a:pPr algn="ctr"/>
            <a:r>
              <a:rPr lang="en-US" sz="4000" b="1">
                <a:solidFill>
                  <a:schemeClr val="bg1"/>
                </a:solidFill>
                <a:latin typeface="Arial Black" panose="020B0A04020102020204" pitchFamily="34" charset="0"/>
              </a:rPr>
              <a:t>Mark Your Calendars!</a:t>
            </a:r>
          </a:p>
        </p:txBody>
      </p:sp>
      <p:pic>
        <p:nvPicPr>
          <p:cNvPr id="17410" name="Picture 2" descr="Candy Hearts Pictures | Download Free Images on Unsplash">
            <a:extLst>
              <a:ext uri="{FF2B5EF4-FFF2-40B4-BE49-F238E27FC236}">
                <a16:creationId xmlns:a16="http://schemas.microsoft.com/office/drawing/2014/main" id="{716C72E2-E2F4-E14A-5DFF-7D6B06E82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62744"/>
            <a:ext cx="9716655" cy="539525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4BF8D92-621D-142C-89B1-4939592419F8}"/>
              </a:ext>
            </a:extLst>
          </p:cNvPr>
          <p:cNvSpPr txBox="1"/>
          <p:nvPr/>
        </p:nvSpPr>
        <p:spPr>
          <a:xfrm>
            <a:off x="7102911" y="2693850"/>
            <a:ext cx="4657288" cy="2462213"/>
          </a:xfrm>
          <a:prstGeom prst="rect">
            <a:avLst/>
          </a:prstGeom>
          <a:solidFill>
            <a:srgbClr val="B299F4"/>
          </a:solidFill>
          <a:effectLst>
            <a:glow rad="127000">
              <a:srgbClr val="DE99C4"/>
            </a:glow>
          </a:effectLst>
        </p:spPr>
        <p:txBody>
          <a:bodyPr wrap="square" rtlCol="0">
            <a:spAutoFit/>
          </a:bodyPr>
          <a:lstStyle/>
          <a:p>
            <a:pPr marL="114300" indent="0" algn="ctr">
              <a:buNone/>
            </a:pPr>
            <a:r>
              <a:rPr lang="en-US" b="1" dirty="0">
                <a:solidFill>
                  <a:schemeClr val="bg1"/>
                </a:solidFill>
                <a:latin typeface="Arial Black" panose="020B0A04020102020204" pitchFamily="34" charset="0"/>
              </a:rPr>
              <a:t>March 18</a:t>
            </a:r>
            <a:r>
              <a:rPr lang="en-US" sz="1400" b="1" dirty="0">
                <a:solidFill>
                  <a:schemeClr val="bg1"/>
                </a:solidFill>
                <a:latin typeface="Arial Black" panose="020B0A04020102020204" pitchFamily="34" charset="0"/>
              </a:rPr>
              <a:t>, 2025 </a:t>
            </a:r>
          </a:p>
          <a:p>
            <a:pPr marL="114300" indent="0" algn="ctr">
              <a:buNone/>
            </a:pPr>
            <a:r>
              <a:rPr lang="en-US" sz="1400" b="1" dirty="0">
                <a:solidFill>
                  <a:schemeClr val="bg1"/>
                </a:solidFill>
                <a:latin typeface="Arial Black" panose="020B0A04020102020204" pitchFamily="34" charset="0"/>
              </a:rPr>
              <a:t>Time: </a:t>
            </a:r>
            <a:r>
              <a:rPr lang="en-US" b="1" dirty="0">
                <a:solidFill>
                  <a:srgbClr val="B91F2F"/>
                </a:solidFill>
                <a:latin typeface="Arial Black" panose="020B0A04020102020204" pitchFamily="34" charset="0"/>
              </a:rPr>
              <a:t>9:00</a:t>
            </a:r>
            <a:r>
              <a:rPr lang="en-US" b="1" dirty="0">
                <a:solidFill>
                  <a:schemeClr val="bg1"/>
                </a:solidFill>
                <a:latin typeface="Arial Black" panose="020B0A04020102020204" pitchFamily="34" charset="0"/>
              </a:rPr>
              <a:t> a.m.</a:t>
            </a:r>
            <a:r>
              <a:rPr lang="en-US" sz="1400" b="1" dirty="0">
                <a:solidFill>
                  <a:schemeClr val="bg1"/>
                </a:solidFill>
                <a:latin typeface="Arial Black" panose="020B0A04020102020204" pitchFamily="34" charset="0"/>
              </a:rPr>
              <a:t> – TBD</a:t>
            </a:r>
          </a:p>
          <a:p>
            <a:pPr marL="114300" indent="0" algn="ctr">
              <a:buNone/>
            </a:pPr>
            <a:r>
              <a:rPr lang="en-US" sz="1400" b="1" dirty="0">
                <a:solidFill>
                  <a:schemeClr val="bg1"/>
                </a:solidFill>
                <a:latin typeface="Arial Black" panose="020B0A04020102020204" pitchFamily="34" charset="0"/>
              </a:rPr>
              <a:t>Location: Virtual, Microsoft Teams Click here to join the meeting</a:t>
            </a:r>
          </a:p>
          <a:p>
            <a:pPr marL="114300" indent="0" algn="ctr">
              <a:buNone/>
            </a:pPr>
            <a:r>
              <a:rPr lang="en-US" sz="1400" b="1" u="sng" dirty="0">
                <a:solidFill>
                  <a:srgbClr val="B91F2F"/>
                </a:solidFill>
                <a:effectLst/>
                <a:latin typeface="Arial Black"/>
                <a:ea typeface="Aptos" panose="020B0004020202020204" pitchFamily="34" charset="0"/>
                <a:cs typeface="Aptos" panose="020B0004020202020204" pitchFamily="34" charset="0"/>
                <a:hlinkClick r:id="rId4">
                  <a:extLst>
                    <a:ext uri="{A12FA001-AC4F-418D-AE19-62706E023703}">
                      <ahyp:hlinkClr xmlns:ahyp="http://schemas.microsoft.com/office/drawing/2018/hyperlinkcolor" val="tx"/>
                    </a:ext>
                  </a:extLst>
                </a:hlinkClick>
              </a:rPr>
              <a:t>Click here to join the meeting</a:t>
            </a:r>
            <a:r>
              <a:rPr lang="en-US" sz="1400" b="1" dirty="0">
                <a:solidFill>
                  <a:srgbClr val="B91F2F"/>
                </a:solidFill>
                <a:latin typeface="Arial Black"/>
                <a:ea typeface="Aptos" panose="020B0004020202020204" pitchFamily="34" charset="0"/>
                <a:cs typeface="Aptos" panose="020B0004020202020204" pitchFamily="34" charset="0"/>
              </a:rPr>
              <a:t> </a:t>
            </a:r>
            <a:endParaRPr lang="en-US" sz="1400" b="1" dirty="0">
              <a:solidFill>
                <a:srgbClr val="B91F2F"/>
              </a:solidFill>
              <a:latin typeface="Arial Black"/>
            </a:endParaRPr>
          </a:p>
          <a:p>
            <a:pPr marL="114300" indent="0" algn="ctr">
              <a:buNone/>
            </a:pPr>
            <a:r>
              <a:rPr lang="en-US" sz="1400" b="1" dirty="0">
                <a:solidFill>
                  <a:schemeClr val="bg1"/>
                </a:solidFill>
                <a:latin typeface="Arial Black" panose="020B0A04020102020204" pitchFamily="34" charset="0"/>
              </a:rPr>
              <a:t>Meeting ID: 252 341 847 618 </a:t>
            </a:r>
            <a:br>
              <a:rPr lang="en-US" sz="1400" b="1" dirty="0">
                <a:solidFill>
                  <a:schemeClr val="bg1"/>
                </a:solidFill>
                <a:latin typeface="Arial Black" panose="020B0A04020102020204" pitchFamily="34" charset="0"/>
              </a:rPr>
            </a:br>
            <a:r>
              <a:rPr lang="en-US" sz="1400" b="1" dirty="0">
                <a:solidFill>
                  <a:schemeClr val="bg1"/>
                </a:solidFill>
                <a:latin typeface="Arial Black" panose="020B0A04020102020204" pitchFamily="34" charset="0"/>
              </a:rPr>
              <a:t>Passcode: 7tVTBm </a:t>
            </a:r>
          </a:p>
          <a:p>
            <a:pPr marL="114300" indent="0" algn="ctr">
              <a:buNone/>
            </a:pPr>
            <a:r>
              <a:rPr lang="en-US" sz="1400" b="1" dirty="0">
                <a:solidFill>
                  <a:schemeClr val="bg1"/>
                </a:solidFill>
                <a:latin typeface="Arial Black" panose="020B0A04020102020204" pitchFamily="34" charset="0"/>
              </a:rPr>
              <a:t>Or call in (audio only) </a:t>
            </a:r>
          </a:p>
          <a:p>
            <a:pPr marL="114300" indent="0" algn="ctr">
              <a:buNone/>
            </a:pPr>
            <a:r>
              <a:rPr lang="en-US" sz="1400" b="1" dirty="0">
                <a:solidFill>
                  <a:schemeClr val="bg1"/>
                </a:solidFill>
                <a:latin typeface="Arial Black" panose="020B0A04020102020204" pitchFamily="34" charset="0"/>
              </a:rPr>
              <a:t>+1 505-312-4308,,779020632# </a:t>
            </a:r>
          </a:p>
          <a:p>
            <a:pPr marL="114300" indent="0" algn="ctr">
              <a:buNone/>
            </a:pPr>
            <a:r>
              <a:rPr lang="en-US" sz="1400" b="1" dirty="0">
                <a:solidFill>
                  <a:schemeClr val="bg1"/>
                </a:solidFill>
                <a:latin typeface="Arial Black" panose="020B0A04020102020204" pitchFamily="34" charset="0"/>
              </a:rPr>
              <a:t>Phone Conference ID: 779 020 632# </a:t>
            </a:r>
          </a:p>
          <a:p>
            <a:pPr marL="114300" indent="0" algn="ctr">
              <a:buNone/>
            </a:pPr>
            <a:r>
              <a:rPr lang="en-US" sz="1400" dirty="0">
                <a:latin typeface="Arial Black" panose="020B0A04020102020204" pitchFamily="34" charset="0"/>
              </a:rPr>
              <a:t> </a:t>
            </a:r>
          </a:p>
        </p:txBody>
      </p:sp>
      <p:sp>
        <p:nvSpPr>
          <p:cNvPr id="2" name="Slide Number Placeholder 1">
            <a:extLst>
              <a:ext uri="{FF2B5EF4-FFF2-40B4-BE49-F238E27FC236}">
                <a16:creationId xmlns:a16="http://schemas.microsoft.com/office/drawing/2014/main" id="{2EF358D0-7FA0-5BA5-3EE3-387057F67569}"/>
              </a:ext>
            </a:extLst>
          </p:cNvPr>
          <p:cNvSpPr>
            <a:spLocks noGrp="1"/>
          </p:cNvSpPr>
          <p:nvPr>
            <p:ph type="sldNum" sz="quarter" idx="12"/>
          </p:nvPr>
        </p:nvSpPr>
        <p:spPr>
          <a:xfrm>
            <a:off x="10722845" y="6583680"/>
            <a:ext cx="1371600" cy="274320"/>
          </a:xfrm>
        </p:spPr>
        <p:txBody>
          <a:bodyPr/>
          <a:lstStyle/>
          <a:p>
            <a:fld id="{B6F15528-21DE-4FAA-801E-634DDDAF4B2B}" type="slidenum">
              <a:rPr lang="en-US" smtClean="0"/>
              <a:pPr/>
              <a:t>55</a:t>
            </a:fld>
            <a:endParaRPr lang="en-US" dirty="0"/>
          </a:p>
        </p:txBody>
      </p:sp>
    </p:spTree>
    <p:extLst>
      <p:ext uri="{BB962C8B-B14F-4D97-AF65-F5344CB8AC3E}">
        <p14:creationId xmlns:p14="http://schemas.microsoft.com/office/powerpoint/2010/main" val="1688831943"/>
      </p:ext>
    </p:extLst>
  </p:cSld>
  <p:clrMapOvr>
    <a:masterClrMapping/>
  </p:clrMapOvr>
  <p:transition spd="slow">
    <p:push dir="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51944"/>
        </a:solidFill>
        <a:effectLst/>
      </p:bgPr>
    </p:bg>
    <p:spTree>
      <p:nvGrpSpPr>
        <p:cNvPr id="1" name="Shape 70"/>
        <p:cNvGrpSpPr/>
        <p:nvPr/>
      </p:nvGrpSpPr>
      <p:grpSpPr>
        <a:xfrm>
          <a:off x="0" y="0"/>
          <a:ext cx="0" cy="0"/>
          <a:chOff x="0" y="0"/>
          <a:chExt cx="0" cy="0"/>
        </a:xfrm>
      </p:grpSpPr>
      <p:sp>
        <p:nvSpPr>
          <p:cNvPr id="71" name="Google Shape;71;p15"/>
          <p:cNvSpPr txBox="1"/>
          <p:nvPr/>
        </p:nvSpPr>
        <p:spPr>
          <a:xfrm>
            <a:off x="6052000" y="4341668"/>
            <a:ext cx="5508800" cy="1230874"/>
          </a:xfrm>
          <a:prstGeom prst="rect">
            <a:avLst/>
          </a:prstGeom>
          <a:noFill/>
          <a:ln>
            <a:noFill/>
          </a:ln>
        </p:spPr>
        <p:txBody>
          <a:bodyPr spcFirstLastPara="1" wrap="square" lIns="121900" tIns="121900" rIns="121900" bIns="121900" anchor="t" anchorCtr="0">
            <a:spAutoFit/>
          </a:bodyPr>
          <a:lstStyle/>
          <a:p>
            <a:pPr algn="ctr" defTabSz="1219170"/>
            <a:r>
              <a:rPr lang="en" sz="2133" b="1">
                <a:solidFill>
                  <a:srgbClr val="FFFFFF"/>
                </a:solidFill>
                <a:latin typeface="Avenir"/>
                <a:ea typeface="Avenir"/>
                <a:cs typeface="Avenir"/>
                <a:sym typeface="Avenir"/>
              </a:rPr>
              <a:t>Personalized interactive activities </a:t>
            </a:r>
            <a:endParaRPr sz="2133" b="1">
              <a:solidFill>
                <a:srgbClr val="FFFFFF"/>
              </a:solidFill>
              <a:latin typeface="Avenir"/>
              <a:ea typeface="Avenir"/>
              <a:cs typeface="Avenir"/>
              <a:sym typeface="Avenir"/>
            </a:endParaRPr>
          </a:p>
          <a:p>
            <a:pPr algn="ctr" defTabSz="1219170"/>
            <a:r>
              <a:rPr lang="en" sz="2133" b="1">
                <a:solidFill>
                  <a:srgbClr val="FFFFFF"/>
                </a:solidFill>
                <a:latin typeface="Avenir"/>
                <a:ea typeface="Avenir"/>
                <a:cs typeface="Avenir"/>
                <a:sym typeface="Avenir"/>
              </a:rPr>
              <a:t>based on research</a:t>
            </a:r>
            <a:r>
              <a:rPr lang="en" sz="2133">
                <a:solidFill>
                  <a:srgbClr val="FFFFFF"/>
                </a:solidFill>
                <a:latin typeface="Avenir"/>
                <a:ea typeface="Avenir"/>
                <a:cs typeface="Avenir"/>
                <a:sym typeface="Avenir"/>
              </a:rPr>
              <a:t> to help </a:t>
            </a:r>
            <a:r>
              <a:rPr lang="en" sz="2133" b="1">
                <a:solidFill>
                  <a:srgbClr val="FFFFFF"/>
                </a:solidFill>
                <a:latin typeface="Avenir"/>
                <a:ea typeface="Avenir"/>
                <a:cs typeface="Avenir"/>
                <a:sym typeface="Avenir"/>
              </a:rPr>
              <a:t>child learn, practice and stay engaged</a:t>
            </a:r>
            <a:endParaRPr sz="1600"/>
          </a:p>
        </p:txBody>
      </p:sp>
      <p:sp>
        <p:nvSpPr>
          <p:cNvPr id="72" name="Google Shape;72;p15"/>
          <p:cNvSpPr txBox="1"/>
          <p:nvPr/>
        </p:nvSpPr>
        <p:spPr>
          <a:xfrm>
            <a:off x="92100" y="1920667"/>
            <a:ext cx="4000000" cy="902643"/>
          </a:xfrm>
          <a:prstGeom prst="rect">
            <a:avLst/>
          </a:prstGeom>
          <a:noFill/>
          <a:ln>
            <a:noFill/>
          </a:ln>
        </p:spPr>
        <p:txBody>
          <a:bodyPr spcFirstLastPara="1" wrap="square" lIns="121900" tIns="121900" rIns="121900" bIns="121900" anchor="t" anchorCtr="0">
            <a:spAutoFit/>
          </a:bodyPr>
          <a:lstStyle/>
          <a:p>
            <a:pPr algn="ctr" defTabSz="1219170"/>
            <a:r>
              <a:rPr lang="en" sz="2133" b="1">
                <a:solidFill>
                  <a:srgbClr val="FFFFFF"/>
                </a:solidFill>
                <a:latin typeface="Avenir"/>
                <a:ea typeface="Avenir"/>
                <a:cs typeface="Avenir"/>
                <a:sym typeface="Avenir"/>
              </a:rPr>
              <a:t>Quality Speech therapy services via telehealth</a:t>
            </a:r>
            <a:endParaRPr sz="2133" b="1">
              <a:solidFill>
                <a:srgbClr val="FFFFFF"/>
              </a:solidFill>
              <a:latin typeface="Avenir"/>
              <a:ea typeface="Avenir"/>
              <a:cs typeface="Avenir"/>
              <a:sym typeface="Avenir"/>
            </a:endParaRPr>
          </a:p>
        </p:txBody>
      </p:sp>
      <p:sp>
        <p:nvSpPr>
          <p:cNvPr id="73" name="Google Shape;73;p15"/>
          <p:cNvSpPr txBox="1"/>
          <p:nvPr/>
        </p:nvSpPr>
        <p:spPr>
          <a:xfrm>
            <a:off x="1712467" y="6065501"/>
            <a:ext cx="8484000" cy="615513"/>
          </a:xfrm>
          <a:prstGeom prst="rect">
            <a:avLst/>
          </a:prstGeom>
          <a:noFill/>
          <a:ln>
            <a:noFill/>
          </a:ln>
        </p:spPr>
        <p:txBody>
          <a:bodyPr spcFirstLastPara="1" wrap="square" lIns="121900" tIns="121900" rIns="121900" bIns="121900" anchor="t" anchorCtr="0">
            <a:spAutoFit/>
          </a:bodyPr>
          <a:lstStyle/>
          <a:p>
            <a:pPr defTabSz="1219170"/>
            <a:r>
              <a:rPr lang="en" sz="2400" b="1">
                <a:solidFill>
                  <a:srgbClr val="FFFFFF"/>
                </a:solidFill>
                <a:latin typeface="Avenir"/>
                <a:ea typeface="Avenir"/>
                <a:cs typeface="Avenir"/>
                <a:sym typeface="Avenir"/>
              </a:rPr>
              <a:t>Services: assessments, treatment, IEP meetings and reports</a:t>
            </a:r>
            <a:endParaRPr sz="2400">
              <a:solidFill>
                <a:srgbClr val="FFFFFF"/>
              </a:solidFill>
              <a:latin typeface="Avenir"/>
              <a:ea typeface="Avenir"/>
              <a:cs typeface="Avenir"/>
              <a:sym typeface="Avenir"/>
            </a:endParaRPr>
          </a:p>
        </p:txBody>
      </p:sp>
      <p:pic>
        <p:nvPicPr>
          <p:cNvPr id="74" name="Google Shape;74;p15"/>
          <p:cNvPicPr preferRelativeResize="0"/>
          <p:nvPr/>
        </p:nvPicPr>
        <p:blipFill>
          <a:blip r:embed="rId3">
            <a:alphaModFix/>
          </a:blip>
          <a:stretch>
            <a:fillRect/>
          </a:stretch>
        </p:blipFill>
        <p:spPr>
          <a:xfrm>
            <a:off x="9580513" y="838201"/>
            <a:ext cx="855305" cy="847079"/>
          </a:xfrm>
          <a:prstGeom prst="rect">
            <a:avLst/>
          </a:prstGeom>
          <a:noFill/>
          <a:ln>
            <a:noFill/>
          </a:ln>
        </p:spPr>
      </p:pic>
      <p:pic>
        <p:nvPicPr>
          <p:cNvPr id="75" name="Google Shape;75;p15"/>
          <p:cNvPicPr preferRelativeResize="0"/>
          <p:nvPr/>
        </p:nvPicPr>
        <p:blipFill>
          <a:blip r:embed="rId4">
            <a:alphaModFix/>
          </a:blip>
          <a:stretch>
            <a:fillRect/>
          </a:stretch>
        </p:blipFill>
        <p:spPr>
          <a:xfrm>
            <a:off x="1536634" y="848016"/>
            <a:ext cx="835481" cy="827448"/>
          </a:xfrm>
          <a:prstGeom prst="rect">
            <a:avLst/>
          </a:prstGeom>
          <a:noFill/>
          <a:ln>
            <a:noFill/>
          </a:ln>
        </p:spPr>
      </p:pic>
      <p:pic>
        <p:nvPicPr>
          <p:cNvPr id="76" name="Google Shape;76;p15"/>
          <p:cNvPicPr preferRelativeResize="0"/>
          <p:nvPr/>
        </p:nvPicPr>
        <p:blipFill>
          <a:blip r:embed="rId5">
            <a:alphaModFix/>
          </a:blip>
          <a:stretch>
            <a:fillRect/>
          </a:stretch>
        </p:blipFill>
        <p:spPr>
          <a:xfrm>
            <a:off x="8269461" y="3480282"/>
            <a:ext cx="659681" cy="653337"/>
          </a:xfrm>
          <a:prstGeom prst="rect">
            <a:avLst/>
          </a:prstGeom>
          <a:noFill/>
          <a:ln>
            <a:noFill/>
          </a:ln>
        </p:spPr>
      </p:pic>
      <p:pic>
        <p:nvPicPr>
          <p:cNvPr id="77" name="Google Shape;77;p15"/>
          <p:cNvPicPr preferRelativeResize="0"/>
          <p:nvPr/>
        </p:nvPicPr>
        <p:blipFill>
          <a:blip r:embed="rId6">
            <a:alphaModFix/>
          </a:blip>
          <a:stretch>
            <a:fillRect/>
          </a:stretch>
        </p:blipFill>
        <p:spPr>
          <a:xfrm>
            <a:off x="5297571" y="838200"/>
            <a:ext cx="784059" cy="776517"/>
          </a:xfrm>
          <a:prstGeom prst="rect">
            <a:avLst/>
          </a:prstGeom>
          <a:noFill/>
          <a:ln>
            <a:noFill/>
          </a:ln>
        </p:spPr>
      </p:pic>
      <p:sp>
        <p:nvSpPr>
          <p:cNvPr id="78" name="Google Shape;78;p15"/>
          <p:cNvSpPr txBox="1"/>
          <p:nvPr/>
        </p:nvSpPr>
        <p:spPr>
          <a:xfrm>
            <a:off x="8008167" y="1920668"/>
            <a:ext cx="4000000" cy="902643"/>
          </a:xfrm>
          <a:prstGeom prst="rect">
            <a:avLst/>
          </a:prstGeom>
          <a:noFill/>
          <a:ln>
            <a:noFill/>
          </a:ln>
        </p:spPr>
        <p:txBody>
          <a:bodyPr spcFirstLastPara="1" wrap="square" lIns="121900" tIns="121900" rIns="121900" bIns="121900" anchor="t" anchorCtr="0">
            <a:spAutoFit/>
          </a:bodyPr>
          <a:lstStyle/>
          <a:p>
            <a:pPr algn="ctr" defTabSz="1219170"/>
            <a:r>
              <a:rPr lang="en" sz="2133" b="1">
                <a:solidFill>
                  <a:srgbClr val="FFFFFF"/>
                </a:solidFill>
                <a:latin typeface="Avenir"/>
                <a:ea typeface="Avenir"/>
                <a:cs typeface="Avenir"/>
                <a:sym typeface="Avenir"/>
              </a:rPr>
              <a:t>Collaboration and support for your school staff</a:t>
            </a:r>
            <a:endParaRPr sz="1600"/>
          </a:p>
        </p:txBody>
      </p:sp>
      <p:sp>
        <p:nvSpPr>
          <p:cNvPr id="79" name="Google Shape;79;p15"/>
          <p:cNvSpPr txBox="1"/>
          <p:nvPr/>
        </p:nvSpPr>
        <p:spPr>
          <a:xfrm>
            <a:off x="3851300" y="1920668"/>
            <a:ext cx="4000000" cy="902643"/>
          </a:xfrm>
          <a:prstGeom prst="rect">
            <a:avLst/>
          </a:prstGeom>
          <a:noFill/>
          <a:ln>
            <a:noFill/>
          </a:ln>
        </p:spPr>
        <p:txBody>
          <a:bodyPr spcFirstLastPara="1" wrap="square" lIns="121900" tIns="121900" rIns="121900" bIns="121900" anchor="t" anchorCtr="0">
            <a:spAutoFit/>
          </a:bodyPr>
          <a:lstStyle/>
          <a:p>
            <a:pPr algn="ctr" defTabSz="1219170"/>
            <a:r>
              <a:rPr lang="en" sz="2133" b="1">
                <a:solidFill>
                  <a:srgbClr val="FFFFFF"/>
                </a:solidFill>
                <a:latin typeface="Avenir"/>
                <a:ea typeface="Avenir"/>
                <a:cs typeface="Avenir"/>
                <a:sym typeface="Avenir"/>
              </a:rPr>
              <a:t>Experienced SLPs available to support your needs</a:t>
            </a:r>
            <a:endParaRPr sz="2133" b="1">
              <a:solidFill>
                <a:srgbClr val="FFFFFF"/>
              </a:solidFill>
              <a:latin typeface="Avenir"/>
              <a:ea typeface="Avenir"/>
              <a:cs typeface="Avenir"/>
              <a:sym typeface="Avenir"/>
            </a:endParaRPr>
          </a:p>
        </p:txBody>
      </p:sp>
      <p:sp>
        <p:nvSpPr>
          <p:cNvPr id="80" name="Google Shape;80;p15"/>
          <p:cNvSpPr txBox="1"/>
          <p:nvPr/>
        </p:nvSpPr>
        <p:spPr>
          <a:xfrm>
            <a:off x="586067" y="4341668"/>
            <a:ext cx="5191200" cy="902643"/>
          </a:xfrm>
          <a:prstGeom prst="rect">
            <a:avLst/>
          </a:prstGeom>
          <a:noFill/>
          <a:ln>
            <a:noFill/>
          </a:ln>
        </p:spPr>
        <p:txBody>
          <a:bodyPr spcFirstLastPara="1" wrap="square" lIns="121900" tIns="121900" rIns="121900" bIns="121900" anchor="t" anchorCtr="0">
            <a:spAutoFit/>
          </a:bodyPr>
          <a:lstStyle/>
          <a:p>
            <a:pPr algn="ctr" defTabSz="1219170"/>
            <a:r>
              <a:rPr lang="en" sz="2133" b="1">
                <a:solidFill>
                  <a:srgbClr val="FFFFFF"/>
                </a:solidFill>
                <a:latin typeface="Avenir"/>
                <a:ea typeface="Avenir"/>
                <a:cs typeface="Avenir"/>
                <a:sym typeface="Avenir"/>
              </a:rPr>
              <a:t>Streamlined progress tracking for seamless monitoring of progress and compliance</a:t>
            </a:r>
            <a:endParaRPr sz="1600"/>
          </a:p>
        </p:txBody>
      </p:sp>
      <p:sp>
        <p:nvSpPr>
          <p:cNvPr id="81" name="Google Shape;81;p15"/>
          <p:cNvSpPr/>
          <p:nvPr/>
        </p:nvSpPr>
        <p:spPr>
          <a:xfrm>
            <a:off x="1360379" y="632475"/>
            <a:ext cx="1188000" cy="1188000"/>
          </a:xfrm>
          <a:prstGeom prst="ellipse">
            <a:avLst/>
          </a:prstGeom>
          <a:noFill/>
          <a:ln w="12700" cap="flat" cmpd="sng">
            <a:solidFill>
              <a:schemeClr val="lt1"/>
            </a:solidFill>
            <a:prstDash val="solid"/>
            <a:round/>
            <a:headEnd type="none" w="sm" len="sm"/>
            <a:tailEnd type="none" w="sm" len="sm"/>
          </a:ln>
        </p:spPr>
        <p:txBody>
          <a:bodyPr spcFirstLastPara="1" wrap="square" lIns="121900" tIns="60933" rIns="121900" bIns="60933" anchor="ctr" anchorCtr="0">
            <a:noAutofit/>
          </a:bodyPr>
          <a:lstStyle/>
          <a:p>
            <a:pPr algn="ctr" defTabSz="1219170"/>
            <a:endParaRPr sz="1867">
              <a:solidFill>
                <a:srgbClr val="FFFFFF"/>
              </a:solidFill>
            </a:endParaRPr>
          </a:p>
        </p:txBody>
      </p:sp>
      <p:sp>
        <p:nvSpPr>
          <p:cNvPr id="82" name="Google Shape;82;p15"/>
          <p:cNvSpPr/>
          <p:nvPr/>
        </p:nvSpPr>
        <p:spPr>
          <a:xfrm>
            <a:off x="5095612" y="632475"/>
            <a:ext cx="1188000" cy="1188000"/>
          </a:xfrm>
          <a:prstGeom prst="ellipse">
            <a:avLst/>
          </a:prstGeom>
          <a:noFill/>
          <a:ln w="12700" cap="flat" cmpd="sng">
            <a:solidFill>
              <a:schemeClr val="lt1"/>
            </a:solidFill>
            <a:prstDash val="solid"/>
            <a:round/>
            <a:headEnd type="none" w="sm" len="sm"/>
            <a:tailEnd type="none" w="sm" len="sm"/>
          </a:ln>
        </p:spPr>
        <p:txBody>
          <a:bodyPr spcFirstLastPara="1" wrap="square" lIns="121900" tIns="60933" rIns="121900" bIns="60933" anchor="ctr" anchorCtr="0">
            <a:noAutofit/>
          </a:bodyPr>
          <a:lstStyle/>
          <a:p>
            <a:pPr algn="ctr" defTabSz="1219170"/>
            <a:endParaRPr sz="1867">
              <a:solidFill>
                <a:srgbClr val="FFFFFF"/>
              </a:solidFill>
            </a:endParaRPr>
          </a:p>
        </p:txBody>
      </p:sp>
      <p:sp>
        <p:nvSpPr>
          <p:cNvPr id="83" name="Google Shape;83;p15"/>
          <p:cNvSpPr/>
          <p:nvPr/>
        </p:nvSpPr>
        <p:spPr>
          <a:xfrm>
            <a:off x="9414179" y="667741"/>
            <a:ext cx="1188000" cy="1188000"/>
          </a:xfrm>
          <a:prstGeom prst="ellipse">
            <a:avLst/>
          </a:prstGeom>
          <a:noFill/>
          <a:ln w="12700" cap="flat" cmpd="sng">
            <a:solidFill>
              <a:schemeClr val="lt1"/>
            </a:solidFill>
            <a:prstDash val="solid"/>
            <a:round/>
            <a:headEnd type="none" w="sm" len="sm"/>
            <a:tailEnd type="none" w="sm" len="sm"/>
          </a:ln>
        </p:spPr>
        <p:txBody>
          <a:bodyPr spcFirstLastPara="1" wrap="square" lIns="121900" tIns="60933" rIns="121900" bIns="60933" anchor="ctr" anchorCtr="0">
            <a:noAutofit/>
          </a:bodyPr>
          <a:lstStyle/>
          <a:p>
            <a:pPr algn="ctr" defTabSz="1219170"/>
            <a:endParaRPr sz="1867">
              <a:solidFill>
                <a:srgbClr val="FFFFFF"/>
              </a:solidFill>
            </a:endParaRPr>
          </a:p>
        </p:txBody>
      </p:sp>
      <p:sp>
        <p:nvSpPr>
          <p:cNvPr id="84" name="Google Shape;84;p15"/>
          <p:cNvSpPr/>
          <p:nvPr/>
        </p:nvSpPr>
        <p:spPr>
          <a:xfrm>
            <a:off x="2587668" y="3186892"/>
            <a:ext cx="1188000" cy="1188000"/>
          </a:xfrm>
          <a:prstGeom prst="ellipse">
            <a:avLst/>
          </a:prstGeom>
          <a:noFill/>
          <a:ln w="12700" cap="flat" cmpd="sng">
            <a:solidFill>
              <a:schemeClr val="lt1"/>
            </a:solidFill>
            <a:prstDash val="solid"/>
            <a:round/>
            <a:headEnd type="none" w="sm" len="sm"/>
            <a:tailEnd type="none" w="sm" len="sm"/>
          </a:ln>
        </p:spPr>
        <p:txBody>
          <a:bodyPr spcFirstLastPara="1" wrap="square" lIns="121900" tIns="60933" rIns="121900" bIns="60933" anchor="ctr" anchorCtr="0">
            <a:noAutofit/>
          </a:bodyPr>
          <a:lstStyle/>
          <a:p>
            <a:pPr algn="ctr" defTabSz="1219170"/>
            <a:endParaRPr sz="1867">
              <a:solidFill>
                <a:srgbClr val="FFFFFF"/>
              </a:solidFill>
            </a:endParaRPr>
          </a:p>
        </p:txBody>
      </p:sp>
      <p:sp>
        <p:nvSpPr>
          <p:cNvPr id="85" name="Google Shape;85;p15"/>
          <p:cNvSpPr/>
          <p:nvPr/>
        </p:nvSpPr>
        <p:spPr>
          <a:xfrm>
            <a:off x="8005312" y="3186892"/>
            <a:ext cx="1188000" cy="1188000"/>
          </a:xfrm>
          <a:prstGeom prst="ellipse">
            <a:avLst/>
          </a:prstGeom>
          <a:noFill/>
          <a:ln w="12700" cap="flat" cmpd="sng">
            <a:solidFill>
              <a:schemeClr val="lt1"/>
            </a:solidFill>
            <a:prstDash val="solid"/>
            <a:round/>
            <a:headEnd type="none" w="sm" len="sm"/>
            <a:tailEnd type="none" w="sm" len="sm"/>
          </a:ln>
        </p:spPr>
        <p:txBody>
          <a:bodyPr spcFirstLastPara="1" wrap="square" lIns="121900" tIns="60933" rIns="121900" bIns="60933" anchor="ctr" anchorCtr="0">
            <a:noAutofit/>
          </a:bodyPr>
          <a:lstStyle/>
          <a:p>
            <a:pPr algn="ctr" defTabSz="1219170"/>
            <a:endParaRPr sz="1867">
              <a:solidFill>
                <a:srgbClr val="FFFFFF"/>
              </a:solidFill>
            </a:endParaRPr>
          </a:p>
        </p:txBody>
      </p:sp>
      <p:pic>
        <p:nvPicPr>
          <p:cNvPr id="86" name="Google Shape;86;p15"/>
          <p:cNvPicPr preferRelativeResize="0"/>
          <p:nvPr/>
        </p:nvPicPr>
        <p:blipFill>
          <a:blip r:embed="rId7">
            <a:alphaModFix/>
          </a:blip>
          <a:stretch>
            <a:fillRect/>
          </a:stretch>
        </p:blipFill>
        <p:spPr>
          <a:xfrm>
            <a:off x="2789639" y="3392648"/>
            <a:ext cx="784059" cy="77651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51944"/>
        </a:solidFill>
        <a:effectLst/>
      </p:bgPr>
    </p:bg>
    <p:spTree>
      <p:nvGrpSpPr>
        <p:cNvPr id="1" name="Shape 90"/>
        <p:cNvGrpSpPr/>
        <p:nvPr/>
      </p:nvGrpSpPr>
      <p:grpSpPr>
        <a:xfrm>
          <a:off x="0" y="0"/>
          <a:ext cx="0" cy="0"/>
          <a:chOff x="0" y="0"/>
          <a:chExt cx="0" cy="0"/>
        </a:xfrm>
      </p:grpSpPr>
      <p:sp>
        <p:nvSpPr>
          <p:cNvPr id="91" name="Google Shape;91;p16"/>
          <p:cNvSpPr/>
          <p:nvPr/>
        </p:nvSpPr>
        <p:spPr>
          <a:xfrm>
            <a:off x="101600" y="120767"/>
            <a:ext cx="12192000" cy="3199600"/>
          </a:xfrm>
          <a:prstGeom prst="rect">
            <a:avLst/>
          </a:prstGeom>
          <a:noFill/>
          <a:ln>
            <a:noFill/>
          </a:ln>
        </p:spPr>
        <p:txBody>
          <a:bodyPr spcFirstLastPara="1" wrap="square" lIns="121900" tIns="60933" rIns="121900" bIns="60933" anchor="t" anchorCtr="0">
            <a:noAutofit/>
          </a:bodyPr>
          <a:lstStyle/>
          <a:p>
            <a:pPr algn="ctr" defTabSz="1219170"/>
            <a:endParaRPr sz="4267" b="1">
              <a:solidFill>
                <a:srgbClr val="FFFFFF"/>
              </a:solidFill>
              <a:latin typeface="Avenir"/>
              <a:ea typeface="Avenir"/>
              <a:cs typeface="Avenir"/>
              <a:sym typeface="Avenir"/>
            </a:endParaRPr>
          </a:p>
          <a:p>
            <a:pPr algn="ctr" defTabSz="1219170"/>
            <a:endParaRPr sz="4267" b="1">
              <a:solidFill>
                <a:srgbClr val="FFFFFF"/>
              </a:solidFill>
              <a:latin typeface="Avenir"/>
              <a:ea typeface="Avenir"/>
              <a:cs typeface="Avenir"/>
              <a:sym typeface="Avenir"/>
            </a:endParaRPr>
          </a:p>
          <a:p>
            <a:pPr algn="ctr" defTabSz="1219170"/>
            <a:r>
              <a:rPr lang="en" sz="4267" b="1">
                <a:solidFill>
                  <a:srgbClr val="FFFFFF"/>
                </a:solidFill>
                <a:latin typeface="Avenir"/>
                <a:ea typeface="Avenir"/>
                <a:cs typeface="Avenir"/>
                <a:sym typeface="Avenir"/>
              </a:rPr>
              <a:t>OVER THE COMING MONTHS OUR TELEHEALTH PLATFORM WILL </a:t>
            </a:r>
            <a:endParaRPr sz="4267" b="1">
              <a:solidFill>
                <a:srgbClr val="FFFFFF"/>
              </a:solidFill>
              <a:latin typeface="Avenir"/>
              <a:ea typeface="Avenir"/>
              <a:cs typeface="Avenir"/>
              <a:sym typeface="Avenir"/>
            </a:endParaRPr>
          </a:p>
          <a:p>
            <a:pPr algn="ctr" defTabSz="1219170"/>
            <a:r>
              <a:rPr lang="en" sz="4267" b="1">
                <a:solidFill>
                  <a:srgbClr val="FFFFFF"/>
                </a:solidFill>
                <a:latin typeface="Avenir"/>
                <a:ea typeface="Avenir"/>
                <a:cs typeface="Avenir"/>
                <a:sym typeface="Avenir"/>
              </a:rPr>
              <a:t>INCREMENTALLY HELP GROW ACCESS TO </a:t>
            </a:r>
            <a:endParaRPr sz="4267" b="1">
              <a:solidFill>
                <a:srgbClr val="FFFFFF"/>
              </a:solidFill>
              <a:latin typeface="Avenir"/>
              <a:ea typeface="Avenir"/>
              <a:cs typeface="Avenir"/>
              <a:sym typeface="Avenir"/>
            </a:endParaRPr>
          </a:p>
          <a:p>
            <a:pPr algn="ctr" defTabSz="1219170"/>
            <a:r>
              <a:rPr lang="en" sz="4267" b="1">
                <a:solidFill>
                  <a:srgbClr val="FFFFFF"/>
                </a:solidFill>
                <a:latin typeface="Avenir"/>
                <a:ea typeface="Avenir"/>
                <a:cs typeface="Avenir"/>
                <a:sym typeface="Avenir"/>
              </a:rPr>
              <a:t>QUALITY SERVICES</a:t>
            </a:r>
            <a:endParaRPr sz="4267" b="1">
              <a:solidFill>
                <a:srgbClr val="FFFFFF"/>
              </a:solidFill>
              <a:latin typeface="Avenir"/>
              <a:ea typeface="Avenir"/>
              <a:cs typeface="Avenir"/>
              <a:sym typeface="Avenir"/>
            </a:endParaRPr>
          </a:p>
        </p:txBody>
      </p:sp>
      <p:sp>
        <p:nvSpPr>
          <p:cNvPr id="92" name="Google Shape;92;p16"/>
          <p:cNvSpPr/>
          <p:nvPr/>
        </p:nvSpPr>
        <p:spPr>
          <a:xfrm>
            <a:off x="8278284" y="3686628"/>
            <a:ext cx="6858000" cy="6858000"/>
          </a:xfrm>
          <a:prstGeom prst="ellipse">
            <a:avLst/>
          </a:prstGeom>
          <a:solidFill>
            <a:srgbClr val="2FBDA8"/>
          </a:solidFill>
          <a:ln>
            <a:noFill/>
          </a:ln>
        </p:spPr>
        <p:txBody>
          <a:bodyPr spcFirstLastPara="1" wrap="square" lIns="121900" tIns="60933" rIns="121900" bIns="60933" anchor="ctr" anchorCtr="0">
            <a:noAutofit/>
          </a:bodyPr>
          <a:lstStyle/>
          <a:p>
            <a:pPr algn="ctr" defTabSz="1219170"/>
            <a:endParaRPr sz="1867">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
        <p:cNvGrpSpPr/>
        <p:nvPr/>
      </p:nvGrpSpPr>
      <p:grpSpPr>
        <a:xfrm>
          <a:off x="0" y="0"/>
          <a:ext cx="0" cy="0"/>
          <a:chOff x="0" y="0"/>
          <a:chExt cx="0" cy="0"/>
        </a:xfrm>
      </p:grpSpPr>
      <p:sp>
        <p:nvSpPr>
          <p:cNvPr id="97" name="Google Shape;97;p17"/>
          <p:cNvSpPr txBox="1"/>
          <p:nvPr/>
        </p:nvSpPr>
        <p:spPr>
          <a:xfrm>
            <a:off x="7662600" y="1451333"/>
            <a:ext cx="4199600" cy="861734"/>
          </a:xfrm>
          <a:prstGeom prst="rect">
            <a:avLst/>
          </a:prstGeom>
          <a:noFill/>
          <a:ln>
            <a:noFill/>
          </a:ln>
        </p:spPr>
        <p:txBody>
          <a:bodyPr spcFirstLastPara="1" wrap="square" lIns="121900" tIns="121900" rIns="121900" bIns="121900" anchor="t" anchorCtr="0">
            <a:spAutoFit/>
          </a:bodyPr>
          <a:lstStyle/>
          <a:p>
            <a:pPr defTabSz="1219170">
              <a:buSzPts val="1500"/>
            </a:pPr>
            <a:r>
              <a:rPr lang="en" sz="2000" b="1">
                <a:solidFill>
                  <a:srgbClr val="FFAB40"/>
                </a:solidFill>
                <a:latin typeface="Avenir"/>
                <a:ea typeface="Avenir"/>
                <a:cs typeface="Avenir"/>
                <a:sym typeface="Avenir"/>
              </a:rPr>
              <a:t>Grow practice opportunities</a:t>
            </a:r>
            <a:r>
              <a:rPr lang="en" sz="2000" b="1">
                <a:solidFill>
                  <a:srgbClr val="151944"/>
                </a:solidFill>
                <a:latin typeface="Avenir"/>
                <a:ea typeface="Avenir"/>
                <a:cs typeface="Avenir"/>
                <a:sym typeface="Avenir"/>
              </a:rPr>
              <a:t> </a:t>
            </a:r>
            <a:endParaRPr sz="2000" b="1">
              <a:solidFill>
                <a:srgbClr val="151944"/>
              </a:solidFill>
              <a:latin typeface="Avenir"/>
              <a:ea typeface="Avenir"/>
              <a:cs typeface="Avenir"/>
              <a:sym typeface="Avenir"/>
            </a:endParaRPr>
          </a:p>
          <a:p>
            <a:pPr defTabSz="1219170">
              <a:buSzPts val="1500"/>
            </a:pPr>
            <a:r>
              <a:rPr lang="en" sz="2000" b="1">
                <a:solidFill>
                  <a:srgbClr val="151944"/>
                </a:solidFill>
                <a:latin typeface="Avenir"/>
                <a:ea typeface="Avenir"/>
                <a:cs typeface="Avenir"/>
                <a:sym typeface="Avenir"/>
              </a:rPr>
              <a:t>per student </a:t>
            </a:r>
            <a:r>
              <a:rPr lang="en" sz="2000" b="1">
                <a:solidFill>
                  <a:srgbClr val="FFAB40"/>
                </a:solidFill>
                <a:latin typeface="Avenir"/>
                <a:ea typeface="Avenir"/>
                <a:cs typeface="Avenir"/>
                <a:sym typeface="Avenir"/>
              </a:rPr>
              <a:t>via AI led support</a:t>
            </a:r>
            <a:endParaRPr sz="2000" b="1">
              <a:solidFill>
                <a:srgbClr val="FFAB40"/>
              </a:solidFill>
              <a:latin typeface="Avenir"/>
              <a:ea typeface="Avenir"/>
              <a:cs typeface="Avenir"/>
              <a:sym typeface="Avenir"/>
            </a:endParaRPr>
          </a:p>
        </p:txBody>
      </p:sp>
      <p:sp>
        <p:nvSpPr>
          <p:cNvPr id="98" name="Google Shape;98;p17"/>
          <p:cNvSpPr/>
          <p:nvPr/>
        </p:nvSpPr>
        <p:spPr>
          <a:xfrm>
            <a:off x="4783481" y="4412205"/>
            <a:ext cx="1164400" cy="348400"/>
          </a:xfrm>
          <a:prstGeom prst="roundRect">
            <a:avLst>
              <a:gd name="adj" fmla="val 8079"/>
            </a:avLst>
          </a:prstGeom>
          <a:noFill/>
          <a:ln>
            <a:noFill/>
          </a:ln>
        </p:spPr>
        <p:txBody>
          <a:bodyPr spcFirstLastPara="1" wrap="square" lIns="121900" tIns="121900" rIns="121900" bIns="121900" anchor="ctr" anchorCtr="0">
            <a:noAutofit/>
          </a:bodyPr>
          <a:lstStyle/>
          <a:p>
            <a:pPr defTabSz="1219170">
              <a:buSzPts val="700"/>
            </a:pPr>
            <a:r>
              <a:rPr lang="en" sz="933">
                <a:solidFill>
                  <a:srgbClr val="2C3742"/>
                </a:solidFill>
              </a:rPr>
              <a:t>Homework / Caregiver support</a:t>
            </a:r>
            <a:endParaRPr sz="933">
              <a:solidFill>
                <a:srgbClr val="2C3742"/>
              </a:solidFill>
            </a:endParaRPr>
          </a:p>
        </p:txBody>
      </p:sp>
      <p:sp>
        <p:nvSpPr>
          <p:cNvPr id="99" name="Google Shape;99;p17"/>
          <p:cNvSpPr/>
          <p:nvPr/>
        </p:nvSpPr>
        <p:spPr>
          <a:xfrm>
            <a:off x="2074533" y="3256333"/>
            <a:ext cx="2033600" cy="348400"/>
          </a:xfrm>
          <a:prstGeom prst="roundRect">
            <a:avLst>
              <a:gd name="adj" fmla="val 8079"/>
            </a:avLst>
          </a:prstGeom>
          <a:noFill/>
          <a:ln>
            <a:noFill/>
          </a:ln>
        </p:spPr>
        <p:txBody>
          <a:bodyPr spcFirstLastPara="1" wrap="square" lIns="121900" tIns="121900" rIns="121900" bIns="121900" anchor="ctr" anchorCtr="0">
            <a:noAutofit/>
          </a:bodyPr>
          <a:lstStyle/>
          <a:p>
            <a:pPr algn="ctr" defTabSz="1219170">
              <a:buSzPts val="700"/>
            </a:pPr>
            <a:r>
              <a:rPr lang="en" sz="933">
                <a:solidFill>
                  <a:srgbClr val="2C3742"/>
                </a:solidFill>
              </a:rPr>
              <a:t>Instead of scanned materials and</a:t>
            </a:r>
            <a:endParaRPr sz="933">
              <a:solidFill>
                <a:srgbClr val="2C3742"/>
              </a:solidFill>
            </a:endParaRPr>
          </a:p>
          <a:p>
            <a:pPr algn="ctr" defTabSz="1219170">
              <a:buSzPts val="700"/>
            </a:pPr>
            <a:r>
              <a:rPr lang="en" sz="933">
                <a:solidFill>
                  <a:srgbClr val="2C3742"/>
                </a:solidFill>
              </a:rPr>
              <a:t>games with limited interactivity</a:t>
            </a:r>
            <a:endParaRPr sz="933">
              <a:solidFill>
                <a:srgbClr val="2C3742"/>
              </a:solidFill>
            </a:endParaRPr>
          </a:p>
        </p:txBody>
      </p:sp>
      <p:cxnSp>
        <p:nvCxnSpPr>
          <p:cNvPr id="100" name="Google Shape;100;p17"/>
          <p:cNvCxnSpPr/>
          <p:nvPr/>
        </p:nvCxnSpPr>
        <p:spPr>
          <a:xfrm rot="10800000">
            <a:off x="6150633" y="2434300"/>
            <a:ext cx="0" cy="3534800"/>
          </a:xfrm>
          <a:prstGeom prst="straightConnector1">
            <a:avLst/>
          </a:prstGeom>
          <a:noFill/>
          <a:ln w="9525" cap="flat" cmpd="sng">
            <a:solidFill>
              <a:srgbClr val="CFCFC5"/>
            </a:solidFill>
            <a:prstDash val="solid"/>
            <a:round/>
            <a:headEnd type="none" w="sm" len="sm"/>
            <a:tailEnd type="none" w="sm" len="sm"/>
          </a:ln>
        </p:spPr>
      </p:cxnSp>
      <p:pic>
        <p:nvPicPr>
          <p:cNvPr id="101" name="Google Shape;101;p17"/>
          <p:cNvPicPr preferRelativeResize="0"/>
          <p:nvPr/>
        </p:nvPicPr>
        <p:blipFill rotWithShape="1">
          <a:blip r:embed="rId3">
            <a:alphaModFix/>
          </a:blip>
          <a:srcRect t="31375"/>
          <a:stretch/>
        </p:blipFill>
        <p:spPr>
          <a:xfrm>
            <a:off x="227449" y="4595179"/>
            <a:ext cx="1567132" cy="1318531"/>
          </a:xfrm>
          <a:prstGeom prst="rect">
            <a:avLst/>
          </a:prstGeom>
          <a:noFill/>
          <a:ln>
            <a:noFill/>
          </a:ln>
        </p:spPr>
      </p:pic>
      <p:pic>
        <p:nvPicPr>
          <p:cNvPr id="102" name="Google Shape;102;p17"/>
          <p:cNvPicPr preferRelativeResize="0"/>
          <p:nvPr/>
        </p:nvPicPr>
        <p:blipFill rotWithShape="1">
          <a:blip r:embed="rId4">
            <a:alphaModFix/>
          </a:blip>
          <a:srcRect l="4897" t="8372" r="6370" b="5227"/>
          <a:stretch/>
        </p:blipFill>
        <p:spPr>
          <a:xfrm>
            <a:off x="210163" y="3274856"/>
            <a:ext cx="1567147" cy="965512"/>
          </a:xfrm>
          <a:prstGeom prst="rect">
            <a:avLst/>
          </a:prstGeom>
          <a:noFill/>
          <a:ln>
            <a:noFill/>
          </a:ln>
        </p:spPr>
      </p:pic>
      <p:pic>
        <p:nvPicPr>
          <p:cNvPr id="103" name="Google Shape;103;p17"/>
          <p:cNvPicPr preferRelativeResize="0"/>
          <p:nvPr/>
        </p:nvPicPr>
        <p:blipFill rotWithShape="1">
          <a:blip r:embed="rId5">
            <a:alphaModFix/>
          </a:blip>
          <a:srcRect t="9154" b="5206"/>
          <a:stretch/>
        </p:blipFill>
        <p:spPr>
          <a:xfrm>
            <a:off x="2512284" y="3807734"/>
            <a:ext cx="1061867" cy="1188429"/>
          </a:xfrm>
          <a:prstGeom prst="rect">
            <a:avLst/>
          </a:prstGeom>
          <a:noFill/>
          <a:ln>
            <a:noFill/>
          </a:ln>
        </p:spPr>
      </p:pic>
      <p:sp>
        <p:nvSpPr>
          <p:cNvPr id="104" name="Google Shape;104;p17"/>
          <p:cNvSpPr/>
          <p:nvPr/>
        </p:nvSpPr>
        <p:spPr>
          <a:xfrm>
            <a:off x="4758788" y="3256339"/>
            <a:ext cx="1239600" cy="348400"/>
          </a:xfrm>
          <a:prstGeom prst="roundRect">
            <a:avLst>
              <a:gd name="adj" fmla="val 8079"/>
            </a:avLst>
          </a:prstGeom>
          <a:noFill/>
          <a:ln>
            <a:noFill/>
          </a:ln>
        </p:spPr>
        <p:txBody>
          <a:bodyPr spcFirstLastPara="1" wrap="square" lIns="121900" tIns="121900" rIns="121900" bIns="121900" anchor="ctr" anchorCtr="0">
            <a:noAutofit/>
          </a:bodyPr>
          <a:lstStyle/>
          <a:p>
            <a:pPr defTabSz="1219170">
              <a:buSzPts val="700"/>
            </a:pPr>
            <a:r>
              <a:rPr lang="en" sz="933">
                <a:solidFill>
                  <a:srgbClr val="2C3742"/>
                </a:solidFill>
              </a:rPr>
              <a:t>Assessments</a:t>
            </a:r>
            <a:endParaRPr sz="933">
              <a:solidFill>
                <a:srgbClr val="2C3742"/>
              </a:solidFill>
            </a:endParaRPr>
          </a:p>
        </p:txBody>
      </p:sp>
      <p:sp>
        <p:nvSpPr>
          <p:cNvPr id="105" name="Google Shape;105;p17"/>
          <p:cNvSpPr/>
          <p:nvPr/>
        </p:nvSpPr>
        <p:spPr>
          <a:xfrm>
            <a:off x="4758777" y="3813849"/>
            <a:ext cx="1239600" cy="348400"/>
          </a:xfrm>
          <a:prstGeom prst="roundRect">
            <a:avLst>
              <a:gd name="adj" fmla="val 8079"/>
            </a:avLst>
          </a:prstGeom>
          <a:noFill/>
          <a:ln>
            <a:noFill/>
          </a:ln>
        </p:spPr>
        <p:txBody>
          <a:bodyPr spcFirstLastPara="1" wrap="square" lIns="121900" tIns="121900" rIns="121900" bIns="121900" anchor="ctr" anchorCtr="0">
            <a:noAutofit/>
          </a:bodyPr>
          <a:lstStyle/>
          <a:p>
            <a:pPr defTabSz="1219170">
              <a:buSzPts val="700"/>
            </a:pPr>
            <a:r>
              <a:rPr lang="en" sz="933">
                <a:solidFill>
                  <a:srgbClr val="2C3742"/>
                </a:solidFill>
              </a:rPr>
              <a:t>Care scheduling / </a:t>
            </a:r>
            <a:endParaRPr sz="933">
              <a:solidFill>
                <a:srgbClr val="2C3742"/>
              </a:solidFill>
            </a:endParaRPr>
          </a:p>
          <a:p>
            <a:pPr defTabSz="1219170">
              <a:buSzPts val="700"/>
            </a:pPr>
            <a:r>
              <a:rPr lang="en" sz="933">
                <a:solidFill>
                  <a:srgbClr val="2C3742"/>
                </a:solidFill>
              </a:rPr>
              <a:t>meetings</a:t>
            </a:r>
            <a:endParaRPr sz="933">
              <a:solidFill>
                <a:srgbClr val="2C3742"/>
              </a:solidFill>
            </a:endParaRPr>
          </a:p>
        </p:txBody>
      </p:sp>
      <p:cxnSp>
        <p:nvCxnSpPr>
          <p:cNvPr id="106" name="Google Shape;106;p17"/>
          <p:cNvCxnSpPr/>
          <p:nvPr/>
        </p:nvCxnSpPr>
        <p:spPr>
          <a:xfrm>
            <a:off x="457200" y="1092200"/>
            <a:ext cx="10357200" cy="0"/>
          </a:xfrm>
          <a:prstGeom prst="straightConnector1">
            <a:avLst/>
          </a:prstGeom>
          <a:noFill/>
          <a:ln w="9525" cap="flat" cmpd="sng">
            <a:solidFill>
              <a:srgbClr val="141A46"/>
            </a:solidFill>
            <a:prstDash val="solid"/>
            <a:round/>
            <a:headEnd type="none" w="sm" len="sm"/>
            <a:tailEnd type="none" w="sm" len="sm"/>
          </a:ln>
        </p:spPr>
      </p:cxnSp>
      <p:sp>
        <p:nvSpPr>
          <p:cNvPr id="107" name="Google Shape;107;p17"/>
          <p:cNvSpPr/>
          <p:nvPr/>
        </p:nvSpPr>
        <p:spPr>
          <a:xfrm>
            <a:off x="6634415" y="2721131"/>
            <a:ext cx="2580000" cy="328400"/>
          </a:xfrm>
          <a:prstGeom prst="rect">
            <a:avLst/>
          </a:prstGeom>
          <a:solidFill>
            <a:srgbClr val="C9DAF8"/>
          </a:solidFill>
          <a:ln>
            <a:noFill/>
          </a:ln>
        </p:spPr>
        <p:txBody>
          <a:bodyPr spcFirstLastPara="1" wrap="square" lIns="121900" tIns="60933" rIns="121900" bIns="60933" anchor="t" anchorCtr="0">
            <a:noAutofit/>
          </a:bodyPr>
          <a:lstStyle/>
          <a:p>
            <a:pPr algn="ctr" defTabSz="1219170"/>
            <a:r>
              <a:rPr lang="en" sz="1333" b="1">
                <a:solidFill>
                  <a:srgbClr val="151944"/>
                </a:solidFill>
                <a:latin typeface="Avenir"/>
                <a:ea typeface="Avenir"/>
                <a:cs typeface="Avenir"/>
                <a:sym typeface="Avenir"/>
              </a:rPr>
              <a:t>School group therapy session</a:t>
            </a:r>
            <a:endParaRPr sz="1867" b="1"/>
          </a:p>
        </p:txBody>
      </p:sp>
      <p:sp>
        <p:nvSpPr>
          <p:cNvPr id="108" name="Google Shape;108;p17"/>
          <p:cNvSpPr/>
          <p:nvPr/>
        </p:nvSpPr>
        <p:spPr>
          <a:xfrm>
            <a:off x="9927473" y="2721131"/>
            <a:ext cx="1723200" cy="328400"/>
          </a:xfrm>
          <a:prstGeom prst="rect">
            <a:avLst/>
          </a:prstGeom>
          <a:solidFill>
            <a:srgbClr val="C9DAF8"/>
          </a:solidFill>
          <a:ln>
            <a:noFill/>
          </a:ln>
        </p:spPr>
        <p:txBody>
          <a:bodyPr spcFirstLastPara="1" wrap="square" lIns="121900" tIns="60933" rIns="121900" bIns="60933" anchor="t" anchorCtr="0">
            <a:noAutofit/>
          </a:bodyPr>
          <a:lstStyle/>
          <a:p>
            <a:pPr algn="ctr" defTabSz="1219170"/>
            <a:r>
              <a:rPr lang="en" sz="1333" b="1">
                <a:solidFill>
                  <a:srgbClr val="151944"/>
                </a:solidFill>
                <a:latin typeface="Avenir"/>
                <a:ea typeface="Avenir"/>
                <a:cs typeface="Avenir"/>
                <a:sym typeface="Avenir"/>
              </a:rPr>
              <a:t>Outside of therapy</a:t>
            </a:r>
            <a:endParaRPr sz="1867" b="1"/>
          </a:p>
        </p:txBody>
      </p:sp>
      <p:pic>
        <p:nvPicPr>
          <p:cNvPr id="109" name="Google Shape;109;p17"/>
          <p:cNvPicPr preferRelativeResize="0"/>
          <p:nvPr/>
        </p:nvPicPr>
        <p:blipFill rotWithShape="1">
          <a:blip r:embed="rId6">
            <a:alphaModFix/>
          </a:blip>
          <a:srcRect/>
          <a:stretch/>
        </p:blipFill>
        <p:spPr>
          <a:xfrm>
            <a:off x="4366921" y="3313741"/>
            <a:ext cx="350208" cy="350208"/>
          </a:xfrm>
          <a:prstGeom prst="rect">
            <a:avLst/>
          </a:prstGeom>
          <a:noFill/>
          <a:ln>
            <a:noFill/>
          </a:ln>
        </p:spPr>
      </p:pic>
      <p:pic>
        <p:nvPicPr>
          <p:cNvPr id="110" name="Google Shape;110;p17"/>
          <p:cNvPicPr preferRelativeResize="0"/>
          <p:nvPr/>
        </p:nvPicPr>
        <p:blipFill rotWithShape="1">
          <a:blip r:embed="rId7">
            <a:alphaModFix/>
          </a:blip>
          <a:srcRect/>
          <a:stretch/>
        </p:blipFill>
        <p:spPr>
          <a:xfrm>
            <a:off x="4367737" y="4436091"/>
            <a:ext cx="324188" cy="324188"/>
          </a:xfrm>
          <a:prstGeom prst="rect">
            <a:avLst/>
          </a:prstGeom>
          <a:noFill/>
          <a:ln>
            <a:noFill/>
          </a:ln>
        </p:spPr>
      </p:pic>
      <p:pic>
        <p:nvPicPr>
          <p:cNvPr id="111" name="Google Shape;111;p17"/>
          <p:cNvPicPr preferRelativeResize="0"/>
          <p:nvPr/>
        </p:nvPicPr>
        <p:blipFill rotWithShape="1">
          <a:blip r:embed="rId8">
            <a:alphaModFix/>
          </a:blip>
          <a:srcRect/>
          <a:stretch/>
        </p:blipFill>
        <p:spPr>
          <a:xfrm>
            <a:off x="4384735" y="3858202"/>
            <a:ext cx="304047" cy="304047"/>
          </a:xfrm>
          <a:prstGeom prst="rect">
            <a:avLst/>
          </a:prstGeom>
          <a:noFill/>
          <a:ln>
            <a:noFill/>
          </a:ln>
        </p:spPr>
      </p:pic>
      <p:sp>
        <p:nvSpPr>
          <p:cNvPr id="112" name="Google Shape;112;p17"/>
          <p:cNvSpPr/>
          <p:nvPr/>
        </p:nvSpPr>
        <p:spPr>
          <a:xfrm>
            <a:off x="99367" y="2722600"/>
            <a:ext cx="1806000" cy="328400"/>
          </a:xfrm>
          <a:prstGeom prst="roundRect">
            <a:avLst>
              <a:gd name="adj" fmla="val 16667"/>
            </a:avLst>
          </a:prstGeom>
          <a:solidFill>
            <a:srgbClr val="151944"/>
          </a:solidFill>
          <a:ln>
            <a:noFill/>
          </a:ln>
        </p:spPr>
        <p:txBody>
          <a:bodyPr spcFirstLastPara="1" wrap="square" lIns="121900" tIns="121900" rIns="121900" bIns="121900" anchor="ctr" anchorCtr="0">
            <a:noAutofit/>
          </a:bodyPr>
          <a:lstStyle/>
          <a:p>
            <a:pPr algn="ctr" defTabSz="1219170"/>
            <a:r>
              <a:rPr lang="en" sz="1067" b="1">
                <a:solidFill>
                  <a:srgbClr val="FFFFFF"/>
                </a:solidFill>
                <a:latin typeface="Avenir"/>
                <a:ea typeface="Avenir"/>
                <a:cs typeface="Avenir"/>
                <a:sym typeface="Avenir"/>
              </a:rPr>
              <a:t>Data collection </a:t>
            </a:r>
            <a:r>
              <a:rPr lang="en" sz="800" b="1">
                <a:solidFill>
                  <a:srgbClr val="FFFFFF"/>
                </a:solidFill>
                <a:latin typeface="Avenir"/>
                <a:ea typeface="Avenir"/>
                <a:cs typeface="Avenir"/>
                <a:sym typeface="Avenir"/>
              </a:rPr>
              <a:t>&amp;</a:t>
            </a:r>
            <a:r>
              <a:rPr lang="en" sz="1067" b="1">
                <a:solidFill>
                  <a:srgbClr val="FFFFFF"/>
                </a:solidFill>
                <a:latin typeface="Avenir"/>
                <a:ea typeface="Avenir"/>
                <a:cs typeface="Avenir"/>
                <a:sym typeface="Avenir"/>
              </a:rPr>
              <a:t> reports</a:t>
            </a:r>
            <a:endParaRPr sz="1067" b="1">
              <a:solidFill>
                <a:srgbClr val="FFFFFF"/>
              </a:solidFill>
              <a:latin typeface="Calibri"/>
              <a:ea typeface="Calibri"/>
              <a:cs typeface="Calibri"/>
              <a:sym typeface="Calibri"/>
            </a:endParaRPr>
          </a:p>
        </p:txBody>
      </p:sp>
      <p:sp>
        <p:nvSpPr>
          <p:cNvPr id="113" name="Google Shape;113;p17"/>
          <p:cNvSpPr/>
          <p:nvPr/>
        </p:nvSpPr>
        <p:spPr>
          <a:xfrm>
            <a:off x="2138267" y="2714400"/>
            <a:ext cx="1806000" cy="328400"/>
          </a:xfrm>
          <a:prstGeom prst="roundRect">
            <a:avLst>
              <a:gd name="adj" fmla="val 16667"/>
            </a:avLst>
          </a:prstGeom>
          <a:solidFill>
            <a:srgbClr val="151944"/>
          </a:solidFill>
          <a:ln>
            <a:noFill/>
          </a:ln>
        </p:spPr>
        <p:txBody>
          <a:bodyPr spcFirstLastPara="1" wrap="square" lIns="121900" tIns="121900" rIns="121900" bIns="121900" anchor="ctr" anchorCtr="0">
            <a:noAutofit/>
          </a:bodyPr>
          <a:lstStyle/>
          <a:p>
            <a:pPr algn="ctr" defTabSz="1219170"/>
            <a:r>
              <a:rPr lang="en" sz="1067" b="1">
                <a:solidFill>
                  <a:srgbClr val="FFFFFF"/>
                </a:solidFill>
                <a:latin typeface="Avenir"/>
                <a:ea typeface="Avenir"/>
                <a:cs typeface="Avenir"/>
                <a:sym typeface="Avenir"/>
              </a:rPr>
              <a:t>Plan engaging sessions</a:t>
            </a:r>
            <a:endParaRPr sz="1067" b="1">
              <a:solidFill>
                <a:srgbClr val="FFFFFF"/>
              </a:solidFill>
              <a:latin typeface="Calibri"/>
              <a:ea typeface="Calibri"/>
              <a:cs typeface="Calibri"/>
              <a:sym typeface="Calibri"/>
            </a:endParaRPr>
          </a:p>
        </p:txBody>
      </p:sp>
      <p:sp>
        <p:nvSpPr>
          <p:cNvPr id="114" name="Google Shape;114;p17"/>
          <p:cNvSpPr/>
          <p:nvPr/>
        </p:nvSpPr>
        <p:spPr>
          <a:xfrm>
            <a:off x="4209433" y="2714933"/>
            <a:ext cx="1723200" cy="328400"/>
          </a:xfrm>
          <a:prstGeom prst="roundRect">
            <a:avLst>
              <a:gd name="adj" fmla="val 16667"/>
            </a:avLst>
          </a:prstGeom>
          <a:solidFill>
            <a:srgbClr val="151944"/>
          </a:solidFill>
          <a:ln>
            <a:noFill/>
          </a:ln>
        </p:spPr>
        <p:txBody>
          <a:bodyPr spcFirstLastPara="1" wrap="square" lIns="121900" tIns="121900" rIns="121900" bIns="121900" anchor="ctr" anchorCtr="0">
            <a:noAutofit/>
          </a:bodyPr>
          <a:lstStyle/>
          <a:p>
            <a:pPr algn="ctr" defTabSz="1219170"/>
            <a:r>
              <a:rPr lang="en" sz="1067" b="1">
                <a:solidFill>
                  <a:srgbClr val="FFFFFF"/>
                </a:solidFill>
                <a:latin typeface="Avenir"/>
                <a:ea typeface="Avenir"/>
                <a:cs typeface="Avenir"/>
                <a:sym typeface="Avenir"/>
              </a:rPr>
              <a:t>Care support</a:t>
            </a:r>
            <a:endParaRPr sz="1067" b="1">
              <a:solidFill>
                <a:srgbClr val="FFFFFF"/>
              </a:solidFill>
              <a:latin typeface="Calibri"/>
              <a:ea typeface="Calibri"/>
              <a:cs typeface="Calibri"/>
              <a:sym typeface="Calibri"/>
            </a:endParaRPr>
          </a:p>
        </p:txBody>
      </p:sp>
      <p:sp>
        <p:nvSpPr>
          <p:cNvPr id="115" name="Google Shape;115;p17"/>
          <p:cNvSpPr/>
          <p:nvPr/>
        </p:nvSpPr>
        <p:spPr>
          <a:xfrm>
            <a:off x="7194395" y="3763003"/>
            <a:ext cx="494400" cy="269600"/>
          </a:xfrm>
          <a:prstGeom prst="rect">
            <a:avLst/>
          </a:prstGeom>
          <a:solidFill>
            <a:srgbClr val="A4C2F4"/>
          </a:solidFill>
          <a:ln>
            <a:noFill/>
          </a:ln>
        </p:spPr>
        <p:txBody>
          <a:bodyPr spcFirstLastPara="1" wrap="square" lIns="121900" tIns="121900" rIns="121900" bIns="121900" anchor="ctr" anchorCtr="0">
            <a:noAutofit/>
          </a:bodyPr>
          <a:lstStyle/>
          <a:p>
            <a:pPr algn="ctr" defTabSz="1219170">
              <a:lnSpc>
                <a:spcPct val="80000"/>
              </a:lnSpc>
              <a:buSzPts val="700"/>
            </a:pPr>
            <a:r>
              <a:rPr lang="en" sz="933" b="1">
                <a:solidFill>
                  <a:srgbClr val="424242"/>
                </a:solidFill>
                <a:latin typeface="Avenir"/>
                <a:ea typeface="Avenir"/>
                <a:cs typeface="Avenir"/>
                <a:sym typeface="Avenir"/>
              </a:rPr>
              <a:t>10 </a:t>
            </a:r>
            <a:r>
              <a:rPr lang="en" sz="800" b="1">
                <a:solidFill>
                  <a:srgbClr val="424242"/>
                </a:solidFill>
                <a:latin typeface="Avenir"/>
                <a:ea typeface="Avenir"/>
                <a:cs typeface="Avenir"/>
                <a:sym typeface="Avenir"/>
              </a:rPr>
              <a:t>min</a:t>
            </a:r>
            <a:endParaRPr sz="800" b="1">
              <a:solidFill>
                <a:srgbClr val="424242"/>
              </a:solidFill>
              <a:latin typeface="Avenir"/>
              <a:ea typeface="Avenir"/>
              <a:cs typeface="Avenir"/>
              <a:sym typeface="Avenir"/>
            </a:endParaRPr>
          </a:p>
        </p:txBody>
      </p:sp>
      <p:sp>
        <p:nvSpPr>
          <p:cNvPr id="116" name="Google Shape;116;p17"/>
          <p:cNvSpPr/>
          <p:nvPr/>
        </p:nvSpPr>
        <p:spPr>
          <a:xfrm>
            <a:off x="9739976" y="3318113"/>
            <a:ext cx="1850400" cy="269600"/>
          </a:xfrm>
          <a:prstGeom prst="rect">
            <a:avLst/>
          </a:prstGeom>
          <a:noFill/>
          <a:ln>
            <a:noFill/>
          </a:ln>
        </p:spPr>
        <p:txBody>
          <a:bodyPr spcFirstLastPara="1" wrap="square" lIns="121900" tIns="121900" rIns="121900" bIns="121900" anchor="ctr" anchorCtr="0">
            <a:noAutofit/>
          </a:bodyPr>
          <a:lstStyle/>
          <a:p>
            <a:pPr algn="ctr" defTabSz="1219170">
              <a:buSzPts val="700"/>
            </a:pPr>
            <a:endParaRPr sz="933" b="1"/>
          </a:p>
        </p:txBody>
      </p:sp>
      <p:sp>
        <p:nvSpPr>
          <p:cNvPr id="117" name="Google Shape;117;p17"/>
          <p:cNvSpPr/>
          <p:nvPr/>
        </p:nvSpPr>
        <p:spPr>
          <a:xfrm>
            <a:off x="6634412" y="3992797"/>
            <a:ext cx="610800" cy="253200"/>
          </a:xfrm>
          <a:prstGeom prst="rect">
            <a:avLst/>
          </a:prstGeom>
          <a:noFill/>
          <a:ln>
            <a:noFill/>
          </a:ln>
        </p:spPr>
        <p:txBody>
          <a:bodyPr spcFirstLastPara="1" wrap="square" lIns="121900" tIns="121900" rIns="121900" bIns="121900" anchor="ctr" anchorCtr="0">
            <a:noAutofit/>
          </a:bodyPr>
          <a:lstStyle/>
          <a:p>
            <a:pPr algn="ctr" defTabSz="1219170">
              <a:buSzPts val="500"/>
            </a:pPr>
            <a:r>
              <a:rPr lang="en" sz="667" b="1">
                <a:solidFill>
                  <a:srgbClr val="192969"/>
                </a:solidFill>
              </a:rPr>
              <a:t>Child 1</a:t>
            </a:r>
            <a:endParaRPr sz="667" b="1">
              <a:solidFill>
                <a:srgbClr val="192969"/>
              </a:solidFill>
            </a:endParaRPr>
          </a:p>
        </p:txBody>
      </p:sp>
      <p:pic>
        <p:nvPicPr>
          <p:cNvPr id="118" name="Google Shape;118;p17"/>
          <p:cNvPicPr preferRelativeResize="0"/>
          <p:nvPr/>
        </p:nvPicPr>
        <p:blipFill rotWithShape="1">
          <a:blip r:embed="rId9">
            <a:alphaModFix/>
          </a:blip>
          <a:srcRect l="26729" t="23023" r="27619" b="20558"/>
          <a:stretch/>
        </p:blipFill>
        <p:spPr>
          <a:xfrm>
            <a:off x="6791162" y="3713103"/>
            <a:ext cx="266927" cy="347792"/>
          </a:xfrm>
          <a:prstGeom prst="rect">
            <a:avLst/>
          </a:prstGeom>
          <a:noFill/>
          <a:ln>
            <a:noFill/>
          </a:ln>
        </p:spPr>
      </p:pic>
      <p:sp>
        <p:nvSpPr>
          <p:cNvPr id="119" name="Google Shape;119;p17"/>
          <p:cNvSpPr/>
          <p:nvPr/>
        </p:nvSpPr>
        <p:spPr>
          <a:xfrm>
            <a:off x="7194395" y="4908969"/>
            <a:ext cx="494400" cy="269600"/>
          </a:xfrm>
          <a:prstGeom prst="rect">
            <a:avLst/>
          </a:prstGeom>
          <a:solidFill>
            <a:srgbClr val="A4C2F4"/>
          </a:solidFill>
          <a:ln>
            <a:noFill/>
          </a:ln>
        </p:spPr>
        <p:txBody>
          <a:bodyPr spcFirstLastPara="1" wrap="square" lIns="121900" tIns="121900" rIns="121900" bIns="121900" anchor="ctr" anchorCtr="0">
            <a:noAutofit/>
          </a:bodyPr>
          <a:lstStyle/>
          <a:p>
            <a:pPr algn="ctr" defTabSz="1219170">
              <a:lnSpc>
                <a:spcPct val="80000"/>
              </a:lnSpc>
              <a:buSzPts val="700"/>
            </a:pPr>
            <a:r>
              <a:rPr lang="en" sz="933" b="1">
                <a:solidFill>
                  <a:srgbClr val="424242"/>
                </a:solidFill>
                <a:latin typeface="Avenir"/>
                <a:ea typeface="Avenir"/>
                <a:cs typeface="Avenir"/>
                <a:sym typeface="Avenir"/>
              </a:rPr>
              <a:t>10 </a:t>
            </a:r>
            <a:r>
              <a:rPr lang="en" sz="800" b="1">
                <a:solidFill>
                  <a:srgbClr val="424242"/>
                </a:solidFill>
                <a:latin typeface="Avenir"/>
                <a:ea typeface="Avenir"/>
                <a:cs typeface="Avenir"/>
                <a:sym typeface="Avenir"/>
              </a:rPr>
              <a:t>min</a:t>
            </a:r>
            <a:endParaRPr sz="800" b="1">
              <a:solidFill>
                <a:srgbClr val="424242"/>
              </a:solidFill>
              <a:latin typeface="Avenir"/>
              <a:ea typeface="Avenir"/>
              <a:cs typeface="Avenir"/>
              <a:sym typeface="Avenir"/>
            </a:endParaRPr>
          </a:p>
        </p:txBody>
      </p:sp>
      <p:sp>
        <p:nvSpPr>
          <p:cNvPr id="120" name="Google Shape;120;p17"/>
          <p:cNvSpPr/>
          <p:nvPr/>
        </p:nvSpPr>
        <p:spPr>
          <a:xfrm>
            <a:off x="7194395" y="4335985"/>
            <a:ext cx="494400" cy="269600"/>
          </a:xfrm>
          <a:prstGeom prst="rect">
            <a:avLst/>
          </a:prstGeom>
          <a:solidFill>
            <a:srgbClr val="A4C2F4"/>
          </a:solidFill>
          <a:ln>
            <a:noFill/>
          </a:ln>
        </p:spPr>
        <p:txBody>
          <a:bodyPr spcFirstLastPara="1" wrap="square" lIns="121900" tIns="121900" rIns="121900" bIns="121900" anchor="ctr" anchorCtr="0">
            <a:noAutofit/>
          </a:bodyPr>
          <a:lstStyle/>
          <a:p>
            <a:pPr algn="ctr" defTabSz="1219170">
              <a:lnSpc>
                <a:spcPct val="80000"/>
              </a:lnSpc>
              <a:buSzPts val="700"/>
            </a:pPr>
            <a:r>
              <a:rPr lang="en" sz="933" b="1">
                <a:solidFill>
                  <a:srgbClr val="424242"/>
                </a:solidFill>
                <a:latin typeface="Avenir"/>
                <a:ea typeface="Avenir"/>
                <a:cs typeface="Avenir"/>
                <a:sym typeface="Avenir"/>
              </a:rPr>
              <a:t>10 </a:t>
            </a:r>
            <a:r>
              <a:rPr lang="en" sz="800" b="1">
                <a:solidFill>
                  <a:srgbClr val="424242"/>
                </a:solidFill>
                <a:latin typeface="Avenir"/>
                <a:ea typeface="Avenir"/>
                <a:cs typeface="Avenir"/>
                <a:sym typeface="Avenir"/>
              </a:rPr>
              <a:t>min</a:t>
            </a:r>
            <a:endParaRPr sz="800" b="1">
              <a:solidFill>
                <a:srgbClr val="424242"/>
              </a:solidFill>
              <a:latin typeface="Avenir"/>
              <a:ea typeface="Avenir"/>
              <a:cs typeface="Avenir"/>
              <a:sym typeface="Avenir"/>
            </a:endParaRPr>
          </a:p>
        </p:txBody>
      </p:sp>
      <p:sp>
        <p:nvSpPr>
          <p:cNvPr id="121" name="Google Shape;121;p17"/>
          <p:cNvSpPr/>
          <p:nvPr/>
        </p:nvSpPr>
        <p:spPr>
          <a:xfrm>
            <a:off x="7896428" y="4335972"/>
            <a:ext cx="1062000" cy="269600"/>
          </a:xfrm>
          <a:prstGeom prst="rect">
            <a:avLst/>
          </a:prstGeom>
          <a:solidFill>
            <a:schemeClr val="lt2"/>
          </a:solidFill>
          <a:ln>
            <a:noFill/>
          </a:ln>
        </p:spPr>
        <p:txBody>
          <a:bodyPr spcFirstLastPara="1" wrap="square" lIns="121900" tIns="121900" rIns="121900" bIns="121900" anchor="ctr" anchorCtr="0">
            <a:noAutofit/>
          </a:bodyPr>
          <a:lstStyle/>
          <a:p>
            <a:pPr algn="ctr" defTabSz="1219170">
              <a:buSzPts val="700"/>
            </a:pPr>
            <a:r>
              <a:rPr lang="en" sz="933">
                <a:solidFill>
                  <a:srgbClr val="424242"/>
                </a:solidFill>
                <a:latin typeface="Avenir"/>
                <a:ea typeface="Avenir"/>
                <a:cs typeface="Avenir"/>
                <a:sym typeface="Avenir"/>
              </a:rPr>
              <a:t>Waiting</a:t>
            </a:r>
            <a:endParaRPr sz="1867"/>
          </a:p>
        </p:txBody>
      </p:sp>
      <p:sp>
        <p:nvSpPr>
          <p:cNvPr id="122" name="Google Shape;122;p17"/>
          <p:cNvSpPr/>
          <p:nvPr/>
        </p:nvSpPr>
        <p:spPr>
          <a:xfrm>
            <a:off x="9816143" y="3285237"/>
            <a:ext cx="1850400" cy="269600"/>
          </a:xfrm>
          <a:prstGeom prst="rect">
            <a:avLst/>
          </a:prstGeom>
          <a:noFill/>
          <a:ln>
            <a:noFill/>
          </a:ln>
        </p:spPr>
        <p:txBody>
          <a:bodyPr spcFirstLastPara="1" wrap="square" lIns="121900" tIns="121900" rIns="121900" bIns="121900" anchor="ctr" anchorCtr="0">
            <a:noAutofit/>
          </a:bodyPr>
          <a:lstStyle/>
          <a:p>
            <a:pPr algn="ctr" defTabSz="1219170">
              <a:buSzPts val="800"/>
            </a:pPr>
            <a:r>
              <a:rPr lang="en" sz="1067" b="1">
                <a:solidFill>
                  <a:srgbClr val="192969"/>
                </a:solidFill>
                <a:latin typeface="Calibri"/>
                <a:ea typeface="Calibri"/>
                <a:cs typeface="Calibri"/>
                <a:sym typeface="Calibri"/>
              </a:rPr>
              <a:t>Practice @home/classroom</a:t>
            </a:r>
            <a:endParaRPr sz="933" b="1">
              <a:solidFill>
                <a:srgbClr val="192969"/>
              </a:solidFill>
            </a:endParaRPr>
          </a:p>
        </p:txBody>
      </p:sp>
      <p:sp>
        <p:nvSpPr>
          <p:cNvPr id="123" name="Google Shape;123;p17"/>
          <p:cNvSpPr/>
          <p:nvPr/>
        </p:nvSpPr>
        <p:spPr>
          <a:xfrm>
            <a:off x="7896428" y="4908943"/>
            <a:ext cx="1062000" cy="269600"/>
          </a:xfrm>
          <a:prstGeom prst="rect">
            <a:avLst/>
          </a:prstGeom>
          <a:solidFill>
            <a:schemeClr val="lt2"/>
          </a:solidFill>
          <a:ln>
            <a:noFill/>
          </a:ln>
        </p:spPr>
        <p:txBody>
          <a:bodyPr spcFirstLastPara="1" wrap="square" lIns="121900" tIns="121900" rIns="121900" bIns="121900" anchor="ctr" anchorCtr="0">
            <a:noAutofit/>
          </a:bodyPr>
          <a:lstStyle/>
          <a:p>
            <a:pPr algn="ctr" defTabSz="1219170">
              <a:buSzPts val="700"/>
            </a:pPr>
            <a:r>
              <a:rPr lang="en" sz="933">
                <a:solidFill>
                  <a:srgbClr val="424242"/>
                </a:solidFill>
                <a:latin typeface="Avenir"/>
                <a:ea typeface="Avenir"/>
                <a:cs typeface="Avenir"/>
                <a:sym typeface="Avenir"/>
              </a:rPr>
              <a:t>Waiting</a:t>
            </a:r>
            <a:endParaRPr sz="1867"/>
          </a:p>
        </p:txBody>
      </p:sp>
      <p:sp>
        <p:nvSpPr>
          <p:cNvPr id="124" name="Google Shape;124;p17"/>
          <p:cNvSpPr/>
          <p:nvPr/>
        </p:nvSpPr>
        <p:spPr>
          <a:xfrm>
            <a:off x="7576361" y="3302236"/>
            <a:ext cx="1691200" cy="269600"/>
          </a:xfrm>
          <a:prstGeom prst="rect">
            <a:avLst/>
          </a:prstGeom>
          <a:noFill/>
          <a:ln>
            <a:noFill/>
          </a:ln>
        </p:spPr>
        <p:txBody>
          <a:bodyPr spcFirstLastPara="1" wrap="square" lIns="121900" tIns="121900" rIns="121900" bIns="121900" anchor="ctr" anchorCtr="0">
            <a:noAutofit/>
          </a:bodyPr>
          <a:lstStyle/>
          <a:p>
            <a:pPr algn="ctr" defTabSz="1219170">
              <a:buSzPts val="700"/>
            </a:pPr>
            <a:r>
              <a:rPr lang="en" sz="933" b="1">
                <a:solidFill>
                  <a:srgbClr val="192969"/>
                </a:solidFill>
              </a:rPr>
              <a:t>Waiting </a:t>
            </a:r>
            <a:endParaRPr sz="933" b="1">
              <a:solidFill>
                <a:srgbClr val="192969"/>
              </a:solidFill>
            </a:endParaRPr>
          </a:p>
          <a:p>
            <a:pPr algn="ctr" defTabSz="1219170">
              <a:buSzPts val="600"/>
            </a:pPr>
            <a:r>
              <a:rPr lang="en" sz="800">
                <a:solidFill>
                  <a:srgbClr val="192969"/>
                </a:solidFill>
              </a:rPr>
              <a:t>(SLP with other child)</a:t>
            </a:r>
            <a:endParaRPr sz="667">
              <a:solidFill>
                <a:srgbClr val="192969"/>
              </a:solidFill>
            </a:endParaRPr>
          </a:p>
        </p:txBody>
      </p:sp>
      <p:sp>
        <p:nvSpPr>
          <p:cNvPr id="125" name="Google Shape;125;p17"/>
          <p:cNvSpPr/>
          <p:nvPr/>
        </p:nvSpPr>
        <p:spPr>
          <a:xfrm>
            <a:off x="7896428" y="3763003"/>
            <a:ext cx="1062000" cy="269600"/>
          </a:xfrm>
          <a:prstGeom prst="rect">
            <a:avLst/>
          </a:prstGeom>
          <a:solidFill>
            <a:schemeClr val="lt2"/>
          </a:solidFill>
          <a:ln>
            <a:noFill/>
          </a:ln>
        </p:spPr>
        <p:txBody>
          <a:bodyPr spcFirstLastPara="1" wrap="square" lIns="121900" tIns="121900" rIns="121900" bIns="121900" anchor="ctr" anchorCtr="0">
            <a:noAutofit/>
          </a:bodyPr>
          <a:lstStyle/>
          <a:p>
            <a:pPr algn="ctr" defTabSz="1219170">
              <a:buSzPts val="700"/>
            </a:pPr>
            <a:r>
              <a:rPr lang="en" sz="933">
                <a:solidFill>
                  <a:srgbClr val="424242"/>
                </a:solidFill>
                <a:latin typeface="Avenir"/>
                <a:ea typeface="Avenir"/>
                <a:cs typeface="Avenir"/>
                <a:sym typeface="Avenir"/>
              </a:rPr>
              <a:t>Waiting</a:t>
            </a:r>
            <a:endParaRPr sz="933">
              <a:solidFill>
                <a:srgbClr val="424242"/>
              </a:solidFill>
              <a:latin typeface="Avenir"/>
              <a:ea typeface="Avenir"/>
              <a:cs typeface="Avenir"/>
              <a:sym typeface="Avenir"/>
            </a:endParaRPr>
          </a:p>
        </p:txBody>
      </p:sp>
      <p:sp>
        <p:nvSpPr>
          <p:cNvPr id="126" name="Google Shape;126;p17"/>
          <p:cNvSpPr/>
          <p:nvPr/>
        </p:nvSpPr>
        <p:spPr>
          <a:xfrm>
            <a:off x="6910595" y="3300736"/>
            <a:ext cx="1062000" cy="269600"/>
          </a:xfrm>
          <a:prstGeom prst="rect">
            <a:avLst/>
          </a:prstGeom>
          <a:noFill/>
          <a:ln>
            <a:noFill/>
          </a:ln>
        </p:spPr>
        <p:txBody>
          <a:bodyPr spcFirstLastPara="1" wrap="square" lIns="121900" tIns="121900" rIns="121900" bIns="121900" anchor="ctr" anchorCtr="0">
            <a:noAutofit/>
          </a:bodyPr>
          <a:lstStyle/>
          <a:p>
            <a:pPr algn="ctr" defTabSz="1219170">
              <a:buSzPts val="700"/>
            </a:pPr>
            <a:r>
              <a:rPr lang="en" sz="933" b="1">
                <a:solidFill>
                  <a:srgbClr val="192969"/>
                </a:solidFill>
              </a:rPr>
              <a:t>SLP stimulation</a:t>
            </a:r>
            <a:endParaRPr sz="933" b="1">
              <a:solidFill>
                <a:srgbClr val="192969"/>
              </a:solidFill>
            </a:endParaRPr>
          </a:p>
        </p:txBody>
      </p:sp>
      <p:sp>
        <p:nvSpPr>
          <p:cNvPr id="127" name="Google Shape;127;p17"/>
          <p:cNvSpPr/>
          <p:nvPr/>
        </p:nvSpPr>
        <p:spPr>
          <a:xfrm>
            <a:off x="10210333" y="4318944"/>
            <a:ext cx="1062000" cy="269600"/>
          </a:xfrm>
          <a:prstGeom prst="rect">
            <a:avLst/>
          </a:prstGeom>
          <a:solidFill>
            <a:srgbClr val="FCE5CD"/>
          </a:solidFill>
          <a:ln>
            <a:noFill/>
          </a:ln>
        </p:spPr>
        <p:txBody>
          <a:bodyPr spcFirstLastPara="1" wrap="square" lIns="121900" tIns="121900" rIns="121900" bIns="121900" anchor="ctr" anchorCtr="0">
            <a:noAutofit/>
          </a:bodyPr>
          <a:lstStyle/>
          <a:p>
            <a:pPr algn="ctr" defTabSz="1219170">
              <a:buSzPts val="700"/>
            </a:pPr>
            <a:r>
              <a:rPr lang="en" sz="933">
                <a:solidFill>
                  <a:srgbClr val="424242"/>
                </a:solidFill>
                <a:latin typeface="Avenir"/>
                <a:ea typeface="Avenir"/>
                <a:cs typeface="Avenir"/>
                <a:sym typeface="Avenir"/>
              </a:rPr>
              <a:t>AI opportunity</a:t>
            </a:r>
            <a:endParaRPr sz="1867"/>
          </a:p>
        </p:txBody>
      </p:sp>
      <p:sp>
        <p:nvSpPr>
          <p:cNvPr id="128" name="Google Shape;128;p17"/>
          <p:cNvSpPr/>
          <p:nvPr/>
        </p:nvSpPr>
        <p:spPr>
          <a:xfrm>
            <a:off x="10210333" y="4891913"/>
            <a:ext cx="1062000" cy="269600"/>
          </a:xfrm>
          <a:prstGeom prst="rect">
            <a:avLst/>
          </a:prstGeom>
          <a:solidFill>
            <a:srgbClr val="FCE5CD"/>
          </a:solidFill>
          <a:ln>
            <a:noFill/>
          </a:ln>
        </p:spPr>
        <p:txBody>
          <a:bodyPr spcFirstLastPara="1" wrap="square" lIns="121900" tIns="121900" rIns="121900" bIns="121900" anchor="ctr" anchorCtr="0">
            <a:noAutofit/>
          </a:bodyPr>
          <a:lstStyle/>
          <a:p>
            <a:pPr algn="ctr" defTabSz="1219170">
              <a:buSzPts val="700"/>
            </a:pPr>
            <a:r>
              <a:rPr lang="en" sz="933">
                <a:solidFill>
                  <a:srgbClr val="424242"/>
                </a:solidFill>
                <a:latin typeface="Avenir"/>
                <a:ea typeface="Avenir"/>
                <a:cs typeface="Avenir"/>
                <a:sym typeface="Avenir"/>
              </a:rPr>
              <a:t>AI opportunity</a:t>
            </a:r>
            <a:endParaRPr sz="1867"/>
          </a:p>
        </p:txBody>
      </p:sp>
      <p:sp>
        <p:nvSpPr>
          <p:cNvPr id="129" name="Google Shape;129;p17"/>
          <p:cNvSpPr/>
          <p:nvPr/>
        </p:nvSpPr>
        <p:spPr>
          <a:xfrm>
            <a:off x="10210333" y="3745975"/>
            <a:ext cx="1062000" cy="269600"/>
          </a:xfrm>
          <a:prstGeom prst="rect">
            <a:avLst/>
          </a:prstGeom>
          <a:solidFill>
            <a:srgbClr val="FCE5CD"/>
          </a:solidFill>
          <a:ln>
            <a:noFill/>
          </a:ln>
        </p:spPr>
        <p:txBody>
          <a:bodyPr spcFirstLastPara="1" wrap="square" lIns="121900" tIns="121900" rIns="121900" bIns="121900" anchor="ctr" anchorCtr="0">
            <a:noAutofit/>
          </a:bodyPr>
          <a:lstStyle/>
          <a:p>
            <a:pPr algn="ctr" defTabSz="1219170">
              <a:buSzPts val="700"/>
            </a:pPr>
            <a:r>
              <a:rPr lang="en" sz="933">
                <a:solidFill>
                  <a:srgbClr val="424242"/>
                </a:solidFill>
                <a:latin typeface="Avenir"/>
                <a:ea typeface="Avenir"/>
                <a:cs typeface="Avenir"/>
                <a:sym typeface="Avenir"/>
              </a:rPr>
              <a:t>AI opportunity</a:t>
            </a:r>
            <a:endParaRPr sz="933">
              <a:solidFill>
                <a:srgbClr val="424242"/>
              </a:solidFill>
              <a:latin typeface="Avenir"/>
              <a:ea typeface="Avenir"/>
              <a:cs typeface="Avenir"/>
              <a:sym typeface="Avenir"/>
            </a:endParaRPr>
          </a:p>
        </p:txBody>
      </p:sp>
      <p:sp>
        <p:nvSpPr>
          <p:cNvPr id="130" name="Google Shape;130;p17"/>
          <p:cNvSpPr/>
          <p:nvPr/>
        </p:nvSpPr>
        <p:spPr>
          <a:xfrm>
            <a:off x="6634412" y="4577164"/>
            <a:ext cx="610800" cy="253200"/>
          </a:xfrm>
          <a:prstGeom prst="rect">
            <a:avLst/>
          </a:prstGeom>
          <a:noFill/>
          <a:ln>
            <a:noFill/>
          </a:ln>
        </p:spPr>
        <p:txBody>
          <a:bodyPr spcFirstLastPara="1" wrap="square" lIns="121900" tIns="121900" rIns="121900" bIns="121900" anchor="ctr" anchorCtr="0">
            <a:noAutofit/>
          </a:bodyPr>
          <a:lstStyle/>
          <a:p>
            <a:pPr algn="ctr" defTabSz="1219170">
              <a:buSzPts val="500"/>
            </a:pPr>
            <a:r>
              <a:rPr lang="en" sz="667" b="1">
                <a:solidFill>
                  <a:srgbClr val="192969"/>
                </a:solidFill>
              </a:rPr>
              <a:t>Child 3</a:t>
            </a:r>
            <a:endParaRPr sz="667" b="1">
              <a:solidFill>
                <a:srgbClr val="192969"/>
              </a:solidFill>
            </a:endParaRPr>
          </a:p>
        </p:txBody>
      </p:sp>
      <p:pic>
        <p:nvPicPr>
          <p:cNvPr id="131" name="Google Shape;131;p17"/>
          <p:cNvPicPr preferRelativeResize="0"/>
          <p:nvPr/>
        </p:nvPicPr>
        <p:blipFill rotWithShape="1">
          <a:blip r:embed="rId9">
            <a:alphaModFix/>
          </a:blip>
          <a:srcRect l="26729" t="23023" r="27619" b="20558"/>
          <a:stretch/>
        </p:blipFill>
        <p:spPr>
          <a:xfrm>
            <a:off x="6791162" y="4297469"/>
            <a:ext cx="266927" cy="347792"/>
          </a:xfrm>
          <a:prstGeom prst="rect">
            <a:avLst/>
          </a:prstGeom>
          <a:noFill/>
          <a:ln>
            <a:noFill/>
          </a:ln>
        </p:spPr>
      </p:pic>
      <p:sp>
        <p:nvSpPr>
          <p:cNvPr id="132" name="Google Shape;132;p17"/>
          <p:cNvSpPr/>
          <p:nvPr/>
        </p:nvSpPr>
        <p:spPr>
          <a:xfrm>
            <a:off x="6634412" y="5161513"/>
            <a:ext cx="610800" cy="253200"/>
          </a:xfrm>
          <a:prstGeom prst="rect">
            <a:avLst/>
          </a:prstGeom>
          <a:noFill/>
          <a:ln>
            <a:noFill/>
          </a:ln>
        </p:spPr>
        <p:txBody>
          <a:bodyPr spcFirstLastPara="1" wrap="square" lIns="121900" tIns="121900" rIns="121900" bIns="121900" anchor="ctr" anchorCtr="0">
            <a:noAutofit/>
          </a:bodyPr>
          <a:lstStyle/>
          <a:p>
            <a:pPr algn="ctr" defTabSz="1219170">
              <a:buSzPts val="500"/>
            </a:pPr>
            <a:r>
              <a:rPr lang="en" sz="667" b="1">
                <a:solidFill>
                  <a:srgbClr val="192969"/>
                </a:solidFill>
              </a:rPr>
              <a:t>Child 3</a:t>
            </a:r>
            <a:endParaRPr sz="667" b="1">
              <a:solidFill>
                <a:srgbClr val="192969"/>
              </a:solidFill>
            </a:endParaRPr>
          </a:p>
        </p:txBody>
      </p:sp>
      <p:pic>
        <p:nvPicPr>
          <p:cNvPr id="133" name="Google Shape;133;p17"/>
          <p:cNvPicPr preferRelativeResize="0"/>
          <p:nvPr/>
        </p:nvPicPr>
        <p:blipFill rotWithShape="1">
          <a:blip r:embed="rId9">
            <a:alphaModFix/>
          </a:blip>
          <a:srcRect l="26729" t="23023" r="27619" b="20558"/>
          <a:stretch/>
        </p:blipFill>
        <p:spPr>
          <a:xfrm>
            <a:off x="6791162" y="4881820"/>
            <a:ext cx="266927" cy="347792"/>
          </a:xfrm>
          <a:prstGeom prst="rect">
            <a:avLst/>
          </a:prstGeom>
          <a:noFill/>
          <a:ln>
            <a:noFill/>
          </a:ln>
        </p:spPr>
      </p:pic>
      <p:sp>
        <p:nvSpPr>
          <p:cNvPr id="134" name="Google Shape;134;p17"/>
          <p:cNvSpPr/>
          <p:nvPr/>
        </p:nvSpPr>
        <p:spPr>
          <a:xfrm>
            <a:off x="7194400" y="5374932"/>
            <a:ext cx="1764000" cy="200400"/>
          </a:xfrm>
          <a:prstGeom prst="rect">
            <a:avLst/>
          </a:prstGeom>
          <a:noFill/>
          <a:ln w="9525" cap="flat" cmpd="sng">
            <a:solidFill>
              <a:srgbClr val="9E9E9E"/>
            </a:solidFill>
            <a:prstDash val="dot"/>
            <a:round/>
            <a:headEnd type="none" w="sm" len="sm"/>
            <a:tailEnd type="none" w="sm" len="sm"/>
          </a:ln>
        </p:spPr>
        <p:txBody>
          <a:bodyPr spcFirstLastPara="1" wrap="square" lIns="121900" tIns="121900" rIns="121900" bIns="121900" anchor="ctr" anchorCtr="0">
            <a:noAutofit/>
          </a:bodyPr>
          <a:lstStyle/>
          <a:p>
            <a:pPr algn="ctr" defTabSz="1219170">
              <a:lnSpc>
                <a:spcPct val="80000"/>
              </a:lnSpc>
              <a:buSzPts val="700"/>
            </a:pPr>
            <a:r>
              <a:rPr lang="en" sz="933" b="1">
                <a:solidFill>
                  <a:srgbClr val="151944"/>
                </a:solidFill>
                <a:latin typeface="Avenir"/>
                <a:ea typeface="Avenir"/>
                <a:cs typeface="Avenir"/>
                <a:sym typeface="Avenir"/>
              </a:rPr>
              <a:t>30 </a:t>
            </a:r>
            <a:r>
              <a:rPr lang="en" sz="800" b="1">
                <a:solidFill>
                  <a:srgbClr val="151944"/>
                </a:solidFill>
                <a:latin typeface="Avenir"/>
                <a:ea typeface="Avenir"/>
                <a:cs typeface="Avenir"/>
                <a:sym typeface="Avenir"/>
              </a:rPr>
              <a:t>min</a:t>
            </a:r>
            <a:endParaRPr sz="800" b="1">
              <a:solidFill>
                <a:srgbClr val="151944"/>
              </a:solidFill>
              <a:latin typeface="Avenir"/>
              <a:ea typeface="Avenir"/>
              <a:cs typeface="Avenir"/>
              <a:sym typeface="Avenir"/>
            </a:endParaRPr>
          </a:p>
        </p:txBody>
      </p:sp>
      <p:sp>
        <p:nvSpPr>
          <p:cNvPr id="135" name="Google Shape;135;p17"/>
          <p:cNvSpPr/>
          <p:nvPr/>
        </p:nvSpPr>
        <p:spPr>
          <a:xfrm>
            <a:off x="337023" y="1439733"/>
            <a:ext cx="832400" cy="832400"/>
          </a:xfrm>
          <a:prstGeom prst="ellipse">
            <a:avLst/>
          </a:prstGeom>
          <a:solidFill>
            <a:srgbClr val="8598AD"/>
          </a:solidFill>
          <a:ln>
            <a:noFill/>
          </a:ln>
        </p:spPr>
        <p:txBody>
          <a:bodyPr spcFirstLastPara="1" wrap="square" lIns="121900" tIns="121900" rIns="121900" bIns="121900" anchor="ctr" anchorCtr="0">
            <a:noAutofit/>
          </a:bodyPr>
          <a:lstStyle/>
          <a:p>
            <a:pPr defTabSz="1219170">
              <a:buSzPts val="1400"/>
            </a:pPr>
            <a:endParaRPr sz="1867"/>
          </a:p>
        </p:txBody>
      </p:sp>
      <p:sp>
        <p:nvSpPr>
          <p:cNvPr id="136" name="Google Shape;136;p17"/>
          <p:cNvSpPr/>
          <p:nvPr/>
        </p:nvSpPr>
        <p:spPr>
          <a:xfrm>
            <a:off x="6705456" y="1439733"/>
            <a:ext cx="832400" cy="832400"/>
          </a:xfrm>
          <a:prstGeom prst="ellipse">
            <a:avLst/>
          </a:prstGeom>
          <a:solidFill>
            <a:srgbClr val="8598AD"/>
          </a:solidFill>
          <a:ln>
            <a:noFill/>
          </a:ln>
        </p:spPr>
        <p:txBody>
          <a:bodyPr spcFirstLastPara="1" wrap="square" lIns="121900" tIns="121900" rIns="121900" bIns="121900" anchor="ctr" anchorCtr="0">
            <a:noAutofit/>
          </a:bodyPr>
          <a:lstStyle/>
          <a:p>
            <a:pPr defTabSz="1219170">
              <a:buSzPts val="1400"/>
            </a:pPr>
            <a:endParaRPr sz="1867"/>
          </a:p>
        </p:txBody>
      </p:sp>
      <p:pic>
        <p:nvPicPr>
          <p:cNvPr id="137" name="Google Shape;137;p17"/>
          <p:cNvPicPr preferRelativeResize="0"/>
          <p:nvPr/>
        </p:nvPicPr>
        <p:blipFill rotWithShape="1">
          <a:blip r:embed="rId10">
            <a:alphaModFix/>
          </a:blip>
          <a:srcRect/>
          <a:stretch/>
        </p:blipFill>
        <p:spPr>
          <a:xfrm>
            <a:off x="539856" y="1642567"/>
            <a:ext cx="426720" cy="426720"/>
          </a:xfrm>
          <a:prstGeom prst="rect">
            <a:avLst/>
          </a:prstGeom>
          <a:noFill/>
          <a:ln>
            <a:noFill/>
          </a:ln>
        </p:spPr>
      </p:pic>
      <p:pic>
        <p:nvPicPr>
          <p:cNvPr id="138" name="Google Shape;138;p17"/>
          <p:cNvPicPr preferRelativeResize="0"/>
          <p:nvPr/>
        </p:nvPicPr>
        <p:blipFill rotWithShape="1">
          <a:blip r:embed="rId11">
            <a:alphaModFix/>
          </a:blip>
          <a:srcRect/>
          <a:stretch/>
        </p:blipFill>
        <p:spPr>
          <a:xfrm>
            <a:off x="6908289" y="1642567"/>
            <a:ext cx="426720" cy="426720"/>
          </a:xfrm>
          <a:prstGeom prst="rect">
            <a:avLst/>
          </a:prstGeom>
          <a:noFill/>
          <a:ln>
            <a:noFill/>
          </a:ln>
        </p:spPr>
      </p:pic>
      <p:sp>
        <p:nvSpPr>
          <p:cNvPr id="139" name="Google Shape;139;p17"/>
          <p:cNvSpPr txBox="1"/>
          <p:nvPr/>
        </p:nvSpPr>
        <p:spPr>
          <a:xfrm>
            <a:off x="302567" y="341668"/>
            <a:ext cx="11999200" cy="738623"/>
          </a:xfrm>
          <a:prstGeom prst="rect">
            <a:avLst/>
          </a:prstGeom>
          <a:noFill/>
          <a:ln>
            <a:noFill/>
          </a:ln>
        </p:spPr>
        <p:txBody>
          <a:bodyPr spcFirstLastPara="1" wrap="square" lIns="121900" tIns="121900" rIns="121900" bIns="121900" anchor="t" anchorCtr="0">
            <a:spAutoFit/>
          </a:bodyPr>
          <a:lstStyle/>
          <a:p>
            <a:pPr defTabSz="1219170">
              <a:buSzPts val="2400"/>
            </a:pPr>
            <a:r>
              <a:rPr lang="en" sz="3200" b="1">
                <a:solidFill>
                  <a:srgbClr val="1B2A69"/>
                </a:solidFill>
                <a:latin typeface="Avenir"/>
                <a:ea typeface="Avenir"/>
                <a:cs typeface="Avenir"/>
                <a:sym typeface="Avenir"/>
              </a:rPr>
              <a:t>To grow access to quality services we need to help scale SLPs</a:t>
            </a:r>
            <a:endParaRPr sz="1867"/>
          </a:p>
        </p:txBody>
      </p:sp>
      <p:sp>
        <p:nvSpPr>
          <p:cNvPr id="140" name="Google Shape;140;p17"/>
          <p:cNvSpPr txBox="1"/>
          <p:nvPr/>
        </p:nvSpPr>
        <p:spPr>
          <a:xfrm>
            <a:off x="1252833" y="1349734"/>
            <a:ext cx="4680000" cy="820825"/>
          </a:xfrm>
          <a:prstGeom prst="rect">
            <a:avLst/>
          </a:prstGeom>
          <a:noFill/>
          <a:ln>
            <a:noFill/>
          </a:ln>
        </p:spPr>
        <p:txBody>
          <a:bodyPr spcFirstLastPara="1" wrap="square" lIns="121900" tIns="121900" rIns="121900" bIns="121900" anchor="t" anchorCtr="0">
            <a:spAutoFit/>
          </a:bodyPr>
          <a:lstStyle/>
          <a:p>
            <a:pPr defTabSz="1219170">
              <a:buSzPts val="1500"/>
            </a:pPr>
            <a:r>
              <a:rPr lang="en" sz="1867" b="1">
                <a:solidFill>
                  <a:srgbClr val="FFAB40"/>
                </a:solidFill>
                <a:latin typeface="Avenir"/>
                <a:ea typeface="Avenir"/>
                <a:cs typeface="Avenir"/>
                <a:sym typeface="Avenir"/>
              </a:rPr>
              <a:t>Streamline progress tracking and personalization of care</a:t>
            </a:r>
            <a:r>
              <a:rPr lang="en" sz="1867" b="1">
                <a:solidFill>
                  <a:srgbClr val="002060"/>
                </a:solidFill>
                <a:latin typeface="Avenir"/>
                <a:ea typeface="Avenir"/>
                <a:cs typeface="Avenir"/>
                <a:sym typeface="Avenir"/>
              </a:rPr>
              <a:t> to reduce workload</a:t>
            </a:r>
            <a:endParaRPr sz="1867" b="1">
              <a:solidFill>
                <a:srgbClr val="002060"/>
              </a:solidFill>
              <a:latin typeface="Avenir"/>
              <a:ea typeface="Avenir"/>
              <a:cs typeface="Avenir"/>
              <a:sym typeface="Aveni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51944"/>
        </a:solidFill>
        <a:effectLst/>
      </p:bgPr>
    </p:bg>
    <p:spTree>
      <p:nvGrpSpPr>
        <p:cNvPr id="1" name="Shape 144"/>
        <p:cNvGrpSpPr/>
        <p:nvPr/>
      </p:nvGrpSpPr>
      <p:grpSpPr>
        <a:xfrm>
          <a:off x="0" y="0"/>
          <a:ext cx="0" cy="0"/>
          <a:chOff x="0" y="0"/>
          <a:chExt cx="0" cy="0"/>
        </a:xfrm>
      </p:grpSpPr>
      <p:sp>
        <p:nvSpPr>
          <p:cNvPr id="145" name="Google Shape;145;p18"/>
          <p:cNvSpPr/>
          <p:nvPr/>
        </p:nvSpPr>
        <p:spPr>
          <a:xfrm>
            <a:off x="101600" y="1339967"/>
            <a:ext cx="12192000" cy="3199600"/>
          </a:xfrm>
          <a:prstGeom prst="rect">
            <a:avLst/>
          </a:prstGeom>
          <a:noFill/>
          <a:ln>
            <a:noFill/>
          </a:ln>
        </p:spPr>
        <p:txBody>
          <a:bodyPr spcFirstLastPara="1" wrap="square" lIns="121900" tIns="60933" rIns="121900" bIns="60933" anchor="t" anchorCtr="0">
            <a:noAutofit/>
          </a:bodyPr>
          <a:lstStyle/>
          <a:p>
            <a:pPr algn="ctr" defTabSz="1219170"/>
            <a:endParaRPr sz="4267" b="1">
              <a:solidFill>
                <a:srgbClr val="FFFFFF"/>
              </a:solidFill>
              <a:latin typeface="Avenir"/>
              <a:ea typeface="Avenir"/>
              <a:cs typeface="Avenir"/>
              <a:sym typeface="Avenir"/>
            </a:endParaRPr>
          </a:p>
          <a:p>
            <a:pPr algn="ctr" defTabSz="1219170"/>
            <a:endParaRPr sz="4267" b="1">
              <a:solidFill>
                <a:srgbClr val="FFFFFF"/>
              </a:solidFill>
              <a:latin typeface="Avenir"/>
              <a:ea typeface="Avenir"/>
              <a:cs typeface="Avenir"/>
              <a:sym typeface="Avenir"/>
            </a:endParaRPr>
          </a:p>
          <a:p>
            <a:pPr algn="ctr" defTabSz="1219170"/>
            <a:r>
              <a:rPr lang="en" sz="4267" b="1">
                <a:solidFill>
                  <a:srgbClr val="FFFFFF"/>
                </a:solidFill>
                <a:latin typeface="Avenir"/>
                <a:ea typeface="Avenir"/>
                <a:cs typeface="Avenir"/>
                <a:sym typeface="Avenir"/>
              </a:rPr>
              <a:t>SCHOOLS PARTNER WITH US TO</a:t>
            </a:r>
            <a:endParaRPr sz="4267" b="1">
              <a:solidFill>
                <a:srgbClr val="FFFFFF"/>
              </a:solidFill>
              <a:latin typeface="Avenir"/>
              <a:ea typeface="Avenir"/>
              <a:cs typeface="Avenir"/>
              <a:sym typeface="Avenir"/>
            </a:endParaRPr>
          </a:p>
          <a:p>
            <a:pPr algn="ctr" defTabSz="1219170"/>
            <a:endParaRPr sz="4267" b="1">
              <a:solidFill>
                <a:srgbClr val="FFFFFF"/>
              </a:solidFill>
              <a:latin typeface="Avenir"/>
              <a:ea typeface="Avenir"/>
              <a:cs typeface="Avenir"/>
              <a:sym typeface="Avenir"/>
            </a:endParaRPr>
          </a:p>
        </p:txBody>
      </p:sp>
      <p:sp>
        <p:nvSpPr>
          <p:cNvPr id="146" name="Google Shape;146;p18"/>
          <p:cNvSpPr/>
          <p:nvPr/>
        </p:nvSpPr>
        <p:spPr>
          <a:xfrm>
            <a:off x="8278284" y="3686628"/>
            <a:ext cx="6858000" cy="6858000"/>
          </a:xfrm>
          <a:prstGeom prst="ellipse">
            <a:avLst/>
          </a:prstGeom>
          <a:solidFill>
            <a:srgbClr val="2FBDA8"/>
          </a:solidFill>
          <a:ln>
            <a:noFill/>
          </a:ln>
        </p:spPr>
        <p:txBody>
          <a:bodyPr spcFirstLastPara="1" wrap="square" lIns="121900" tIns="60933" rIns="121900" bIns="60933" anchor="ctr" anchorCtr="0">
            <a:noAutofit/>
          </a:bodyPr>
          <a:lstStyle/>
          <a:p>
            <a:pPr algn="ctr" defTabSz="1219170"/>
            <a:endParaRPr sz="1867">
              <a:solidFill>
                <a:srgbClr val="FFFFFF"/>
              </a:solidFill>
            </a:endParaRPr>
          </a:p>
        </p:txBody>
      </p:sp>
    </p:spTree>
  </p:cSld>
  <p:clrMapOvr>
    <a:masterClrMapping/>
  </p:clrMapOvr>
</p:sld>
</file>

<file path=ppt/theme/theme1.xml><?xml version="1.0" encoding="utf-8"?>
<a:theme xmlns:a="http://schemas.openxmlformats.org/drawingml/2006/main" name="Sales Direction 16X9">
  <a:themeElements>
    <a:clrScheme name="SalesDirection">
      <a:dk1>
        <a:srgbClr val="595959"/>
      </a:dk1>
      <a:lt1>
        <a:srgbClr val="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alesDirection">
      <a:dk1>
        <a:srgbClr val="595959"/>
      </a:dk1>
      <a:lt1>
        <a:srgbClr val="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F5439FC3F7BD46A41EE8B2B91561AB" ma:contentTypeVersion="14" ma:contentTypeDescription="Create a new document." ma:contentTypeScope="" ma:versionID="14630e1c267c7d9726189fdc6063b47f">
  <xsd:schema xmlns:xsd="http://www.w3.org/2001/XMLSchema" xmlns:xs="http://www.w3.org/2001/XMLSchema" xmlns:p="http://schemas.microsoft.com/office/2006/metadata/properties" xmlns:ns3="b87801ea-a269-4b2f-a2b7-6723e28563fe" xmlns:ns4="b7e42180-9a4b-4c17-86a5-ad00b76983b0" targetNamespace="http://schemas.microsoft.com/office/2006/metadata/properties" ma:root="true" ma:fieldsID="3ac473fd4335e7dfef466cf24560b7cf" ns3:_="" ns4:_="">
    <xsd:import namespace="b87801ea-a269-4b2f-a2b7-6723e28563fe"/>
    <xsd:import namespace="b7e42180-9a4b-4c17-86a5-ad00b76983b0"/>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ystem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7801ea-a269-4b2f-a2b7-6723e28563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ystemTags" ma:index="15" nillable="true" ma:displayName="MediaServiceSystemTags" ma:hidden="true" ma:internalName="MediaServiceSystemTags" ma:readOnly="true">
      <xsd:simpleType>
        <xsd:restriction base="dms:Note"/>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7e42180-9a4b-4c17-86a5-ad00b76983b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87801ea-a269-4b2f-a2b7-6723e28563f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EB31FC-916F-41E8-95E9-D1BA73F428ED}">
  <ds:schemaRefs>
    <ds:schemaRef ds:uri="b7e42180-9a4b-4c17-86a5-ad00b76983b0"/>
    <ds:schemaRef ds:uri="b87801ea-a269-4b2f-a2b7-6723e28563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03DB85C-8225-4FD6-8475-A2FB1EA2833A}">
  <ds:schemaRefs>
    <ds:schemaRef ds:uri="http://www.w3.org/XML/1998/namespace"/>
    <ds:schemaRef ds:uri="b7e42180-9a4b-4c17-86a5-ad00b76983b0"/>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b87801ea-a269-4b2f-a2b7-6723e28563fe"/>
    <ds:schemaRef ds:uri="http://schemas.microsoft.com/office/infopath/2007/PartnerControls"/>
    <ds:schemaRef ds:uri="http://purl.org/dc/dcmitype/"/>
    <ds:schemaRef ds:uri="http://purl.org/dc/terms/"/>
  </ds:schemaRefs>
</ds:datastoreItem>
</file>

<file path=customXml/itemProps3.xml><?xml version="1.0" encoding="utf-8"?>
<ds:datastoreItem xmlns:ds="http://schemas.openxmlformats.org/officeDocument/2006/customXml" ds:itemID="{62DFA72D-2BD7-44DF-8D08-4286422C9D3B}">
  <ds:schemaRefs>
    <ds:schemaRef ds:uri="http://schemas.microsoft.com/sharepoint/v3/contenttype/forms"/>
  </ds:schemaRefs>
</ds:datastoreItem>
</file>

<file path=docMetadata/LabelInfo.xml><?xml version="1.0" encoding="utf-8"?>
<clbl:labelList xmlns:clbl="http://schemas.microsoft.com/office/2020/mipLabelMetadata">
  <clbl:label id="{04aa6bf4-d436-426f-bfa4-04b7a70e60ff}" enabled="0" method="" siteId="{04aa6bf4-d436-426f-bfa4-04b7a70e60ff}" removed="1"/>
</clbl:labelList>
</file>

<file path=docProps/app.xml><?xml version="1.0" encoding="utf-8"?>
<Properties xmlns="http://schemas.openxmlformats.org/officeDocument/2006/extended-properties" xmlns:vt="http://schemas.openxmlformats.org/officeDocument/2006/docPropsVTypes">
  <TotalTime>667</TotalTime>
  <Words>5483</Words>
  <Application>Microsoft Office PowerPoint</Application>
  <PresentationFormat>Widescreen</PresentationFormat>
  <Paragraphs>830</Paragraphs>
  <Slides>55</Slides>
  <Notes>50</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55</vt:i4>
      </vt:variant>
    </vt:vector>
  </HeadingPairs>
  <TitlesOfParts>
    <vt:vector size="74" baseType="lpstr">
      <vt:lpstr>Georgia</vt:lpstr>
      <vt:lpstr>Avenir</vt:lpstr>
      <vt:lpstr>Segoe UI</vt:lpstr>
      <vt:lpstr>Lucida Sans</vt:lpstr>
      <vt:lpstr>CanvaSans-Regular</vt:lpstr>
      <vt:lpstr>Aptos</vt:lpstr>
      <vt:lpstr>Aptos Black</vt:lpstr>
      <vt:lpstr>Wingdings</vt:lpstr>
      <vt:lpstr>Arial Black</vt:lpstr>
      <vt:lpstr>Calibri</vt:lpstr>
      <vt:lpstr>Arial</vt:lpstr>
      <vt:lpstr>Montserrat</vt:lpstr>
      <vt:lpstr>Times New Roman</vt:lpstr>
      <vt:lpstr>Arial Narrow</vt:lpstr>
      <vt:lpstr>Symbol</vt:lpstr>
      <vt:lpstr>Book Antiqua</vt:lpstr>
      <vt:lpstr>CanvaSans-Bold</vt:lpstr>
      <vt:lpstr>Sales Direction 16X9</vt:lpstr>
      <vt:lpstr>Simple Light</vt:lpstr>
      <vt:lpstr>PowerPoint Presentation</vt:lpstr>
      <vt:lpstr>Office Hour Sessions</vt:lpstr>
      <vt:lpstr>Leadership/Duties of the Office</vt:lpstr>
      <vt:lpstr>Hiring Updates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Spring Special Education  Law Conference</vt:lpstr>
      <vt:lpstr>OSE Monthly Newsletter</vt:lpstr>
      <vt:lpstr>Connections! - OSE Parent Newsletter</vt:lpstr>
      <vt:lpstr>IDEA B Panel Meetings</vt:lpstr>
      <vt:lpstr>Special Education Ombud Flyers</vt:lpstr>
      <vt:lpstr>Parent University Virtual Sessions</vt:lpstr>
      <vt:lpstr>Professional Development Calendar </vt:lpstr>
      <vt:lpstr>PowerPoint Presentation</vt:lpstr>
      <vt:lpstr>Program Monitor Trainings and  Windows of Execution</vt:lpstr>
      <vt:lpstr>Program Monitoring Tools</vt:lpstr>
      <vt:lpstr>Data &amp; Finance Calendar</vt:lpstr>
      <vt:lpstr>Data &amp; Finance</vt:lpstr>
      <vt:lpstr>Welcomes and Good-Byes</vt:lpstr>
      <vt:lpstr>American Rescue Plan Act (ARPA) Funds</vt:lpstr>
      <vt:lpstr>Finance Monitoring</vt:lpstr>
      <vt:lpstr>LEA Time and Effort Submission</vt:lpstr>
      <vt:lpstr>LEA Time and Effort Submission</vt:lpstr>
      <vt:lpstr>Excess Costs reminders</vt:lpstr>
      <vt:lpstr>Data/Finance Team Contact List</vt:lpstr>
      <vt:lpstr>RfR Tips</vt:lpstr>
      <vt:lpstr>Special Education Job Class-Direct &amp; Indirect I</vt:lpstr>
      <vt:lpstr>PowerPoint Presentation</vt:lpstr>
      <vt:lpstr>Special Education Job Class-Direct &amp; Indirect III</vt:lpstr>
      <vt:lpstr>Special Education Job Class-Direct &amp; Indirect IV</vt:lpstr>
      <vt:lpstr>Special Education  Job Class-Direct &amp; Indirect IV</vt:lpstr>
      <vt:lpstr>PowerPoint Presentation</vt:lpstr>
      <vt:lpstr>PowerPoint Presentation</vt:lpstr>
      <vt:lpstr>120 Day Reminders 2-12-2025</vt:lpstr>
      <vt:lpstr>120 Day Reminders</vt:lpstr>
      <vt:lpstr>120 Day Reminders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vt:lpstr>
      <vt:lpstr>Scavenger Hunt</vt:lpstr>
      <vt:lpstr>   Contact List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Hours</dc:title>
  <dc:creator>Nancy Martira</dc:creator>
  <cp:lastModifiedBy>Cordova, Trudy, PED</cp:lastModifiedBy>
  <cp:revision>6</cp:revision>
  <dcterms:created xsi:type="dcterms:W3CDTF">2020-01-22T19:18:44Z</dcterms:created>
  <dcterms:modified xsi:type="dcterms:W3CDTF">2025-02-19T00:06:25Z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0x01010067F5439FC3F7BD46A41EE8B2B91561AB</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