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7010400" cy="9296400"/>
  <p:embeddedFontLs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qu6CZc1MPVAgAwVsP1gdvCFBv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2BCE07-E7F4-49B4-A63D-2A61589DED23}">
  <a:tblStyle styleId="{8A2BCE07-E7F4-49B4-A63D-2A61589DED2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GillSans-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Gill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40b4018cfe_1_6:notes"/>
          <p:cNvSpPr/>
          <p:nvPr>
            <p:ph idx="2" type="sldImg"/>
          </p:nvPr>
        </p:nvSpPr>
        <p:spPr>
          <a:xfrm>
            <a:off x="1168625" y="697225"/>
            <a:ext cx="4673700" cy="34863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40b4018cfe_1_6:notes"/>
          <p:cNvSpPr txBox="1"/>
          <p:nvPr>
            <p:ph idx="1" type="body"/>
          </p:nvPr>
        </p:nvSpPr>
        <p:spPr>
          <a:xfrm>
            <a:off x="701025" y="4415775"/>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88dde061f_0_2:notes"/>
          <p:cNvSpPr txBox="1"/>
          <p:nvPr>
            <p:ph idx="1" type="body"/>
          </p:nvPr>
        </p:nvSpPr>
        <p:spPr>
          <a:xfrm>
            <a:off x="701025" y="4415775"/>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388dde061f_0_2:notes"/>
          <p:cNvSpPr/>
          <p:nvPr>
            <p:ph idx="2" type="sldImg"/>
          </p:nvPr>
        </p:nvSpPr>
        <p:spPr>
          <a:xfrm>
            <a:off x="1168625" y="697225"/>
            <a:ext cx="46737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388dde061f_0_109:notes"/>
          <p:cNvSpPr/>
          <p:nvPr>
            <p:ph idx="2" type="sldImg"/>
          </p:nvPr>
        </p:nvSpPr>
        <p:spPr>
          <a:xfrm>
            <a:off x="1168625" y="697225"/>
            <a:ext cx="4673700" cy="34863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388dde061f_0_109:notes"/>
          <p:cNvSpPr txBox="1"/>
          <p:nvPr>
            <p:ph idx="1" type="body"/>
          </p:nvPr>
        </p:nvSpPr>
        <p:spPr>
          <a:xfrm>
            <a:off x="701025" y="4415775"/>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1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2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8"/>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5" name="Google Shape;85;p2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8" name="Google Shape;88;p28"/>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29"/>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9"/>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2" name="Google Shape;92;p2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29"/>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 name="Shape 18"/>
        <p:cNvGrpSpPr/>
        <p:nvPr/>
      </p:nvGrpSpPr>
      <p:grpSpPr>
        <a:xfrm>
          <a:off x="0" y="0"/>
          <a:ext cx="0" cy="0"/>
          <a:chOff x="0" y="0"/>
          <a:chExt cx="0" cy="0"/>
        </a:xfrm>
      </p:grpSpPr>
      <p:sp>
        <p:nvSpPr>
          <p:cNvPr id="19" name="Google Shape;19;p18"/>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8"/>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1" name="Google Shape;21;p18"/>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2" name="Google Shape;22;p18"/>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3" name="Google Shape;23;p18"/>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4" name="Google Shape;24;p1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18"/>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21"/>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1"/>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1" name="Google Shape;31;p21"/>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2" name="Google Shape;32;p2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5" name="Google Shape;35;p2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2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2"/>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9" name="Google Shape;39;p2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22"/>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 name="Shape 43"/>
        <p:cNvGrpSpPr/>
        <p:nvPr/>
      </p:nvGrpSpPr>
      <p:grpSpPr>
        <a:xfrm>
          <a:off x="0" y="0"/>
          <a:ext cx="0" cy="0"/>
          <a:chOff x="0" y="0"/>
          <a:chExt cx="0" cy="0"/>
        </a:xfrm>
      </p:grpSpPr>
      <p:sp>
        <p:nvSpPr>
          <p:cNvPr id="44" name="Google Shape;44;p23"/>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3"/>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23"/>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47" name="Google Shape;47;p2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23"/>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24"/>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4"/>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54" name="Google Shape;54;p2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4"/>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7" name="Google Shape;57;p24"/>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25"/>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61" name="Google Shape;61;p2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4" name="Google Shape;64;p25"/>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2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0" name="Google Shape;70;p2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grpSp>
        <p:nvGrpSpPr>
          <p:cNvPr id="72" name="Google Shape;72;p27"/>
          <p:cNvGrpSpPr/>
          <p:nvPr/>
        </p:nvGrpSpPr>
        <p:grpSpPr>
          <a:xfrm>
            <a:off x="7477387" y="482170"/>
            <a:ext cx="4074533" cy="5149101"/>
            <a:chOff x="7477387" y="482170"/>
            <a:chExt cx="4074533" cy="5149101"/>
          </a:xfrm>
        </p:grpSpPr>
        <p:sp>
          <p:nvSpPr>
            <p:cNvPr id="73" name="Google Shape;73;p27"/>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7"/>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27"/>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p:nvPr>
            <p:ph idx="2" type="pic"/>
          </p:nvPr>
        </p:nvSpPr>
        <p:spPr>
          <a:xfrm>
            <a:off x="8124389" y="1122542"/>
            <a:ext cx="2791171" cy="3866327"/>
          </a:xfrm>
          <a:prstGeom prst="rect">
            <a:avLst/>
          </a:prstGeom>
          <a:solidFill>
            <a:srgbClr val="D8D8D8"/>
          </a:solidFill>
          <a:ln>
            <a:noFill/>
          </a:ln>
        </p:spPr>
      </p:sp>
      <p:sp>
        <p:nvSpPr>
          <p:cNvPr id="77" name="Google Shape;77;p27"/>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8" name="Google Shape;78;p27"/>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27"/>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16"/>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8" name="Google Shape;8;p1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6"/>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0" name="Google Shape;10;p1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1" name="Google Shape;11;p1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 name="Google Shape;12;p1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Gill Sans"/>
                <a:ea typeface="Gill Sans"/>
                <a:cs typeface="Gill Sans"/>
                <a:sym typeface="Gill Sans"/>
              </a:defRPr>
            </a:lvl1pPr>
            <a:lvl2pPr indent="0" lvl="1" marL="0" marR="0" rtl="0" algn="r">
              <a:spcBef>
                <a:spcPts val="0"/>
              </a:spcBef>
              <a:buNone/>
              <a:defRPr b="0" i="0" sz="2800" u="none" cap="none" strike="noStrike">
                <a:solidFill>
                  <a:schemeClr val="accent1"/>
                </a:solidFill>
                <a:latin typeface="Gill Sans"/>
                <a:ea typeface="Gill Sans"/>
                <a:cs typeface="Gill Sans"/>
                <a:sym typeface="Gill Sans"/>
              </a:defRPr>
            </a:lvl2pPr>
            <a:lvl3pPr indent="0" lvl="2" marL="0" marR="0" rtl="0" algn="r">
              <a:spcBef>
                <a:spcPts val="0"/>
              </a:spcBef>
              <a:buNone/>
              <a:defRPr b="0" i="0" sz="2800" u="none" cap="none" strike="noStrike">
                <a:solidFill>
                  <a:schemeClr val="accent1"/>
                </a:solidFill>
                <a:latin typeface="Gill Sans"/>
                <a:ea typeface="Gill Sans"/>
                <a:cs typeface="Gill Sans"/>
                <a:sym typeface="Gill Sans"/>
              </a:defRPr>
            </a:lvl3pPr>
            <a:lvl4pPr indent="0" lvl="3" marL="0" marR="0" rtl="0" algn="r">
              <a:spcBef>
                <a:spcPts val="0"/>
              </a:spcBef>
              <a:buNone/>
              <a:defRPr b="0" i="0" sz="2800" u="none" cap="none" strike="noStrike">
                <a:solidFill>
                  <a:schemeClr val="accent1"/>
                </a:solidFill>
                <a:latin typeface="Gill Sans"/>
                <a:ea typeface="Gill Sans"/>
                <a:cs typeface="Gill Sans"/>
                <a:sym typeface="Gill Sans"/>
              </a:defRPr>
            </a:lvl4pPr>
            <a:lvl5pPr indent="0" lvl="4" marL="0" marR="0" rtl="0" algn="r">
              <a:spcBef>
                <a:spcPts val="0"/>
              </a:spcBef>
              <a:buNone/>
              <a:defRPr b="0" i="0" sz="2800" u="none" cap="none" strike="noStrike">
                <a:solidFill>
                  <a:schemeClr val="accent1"/>
                </a:solidFill>
                <a:latin typeface="Gill Sans"/>
                <a:ea typeface="Gill Sans"/>
                <a:cs typeface="Gill Sans"/>
                <a:sym typeface="Gill Sans"/>
              </a:defRPr>
            </a:lvl5pPr>
            <a:lvl6pPr indent="0" lvl="5" marL="0" marR="0" rtl="0" algn="r">
              <a:spcBef>
                <a:spcPts val="0"/>
              </a:spcBef>
              <a:buNone/>
              <a:defRPr b="0" i="0" sz="2800" u="none" cap="none" strike="noStrike">
                <a:solidFill>
                  <a:schemeClr val="accent1"/>
                </a:solidFill>
                <a:latin typeface="Gill Sans"/>
                <a:ea typeface="Gill Sans"/>
                <a:cs typeface="Gill Sans"/>
                <a:sym typeface="Gill Sans"/>
              </a:defRPr>
            </a:lvl6pPr>
            <a:lvl7pPr indent="0" lvl="6" marL="0" marR="0" rtl="0" algn="r">
              <a:spcBef>
                <a:spcPts val="0"/>
              </a:spcBef>
              <a:buNone/>
              <a:defRPr b="0" i="0" sz="2800" u="none" cap="none" strike="noStrike">
                <a:solidFill>
                  <a:schemeClr val="accent1"/>
                </a:solidFill>
                <a:latin typeface="Gill Sans"/>
                <a:ea typeface="Gill Sans"/>
                <a:cs typeface="Gill Sans"/>
                <a:sym typeface="Gill Sans"/>
              </a:defRPr>
            </a:lvl7pPr>
            <a:lvl8pPr indent="0" lvl="7" marL="0" marR="0" rtl="0" algn="r">
              <a:spcBef>
                <a:spcPts val="0"/>
              </a:spcBef>
              <a:buNone/>
              <a:defRPr b="0" i="0" sz="2800" u="none" cap="none" strike="noStrike">
                <a:solidFill>
                  <a:schemeClr val="accent1"/>
                </a:solidFill>
                <a:latin typeface="Gill Sans"/>
                <a:ea typeface="Gill Sans"/>
                <a:cs typeface="Gill Sans"/>
                <a:sym typeface="Gill Sans"/>
              </a:defRPr>
            </a:lvl8pPr>
            <a:lvl9pPr indent="0" lvl="8" marL="0" marR="0" rtl="0" algn="r">
              <a:spcBef>
                <a:spcPts val="0"/>
              </a:spcBef>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6"/>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6464"/>
            </a:gs>
            <a:gs pos="100000">
              <a:srgbClr val="3E3E3E"/>
            </a:gs>
          </a:gsLst>
          <a:path path="circle">
            <a:fillToRect b="50%" l="50%" r="50%" t="50%"/>
          </a:path>
          <a:tileRect/>
        </a:gradFill>
      </p:bgPr>
    </p:bg>
    <p:spTree>
      <p:nvGrpSpPr>
        <p:cNvPr id="96" name="Shape 96"/>
        <p:cNvGrpSpPr/>
        <p:nvPr/>
      </p:nvGrpSpPr>
      <p:grpSpPr>
        <a:xfrm>
          <a:off x="0" y="0"/>
          <a:ext cx="0" cy="0"/>
          <a:chOff x="0" y="0"/>
          <a:chExt cx="0" cy="0"/>
        </a:xfrm>
      </p:grpSpPr>
      <p:sp>
        <p:nvSpPr>
          <p:cNvPr id="97" name="Google Shape;97;p19"/>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9"/>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99" name="Google Shape;99;p19"/>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Gill Sans"/>
              <a:buNone/>
              <a:defRPr b="0" i="0" sz="3200" u="none" cap="none" strike="noStrik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9"/>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lt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lt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lt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lt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9pPr>
          </a:lstStyle>
          <a:p/>
        </p:txBody>
      </p:sp>
      <p:sp>
        <p:nvSpPr>
          <p:cNvPr id="101" name="Google Shape;101;p1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02" name="Google Shape;102;p1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03" name="Google Shape;103;p1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Gill Sans"/>
                <a:ea typeface="Gill Sans"/>
                <a:cs typeface="Gill Sans"/>
                <a:sym typeface="Gill Sans"/>
              </a:defRPr>
            </a:lvl1pPr>
            <a:lvl2pPr indent="0" lvl="1" marL="0" marR="0" rtl="0" algn="r">
              <a:spcBef>
                <a:spcPts val="0"/>
              </a:spcBef>
              <a:buNone/>
              <a:defRPr b="0" i="0" sz="2800" u="none" cap="none" strike="noStrike">
                <a:solidFill>
                  <a:schemeClr val="accent1"/>
                </a:solidFill>
                <a:latin typeface="Gill Sans"/>
                <a:ea typeface="Gill Sans"/>
                <a:cs typeface="Gill Sans"/>
                <a:sym typeface="Gill Sans"/>
              </a:defRPr>
            </a:lvl2pPr>
            <a:lvl3pPr indent="0" lvl="2" marL="0" marR="0" rtl="0" algn="r">
              <a:spcBef>
                <a:spcPts val="0"/>
              </a:spcBef>
              <a:buNone/>
              <a:defRPr b="0" i="0" sz="2800" u="none" cap="none" strike="noStrike">
                <a:solidFill>
                  <a:schemeClr val="accent1"/>
                </a:solidFill>
                <a:latin typeface="Gill Sans"/>
                <a:ea typeface="Gill Sans"/>
                <a:cs typeface="Gill Sans"/>
                <a:sym typeface="Gill Sans"/>
              </a:defRPr>
            </a:lvl3pPr>
            <a:lvl4pPr indent="0" lvl="3" marL="0" marR="0" rtl="0" algn="r">
              <a:spcBef>
                <a:spcPts val="0"/>
              </a:spcBef>
              <a:buNone/>
              <a:defRPr b="0" i="0" sz="2800" u="none" cap="none" strike="noStrike">
                <a:solidFill>
                  <a:schemeClr val="accent1"/>
                </a:solidFill>
                <a:latin typeface="Gill Sans"/>
                <a:ea typeface="Gill Sans"/>
                <a:cs typeface="Gill Sans"/>
                <a:sym typeface="Gill Sans"/>
              </a:defRPr>
            </a:lvl4pPr>
            <a:lvl5pPr indent="0" lvl="4" marL="0" marR="0" rtl="0" algn="r">
              <a:spcBef>
                <a:spcPts val="0"/>
              </a:spcBef>
              <a:buNone/>
              <a:defRPr b="0" i="0" sz="2800" u="none" cap="none" strike="noStrike">
                <a:solidFill>
                  <a:schemeClr val="accent1"/>
                </a:solidFill>
                <a:latin typeface="Gill Sans"/>
                <a:ea typeface="Gill Sans"/>
                <a:cs typeface="Gill Sans"/>
                <a:sym typeface="Gill Sans"/>
              </a:defRPr>
            </a:lvl5pPr>
            <a:lvl6pPr indent="0" lvl="5" marL="0" marR="0" rtl="0" algn="r">
              <a:spcBef>
                <a:spcPts val="0"/>
              </a:spcBef>
              <a:buNone/>
              <a:defRPr b="0" i="0" sz="2800" u="none" cap="none" strike="noStrike">
                <a:solidFill>
                  <a:schemeClr val="accent1"/>
                </a:solidFill>
                <a:latin typeface="Gill Sans"/>
                <a:ea typeface="Gill Sans"/>
                <a:cs typeface="Gill Sans"/>
                <a:sym typeface="Gill Sans"/>
              </a:defRPr>
            </a:lvl6pPr>
            <a:lvl7pPr indent="0" lvl="6" marL="0" marR="0" rtl="0" algn="r">
              <a:spcBef>
                <a:spcPts val="0"/>
              </a:spcBef>
              <a:buNone/>
              <a:defRPr b="0" i="0" sz="2800" u="none" cap="none" strike="noStrike">
                <a:solidFill>
                  <a:schemeClr val="accent1"/>
                </a:solidFill>
                <a:latin typeface="Gill Sans"/>
                <a:ea typeface="Gill Sans"/>
                <a:cs typeface="Gill Sans"/>
                <a:sym typeface="Gill Sans"/>
              </a:defRPr>
            </a:lvl7pPr>
            <a:lvl8pPr indent="0" lvl="7" marL="0" marR="0" rtl="0" algn="r">
              <a:spcBef>
                <a:spcPts val="0"/>
              </a:spcBef>
              <a:buNone/>
              <a:defRPr b="0" i="0" sz="2800" u="none" cap="none" strike="noStrike">
                <a:solidFill>
                  <a:schemeClr val="accent1"/>
                </a:solidFill>
                <a:latin typeface="Gill Sans"/>
                <a:ea typeface="Gill Sans"/>
                <a:cs typeface="Gill Sans"/>
                <a:sym typeface="Gill Sans"/>
              </a:defRPr>
            </a:lvl8pPr>
            <a:lvl9pPr indent="0" lvl="8" marL="0" marR="0" rtl="0" algn="r">
              <a:spcBef>
                <a:spcPts val="0"/>
              </a:spcBef>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04" name="Google Shape;104;p19"/>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idx="4294967295" type="ctrTitle"/>
          </p:nvPr>
        </p:nvSpPr>
        <p:spPr>
          <a:xfrm>
            <a:off x="542610" y="195263"/>
            <a:ext cx="10440238" cy="2751137"/>
          </a:xfrm>
          <a:prstGeom prst="rect">
            <a:avLst/>
          </a:prstGeom>
          <a:noFill/>
          <a:ln>
            <a:noFill/>
          </a:ln>
        </p:spPr>
        <p:txBody>
          <a:bodyPr anchorCtr="0" anchor="t" bIns="45700" lIns="91425" spcFirstLastPara="1" rIns="91425" wrap="square" tIns="45700">
            <a:normAutofit fontScale="90000"/>
          </a:bodyPr>
          <a:lstStyle/>
          <a:p>
            <a:pPr indent="0" lvl="0" marL="0" marR="0" rtl="0" algn="r">
              <a:lnSpc>
                <a:spcPct val="90000"/>
              </a:lnSpc>
              <a:spcBef>
                <a:spcPts val="0"/>
              </a:spcBef>
              <a:spcAft>
                <a:spcPts val="0"/>
              </a:spcAft>
              <a:buClr>
                <a:schemeClr val="dk1"/>
              </a:buClr>
              <a:buSzPct val="100000"/>
              <a:buFont typeface="Gill Sans"/>
              <a:buNone/>
            </a:pPr>
            <a:br>
              <a:rPr b="0" i="0" lang="en-US" sz="4800" u="none" cap="none" strike="noStrike">
                <a:solidFill>
                  <a:schemeClr val="dk1"/>
                </a:solidFill>
                <a:latin typeface="Gill Sans"/>
                <a:ea typeface="Gill Sans"/>
                <a:cs typeface="Gill Sans"/>
                <a:sym typeface="Gill Sans"/>
              </a:rPr>
            </a:br>
            <a:r>
              <a:rPr b="0" i="0" lang="en-US" sz="4800" u="none" cap="none" strike="noStrike">
                <a:solidFill>
                  <a:schemeClr val="dk1"/>
                </a:solidFill>
                <a:latin typeface="Gill Sans"/>
                <a:ea typeface="Gill Sans"/>
                <a:cs typeface="Gill Sans"/>
                <a:sym typeface="Gill Sans"/>
              </a:rPr>
              <a:t>FY24 FINANCIAL AUDIT RESULTS</a:t>
            </a:r>
            <a:br>
              <a:rPr b="0" i="0" lang="en-US" sz="4800" u="none" cap="none" strike="noStrike">
                <a:solidFill>
                  <a:schemeClr val="dk1"/>
                </a:solidFill>
                <a:latin typeface="Gill Sans"/>
                <a:ea typeface="Gill Sans"/>
                <a:cs typeface="Gill Sans"/>
                <a:sym typeface="Gill Sans"/>
              </a:rPr>
            </a:br>
            <a:r>
              <a:rPr b="0" i="0" lang="en-US" sz="4800" u="none" cap="none" strike="noStrike">
                <a:solidFill>
                  <a:schemeClr val="dk1"/>
                </a:solidFill>
                <a:latin typeface="Gill Sans"/>
                <a:ea typeface="Gill Sans"/>
                <a:cs typeface="Gill Sans"/>
                <a:sym typeface="Gill Sans"/>
              </a:rPr>
              <a:t>STATE CHARTER SCHOOLS</a:t>
            </a:r>
            <a:br>
              <a:rPr b="0" i="0" lang="en-US" sz="4800" u="none" cap="none" strike="noStrike">
                <a:solidFill>
                  <a:schemeClr val="dk1"/>
                </a:solidFill>
                <a:latin typeface="Gill Sans"/>
                <a:ea typeface="Gill Sans"/>
                <a:cs typeface="Gill Sans"/>
                <a:sym typeface="Gill Sans"/>
              </a:rPr>
            </a:br>
            <a:br>
              <a:rPr b="0" i="0" lang="en-US" sz="4800" u="none" cap="none" strike="noStrike">
                <a:solidFill>
                  <a:schemeClr val="dk1"/>
                </a:solidFill>
                <a:latin typeface="Gill Sans"/>
                <a:ea typeface="Gill Sans"/>
                <a:cs typeface="Gill Sans"/>
                <a:sym typeface="Gill Sans"/>
              </a:rPr>
            </a:br>
            <a:br>
              <a:rPr b="0" i="0" lang="en-US" sz="4800" u="none" cap="none" strike="noStrike">
                <a:solidFill>
                  <a:schemeClr val="dk1"/>
                </a:solidFill>
                <a:latin typeface="Gill Sans"/>
                <a:ea typeface="Gill Sans"/>
                <a:cs typeface="Gill Sans"/>
                <a:sym typeface="Gill Sans"/>
              </a:rPr>
            </a:br>
            <a:br>
              <a:rPr b="0" i="0" lang="en-US" sz="4800" u="none" cap="none" strike="noStrike">
                <a:solidFill>
                  <a:schemeClr val="dk1"/>
                </a:solidFill>
                <a:latin typeface="Gill Sans"/>
                <a:ea typeface="Gill Sans"/>
                <a:cs typeface="Gill Sans"/>
                <a:sym typeface="Gill Sans"/>
              </a:rPr>
            </a:br>
            <a:br>
              <a:rPr b="0" i="0" lang="en-US" sz="4800" u="none" cap="none" strike="noStrike">
                <a:solidFill>
                  <a:schemeClr val="dk1"/>
                </a:solidFill>
                <a:latin typeface="Gill Sans"/>
                <a:ea typeface="Gill Sans"/>
                <a:cs typeface="Gill Sans"/>
                <a:sym typeface="Gill Sans"/>
              </a:rPr>
            </a:br>
            <a:br>
              <a:rPr b="0" i="0" lang="en-US" sz="4800" u="none" cap="none" strike="noStrike">
                <a:solidFill>
                  <a:schemeClr val="dk1"/>
                </a:solidFill>
                <a:latin typeface="Gill Sans"/>
                <a:ea typeface="Gill Sans"/>
                <a:cs typeface="Gill Sans"/>
                <a:sym typeface="Gill Sans"/>
              </a:rPr>
            </a:br>
            <a:br>
              <a:rPr b="0" i="0" lang="en-US" sz="4800" u="none" cap="none" strike="noStrike">
                <a:solidFill>
                  <a:schemeClr val="dk1"/>
                </a:solidFill>
                <a:latin typeface="Gill Sans"/>
                <a:ea typeface="Gill Sans"/>
                <a:cs typeface="Gill Sans"/>
                <a:sym typeface="Gill Sans"/>
              </a:rPr>
            </a:br>
            <a:r>
              <a:rPr b="0" i="0" lang="en-US" sz="3100" u="none" cap="none" strike="noStrike">
                <a:solidFill>
                  <a:schemeClr val="dk1"/>
                </a:solidFill>
                <a:latin typeface="Gill Sans"/>
                <a:ea typeface="Gill Sans"/>
                <a:cs typeface="Gill Sans"/>
                <a:sym typeface="Gill Sans"/>
              </a:rPr>
              <a:t>MARCH 21, 2025</a:t>
            </a:r>
            <a:br>
              <a:rPr b="0" i="0" lang="en-US" sz="4800" u="none" cap="none" strike="noStrike">
                <a:solidFill>
                  <a:schemeClr val="dk1"/>
                </a:solidFill>
                <a:latin typeface="Gill Sans"/>
                <a:ea typeface="Gill Sans"/>
                <a:cs typeface="Gill Sans"/>
                <a:sym typeface="Gill Sans"/>
              </a:rPr>
            </a:br>
            <a:br>
              <a:rPr b="0" i="0" lang="en-US" sz="4800" u="none" cap="none" strike="noStrike">
                <a:solidFill>
                  <a:schemeClr val="dk1"/>
                </a:solidFill>
                <a:latin typeface="Gill Sans"/>
                <a:ea typeface="Gill Sans"/>
                <a:cs typeface="Gill Sans"/>
                <a:sym typeface="Gill Sans"/>
              </a:rPr>
            </a:br>
            <a:endParaRPr b="0" i="0" sz="4800" u="none" cap="none" strike="noStrike">
              <a:solidFill>
                <a:schemeClr val="dk1"/>
              </a:solidFill>
              <a:latin typeface="Gill Sans"/>
              <a:ea typeface="Gill Sans"/>
              <a:cs typeface="Gill Sans"/>
              <a:sym typeface="Gill Sans"/>
            </a:endParaRPr>
          </a:p>
        </p:txBody>
      </p:sp>
      <p:pic>
        <p:nvPicPr>
          <p:cNvPr id="114" name="Google Shape;114;p1"/>
          <p:cNvPicPr preferRelativeResize="0"/>
          <p:nvPr/>
        </p:nvPicPr>
        <p:blipFill rotWithShape="1">
          <a:blip r:embed="rId3">
            <a:alphaModFix/>
          </a:blip>
          <a:srcRect b="0" l="0" r="0" t="0"/>
          <a:stretch/>
        </p:blipFill>
        <p:spPr>
          <a:xfrm>
            <a:off x="542610" y="3199056"/>
            <a:ext cx="2751137" cy="27511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nvSpPr>
        <p:spPr>
          <a:xfrm>
            <a:off x="381837" y="180871"/>
            <a:ext cx="11465169" cy="66479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CATEGORIES OF FINDING</a:t>
            </a:r>
            <a:endParaRPr/>
          </a:p>
          <a:p>
            <a:pPr indent="0" lvl="0" marL="0" marR="0" rtl="0" algn="l">
              <a:spcBef>
                <a:spcPts val="0"/>
              </a:spcBef>
              <a:spcAft>
                <a:spcPts val="0"/>
              </a:spcAft>
              <a:buNone/>
            </a:pPr>
            <a:r>
              <a:t/>
            </a:r>
            <a:endParaRPr sz="12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u="sng">
                <a:solidFill>
                  <a:schemeClr val="dk1"/>
                </a:solidFill>
                <a:latin typeface="Gill Sans"/>
                <a:ea typeface="Gill Sans"/>
                <a:cs typeface="Gill Sans"/>
                <a:sym typeface="Gill Sans"/>
              </a:rPr>
              <a:t>Finding Type				# Schools		Finding Type				#Schools        Finding Type		#Schools</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Accrual Issues					22		Background check missing		5		CPO Reg issues		2</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Revenue Miscoded				22		Cash Disbursement issues		5		Prepaid Expend issues	2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RFP’s not done				17           Payroll issues					5		ACH misclassed		1</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Travel &amp; Per Diem Issues		17           Audit issues					4		BARs not approved		1</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Capital Assets &amp; Depreciation	16		Budget issues					4		Lease issues			1</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Journal Entry Issues				15		Expenditures miscoded			4		MOE issues			1</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BARs not completed			14           F/R Lunch issues				4		Purchasing issues		1</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Deposit issues					13           IT issues						4		Segregation of duties	1</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Fund Balance Rollover issues		10           RFR issues					4</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Bank Recs don’t balance to G/L      8           Stale dated checks not voided		4</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Cash Report/OBMS Report issues  8           Grant revenue exceeds expends	3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Payroll Liability issues                     8		P-Card issues					3								               HR Forms missing			         7		Property Tax Receipt miscoded	3</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Pledged Collateral insufficient         6		Board Reporting issues			2</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PO Missing/done after the fact        6		Cash Balance issues				2</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 of findings noted in categories exceed # of finding in the audit.  This is due to some findings in the audit had multiple categorical findings																																				</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nvSpPr>
        <p:spPr>
          <a:xfrm>
            <a:off x="542611" y="381837"/>
            <a:ext cx="10838821" cy="24622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Gill Sans"/>
                <a:ea typeface="Gill Sans"/>
                <a:cs typeface="Gill Sans"/>
                <a:sym typeface="Gill Sans"/>
              </a:rPr>
              <a:t>MOST FREQUENT REPEAT FINDINGS</a:t>
            </a:r>
            <a:endParaRPr/>
          </a:p>
          <a:p>
            <a:pPr indent="0" lvl="0" marL="0" marR="0" rtl="0" algn="ctr">
              <a:spcBef>
                <a:spcPts val="0"/>
              </a:spcBef>
              <a:spcAft>
                <a:spcPts val="0"/>
              </a:spcAft>
              <a:buNone/>
            </a:pPr>
            <a:r>
              <a:t/>
            </a:r>
            <a:endParaRPr sz="1800">
              <a:solidFill>
                <a:schemeClr val="dk1"/>
              </a:solidFill>
              <a:latin typeface="Gill Sans"/>
              <a:ea typeface="Gill Sans"/>
              <a:cs typeface="Gill Sans"/>
              <a:sym typeface="Gill Sans"/>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End of Year BARs not completed</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Internal Controls over cash disbursements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Gill Sans"/>
                <a:ea typeface="Gill Sans"/>
                <a:cs typeface="Gill Sans"/>
                <a:sym typeface="Gill Sans"/>
              </a:rPr>
              <a:t>Financial Close and Reporting:  numerous issues</a:t>
            </a:r>
            <a:endParaRPr/>
          </a:p>
          <a:p>
            <a:pPr indent="0" lvl="0" marL="0" marR="0" rtl="0" algn="ctr">
              <a:spcBef>
                <a:spcPts val="0"/>
              </a:spcBef>
              <a:spcAft>
                <a:spcPts val="0"/>
              </a:spcAft>
              <a:buNone/>
            </a:pPr>
            <a:r>
              <a:t/>
            </a:r>
            <a:endParaRPr sz="3200">
              <a:solidFill>
                <a:schemeClr val="dk1"/>
              </a:solidFill>
              <a:latin typeface="Gill Sans"/>
              <a:ea typeface="Gill Sans"/>
              <a:cs typeface="Gill Sans"/>
              <a:sym typeface="Gill Sans"/>
            </a:endParaRPr>
          </a:p>
        </p:txBody>
      </p:sp>
      <p:pic>
        <p:nvPicPr>
          <p:cNvPr descr="Piles of paperwork" id="188" name="Google Shape;188;p11"/>
          <p:cNvPicPr preferRelativeResize="0"/>
          <p:nvPr/>
        </p:nvPicPr>
        <p:blipFill rotWithShape="1">
          <a:blip r:embed="rId3">
            <a:alphaModFix/>
          </a:blip>
          <a:srcRect b="0" l="0" r="0" t="0"/>
          <a:stretch/>
        </p:blipFill>
        <p:spPr>
          <a:xfrm>
            <a:off x="7194620" y="2250830"/>
            <a:ext cx="4454769" cy="33410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40b4018cfe_1_6"/>
          <p:cNvSpPr txBox="1"/>
          <p:nvPr>
            <p:ph type="title"/>
          </p:nvPr>
        </p:nvSpPr>
        <p:spPr>
          <a:xfrm>
            <a:off x="1447191" y="804163"/>
            <a:ext cx="9607800" cy="10563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School + Foundation Findings (detail breakdown)</a:t>
            </a:r>
            <a:endParaRPr/>
          </a:p>
        </p:txBody>
      </p:sp>
      <p:sp>
        <p:nvSpPr>
          <p:cNvPr id="194" name="Google Shape;194;g340b4018cfe_1_6"/>
          <p:cNvSpPr txBox="1"/>
          <p:nvPr>
            <p:ph idx="1" type="body"/>
          </p:nvPr>
        </p:nvSpPr>
        <p:spPr>
          <a:xfrm>
            <a:off x="985050" y="2019550"/>
            <a:ext cx="5604900" cy="23757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b="1" lang="en-US" sz="2600"/>
              <a:t>182 Findings FY24 PEC portfolio</a:t>
            </a:r>
            <a:endParaRPr b="1" sz="2600"/>
          </a:p>
          <a:p>
            <a:pPr indent="0" lvl="0" marL="0" rtl="0" algn="l">
              <a:spcBef>
                <a:spcPts val="1000"/>
              </a:spcBef>
              <a:spcAft>
                <a:spcPts val="0"/>
              </a:spcAft>
              <a:buNone/>
            </a:pPr>
            <a:r>
              <a:rPr b="1" lang="en-US" sz="2600"/>
              <a:t>+ </a:t>
            </a:r>
            <a:r>
              <a:rPr b="1" lang="en-US" sz="2600"/>
              <a:t>3  Findings from Transfer schools </a:t>
            </a:r>
            <a:endParaRPr b="1" sz="2600"/>
          </a:p>
          <a:p>
            <a:pPr indent="0" lvl="0" marL="0" rtl="0" algn="l">
              <a:spcBef>
                <a:spcPts val="1000"/>
              </a:spcBef>
              <a:spcAft>
                <a:spcPts val="0"/>
              </a:spcAft>
              <a:buNone/>
            </a:pPr>
            <a:r>
              <a:rPr b="1" lang="en-US" sz="2600"/>
              <a:t>+ 7 Foundation Findings</a:t>
            </a:r>
            <a:endParaRPr b="1" sz="2600"/>
          </a:p>
        </p:txBody>
      </p:sp>
      <p:sp>
        <p:nvSpPr>
          <p:cNvPr id="195" name="Google Shape;195;g340b4018cfe_1_6"/>
          <p:cNvSpPr txBox="1"/>
          <p:nvPr>
            <p:ph idx="3" type="body"/>
          </p:nvPr>
        </p:nvSpPr>
        <p:spPr>
          <a:xfrm>
            <a:off x="7250225" y="3289500"/>
            <a:ext cx="3664800" cy="1186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b="1" lang="en-US" sz="2600"/>
              <a:t>Total combined = 192</a:t>
            </a:r>
            <a:endParaRPr b="1" sz="2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nvSpPr>
        <p:spPr>
          <a:xfrm>
            <a:off x="633046" y="552659"/>
            <a:ext cx="111537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Gill Sans"/>
                <a:ea typeface="Gill Sans"/>
                <a:cs typeface="Gill Sans"/>
                <a:sym typeface="Gill Sans"/>
              </a:rPr>
              <a:t>PERFORMANCE FRAMEWORK </a:t>
            </a:r>
            <a:endParaRPr/>
          </a:p>
          <a:p>
            <a:pPr indent="0" lvl="0" marL="0" marR="0" rtl="0" algn="ctr">
              <a:spcBef>
                <a:spcPts val="0"/>
              </a:spcBef>
              <a:spcAft>
                <a:spcPts val="0"/>
              </a:spcAft>
              <a:buNone/>
            </a:pPr>
            <a:r>
              <a:rPr lang="en-US" sz="3200">
                <a:solidFill>
                  <a:schemeClr val="dk1"/>
                </a:solidFill>
                <a:latin typeface="Gill Sans"/>
                <a:ea typeface="Gill Sans"/>
                <a:cs typeface="Gill Sans"/>
                <a:sym typeface="Gill Sans"/>
              </a:rPr>
              <a:t>VS</a:t>
            </a:r>
            <a:endParaRPr/>
          </a:p>
          <a:p>
            <a:pPr indent="0" lvl="0" marL="0" marR="0" rtl="0" algn="ctr">
              <a:spcBef>
                <a:spcPts val="0"/>
              </a:spcBef>
              <a:spcAft>
                <a:spcPts val="0"/>
              </a:spcAft>
              <a:buNone/>
            </a:pPr>
            <a:r>
              <a:rPr lang="en-US" sz="3200">
                <a:solidFill>
                  <a:schemeClr val="dk1"/>
                </a:solidFill>
                <a:latin typeface="Gill Sans"/>
                <a:ea typeface="Gill Sans"/>
                <a:cs typeface="Gill Sans"/>
                <a:sym typeface="Gill Sans"/>
              </a:rPr>
              <a:t> CAP RECOMMENDATIONS</a:t>
            </a:r>
            <a:endParaRPr/>
          </a:p>
        </p:txBody>
      </p:sp>
      <p:pic>
        <p:nvPicPr>
          <p:cNvPr id="201" name="Google Shape;201;p12"/>
          <p:cNvPicPr preferRelativeResize="0"/>
          <p:nvPr/>
        </p:nvPicPr>
        <p:blipFill>
          <a:blip r:embed="rId3">
            <a:alphaModFix/>
          </a:blip>
          <a:stretch>
            <a:fillRect/>
          </a:stretch>
        </p:blipFill>
        <p:spPr>
          <a:xfrm>
            <a:off x="338900" y="2429100"/>
            <a:ext cx="4876800" cy="3271424"/>
          </a:xfrm>
          <a:prstGeom prst="rect">
            <a:avLst/>
          </a:prstGeom>
          <a:noFill/>
          <a:ln>
            <a:noFill/>
          </a:ln>
        </p:spPr>
      </p:pic>
      <p:pic>
        <p:nvPicPr>
          <p:cNvPr id="202" name="Google Shape;202;p12"/>
          <p:cNvPicPr preferRelativeResize="0"/>
          <p:nvPr/>
        </p:nvPicPr>
        <p:blipFill>
          <a:blip r:embed="rId4">
            <a:alphaModFix/>
          </a:blip>
          <a:stretch>
            <a:fillRect/>
          </a:stretch>
        </p:blipFill>
        <p:spPr>
          <a:xfrm>
            <a:off x="5449138" y="2838450"/>
            <a:ext cx="6577576" cy="118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CAP RECOMMENDATIONS BY TIER LEVEL</a:t>
            </a:r>
            <a:endParaRPr/>
          </a:p>
        </p:txBody>
      </p:sp>
      <p:graphicFrame>
        <p:nvGraphicFramePr>
          <p:cNvPr id="208" name="Google Shape;208;p13"/>
          <p:cNvGraphicFramePr/>
          <p:nvPr/>
        </p:nvGraphicFramePr>
        <p:xfrm>
          <a:off x="1306286" y="1853755"/>
          <a:ext cx="3000000" cy="3000000"/>
        </p:xfrm>
        <a:graphic>
          <a:graphicData uri="http://schemas.openxmlformats.org/drawingml/2006/table">
            <a:tbl>
              <a:tblPr>
                <a:noFill/>
                <a:tableStyleId>{8A2BCE07-E7F4-49B4-A63D-2A61589DED23}</a:tableStyleId>
              </a:tblPr>
              <a:tblGrid>
                <a:gridCol w="2299750"/>
                <a:gridCol w="7543000"/>
              </a:tblGrid>
              <a:tr h="1824725">
                <a:tc>
                  <a:txBody>
                    <a:bodyPr/>
                    <a:lstStyle/>
                    <a:p>
                      <a:pPr indent="0" lvl="0" marL="0" marR="0" rtl="0" algn="l">
                        <a:spcBef>
                          <a:spcPts val="0"/>
                        </a:spcBef>
                        <a:spcAft>
                          <a:spcPts val="0"/>
                        </a:spcAft>
                        <a:buNone/>
                      </a:pPr>
                      <a:r>
                        <a:rPr b="0" lang="en-US" sz="2400" u="none" cap="none" strike="noStrike">
                          <a:latin typeface="Calibri"/>
                          <a:ea typeface="Calibri"/>
                          <a:cs typeface="Calibri"/>
                          <a:sym typeface="Calibri"/>
                        </a:rPr>
                        <a:t>Tier 1 = 7</a:t>
                      </a:r>
                      <a:endParaRPr/>
                    </a:p>
                    <a:p>
                      <a:pPr indent="0" lvl="0" marL="0" marR="0" rtl="0" algn="l">
                        <a:spcBef>
                          <a:spcPts val="0"/>
                        </a:spcBef>
                        <a:spcAft>
                          <a:spcPts val="0"/>
                        </a:spcAft>
                        <a:buNone/>
                      </a:pPr>
                      <a:r>
                        <a:t/>
                      </a:r>
                      <a:endParaRPr b="0" sz="2400" u="none" cap="none" strike="noStrike">
                        <a:latin typeface="Calibri"/>
                        <a:ea typeface="Calibri"/>
                        <a:cs typeface="Calibri"/>
                        <a:sym typeface="Calibri"/>
                      </a:endParaRPr>
                    </a:p>
                    <a:p>
                      <a:pPr indent="0" lvl="0" marL="0" marR="0" rtl="0" algn="l">
                        <a:spcBef>
                          <a:spcPts val="0"/>
                        </a:spcBef>
                        <a:spcAft>
                          <a:spcPts val="0"/>
                        </a:spcAft>
                        <a:buNone/>
                      </a:pPr>
                      <a:r>
                        <a:t/>
                      </a:r>
                      <a:endParaRPr b="0" sz="2400" u="none" cap="none" strike="noStrike">
                        <a:latin typeface="Calibri"/>
                        <a:ea typeface="Calibri"/>
                        <a:cs typeface="Calibri"/>
                        <a:sym typeface="Calibri"/>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c>
                  <a:txBody>
                    <a:bodyPr/>
                    <a:lstStyle/>
                    <a:p>
                      <a:pPr indent="-228600" lvl="1" marL="457200" marR="0" rtl="0" algn="l">
                        <a:spcBef>
                          <a:spcPts val="0"/>
                        </a:spcBef>
                        <a:spcAft>
                          <a:spcPts val="0"/>
                        </a:spcAft>
                        <a:buClr>
                          <a:schemeClr val="dk1"/>
                        </a:buClr>
                        <a:buSzPts val="1800"/>
                        <a:buFont typeface="Arial"/>
                        <a:buChar char="•"/>
                      </a:pPr>
                      <a:r>
                        <a:rPr lang="en-US" sz="1800" u="none" cap="none" strike="noStrike">
                          <a:latin typeface="Gill Sans"/>
                          <a:ea typeface="Gill Sans"/>
                          <a:cs typeface="Gill Sans"/>
                          <a:sym typeface="Gill Sans"/>
                        </a:rPr>
                        <a:t>Disclaimed Audit</a:t>
                      </a:r>
                      <a:r>
                        <a:rPr b="1" lang="en-US" sz="1800" u="none" cap="none" strike="noStrike">
                          <a:latin typeface="Gill Sans"/>
                          <a:ea typeface="Gill Sans"/>
                          <a:cs typeface="Gill Sans"/>
                          <a:sym typeface="Gill Sans"/>
                        </a:rPr>
                        <a:t> </a:t>
                      </a:r>
                      <a:r>
                        <a:rPr lang="en-US" sz="1800" u="none" cap="none" strike="noStrike">
                          <a:latin typeface="Gill Sans"/>
                          <a:ea typeface="Gill Sans"/>
                          <a:cs typeface="Gill Sans"/>
                          <a:sym typeface="Gill Sans"/>
                        </a:rPr>
                        <a:t>and/or</a:t>
                      </a:r>
                      <a:endParaRPr/>
                    </a:p>
                    <a:p>
                      <a:pPr indent="-228600" lvl="1" marL="457200" marR="0" rtl="0" algn="l">
                        <a:spcBef>
                          <a:spcPts val="0"/>
                        </a:spcBef>
                        <a:spcAft>
                          <a:spcPts val="0"/>
                        </a:spcAft>
                        <a:buClr>
                          <a:schemeClr val="dk1"/>
                        </a:buClr>
                        <a:buSzPts val="1800"/>
                        <a:buFont typeface="Arial"/>
                        <a:buChar char="•"/>
                      </a:pPr>
                      <a:r>
                        <a:rPr lang="en-US" sz="1800" u="none" cap="none" strike="noStrike">
                          <a:latin typeface="Gill Sans"/>
                          <a:ea typeface="Gill Sans"/>
                          <a:cs typeface="Gill Sans"/>
                          <a:sym typeface="Gill Sans"/>
                        </a:rPr>
                        <a:t>Between 3-6 Material Weakness Findings, and</a:t>
                      </a:r>
                      <a:endParaRPr/>
                    </a:p>
                    <a:p>
                      <a:pPr indent="-228600" lvl="1" marL="457200" marR="0" rtl="0" algn="l">
                        <a:spcBef>
                          <a:spcPts val="0"/>
                        </a:spcBef>
                        <a:spcAft>
                          <a:spcPts val="0"/>
                        </a:spcAft>
                        <a:buClr>
                          <a:schemeClr val="dk1"/>
                        </a:buClr>
                        <a:buSzPts val="1800"/>
                        <a:buFont typeface="Arial"/>
                        <a:buChar char="•"/>
                      </a:pPr>
                      <a:r>
                        <a:rPr lang="en-US" sz="1800" u="none" cap="none" strike="noStrike">
                          <a:latin typeface="Gill Sans"/>
                          <a:ea typeface="Gill Sans"/>
                          <a:cs typeface="Gill Sans"/>
                          <a:sym typeface="Gill Sans"/>
                        </a:rPr>
                        <a:t>Between 1-5 Repeat Findings, and</a:t>
                      </a:r>
                      <a:endParaRPr/>
                    </a:p>
                    <a:p>
                      <a:pPr indent="-228600" lvl="1" marL="457200" marR="0" rtl="0" algn="l">
                        <a:spcBef>
                          <a:spcPts val="0"/>
                        </a:spcBef>
                        <a:spcAft>
                          <a:spcPts val="0"/>
                        </a:spcAft>
                        <a:buClr>
                          <a:schemeClr val="dk1"/>
                        </a:buClr>
                        <a:buSzPts val="1800"/>
                        <a:buFont typeface="Arial"/>
                        <a:buChar char="•"/>
                      </a:pPr>
                      <a:r>
                        <a:rPr lang="en-US" sz="1800" u="none" cap="none" strike="noStrike">
                          <a:latin typeface="Gill Sans"/>
                          <a:ea typeface="Gill Sans"/>
                          <a:cs typeface="Gill Sans"/>
                          <a:sym typeface="Gill Sans"/>
                        </a:rPr>
                        <a:t>Between 11-5 Total Findings. </a:t>
                      </a:r>
                      <a:endParaRPr/>
                    </a:p>
                    <a:p>
                      <a:pPr indent="-228600" lvl="1" marL="457200" marR="0" rtl="0" algn="l">
                        <a:spcBef>
                          <a:spcPts val="0"/>
                        </a:spcBef>
                        <a:spcAft>
                          <a:spcPts val="0"/>
                        </a:spcAft>
                        <a:buClr>
                          <a:schemeClr val="dk1"/>
                        </a:buClr>
                        <a:buSzPts val="1800"/>
                        <a:buFont typeface="Arial"/>
                        <a:buChar char="•"/>
                      </a:pPr>
                      <a:r>
                        <a:rPr lang="en-US" sz="1800" u="none" cap="none" strike="noStrike">
                          <a:latin typeface="Gill Sans"/>
                          <a:ea typeface="Gill Sans"/>
                          <a:cs typeface="Gill Sans"/>
                          <a:sym typeface="Gill Sans"/>
                        </a:rPr>
                        <a:t>Financial Performance Framework ratings of “Does Not Meet” for at least one PF indicator</a:t>
                      </a:r>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00"/>
                    </a:solidFill>
                  </a:tcPr>
                </a:tc>
              </a:tr>
              <a:tr h="1160750">
                <a:tc>
                  <a:txBody>
                    <a:bodyPr/>
                    <a:lstStyle/>
                    <a:p>
                      <a:pPr indent="0" lvl="0" marL="0" marR="0" rtl="0" algn="l">
                        <a:spcBef>
                          <a:spcPts val="0"/>
                        </a:spcBef>
                        <a:spcAft>
                          <a:spcPts val="0"/>
                        </a:spcAft>
                        <a:buNone/>
                      </a:pPr>
                      <a:r>
                        <a:rPr b="0" lang="en-US" sz="2400" u="none" cap="none" strike="noStrike">
                          <a:latin typeface="Calibri"/>
                          <a:ea typeface="Calibri"/>
                          <a:cs typeface="Calibri"/>
                          <a:sym typeface="Calibri"/>
                        </a:rPr>
                        <a:t>Tier 2 = 6</a:t>
                      </a:r>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B0F0"/>
                    </a:solidFill>
                  </a:tcPr>
                </a:tc>
                <a:tc>
                  <a:txBody>
                    <a:bodyPr/>
                    <a:lstStyle/>
                    <a:p>
                      <a:pPr indent="-285750" lvl="0" marL="285750" marR="0" rtl="0" algn="l">
                        <a:spcBef>
                          <a:spcPts val="0"/>
                        </a:spcBef>
                        <a:spcAft>
                          <a:spcPts val="0"/>
                        </a:spcAft>
                        <a:buClr>
                          <a:schemeClr val="dk1"/>
                        </a:buClr>
                        <a:buSzPts val="1800"/>
                        <a:buFont typeface="Arial"/>
                        <a:buChar char="•"/>
                      </a:pPr>
                      <a:r>
                        <a:rPr b="0" lang="en-US" sz="1800" u="none" cap="none" strike="noStrike">
                          <a:latin typeface="Gill Sans"/>
                          <a:ea typeface="Gill Sans"/>
                          <a:cs typeface="Gill Sans"/>
                          <a:sym typeface="Gill Sans"/>
                        </a:rPr>
                        <a:t>1-2 Material Weakness Findings, and</a:t>
                      </a:r>
                      <a:endParaRPr/>
                    </a:p>
                    <a:p>
                      <a:pPr indent="-285750" lvl="0" marL="285750" marR="0" rtl="0" algn="l">
                        <a:spcBef>
                          <a:spcPts val="0"/>
                        </a:spcBef>
                        <a:spcAft>
                          <a:spcPts val="0"/>
                        </a:spcAft>
                        <a:buClr>
                          <a:schemeClr val="dk1"/>
                        </a:buClr>
                        <a:buSzPts val="1800"/>
                        <a:buFont typeface="Arial"/>
                        <a:buChar char="•"/>
                      </a:pPr>
                      <a:r>
                        <a:rPr b="0" lang="en-US" sz="1800" u="none" cap="none" strike="noStrike">
                          <a:latin typeface="Gill Sans"/>
                          <a:ea typeface="Gill Sans"/>
                          <a:cs typeface="Gill Sans"/>
                          <a:sym typeface="Gill Sans"/>
                        </a:rPr>
                        <a:t>At least one Significant Deficiency, and</a:t>
                      </a:r>
                      <a:endParaRPr/>
                    </a:p>
                    <a:p>
                      <a:pPr indent="-285750" lvl="0" marL="285750" marR="0" rtl="0" algn="l">
                        <a:spcBef>
                          <a:spcPts val="0"/>
                        </a:spcBef>
                        <a:spcAft>
                          <a:spcPts val="0"/>
                        </a:spcAft>
                        <a:buClr>
                          <a:schemeClr val="dk1"/>
                        </a:buClr>
                        <a:buSzPts val="1800"/>
                        <a:buFont typeface="Arial"/>
                        <a:buChar char="•"/>
                      </a:pPr>
                      <a:r>
                        <a:rPr b="0" lang="en-US" sz="1800" u="none" cap="none" strike="noStrike">
                          <a:latin typeface="Gill Sans"/>
                          <a:ea typeface="Gill Sans"/>
                          <a:cs typeface="Gill Sans"/>
                          <a:sym typeface="Gill Sans"/>
                        </a:rPr>
                        <a:t>At least one, and up to 4 Repeat Findings</a:t>
                      </a:r>
                      <a:endParaRPr/>
                    </a:p>
                    <a:p>
                      <a:pPr indent="-285750" lvl="0" marL="285750" marR="0" rtl="0" algn="l">
                        <a:spcBef>
                          <a:spcPts val="0"/>
                        </a:spcBef>
                        <a:spcAft>
                          <a:spcPts val="0"/>
                        </a:spcAft>
                        <a:buClr>
                          <a:schemeClr val="dk1"/>
                        </a:buClr>
                        <a:buSzPts val="1800"/>
                        <a:buFont typeface="Arial"/>
                        <a:buChar char="•"/>
                      </a:pPr>
                      <a:r>
                        <a:rPr b="0" lang="en-US" sz="1800" u="none" cap="none" strike="noStrike">
                          <a:latin typeface="Gill Sans"/>
                          <a:ea typeface="Gill Sans"/>
                          <a:cs typeface="Gill Sans"/>
                          <a:sym typeface="Gill Sans"/>
                        </a:rPr>
                        <a:t>Financial PF of “Does Not Meet” for at least one indicator</a:t>
                      </a:r>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B0F0"/>
                    </a:solidFill>
                  </a:tcPr>
                </a:tc>
              </a:tr>
              <a:tr h="591675">
                <a:tc>
                  <a:txBody>
                    <a:bodyPr/>
                    <a:lstStyle/>
                    <a:p>
                      <a:pPr indent="0" lvl="0" marL="0" marR="0" rtl="0" algn="l">
                        <a:spcBef>
                          <a:spcPts val="0"/>
                        </a:spcBef>
                        <a:spcAft>
                          <a:spcPts val="0"/>
                        </a:spcAft>
                        <a:buNone/>
                      </a:pPr>
                      <a:r>
                        <a:rPr b="0" lang="en-US" sz="2400" u="none" cap="none" strike="noStrike">
                          <a:latin typeface="Calibri"/>
                          <a:ea typeface="Calibri"/>
                          <a:cs typeface="Calibri"/>
                          <a:sym typeface="Calibri"/>
                        </a:rPr>
                        <a:t>Tier 3 = </a:t>
                      </a:r>
                      <a:r>
                        <a:rPr lang="en-US" sz="2400">
                          <a:latin typeface="Calibri"/>
                          <a:ea typeface="Calibri"/>
                          <a:cs typeface="Calibri"/>
                          <a:sym typeface="Calibri"/>
                        </a:rPr>
                        <a:t>16</a:t>
                      </a:r>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496FC"/>
                    </a:solidFill>
                  </a:tcPr>
                </a:tc>
                <a:tc>
                  <a:txBody>
                    <a:bodyPr/>
                    <a:lstStyle/>
                    <a:p>
                      <a:pPr indent="0" lvl="0" marL="0" marR="0" rtl="0" algn="l">
                        <a:spcBef>
                          <a:spcPts val="0"/>
                        </a:spcBef>
                        <a:spcAft>
                          <a:spcPts val="0"/>
                        </a:spcAft>
                        <a:buNone/>
                      </a:pPr>
                      <a:r>
                        <a:rPr b="0" lang="en-US" sz="1800" u="none" cap="none" strike="noStrike">
                          <a:latin typeface="Gill Sans"/>
                          <a:ea typeface="Gill Sans"/>
                          <a:cs typeface="Gill Sans"/>
                          <a:sym typeface="Gill Sans"/>
                        </a:rPr>
                        <a:t>At least one “Does Not Meet” PF indicator</a:t>
                      </a:r>
                      <a:endParaRPr/>
                    </a:p>
                    <a:p>
                      <a:pPr indent="0" lvl="0" marL="0" marR="0" rtl="0" algn="l">
                        <a:spcBef>
                          <a:spcPts val="0"/>
                        </a:spcBef>
                        <a:spcAft>
                          <a:spcPts val="0"/>
                        </a:spcAft>
                        <a:buNone/>
                      </a:pPr>
                      <a:r>
                        <a:rPr b="0" lang="en-US" sz="1800" u="none" cap="none" strike="noStrike">
                          <a:latin typeface="Gill Sans"/>
                          <a:ea typeface="Gill Sans"/>
                          <a:cs typeface="Gill Sans"/>
                          <a:sym typeface="Gill Sans"/>
                        </a:rPr>
                        <a:t>May have one MW and/or 1-2 SD  and may have 1 -2 repeat findings</a:t>
                      </a:r>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496FC"/>
                    </a:solidFill>
                  </a:tcPr>
                </a:tc>
              </a:tr>
              <a:tr h="503000">
                <a:tc>
                  <a:txBody>
                    <a:bodyPr/>
                    <a:lstStyle/>
                    <a:p>
                      <a:pPr indent="0" lvl="0" marL="0" marR="0" rtl="0" algn="l">
                        <a:spcBef>
                          <a:spcPts val="0"/>
                        </a:spcBef>
                        <a:spcAft>
                          <a:spcPts val="0"/>
                        </a:spcAft>
                        <a:buNone/>
                      </a:pPr>
                      <a:r>
                        <a:rPr b="0" lang="en-US" sz="2400" u="none" cap="none" strike="noStrike">
                          <a:latin typeface="Calibri"/>
                          <a:ea typeface="Calibri"/>
                          <a:cs typeface="Calibri"/>
                          <a:sym typeface="Calibri"/>
                        </a:rPr>
                        <a:t>Tier 4= </a:t>
                      </a:r>
                      <a:r>
                        <a:rPr lang="en-US" sz="2400">
                          <a:latin typeface="Calibri"/>
                          <a:ea typeface="Calibri"/>
                          <a:cs typeface="Calibri"/>
                          <a:sym typeface="Calibri"/>
                        </a:rPr>
                        <a:t>31</a:t>
                      </a:r>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c>
                  <a:txBody>
                    <a:bodyPr/>
                    <a:lstStyle/>
                    <a:p>
                      <a:pPr indent="0" lvl="0" marL="0" marR="0" rtl="0" algn="l">
                        <a:spcBef>
                          <a:spcPts val="0"/>
                        </a:spcBef>
                        <a:spcAft>
                          <a:spcPts val="0"/>
                        </a:spcAft>
                        <a:buNone/>
                      </a:pPr>
                      <a:r>
                        <a:rPr lang="en-US" sz="1800">
                          <a:latin typeface="Gill Sans"/>
                          <a:ea typeface="Gill Sans"/>
                          <a:cs typeface="Gill Sans"/>
                          <a:sym typeface="Gill Sans"/>
                        </a:rPr>
                        <a:t>Has no MV or SD</a:t>
                      </a:r>
                      <a:endParaRPr sz="1800">
                        <a:latin typeface="Gill Sans"/>
                        <a:ea typeface="Gill Sans"/>
                        <a:cs typeface="Gill Sans"/>
                        <a:sym typeface="Gill Sans"/>
                      </a:endParaRPr>
                    </a:p>
                    <a:p>
                      <a:pPr indent="0" lvl="0" marL="0" marR="0" rtl="0" algn="l">
                        <a:spcBef>
                          <a:spcPts val="0"/>
                        </a:spcBef>
                        <a:spcAft>
                          <a:spcPts val="0"/>
                        </a:spcAft>
                        <a:buNone/>
                      </a:pPr>
                      <a:r>
                        <a:rPr b="0" lang="en-US" sz="1800" u="none" cap="none" strike="noStrike">
                          <a:latin typeface="Gill Sans"/>
                          <a:ea typeface="Gill Sans"/>
                          <a:cs typeface="Gill Sans"/>
                          <a:sym typeface="Gill Sans"/>
                        </a:rPr>
                        <a:t>May have a “Working to Meet” in the older PF but NOT recommended for CAP</a:t>
                      </a:r>
                      <a:endParaRPr/>
                    </a:p>
                  </a:txBody>
                  <a:tcPr marT="10875" marB="10875" marR="16325" marL="163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6E0B4"/>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212" name="Shape 212"/>
        <p:cNvGrpSpPr/>
        <p:nvPr/>
      </p:nvGrpSpPr>
      <p:grpSpPr>
        <a:xfrm>
          <a:off x="0" y="0"/>
          <a:ext cx="0" cy="0"/>
          <a:chOff x="0" y="0"/>
          <a:chExt cx="0" cy="0"/>
        </a:xfrm>
      </p:grpSpPr>
      <p:sp>
        <p:nvSpPr>
          <p:cNvPr id="213" name="Google Shape;213;g3388dde061f_0_2"/>
          <p:cNvSpPr/>
          <p:nvPr/>
        </p:nvSpPr>
        <p:spPr>
          <a:xfrm>
            <a:off x="0" y="2019476"/>
            <a:ext cx="12192000" cy="4106100"/>
          </a:xfrm>
          <a:prstGeom prst="rect">
            <a:avLst/>
          </a:prstGeom>
          <a:gradFill>
            <a:gsLst>
              <a:gs pos="0">
                <a:srgbClr val="DFDBD5">
                  <a:alpha val="0"/>
                </a:srgbClr>
              </a:gs>
              <a:gs pos="100000">
                <a:schemeClr val="lt2"/>
              </a:gs>
            </a:gsLst>
            <a:lin ang="5400012"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900">
              <a:solidFill>
                <a:schemeClr val="lt1"/>
              </a:solidFill>
              <a:latin typeface="Gill Sans"/>
              <a:ea typeface="Gill Sans"/>
              <a:cs typeface="Gill Sans"/>
              <a:sym typeface="Gill Sans"/>
            </a:endParaRPr>
          </a:p>
        </p:txBody>
      </p:sp>
      <p:pic>
        <p:nvPicPr>
          <p:cNvPr id="214" name="Google Shape;214;g3388dde061f_0_2"/>
          <p:cNvPicPr preferRelativeResize="0"/>
          <p:nvPr/>
        </p:nvPicPr>
        <p:blipFill rotWithShape="1">
          <a:blip r:embed="rId3">
            <a:alphaModFix/>
          </a:blip>
          <a:srcRect b="-1539" l="0" r="0" t="1540"/>
          <a:stretch/>
        </p:blipFill>
        <p:spPr>
          <a:xfrm>
            <a:off x="0" y="6126480"/>
            <a:ext cx="12192000" cy="742950"/>
          </a:xfrm>
          <a:prstGeom prst="rect">
            <a:avLst/>
          </a:prstGeom>
          <a:noFill/>
          <a:ln>
            <a:noFill/>
          </a:ln>
        </p:spPr>
      </p:pic>
      <p:cxnSp>
        <p:nvCxnSpPr>
          <p:cNvPr id="215" name="Google Shape;215;g3388dde061f_0_2"/>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216" name="Google Shape;216;g3388dde061f_0_2"/>
          <p:cNvCxnSpPr/>
          <p:nvPr/>
        </p:nvCxnSpPr>
        <p:spPr>
          <a:xfrm>
            <a:off x="1453896" y="1847088"/>
            <a:ext cx="9607500" cy="0"/>
          </a:xfrm>
          <a:prstGeom prst="straightConnector1">
            <a:avLst/>
          </a:prstGeom>
          <a:noFill/>
          <a:ln cap="flat" cmpd="sng" w="31750">
            <a:solidFill>
              <a:schemeClr val="accent1"/>
            </a:solidFill>
            <a:prstDash val="solid"/>
            <a:round/>
            <a:headEnd len="sm" w="sm" type="none"/>
            <a:tailEnd len="sm" w="sm" type="none"/>
          </a:ln>
        </p:spPr>
      </p:cxnSp>
      <p:sp>
        <p:nvSpPr>
          <p:cNvPr id="217" name="Google Shape;217;g3388dde061f_0_2"/>
          <p:cNvSpPr/>
          <p:nvPr/>
        </p:nvSpPr>
        <p:spPr>
          <a:xfrm>
            <a:off x="2" y="0"/>
            <a:ext cx="12191700"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Gill Sans"/>
              <a:ea typeface="Gill Sans"/>
              <a:cs typeface="Gill Sans"/>
              <a:sym typeface="Gill Sans"/>
            </a:endParaRPr>
          </a:p>
        </p:txBody>
      </p:sp>
      <p:cxnSp>
        <p:nvCxnSpPr>
          <p:cNvPr id="218" name="Google Shape;218;g3388dde061f_0_2"/>
          <p:cNvCxnSpPr/>
          <p:nvPr/>
        </p:nvCxnSpPr>
        <p:spPr>
          <a:xfrm>
            <a:off x="1453896" y="1847088"/>
            <a:ext cx="4177500" cy="0"/>
          </a:xfrm>
          <a:prstGeom prst="straightConnector1">
            <a:avLst/>
          </a:prstGeom>
          <a:noFill/>
          <a:ln cap="flat" cmpd="sng" w="31750">
            <a:solidFill>
              <a:schemeClr val="accent1"/>
            </a:solidFill>
            <a:prstDash val="solid"/>
            <a:round/>
            <a:headEnd len="sm" w="sm" type="none"/>
            <a:tailEnd len="sm" w="sm" type="none"/>
          </a:ln>
        </p:spPr>
      </p:cxnSp>
      <p:sp>
        <p:nvSpPr>
          <p:cNvPr id="219" name="Google Shape;219;g3388dde061f_0_2"/>
          <p:cNvSpPr txBox="1"/>
          <p:nvPr>
            <p:ph type="title"/>
          </p:nvPr>
        </p:nvSpPr>
        <p:spPr>
          <a:xfrm>
            <a:off x="1451580" y="804520"/>
            <a:ext cx="4176900" cy="104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Gill Sans"/>
              <a:buNone/>
            </a:pPr>
            <a:r>
              <a:rPr lang="en-US" sz="3100"/>
              <a:t>CORRECTIVE ACTION RECOMMENDATIONS</a:t>
            </a:r>
            <a:endParaRPr/>
          </a:p>
        </p:txBody>
      </p:sp>
      <p:sp>
        <p:nvSpPr>
          <p:cNvPr id="220" name="Google Shape;220;g3388dde061f_0_2"/>
          <p:cNvSpPr/>
          <p:nvPr/>
        </p:nvSpPr>
        <p:spPr>
          <a:xfrm>
            <a:off x="56675" y="2019476"/>
            <a:ext cx="12192000" cy="4106100"/>
          </a:xfrm>
          <a:prstGeom prst="rect">
            <a:avLst/>
          </a:prstGeom>
          <a:gradFill>
            <a:gsLst>
              <a:gs pos="0">
                <a:srgbClr val="DFDBD5">
                  <a:alpha val="0"/>
                </a:srgbClr>
              </a:gs>
              <a:gs pos="100000">
                <a:schemeClr val="lt2"/>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Gill Sans"/>
              <a:ea typeface="Gill Sans"/>
              <a:cs typeface="Gill Sans"/>
              <a:sym typeface="Gill Sans"/>
            </a:endParaRPr>
          </a:p>
        </p:txBody>
      </p:sp>
      <p:sp>
        <p:nvSpPr>
          <p:cNvPr id="221" name="Google Shape;221;g3388dde061f_0_2"/>
          <p:cNvSpPr txBox="1"/>
          <p:nvPr>
            <p:ph idx="2" type="body"/>
          </p:nvPr>
        </p:nvSpPr>
        <p:spPr>
          <a:xfrm>
            <a:off x="1451581" y="2015732"/>
            <a:ext cx="4172100" cy="34509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600"/>
              <a:buFont typeface="Arial"/>
              <a:buChar char="•"/>
            </a:pPr>
            <a:r>
              <a:rPr lang="en-US"/>
              <a:t>These schools have</a:t>
            </a:r>
            <a:endParaRPr/>
          </a:p>
          <a:p>
            <a:pPr indent="-234950" lvl="1" marL="457200" rtl="0" algn="l">
              <a:lnSpc>
                <a:spcPct val="120000"/>
              </a:lnSpc>
              <a:spcBef>
                <a:spcPts val="500"/>
              </a:spcBef>
              <a:spcAft>
                <a:spcPts val="0"/>
              </a:spcAft>
              <a:buSzPts val="1500"/>
              <a:buFont typeface="Arial"/>
              <a:buChar char="•"/>
            </a:pPr>
            <a:r>
              <a:rPr lang="en-US"/>
              <a:t>A Disclaimed Audit (</a:t>
            </a:r>
            <a:r>
              <a:rPr b="1" lang="en-US"/>
              <a:t>bold</a:t>
            </a:r>
            <a:r>
              <a:rPr lang="en-US"/>
              <a:t>)</a:t>
            </a:r>
            <a:r>
              <a:rPr b="1" lang="en-US"/>
              <a:t>,  </a:t>
            </a:r>
            <a:r>
              <a:rPr lang="en-US"/>
              <a:t>and/or</a:t>
            </a:r>
            <a:endParaRPr/>
          </a:p>
          <a:p>
            <a:pPr indent="-234950" lvl="1" marL="457200" rtl="0" algn="l">
              <a:lnSpc>
                <a:spcPct val="120000"/>
              </a:lnSpc>
              <a:spcBef>
                <a:spcPts val="500"/>
              </a:spcBef>
              <a:spcAft>
                <a:spcPts val="0"/>
              </a:spcAft>
              <a:buSzPts val="1500"/>
              <a:buFont typeface="Arial"/>
              <a:buChar char="•"/>
            </a:pPr>
            <a:r>
              <a:rPr lang="en-US"/>
              <a:t>Between 3-6 Material Weakness Findings, and</a:t>
            </a:r>
            <a:endParaRPr/>
          </a:p>
          <a:p>
            <a:pPr indent="-234950" lvl="1" marL="457200" rtl="0" algn="l">
              <a:lnSpc>
                <a:spcPct val="120000"/>
              </a:lnSpc>
              <a:spcBef>
                <a:spcPts val="500"/>
              </a:spcBef>
              <a:spcAft>
                <a:spcPts val="0"/>
              </a:spcAft>
              <a:buSzPts val="1500"/>
              <a:buFont typeface="Arial"/>
              <a:buChar char="•"/>
            </a:pPr>
            <a:r>
              <a:rPr lang="en-US"/>
              <a:t>Between 1-5 Repeat Findings, and</a:t>
            </a:r>
            <a:endParaRPr/>
          </a:p>
          <a:p>
            <a:pPr indent="-234950" lvl="1" marL="457200" rtl="0" algn="l">
              <a:lnSpc>
                <a:spcPct val="120000"/>
              </a:lnSpc>
              <a:spcBef>
                <a:spcPts val="500"/>
              </a:spcBef>
              <a:spcAft>
                <a:spcPts val="0"/>
              </a:spcAft>
              <a:buSzPts val="1500"/>
              <a:buFont typeface="Arial"/>
              <a:buChar char="•"/>
            </a:pPr>
            <a:r>
              <a:rPr lang="en-US"/>
              <a:t>Between 11-5 Total Findings. </a:t>
            </a:r>
            <a:endParaRPr/>
          </a:p>
          <a:p>
            <a:pPr indent="-234950" lvl="1" marL="457200" rtl="0" algn="l">
              <a:lnSpc>
                <a:spcPct val="120000"/>
              </a:lnSpc>
              <a:spcBef>
                <a:spcPts val="500"/>
              </a:spcBef>
              <a:spcAft>
                <a:spcPts val="0"/>
              </a:spcAft>
              <a:buSzPts val="1500"/>
              <a:buFont typeface="Arial"/>
              <a:buChar char="•"/>
            </a:pPr>
            <a:r>
              <a:rPr lang="en-US"/>
              <a:t>Financial Performance Framework ratings of “Does Not Meet” for at least one PF indicators</a:t>
            </a:r>
            <a:endParaRPr/>
          </a:p>
        </p:txBody>
      </p:sp>
      <p:pic>
        <p:nvPicPr>
          <p:cNvPr id="222" name="Google Shape;222;g3388dde061f_0_2"/>
          <p:cNvPicPr preferRelativeResize="0"/>
          <p:nvPr/>
        </p:nvPicPr>
        <p:blipFill rotWithShape="1">
          <a:blip r:embed="rId3">
            <a:alphaModFix/>
          </a:blip>
          <a:srcRect b="-1539" l="0" r="0" t="1540"/>
          <a:stretch/>
        </p:blipFill>
        <p:spPr>
          <a:xfrm>
            <a:off x="0" y="6126480"/>
            <a:ext cx="12192000" cy="742950"/>
          </a:xfrm>
          <a:prstGeom prst="rect">
            <a:avLst/>
          </a:prstGeom>
          <a:noFill/>
          <a:ln>
            <a:noFill/>
          </a:ln>
        </p:spPr>
      </p:pic>
      <p:cxnSp>
        <p:nvCxnSpPr>
          <p:cNvPr id="223" name="Google Shape;223;g3388dde061f_0_2"/>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graphicFrame>
        <p:nvGraphicFramePr>
          <p:cNvPr id="224" name="Google Shape;224;g3388dde061f_0_2"/>
          <p:cNvGraphicFramePr/>
          <p:nvPr/>
        </p:nvGraphicFramePr>
        <p:xfrm>
          <a:off x="5998030" y="1707203"/>
          <a:ext cx="3000000" cy="3000000"/>
        </p:xfrm>
        <a:graphic>
          <a:graphicData uri="http://schemas.openxmlformats.org/drawingml/2006/table">
            <a:tbl>
              <a:tblPr>
                <a:noFill/>
                <a:tableStyleId>{8A2BCE07-E7F4-49B4-A63D-2A61589DED23}</a:tableStyleId>
              </a:tblPr>
              <a:tblGrid>
                <a:gridCol w="5671475"/>
              </a:tblGrid>
              <a:tr h="500500">
                <a:tc>
                  <a:txBody>
                    <a:bodyPr/>
                    <a:lstStyle/>
                    <a:p>
                      <a:pPr indent="0" lvl="0" marL="0" marR="0" rtl="0" algn="l">
                        <a:spcBef>
                          <a:spcPts val="0"/>
                        </a:spcBef>
                        <a:spcAft>
                          <a:spcPts val="0"/>
                        </a:spcAft>
                        <a:buNone/>
                      </a:pPr>
                      <a:r>
                        <a:rPr b="0" lang="en-US" sz="2300" u="none" cap="none" strike="noStrike">
                          <a:solidFill>
                            <a:schemeClr val="dk1"/>
                          </a:solidFill>
                          <a:latin typeface="Calibri"/>
                          <a:ea typeface="Calibri"/>
                          <a:cs typeface="Calibri"/>
                          <a:sym typeface="Calibri"/>
                        </a:rPr>
                        <a:t>Alma d’Arte Charter High School </a:t>
                      </a:r>
                      <a:r>
                        <a:rPr lang="en-US" sz="2300">
                          <a:solidFill>
                            <a:schemeClr val="dk1"/>
                          </a:solidFill>
                          <a:latin typeface="Calibri"/>
                          <a:ea typeface="Calibri"/>
                          <a:cs typeface="Calibri"/>
                          <a:sym typeface="Calibri"/>
                        </a:rPr>
                        <a:t>+</a:t>
                      </a:r>
                      <a:endParaRPr sz="1300">
                        <a:solidFill>
                          <a:schemeClr val="dk1"/>
                        </a:solidFill>
                      </a:endParaRPr>
                    </a:p>
                  </a:txBody>
                  <a:tcPr marT="0" marB="0" marR="38875" marL="38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440575">
                <a:tc>
                  <a:txBody>
                    <a:bodyPr/>
                    <a:lstStyle/>
                    <a:p>
                      <a:pPr indent="0" lvl="0" marL="0" marR="0" rtl="0" algn="l">
                        <a:spcBef>
                          <a:spcPts val="0"/>
                        </a:spcBef>
                        <a:spcAft>
                          <a:spcPts val="0"/>
                        </a:spcAft>
                        <a:buNone/>
                      </a:pPr>
                      <a:r>
                        <a:rPr b="1" lang="en-US" sz="2300" u="none" cap="none" strike="noStrike">
                          <a:solidFill>
                            <a:schemeClr val="dk1"/>
                          </a:solidFill>
                          <a:latin typeface="Calibri"/>
                          <a:ea typeface="Calibri"/>
                          <a:cs typeface="Calibri"/>
                          <a:sym typeface="Calibri"/>
                        </a:rPr>
                        <a:t>Estancia Valley Classical Academy </a:t>
                      </a:r>
                      <a:r>
                        <a:rPr b="1" lang="en-US" sz="2300">
                          <a:solidFill>
                            <a:schemeClr val="dk1"/>
                          </a:solidFill>
                          <a:latin typeface="Calibri"/>
                          <a:ea typeface="Calibri"/>
                          <a:cs typeface="Calibri"/>
                          <a:sym typeface="Calibri"/>
                        </a:rPr>
                        <a:t>+</a:t>
                      </a:r>
                      <a:endParaRPr sz="1300">
                        <a:solidFill>
                          <a:schemeClr val="dk1"/>
                        </a:solidFill>
                      </a:endParaRPr>
                    </a:p>
                  </a:txBody>
                  <a:tcPr marT="0" marB="0" marR="38875" marL="38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00500">
                <a:tc>
                  <a:txBody>
                    <a:bodyPr/>
                    <a:lstStyle/>
                    <a:p>
                      <a:pPr indent="0" lvl="0" marL="0" marR="0" rtl="0" algn="l">
                        <a:spcBef>
                          <a:spcPts val="0"/>
                        </a:spcBef>
                        <a:spcAft>
                          <a:spcPts val="0"/>
                        </a:spcAft>
                        <a:buNone/>
                      </a:pPr>
                      <a:r>
                        <a:rPr b="0" lang="en-US" sz="2300" u="none" cap="none" strike="noStrike">
                          <a:solidFill>
                            <a:schemeClr val="dk1"/>
                          </a:solidFill>
                          <a:latin typeface="Calibri"/>
                          <a:ea typeface="Calibri"/>
                          <a:cs typeface="Calibri"/>
                          <a:sym typeface="Calibri"/>
                        </a:rPr>
                        <a:t>Hozho Academy</a:t>
                      </a:r>
                      <a:endParaRPr sz="1300">
                        <a:solidFill>
                          <a:schemeClr val="dk1"/>
                        </a:solidFill>
                      </a:endParaRPr>
                    </a:p>
                  </a:txBody>
                  <a:tcPr marT="0" marB="0" marR="38875" marL="38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00500">
                <a:tc>
                  <a:txBody>
                    <a:bodyPr/>
                    <a:lstStyle/>
                    <a:p>
                      <a:pPr indent="0" lvl="0" marL="0" rtl="0" algn="l">
                        <a:spcBef>
                          <a:spcPts val="0"/>
                        </a:spcBef>
                        <a:spcAft>
                          <a:spcPts val="0"/>
                        </a:spcAft>
                        <a:buClr>
                          <a:schemeClr val="dk1"/>
                        </a:buClr>
                        <a:buSzPts val="1500"/>
                        <a:buFont typeface="Arial"/>
                        <a:buNone/>
                      </a:pPr>
                      <a:r>
                        <a:rPr lang="en-US" sz="2300">
                          <a:solidFill>
                            <a:schemeClr val="dk1"/>
                          </a:solidFill>
                          <a:latin typeface="Calibri"/>
                          <a:ea typeface="Calibri"/>
                          <a:cs typeface="Calibri"/>
                          <a:sym typeface="Calibri"/>
                        </a:rPr>
                        <a:t>J Paul Taylor Academy</a:t>
                      </a:r>
                      <a:endParaRPr b="0" sz="2300" u="none" cap="none" strike="noStrike">
                        <a:solidFill>
                          <a:schemeClr val="dk1"/>
                        </a:solidFill>
                        <a:latin typeface="Calibri"/>
                        <a:ea typeface="Calibri"/>
                        <a:cs typeface="Calibri"/>
                        <a:sym typeface="Calibri"/>
                      </a:endParaRPr>
                    </a:p>
                  </a:txBody>
                  <a:tcPr marT="0" marB="0" marR="38875" marL="38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00500">
                <a:tc>
                  <a:txBody>
                    <a:bodyPr/>
                    <a:lstStyle/>
                    <a:p>
                      <a:pPr indent="0" lvl="0" marL="0" rtl="0" algn="l">
                        <a:spcBef>
                          <a:spcPts val="0"/>
                        </a:spcBef>
                        <a:spcAft>
                          <a:spcPts val="0"/>
                        </a:spcAft>
                        <a:buClr>
                          <a:schemeClr val="dk1"/>
                        </a:buClr>
                        <a:buSzPts val="1500"/>
                        <a:buFont typeface="Arial"/>
                        <a:buNone/>
                      </a:pPr>
                      <a:r>
                        <a:rPr b="1" lang="en-US" sz="2300">
                          <a:solidFill>
                            <a:schemeClr val="dk1"/>
                          </a:solidFill>
                          <a:latin typeface="Calibri"/>
                          <a:ea typeface="Calibri"/>
                          <a:cs typeface="Calibri"/>
                          <a:sym typeface="Calibri"/>
                        </a:rPr>
                        <a:t>Monte del Sol Charter School *</a:t>
                      </a:r>
                      <a:endParaRPr sz="1300">
                        <a:solidFill>
                          <a:schemeClr val="dk1"/>
                        </a:solidFill>
                      </a:endParaRPr>
                    </a:p>
                  </a:txBody>
                  <a:tcPr marT="0" marB="0" marR="38875" marL="38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00500">
                <a:tc>
                  <a:txBody>
                    <a:bodyPr/>
                    <a:lstStyle/>
                    <a:p>
                      <a:pPr indent="0" lvl="0" marL="0" rtl="0" algn="l">
                        <a:spcBef>
                          <a:spcPts val="0"/>
                        </a:spcBef>
                        <a:spcAft>
                          <a:spcPts val="0"/>
                        </a:spcAft>
                        <a:buClr>
                          <a:schemeClr val="dk1"/>
                        </a:buClr>
                        <a:buSzPts val="1500"/>
                        <a:buFont typeface="Arial"/>
                        <a:buNone/>
                      </a:pPr>
                      <a:r>
                        <a:rPr lang="en-US" sz="2300">
                          <a:solidFill>
                            <a:schemeClr val="dk1"/>
                          </a:solidFill>
                          <a:latin typeface="Calibri"/>
                          <a:ea typeface="Calibri"/>
                          <a:cs typeface="Calibri"/>
                          <a:sym typeface="Calibri"/>
                        </a:rPr>
                        <a:t>Raices Del Saber Xinachtli Community School</a:t>
                      </a:r>
                      <a:endParaRPr b="1" sz="2300" u="none" cap="none" strike="noStrike">
                        <a:solidFill>
                          <a:schemeClr val="dk1"/>
                        </a:solidFill>
                        <a:latin typeface="Calibri"/>
                        <a:ea typeface="Calibri"/>
                        <a:cs typeface="Calibri"/>
                        <a:sym typeface="Calibri"/>
                      </a:endParaRPr>
                    </a:p>
                  </a:txBody>
                  <a:tcPr marT="0" marB="0" marR="38875" marL="38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00500">
                <a:tc>
                  <a:txBody>
                    <a:bodyPr/>
                    <a:lstStyle/>
                    <a:p>
                      <a:pPr indent="0" lvl="0" marL="0" marR="0" rtl="0" algn="l">
                        <a:spcBef>
                          <a:spcPts val="0"/>
                        </a:spcBef>
                        <a:spcAft>
                          <a:spcPts val="0"/>
                        </a:spcAft>
                        <a:buNone/>
                      </a:pPr>
                      <a:r>
                        <a:rPr b="1" lang="en-US" sz="2300" u="none" cap="none" strike="noStrike">
                          <a:solidFill>
                            <a:schemeClr val="dk1"/>
                          </a:solidFill>
                          <a:latin typeface="Calibri"/>
                          <a:ea typeface="Calibri"/>
                          <a:cs typeface="Calibri"/>
                          <a:sym typeface="Calibri"/>
                        </a:rPr>
                        <a:t>South Valley Preparatory School</a:t>
                      </a:r>
                      <a:endParaRPr sz="1300">
                        <a:solidFill>
                          <a:schemeClr val="dk1"/>
                        </a:solidFill>
                      </a:endParaRPr>
                    </a:p>
                  </a:txBody>
                  <a:tcPr marT="0" marB="0" marR="38875" marL="38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5" name="Google Shape;225;g3388dde061f_0_2"/>
          <p:cNvSpPr txBox="1"/>
          <p:nvPr/>
        </p:nvSpPr>
        <p:spPr>
          <a:xfrm>
            <a:off x="6217108" y="5241425"/>
            <a:ext cx="5452500" cy="6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latin typeface="Gill Sans"/>
                <a:ea typeface="Gill Sans"/>
                <a:cs typeface="Gill Sans"/>
                <a:sym typeface="Gill Sans"/>
              </a:rPr>
              <a:t>* currently on a Financial Condition of Renewal </a:t>
            </a:r>
            <a:endParaRPr sz="1500">
              <a:solidFill>
                <a:schemeClr val="dk1"/>
              </a:solidFill>
              <a:latin typeface="Gill Sans"/>
              <a:ea typeface="Gill Sans"/>
              <a:cs typeface="Gill Sans"/>
              <a:sym typeface="Gill Sans"/>
            </a:endParaRPr>
          </a:p>
          <a:p>
            <a:pPr indent="0" lvl="0" marL="0" rtl="0" algn="l">
              <a:spcBef>
                <a:spcPts val="0"/>
              </a:spcBef>
              <a:spcAft>
                <a:spcPts val="0"/>
              </a:spcAft>
              <a:buNone/>
            </a:pPr>
            <a:r>
              <a:rPr lang="en-US" sz="1500">
                <a:solidFill>
                  <a:schemeClr val="dk1"/>
                </a:solidFill>
                <a:latin typeface="Gill Sans"/>
                <a:ea typeface="Gill Sans"/>
                <a:cs typeface="Gill Sans"/>
                <a:sym typeface="Gill Sans"/>
              </a:rPr>
              <a:t>+ currently on a Financial CAP</a:t>
            </a:r>
            <a:endParaRPr sz="1500">
              <a:solidFill>
                <a:schemeClr val="dk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388dde061f_0_109"/>
          <p:cNvSpPr txBox="1"/>
          <p:nvPr>
            <p:ph type="title"/>
          </p:nvPr>
        </p:nvSpPr>
        <p:spPr>
          <a:xfrm>
            <a:off x="1444671" y="798973"/>
            <a:ext cx="3273000" cy="22470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000"/>
              <a:t>Corrective </a:t>
            </a:r>
            <a:endParaRPr sz="3000"/>
          </a:p>
          <a:p>
            <a:pPr indent="0" lvl="0" marL="0" rtl="0" algn="l">
              <a:spcBef>
                <a:spcPts val="0"/>
              </a:spcBef>
              <a:spcAft>
                <a:spcPts val="0"/>
              </a:spcAft>
              <a:buNone/>
            </a:pPr>
            <a:r>
              <a:rPr lang="en-US" sz="3000"/>
              <a:t>Action Plan Recommendations</a:t>
            </a:r>
            <a:endParaRPr sz="3000"/>
          </a:p>
        </p:txBody>
      </p:sp>
      <p:sp>
        <p:nvSpPr>
          <p:cNvPr id="231" name="Google Shape;231;g3388dde061f_0_109"/>
          <p:cNvSpPr txBox="1"/>
          <p:nvPr>
            <p:ph idx="1" type="body"/>
          </p:nvPr>
        </p:nvSpPr>
        <p:spPr>
          <a:xfrm>
            <a:off x="5289051" y="798975"/>
            <a:ext cx="6678900" cy="4658700"/>
          </a:xfrm>
          <a:prstGeom prst="rect">
            <a:avLst/>
          </a:prstGeom>
        </p:spPr>
        <p:txBody>
          <a:bodyPr anchorCtr="0" anchor="ctr" bIns="45700" lIns="91425" spcFirstLastPara="1" rIns="91425" wrap="square" tIns="45700">
            <a:normAutofit/>
          </a:bodyPr>
          <a:lstStyle/>
          <a:p>
            <a:pPr indent="-368815" lvl="0" marL="457200" rtl="0" algn="l">
              <a:spcBef>
                <a:spcPts val="1000"/>
              </a:spcBef>
              <a:spcAft>
                <a:spcPts val="0"/>
              </a:spcAft>
              <a:buSzPts val="2208"/>
              <a:buChar char="➢"/>
            </a:pPr>
            <a:r>
              <a:rPr lang="en-US" sz="2408"/>
              <a:t>CSD quarterly check-in with Head Administrator and Business Manager</a:t>
            </a:r>
            <a:endParaRPr sz="2408"/>
          </a:p>
          <a:p>
            <a:pPr indent="-368815" lvl="1" marL="914400" rtl="0" algn="l">
              <a:spcBef>
                <a:spcPts val="0"/>
              </a:spcBef>
              <a:spcAft>
                <a:spcPts val="0"/>
              </a:spcAft>
              <a:buSzPts val="2208"/>
              <a:buChar char="○"/>
            </a:pPr>
            <a:r>
              <a:rPr lang="en-US" sz="2208"/>
              <a:t>Monitor actions in Management Response (or expansion of that response)</a:t>
            </a:r>
            <a:endParaRPr sz="2208"/>
          </a:p>
          <a:p>
            <a:pPr indent="-368815" lvl="1" marL="914400" rtl="0" algn="l">
              <a:spcBef>
                <a:spcPts val="0"/>
              </a:spcBef>
              <a:spcAft>
                <a:spcPts val="0"/>
              </a:spcAft>
              <a:buSzPts val="2208"/>
              <a:buChar char="○"/>
            </a:pPr>
            <a:r>
              <a:rPr lang="en-US" sz="2208"/>
              <a:t>Monitor Board/Finance &amp; Audit Committee work</a:t>
            </a:r>
            <a:endParaRPr sz="2208"/>
          </a:p>
          <a:p>
            <a:pPr indent="-368815" lvl="1" marL="914400" rtl="0" algn="l">
              <a:spcBef>
                <a:spcPts val="0"/>
              </a:spcBef>
              <a:spcAft>
                <a:spcPts val="0"/>
              </a:spcAft>
              <a:buSzPts val="2208"/>
              <a:buChar char="○"/>
            </a:pPr>
            <a:r>
              <a:rPr lang="en-US" sz="2208"/>
              <a:t>Assess need for technical assistance/support</a:t>
            </a:r>
            <a:endParaRPr sz="2408"/>
          </a:p>
          <a:p>
            <a:pPr indent="-368815" lvl="0" marL="457200" rtl="0" algn="l">
              <a:spcBef>
                <a:spcPts val="0"/>
              </a:spcBef>
              <a:spcAft>
                <a:spcPts val="0"/>
              </a:spcAft>
              <a:buSzPts val="2208"/>
              <a:buChar char="➢"/>
            </a:pPr>
            <a:r>
              <a:rPr lang="en-US" sz="2408"/>
              <a:t>Quarterly or Twice/yearly Test of Internal </a:t>
            </a:r>
            <a:r>
              <a:rPr lang="en-US" sz="2408"/>
              <a:t>Controls</a:t>
            </a:r>
            <a:r>
              <a:rPr lang="en-US" sz="2408"/>
              <a:t> </a:t>
            </a:r>
            <a:endParaRPr sz="2408"/>
          </a:p>
          <a:p>
            <a:pPr indent="-368815" lvl="1" marL="914400" rtl="0" algn="l">
              <a:spcBef>
                <a:spcPts val="0"/>
              </a:spcBef>
              <a:spcAft>
                <a:spcPts val="0"/>
              </a:spcAft>
              <a:buSzPts val="2208"/>
              <a:buChar char="○"/>
            </a:pPr>
            <a:r>
              <a:rPr lang="en-US" sz="2208"/>
              <a:t>Less frequent than current Financial CAP</a:t>
            </a:r>
            <a:endParaRPr sz="2208"/>
          </a:p>
          <a:p>
            <a:pPr indent="-368815" lvl="1" marL="914400" rtl="0" algn="l">
              <a:spcBef>
                <a:spcPts val="0"/>
              </a:spcBef>
              <a:spcAft>
                <a:spcPts val="0"/>
              </a:spcAft>
              <a:buSzPts val="2208"/>
              <a:buChar char="○"/>
            </a:pPr>
            <a:r>
              <a:rPr lang="en-US" sz="2208"/>
              <a:t>Feedback each time to schools during check-ins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Gill Sans"/>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FINDINGS DEFINITIONS</a:t>
            </a:r>
            <a:endParaRPr/>
          </a:p>
        </p:txBody>
      </p:sp>
      <p:sp>
        <p:nvSpPr>
          <p:cNvPr id="120" name="Google Shape;120;p2"/>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200"/>
              <a:buNone/>
            </a:pPr>
            <a:r>
              <a:rPr lang="en-US"/>
              <a:t>MATERIAL WEAKNESS</a:t>
            </a:r>
            <a:endParaRPr/>
          </a:p>
        </p:txBody>
      </p:sp>
      <p:sp>
        <p:nvSpPr>
          <p:cNvPr id="121" name="Google Shape;121;p2"/>
          <p:cNvSpPr txBox="1"/>
          <p:nvPr>
            <p:ph idx="2" type="body"/>
          </p:nvPr>
        </p:nvSpPr>
        <p:spPr>
          <a:xfrm>
            <a:off x="1447191" y="2824269"/>
            <a:ext cx="4224266" cy="2644457"/>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SzPct val="100000"/>
              <a:buChar char="•"/>
            </a:pPr>
            <a:r>
              <a:rPr lang="en-US"/>
              <a:t>A material weakness is a deficiency, or a combination of deficiencies, in internal control such that there is a reasonable possibility that a material misstatement of the entity’s financial statements will not be prevented, or detected and corrected on a timely basis. (Material non-compliance just as severe).</a:t>
            </a:r>
            <a:endParaRPr/>
          </a:p>
        </p:txBody>
      </p:sp>
      <p:sp>
        <p:nvSpPr>
          <p:cNvPr id="122" name="Google Shape;122;p2"/>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200"/>
              <a:buNone/>
            </a:pPr>
            <a:r>
              <a:rPr lang="en-US"/>
              <a:t>SIGNIFICANT DEFICIENCY</a:t>
            </a:r>
            <a:endParaRPr/>
          </a:p>
        </p:txBody>
      </p:sp>
      <p:sp>
        <p:nvSpPr>
          <p:cNvPr id="123" name="Google Shape;123;p2"/>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SzPct val="100000"/>
              <a:buChar char="•"/>
            </a:pPr>
            <a:r>
              <a:rPr lang="en-US"/>
              <a:t>A significant deficiency is a deficiency or a combination of deficiencies in internal control that is less severe than a material weakness, yet important enough to merit attention by those charged with governance.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MORE DEFINITIONS</a:t>
            </a:r>
            <a:endParaRPr/>
          </a:p>
        </p:txBody>
      </p:sp>
      <p:sp>
        <p:nvSpPr>
          <p:cNvPr id="129" name="Google Shape;129;p3"/>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200"/>
              <a:buNone/>
            </a:pPr>
            <a:r>
              <a:rPr lang="en-US"/>
              <a:t>COMPLIANCE AND OTHER MATTERS</a:t>
            </a:r>
            <a:endParaRPr/>
          </a:p>
        </p:txBody>
      </p:sp>
      <p:sp>
        <p:nvSpPr>
          <p:cNvPr id="130" name="Google Shape;130;p3"/>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US"/>
              <a:t>Instances of noncompliance or other matters that are required to be reported under Government Auditing Standards issued by the Comptroller General of the United States, the financial statements of the governmental activities (GASB).</a:t>
            </a:r>
            <a:endParaRPr/>
          </a:p>
        </p:txBody>
      </p:sp>
      <p:sp>
        <p:nvSpPr>
          <p:cNvPr id="131" name="Google Shape;131;p3"/>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200"/>
              <a:buNone/>
            </a:pPr>
            <a:r>
              <a:rPr lang="en-US"/>
              <a:t>RESPONSE TO FINDINGS </a:t>
            </a:r>
            <a:endParaRPr/>
          </a:p>
        </p:txBody>
      </p:sp>
      <p:sp>
        <p:nvSpPr>
          <p:cNvPr id="132" name="Google Shape;132;p3"/>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US"/>
              <a:t>Management’s response to the findings identified in the audit and described in the accompanying schedule of findings and questioned costs.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sp>
        <p:nvSpPr>
          <p:cNvPr id="137" name="Google Shape;137;p4"/>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38" name="Google Shape;138;p4"/>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39" name="Google Shape;139;p4"/>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40" name="Google Shape;140;p4"/>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141" name="Google Shape;141;p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People clapping hands" id="142" name="Google Shape;142;p4"/>
          <p:cNvPicPr preferRelativeResize="0"/>
          <p:nvPr/>
        </p:nvPicPr>
        <p:blipFill rotWithShape="1">
          <a:blip r:embed="rId4">
            <a:alphaModFix amt="50000"/>
          </a:blip>
          <a:srcRect b="16102" l="0" r="-1" t="14665"/>
          <a:stretch/>
        </p:blipFill>
        <p:spPr>
          <a:xfrm>
            <a:off x="305" y="10"/>
            <a:ext cx="12191695" cy="6857990"/>
          </a:xfrm>
          <a:prstGeom prst="rect">
            <a:avLst/>
          </a:prstGeom>
          <a:noFill/>
          <a:ln>
            <a:noFill/>
          </a:ln>
        </p:spPr>
      </p:pic>
      <p:sp>
        <p:nvSpPr>
          <p:cNvPr id="143" name="Google Shape;143;p4"/>
          <p:cNvSpPr txBox="1"/>
          <p:nvPr/>
        </p:nvSpPr>
        <p:spPr>
          <a:xfrm>
            <a:off x="3512301" y="443732"/>
            <a:ext cx="811019" cy="50357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0" sz="2800" u="none">
              <a:solidFill>
                <a:schemeClr val="accent1"/>
              </a:solidFill>
              <a:latin typeface="Gill Sans"/>
              <a:ea typeface="Gill Sans"/>
              <a:cs typeface="Gill Sans"/>
              <a:sym typeface="Gill Sans"/>
            </a:endParaRPr>
          </a:p>
        </p:txBody>
      </p:sp>
      <p:sp>
        <p:nvSpPr>
          <p:cNvPr id="144" name="Google Shape;144;p4"/>
          <p:cNvSpPr txBox="1"/>
          <p:nvPr/>
        </p:nvSpPr>
        <p:spPr>
          <a:xfrm>
            <a:off x="4976636" y="540921"/>
            <a:ext cx="4973915" cy="30920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u="none">
              <a:solidFill>
                <a:schemeClr val="lt1"/>
              </a:solidFill>
              <a:latin typeface="Gill Sans"/>
              <a:ea typeface="Gill Sans"/>
              <a:cs typeface="Gill Sans"/>
              <a:sym typeface="Gill Sans"/>
            </a:endParaRPr>
          </a:p>
        </p:txBody>
      </p:sp>
      <p:sp>
        <p:nvSpPr>
          <p:cNvPr id="145" name="Google Shape;145;p4"/>
          <p:cNvSpPr/>
          <p:nvPr/>
        </p:nvSpPr>
        <p:spPr>
          <a:xfrm>
            <a:off x="0" y="1193800"/>
            <a:ext cx="12192000" cy="5664199"/>
          </a:xfrm>
          <a:prstGeom prst="rect">
            <a:avLst/>
          </a:prstGeom>
          <a:gradFill>
            <a:gsLst>
              <a:gs pos="0">
                <a:srgbClr val="3C3C3C">
                  <a:alpha val="3921"/>
                </a:srgbClr>
              </a:gs>
              <a:gs pos="100000">
                <a:srgbClr val="4D4D4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146" name="Google Shape;146;p4"/>
          <p:cNvCxnSpPr/>
          <p:nvPr/>
        </p:nvCxnSpPr>
        <p:spPr>
          <a:xfrm>
            <a:off x="4654296" y="1600200"/>
            <a:ext cx="0" cy="3657600"/>
          </a:xfrm>
          <a:prstGeom prst="straightConnector1">
            <a:avLst/>
          </a:prstGeom>
          <a:noFill/>
          <a:ln cap="flat" cmpd="sng" w="31750">
            <a:solidFill>
              <a:schemeClr val="lt1">
                <a:alpha val="80000"/>
              </a:schemeClr>
            </a:solidFill>
            <a:prstDash val="solid"/>
            <a:round/>
            <a:headEnd len="sm" w="sm" type="none"/>
            <a:tailEnd len="sm" w="sm" type="none"/>
          </a:ln>
        </p:spPr>
      </p:cxnSp>
      <p:sp>
        <p:nvSpPr>
          <p:cNvPr id="147" name="Google Shape;147;p4"/>
          <p:cNvSpPr txBox="1"/>
          <p:nvPr/>
        </p:nvSpPr>
        <p:spPr>
          <a:xfrm>
            <a:off x="4323320" y="-11431"/>
            <a:ext cx="7106680" cy="6523987"/>
          </a:xfrm>
          <a:prstGeom prst="rect">
            <a:avLst/>
          </a:prstGeom>
          <a:noFill/>
          <a:ln>
            <a:noFill/>
          </a:ln>
        </p:spPr>
        <p:txBody>
          <a:bodyPr anchorCtr="0" anchor="ctr" bIns="45700" lIns="91425" spcFirstLastPara="1" rIns="91425" wrap="square" tIns="45700">
            <a:normAutofit lnSpcReduction="10000"/>
          </a:bodyPr>
          <a:lstStyle/>
          <a:p>
            <a:pPr indent="152400" lvl="0" marL="0" marR="0" rtl="0" algn="l">
              <a:lnSpc>
                <a:spcPct val="110000"/>
              </a:lnSpc>
              <a:spcBef>
                <a:spcPts val="0"/>
              </a:spcBef>
              <a:spcAft>
                <a:spcPts val="0"/>
              </a:spcAft>
              <a:buClr>
                <a:schemeClr val="accent1"/>
              </a:buClr>
              <a:buSzPts val="2400"/>
              <a:buFont typeface="Arial"/>
              <a:buNone/>
            </a:pPr>
            <a:r>
              <a:t/>
            </a:r>
            <a:endParaRPr sz="2400">
              <a:solidFill>
                <a:schemeClr val="lt1"/>
              </a:solidFill>
              <a:latin typeface="Gill Sans"/>
              <a:ea typeface="Gill Sans"/>
              <a:cs typeface="Gill Sans"/>
              <a:sym typeface="Gill Sans"/>
            </a:endParaRPr>
          </a:p>
          <a:p>
            <a:pPr indent="0" lvl="0" marL="0" marR="0" rtl="0" algn="l">
              <a:lnSpc>
                <a:spcPct val="110000"/>
              </a:lnSpc>
              <a:spcBef>
                <a:spcPts val="600"/>
              </a:spcBef>
              <a:spcAft>
                <a:spcPts val="0"/>
              </a:spcAft>
              <a:buNone/>
            </a:pPr>
            <a:r>
              <a:rPr b="1" lang="en-US" sz="2800">
                <a:solidFill>
                  <a:schemeClr val="lt1"/>
                </a:solidFill>
                <a:latin typeface="Gill Sans"/>
                <a:ea typeface="Gill Sans"/>
                <a:cs typeface="Gill Sans"/>
                <a:sym typeface="Gill Sans"/>
              </a:rPr>
              <a:t>10 schools had 0 Findings! </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Albuquerque Aviation Academy</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AIMS</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La Academia Dolores Huerta</a:t>
            </a:r>
            <a:endParaRPr/>
          </a:p>
          <a:p>
            <a:pPr indent="-228600" lvl="1" marL="742950" marR="0" rtl="0" algn="l">
              <a:lnSpc>
                <a:spcPct val="110000"/>
              </a:lnSpc>
              <a:spcBef>
                <a:spcPts val="600"/>
              </a:spcBef>
              <a:spcAft>
                <a:spcPts val="0"/>
              </a:spcAft>
              <a:buClr>
                <a:srgbClr val="FF0000"/>
              </a:buClr>
              <a:buSzPts val="2400"/>
              <a:buFont typeface="Arial"/>
              <a:buChar char="•"/>
            </a:pPr>
            <a:r>
              <a:rPr b="1" i="0" lang="en-US" sz="2400" u="none" cap="none" strike="noStrike">
                <a:solidFill>
                  <a:srgbClr val="FF0000"/>
                </a:solidFill>
                <a:latin typeface="Gill Sans"/>
                <a:ea typeface="Gill Sans"/>
                <a:cs typeface="Gill Sans"/>
                <a:sym typeface="Gill Sans"/>
              </a:rPr>
              <a:t>McCurdy Charter School</a:t>
            </a:r>
            <a:endParaRPr>
              <a:solidFill>
                <a:srgbClr val="FF0000"/>
              </a:solidFill>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New Mexico School for the Arts</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Pecos Cyber Academy</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Sandoval Academy for Bilingual Education</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Southwest Preparatory Learning Academy (Renaissance Academy Charter School)</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Taos Academy Charter School</a:t>
            </a:r>
            <a:endParaRPr/>
          </a:p>
          <a:p>
            <a:pPr indent="-228600" lvl="1" marL="742950" marR="0" rtl="0" algn="l">
              <a:lnSpc>
                <a:spcPct val="110000"/>
              </a:lnSpc>
              <a:spcBef>
                <a:spcPts val="600"/>
              </a:spcBef>
              <a:spcAft>
                <a:spcPts val="0"/>
              </a:spcAft>
              <a:buClr>
                <a:schemeClr val="accent1"/>
              </a:buClr>
              <a:buSzPts val="2400"/>
              <a:buFont typeface="Arial"/>
              <a:buChar char="•"/>
            </a:pPr>
            <a:r>
              <a:rPr b="1" i="0" lang="en-US" sz="2400" u="none" cap="none" strike="noStrike">
                <a:solidFill>
                  <a:schemeClr val="lt1"/>
                </a:solidFill>
                <a:latin typeface="Gill Sans"/>
                <a:ea typeface="Gill Sans"/>
                <a:cs typeface="Gill Sans"/>
                <a:sym typeface="Gill Sans"/>
              </a:rPr>
              <a:t>Vista Grande High School</a:t>
            </a:r>
            <a:endParaRPr/>
          </a:p>
          <a:p>
            <a:pPr indent="95250" lvl="0" marL="0" marR="0" rtl="0" algn="l">
              <a:lnSpc>
                <a:spcPct val="110000"/>
              </a:lnSpc>
              <a:spcBef>
                <a:spcPts val="600"/>
              </a:spcBef>
              <a:spcAft>
                <a:spcPts val="0"/>
              </a:spcAft>
              <a:buClr>
                <a:schemeClr val="accent1"/>
              </a:buClr>
              <a:buSzPts val="1500"/>
              <a:buFont typeface="Arial"/>
              <a:buNone/>
            </a:pPr>
            <a:r>
              <a:t/>
            </a:r>
            <a:endParaRPr sz="1500">
              <a:solidFill>
                <a:schemeClr val="lt1"/>
              </a:solidFill>
              <a:latin typeface="Gill Sans"/>
              <a:ea typeface="Gill Sans"/>
              <a:cs typeface="Gill Sans"/>
              <a:sym typeface="Gill Sans"/>
            </a:endParaRPr>
          </a:p>
          <a:p>
            <a:pPr indent="95250" lvl="0" marL="0" marR="0" rtl="0" algn="l">
              <a:lnSpc>
                <a:spcPct val="110000"/>
              </a:lnSpc>
              <a:spcBef>
                <a:spcPts val="600"/>
              </a:spcBef>
              <a:spcAft>
                <a:spcPts val="0"/>
              </a:spcAft>
              <a:buClr>
                <a:schemeClr val="accent1"/>
              </a:buClr>
              <a:buSzPts val="1500"/>
              <a:buFont typeface="Arial"/>
              <a:buNone/>
            </a:pPr>
            <a:r>
              <a:t/>
            </a:r>
            <a:endParaRPr sz="1500">
              <a:solidFill>
                <a:schemeClr val="lt1"/>
              </a:solidFill>
              <a:latin typeface="Gill Sans"/>
              <a:ea typeface="Gill Sans"/>
              <a:cs typeface="Gill Sans"/>
              <a:sym typeface="Gill Sans"/>
            </a:endParaRPr>
          </a:p>
        </p:txBody>
      </p:sp>
      <p:sp>
        <p:nvSpPr>
          <p:cNvPr id="148" name="Google Shape;148;p4"/>
          <p:cNvSpPr txBox="1"/>
          <p:nvPr/>
        </p:nvSpPr>
        <p:spPr>
          <a:xfrm>
            <a:off x="7723229" y="6007878"/>
            <a:ext cx="3500715" cy="30920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sz="1200" u="none">
              <a:solidFill>
                <a:schemeClr val="lt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nvSpPr>
        <p:spPr>
          <a:xfrm>
            <a:off x="703385" y="231112"/>
            <a:ext cx="10299560" cy="56015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Gill Sans"/>
                <a:ea typeface="Gill Sans"/>
                <a:cs typeface="Gill Sans"/>
                <a:sym typeface="Gill Sans"/>
              </a:rPr>
              <a:t>The downside ☹</a:t>
            </a:r>
            <a:endParaRPr sz="2800">
              <a:solidFill>
                <a:schemeClr val="accent1"/>
              </a:solidFill>
              <a:latin typeface="Gill Sans"/>
              <a:ea typeface="Gill Sans"/>
              <a:cs typeface="Gill Sans"/>
              <a:sym typeface="Gill Sans"/>
            </a:endParaRPr>
          </a:p>
          <a:p>
            <a:pPr indent="0" lvl="0" marL="0" marR="0" rtl="0" algn="l">
              <a:spcBef>
                <a:spcPts val="0"/>
              </a:spcBef>
              <a:spcAft>
                <a:spcPts val="0"/>
              </a:spcAft>
              <a:buNone/>
            </a:pPr>
            <a:r>
              <a:rPr lang="en-US" sz="2800">
                <a:solidFill>
                  <a:schemeClr val="dk1"/>
                </a:solidFill>
                <a:latin typeface="Gill Sans"/>
                <a:ea typeface="Gill Sans"/>
                <a:cs typeface="Gill Sans"/>
                <a:sym typeface="Gill Sans"/>
              </a:rPr>
              <a:t>3 schools received a disclaimed audit opinion</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Gill Sans"/>
                <a:ea typeface="Gill Sans"/>
                <a:cs typeface="Gill Sans"/>
                <a:sym typeface="Gill Sans"/>
              </a:rPr>
              <a:t>Estancia Valley Classical Academy</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Gill Sans"/>
                <a:ea typeface="Gill Sans"/>
                <a:cs typeface="Gill Sans"/>
                <a:sym typeface="Gill Sans"/>
              </a:rPr>
              <a:t>Monte Del Sol Charter School</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Gill Sans"/>
                <a:ea typeface="Gill Sans"/>
                <a:cs typeface="Gill Sans"/>
                <a:sym typeface="Gill Sans"/>
              </a:rPr>
              <a:t>South Valley Preparatory Academy</a:t>
            </a:r>
            <a:endParaRPr/>
          </a:p>
          <a:p>
            <a:pPr indent="0" lvl="0" marL="0" marR="0" rtl="0" algn="l">
              <a:spcBef>
                <a:spcPts val="0"/>
              </a:spcBef>
              <a:spcAft>
                <a:spcPts val="0"/>
              </a:spcAft>
              <a:buNone/>
            </a:pPr>
            <a:r>
              <a:t/>
            </a:r>
            <a:endParaRPr sz="2800">
              <a:solidFill>
                <a:schemeClr val="dk1"/>
              </a:solidFill>
              <a:latin typeface="Gill Sans"/>
              <a:ea typeface="Gill Sans"/>
              <a:cs typeface="Gill Sans"/>
              <a:sym typeface="Gill Sans"/>
            </a:endParaRPr>
          </a:p>
          <a:p>
            <a:pPr indent="0" lvl="0" marL="0" marR="0" rtl="0" algn="l">
              <a:spcBef>
                <a:spcPts val="0"/>
              </a:spcBef>
              <a:spcAft>
                <a:spcPts val="0"/>
              </a:spcAft>
              <a:buNone/>
            </a:pPr>
            <a:r>
              <a:rPr i="1" lang="en-US" sz="2800">
                <a:solidFill>
                  <a:schemeClr val="dk1"/>
                </a:solidFill>
                <a:latin typeface="Gill Sans"/>
                <a:ea typeface="Gill Sans"/>
                <a:cs typeface="Gill Sans"/>
                <a:sym typeface="Gill Sans"/>
              </a:rPr>
              <a:t>What is a Disclaimed Opinion?  </a:t>
            </a:r>
            <a:endParaRPr/>
          </a:p>
          <a:p>
            <a:pPr indent="0" lvl="0" marL="0" marR="0" rtl="0" algn="l">
              <a:spcBef>
                <a:spcPts val="0"/>
              </a:spcBef>
              <a:spcAft>
                <a:spcPts val="0"/>
              </a:spcAft>
              <a:buNone/>
            </a:pPr>
            <a:r>
              <a:rPr lang="en-US" sz="2400">
                <a:solidFill>
                  <a:schemeClr val="dk1"/>
                </a:solidFill>
                <a:latin typeface="Gill Sans"/>
                <a:ea typeface="Gill Sans"/>
                <a:cs typeface="Gill Sans"/>
                <a:sym typeface="Gill Sans"/>
              </a:rPr>
              <a:t>The worst and most alarming opinion.  The auditor was unable to obtain sufficient audit evidence on which to base an opinion.  This could be due to many factors, including the school not cooperating with the auditor, a material doubt about the schools “going concern,” missing documents, errors, or uncertainties within the school itself.  The issues are presented in the opinion letter contained in the audit document (see pp. 10-12).</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FIVE SCHOOLS HAD A “GOING CONCERN”</a:t>
            </a:r>
            <a:br>
              <a:rPr lang="en-US"/>
            </a:br>
            <a:r>
              <a:rPr lang="en-US"/>
              <a:t> 							        </a:t>
            </a:r>
            <a:r>
              <a:rPr lang="en-US">
                <a:latin typeface="Arial"/>
                <a:ea typeface="Arial"/>
                <a:cs typeface="Arial"/>
                <a:sym typeface="Arial"/>
              </a:rPr>
              <a:t>PP. 87-88</a:t>
            </a:r>
            <a:endParaRPr/>
          </a:p>
        </p:txBody>
      </p:sp>
      <p:sp>
        <p:nvSpPr>
          <p:cNvPr id="159" name="Google Shape;159;p6"/>
          <p:cNvSpPr txBox="1"/>
          <p:nvPr>
            <p:ph idx="1" type="body"/>
          </p:nvPr>
        </p:nvSpPr>
        <p:spPr>
          <a:xfrm>
            <a:off x="1449231" y="1938703"/>
            <a:ext cx="4645200" cy="344850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800"/>
              <a:buChar char="•"/>
            </a:pPr>
            <a:r>
              <a:rPr lang="en-US" sz="1800">
                <a:latin typeface="Arial"/>
                <a:ea typeface="Arial"/>
                <a:cs typeface="Arial"/>
                <a:sym typeface="Arial"/>
              </a:rPr>
              <a:t>Alma d’Arte Charter High</a:t>
            </a:r>
            <a:endParaRPr/>
          </a:p>
          <a:p>
            <a:pPr indent="-228600" lvl="0" marL="228600" rtl="0" algn="l">
              <a:lnSpc>
                <a:spcPct val="120000"/>
              </a:lnSpc>
              <a:spcBef>
                <a:spcPts val="1000"/>
              </a:spcBef>
              <a:spcAft>
                <a:spcPts val="0"/>
              </a:spcAft>
              <a:buSzPts val="1800"/>
              <a:buChar char="•"/>
            </a:pPr>
            <a:r>
              <a:rPr lang="en-US" sz="1800">
                <a:latin typeface="Arial"/>
                <a:ea typeface="Arial"/>
                <a:cs typeface="Arial"/>
                <a:sym typeface="Arial"/>
              </a:rPr>
              <a:t>Explore Academy Albuquerque </a:t>
            </a:r>
            <a:endParaRPr/>
          </a:p>
          <a:p>
            <a:pPr indent="-228600" lvl="0" marL="228600" rtl="0" algn="l">
              <a:lnSpc>
                <a:spcPct val="120000"/>
              </a:lnSpc>
              <a:spcBef>
                <a:spcPts val="1000"/>
              </a:spcBef>
              <a:spcAft>
                <a:spcPts val="0"/>
              </a:spcAft>
              <a:buSzPts val="1800"/>
              <a:buChar char="•"/>
            </a:pPr>
            <a:r>
              <a:rPr lang="en-US" sz="1800">
                <a:latin typeface="Arial"/>
                <a:ea typeface="Arial"/>
                <a:cs typeface="Arial"/>
                <a:sym typeface="Arial"/>
              </a:rPr>
              <a:t>Explore Academy Las Cruces</a:t>
            </a:r>
            <a:endParaRPr/>
          </a:p>
          <a:p>
            <a:pPr indent="-228600" lvl="0" marL="228600" rtl="0" algn="l">
              <a:lnSpc>
                <a:spcPct val="120000"/>
              </a:lnSpc>
              <a:spcBef>
                <a:spcPts val="1000"/>
              </a:spcBef>
              <a:spcAft>
                <a:spcPts val="0"/>
              </a:spcAft>
              <a:buSzPts val="1800"/>
              <a:buChar char="•"/>
            </a:pPr>
            <a:r>
              <a:rPr lang="en-US" sz="1800">
                <a:latin typeface="Arial"/>
                <a:ea typeface="Arial"/>
                <a:cs typeface="Arial"/>
                <a:sym typeface="Arial"/>
              </a:rPr>
              <a:t>Explore Academy Rio Rancho</a:t>
            </a:r>
            <a:endParaRPr/>
          </a:p>
          <a:p>
            <a:pPr indent="-228600" lvl="0" marL="228600" rtl="0" algn="l">
              <a:lnSpc>
                <a:spcPct val="120000"/>
              </a:lnSpc>
              <a:spcBef>
                <a:spcPts val="1000"/>
              </a:spcBef>
              <a:spcAft>
                <a:spcPts val="0"/>
              </a:spcAft>
              <a:buSzPts val="1800"/>
              <a:buChar char="•"/>
            </a:pPr>
            <a:r>
              <a:rPr i="0" lang="en-US" sz="1800">
                <a:latin typeface="Arial"/>
                <a:ea typeface="Arial"/>
                <a:cs typeface="Arial"/>
                <a:sym typeface="Arial"/>
              </a:rPr>
              <a:t>Hózhó Academy</a:t>
            </a:r>
            <a:endParaRPr sz="1800">
              <a:latin typeface="Arial"/>
              <a:ea typeface="Arial"/>
              <a:cs typeface="Arial"/>
              <a:sym typeface="Arial"/>
            </a:endParaRPr>
          </a:p>
        </p:txBody>
      </p:sp>
      <p:sp>
        <p:nvSpPr>
          <p:cNvPr id="160" name="Google Shape;160;p6"/>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US"/>
              <a:t>A going concern disclosure is accompanied with economic conditions that may include liquidity issues, </a:t>
            </a:r>
            <a:r>
              <a:rPr i="0" lang="en-US"/>
              <a:t> or concerns </a:t>
            </a:r>
            <a:r>
              <a:rPr lang="en-US"/>
              <a:t>about sufficient </a:t>
            </a:r>
            <a:r>
              <a:rPr i="0" lang="en-US"/>
              <a:t>funds needed to maintain operations and meet obligations within a year of the financial statements.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nvSpPr>
        <p:spPr>
          <a:xfrm>
            <a:off x="257900" y="211028"/>
            <a:ext cx="11676300" cy="43407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1" i="0" lang="en-US" sz="3200" u="none" cap="none" strike="noStrike">
                <a:solidFill>
                  <a:schemeClr val="dk1"/>
                </a:solidFill>
                <a:latin typeface="Gill Sans"/>
                <a:ea typeface="Gill Sans"/>
                <a:cs typeface="Gill Sans"/>
                <a:sym typeface="Gill Sans"/>
              </a:rPr>
              <a:t>Audit Findings By Category</a:t>
            </a:r>
            <a:endParaRPr/>
          </a:p>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24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2800">
                <a:solidFill>
                  <a:schemeClr val="dk1"/>
                </a:solidFill>
                <a:latin typeface="Gill Sans"/>
                <a:ea typeface="Gill Sans"/>
                <a:cs typeface="Gill Sans"/>
                <a:sym typeface="Gill Sans"/>
              </a:rPr>
              <a:t>Category									New FY24	Repeat FY24	Repeat %</a:t>
            </a:r>
            <a:endParaRPr/>
          </a:p>
          <a:p>
            <a:pPr indent="0" lvl="0" marL="0" marR="0" rtl="0" algn="l">
              <a:spcBef>
                <a:spcPts val="0"/>
              </a:spcBef>
              <a:spcAft>
                <a:spcPts val="0"/>
              </a:spcAft>
              <a:buNone/>
            </a:pPr>
            <a:r>
              <a:t/>
            </a:r>
            <a:endParaRPr sz="2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2800">
                <a:solidFill>
                  <a:schemeClr val="dk1"/>
                </a:solidFill>
                <a:latin typeface="Gill Sans"/>
                <a:ea typeface="Gill Sans"/>
                <a:cs typeface="Gill Sans"/>
                <a:sym typeface="Gill Sans"/>
              </a:rPr>
              <a:t>Non-compliance/Other Matters		113				32				28%</a:t>
            </a:r>
            <a:endParaRPr/>
          </a:p>
          <a:p>
            <a:pPr indent="0" lvl="0" marL="0" marR="0" rtl="0" algn="l">
              <a:spcBef>
                <a:spcPts val="0"/>
              </a:spcBef>
              <a:spcAft>
                <a:spcPts val="0"/>
              </a:spcAft>
              <a:buNone/>
            </a:pPr>
            <a:r>
              <a:rPr lang="en-US" sz="2800">
                <a:solidFill>
                  <a:schemeClr val="dk1"/>
                </a:solidFill>
                <a:latin typeface="Gill Sans"/>
                <a:ea typeface="Gill Sans"/>
                <a:cs typeface="Gill Sans"/>
                <a:sym typeface="Gill Sans"/>
              </a:rPr>
              <a:t>Significant Deficiency						  23				 7				30%</a:t>
            </a:r>
            <a:endParaRPr/>
          </a:p>
          <a:p>
            <a:pPr indent="0" lvl="0" marL="0" marR="0" rtl="0" algn="l">
              <a:spcBef>
                <a:spcPts val="0"/>
              </a:spcBef>
              <a:spcAft>
                <a:spcPts val="0"/>
              </a:spcAft>
              <a:buNone/>
            </a:pPr>
            <a:r>
              <a:rPr lang="en-US" sz="2800">
                <a:solidFill>
                  <a:schemeClr val="dk1"/>
                </a:solidFill>
                <a:latin typeface="Gill Sans"/>
                <a:ea typeface="Gill Sans"/>
                <a:cs typeface="Gill Sans"/>
                <a:sym typeface="Gill Sans"/>
              </a:rPr>
              <a:t>Material Weakness					 		  48				21				43%</a:t>
            </a:r>
            <a:endParaRPr sz="2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2800">
                <a:solidFill>
                  <a:schemeClr val="dk1"/>
                </a:solidFill>
                <a:latin typeface="Gill Sans"/>
                <a:ea typeface="Gill Sans"/>
                <a:cs typeface="Gill Sans"/>
                <a:sym typeface="Gill Sans"/>
              </a:rPr>
              <a:t>Material Non-compliance						1				 0</a:t>
            </a:r>
            <a:endParaRPr sz="2800">
              <a:solidFill>
                <a:schemeClr val="dk1"/>
              </a:solidFill>
              <a:latin typeface="Gill Sans"/>
              <a:ea typeface="Gill Sans"/>
              <a:cs typeface="Gill Sans"/>
              <a:sym typeface="Gill Sans"/>
            </a:endParaRPr>
          </a:p>
          <a:p>
            <a:pPr indent="0" lvl="0" marL="0" marR="0" rtl="0" algn="l">
              <a:spcBef>
                <a:spcPts val="0"/>
              </a:spcBef>
              <a:spcAft>
                <a:spcPts val="0"/>
              </a:spcAft>
              <a:buNone/>
            </a:pPr>
            <a:r>
              <a:rPr b="1" lang="en-US" sz="2800">
                <a:solidFill>
                  <a:schemeClr val="dk1"/>
                </a:solidFill>
                <a:latin typeface="Gill Sans"/>
                <a:ea typeface="Gill Sans"/>
                <a:cs typeface="Gill Sans"/>
                <a:sym typeface="Gill Sans"/>
              </a:rPr>
              <a:t>TOTAL FINDINGS						185				60			     32%</a:t>
            </a:r>
            <a:r>
              <a:rPr b="1" lang="en-US" sz="2400">
                <a:solidFill>
                  <a:schemeClr val="dk1"/>
                </a:solidFill>
                <a:latin typeface="Gill Sans"/>
                <a:ea typeface="Gill Sans"/>
                <a:cs typeface="Gill Sans"/>
                <a:sym typeface="Gill Sans"/>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nvSpPr>
        <p:spPr>
          <a:xfrm>
            <a:off x="257908" y="211015"/>
            <a:ext cx="11676300" cy="5695200"/>
          </a:xfrm>
          <a:prstGeom prst="rect">
            <a:avLst/>
          </a:prstGeom>
          <a:noFill/>
          <a:ln>
            <a:noFill/>
          </a:ln>
        </p:spPr>
        <p:txBody>
          <a:bodyPr anchorCtr="0" anchor="t" bIns="45700" lIns="91425" spcFirstLastPara="1" rIns="91425" wrap="square" tIns="45700">
            <a:spAutoFit/>
          </a:bodyPr>
          <a:lstStyle/>
          <a:p>
            <a:pPr indent="0" lvl="1" marL="457200" marR="0" rtl="0" algn="ctr">
              <a:lnSpc>
                <a:spcPct val="100000"/>
              </a:lnSpc>
              <a:spcBef>
                <a:spcPts val="0"/>
              </a:spcBef>
              <a:spcAft>
                <a:spcPts val="0"/>
              </a:spcAft>
              <a:buClr>
                <a:srgbClr val="000000"/>
              </a:buClr>
              <a:buSzPts val="3200"/>
              <a:buFont typeface="Gill Sans"/>
              <a:buNone/>
            </a:pPr>
            <a:r>
              <a:rPr b="1" i="0" lang="en-US" sz="3200" u="none" cap="none" strike="noStrike">
                <a:solidFill>
                  <a:srgbClr val="000000"/>
                </a:solidFill>
                <a:latin typeface="Gill Sans"/>
                <a:ea typeface="Gill Sans"/>
                <a:cs typeface="Gill Sans"/>
                <a:sym typeface="Gill Sans"/>
              </a:rPr>
              <a:t>Audit Findings By Category</a:t>
            </a:r>
            <a:endParaRPr/>
          </a:p>
          <a:p>
            <a:pPr indent="0" lvl="1" marL="457200" marR="0" rtl="0" algn="ctr">
              <a:lnSpc>
                <a:spcPct val="100000"/>
              </a:lnSpc>
              <a:spcBef>
                <a:spcPts val="0"/>
              </a:spcBef>
              <a:spcAft>
                <a:spcPts val="0"/>
              </a:spcAft>
              <a:buClr>
                <a:srgbClr val="000000"/>
              </a:buClr>
              <a:buSzPts val="3200"/>
              <a:buFont typeface="Gill Sans"/>
              <a:buNone/>
            </a:pPr>
            <a:r>
              <a:rPr b="1" i="0" lang="en-US" sz="3200" u="none" cap="none" strike="noStrike">
                <a:solidFill>
                  <a:srgbClr val="000000"/>
                </a:solidFill>
                <a:latin typeface="Gill Sans"/>
                <a:ea typeface="Gill Sans"/>
                <a:cs typeface="Gill Sans"/>
                <a:sym typeface="Gill Sans"/>
              </a:rPr>
              <a:t>FY24 vs FY23</a:t>
            </a:r>
            <a:endParaRPr b="1" i="0" sz="3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2400"/>
              <a:buFont typeface="Gill Sans"/>
              <a:buNone/>
            </a:pPr>
            <a:r>
              <a:t/>
            </a:r>
            <a:endParaRPr b="0" i="0" sz="24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800"/>
              <a:buFont typeface="Gill Sans"/>
              <a:buNone/>
            </a:pPr>
            <a:r>
              <a:rPr b="0" i="0" lang="en-US" sz="2800" u="none" cap="none" strike="noStrike">
                <a:solidFill>
                  <a:srgbClr val="000000"/>
                </a:solidFill>
                <a:latin typeface="Gill Sans"/>
                <a:ea typeface="Gill Sans"/>
                <a:cs typeface="Gill Sans"/>
                <a:sym typeface="Gill Sans"/>
              </a:rPr>
              <a:t>Category							</a:t>
            </a:r>
            <a:r>
              <a:rPr lang="en-US" sz="2800">
                <a:solidFill>
                  <a:srgbClr val="000000"/>
                </a:solidFill>
                <a:latin typeface="Gill Sans"/>
                <a:ea typeface="Gill Sans"/>
                <a:cs typeface="Gill Sans"/>
                <a:sym typeface="Gill Sans"/>
              </a:rPr>
              <a:t>			</a:t>
            </a:r>
            <a:r>
              <a:rPr b="0" i="0" lang="en-US" sz="2800" u="none" cap="none" strike="noStrike">
                <a:solidFill>
                  <a:srgbClr val="000000"/>
                </a:solidFill>
                <a:latin typeface="Gill Sans"/>
                <a:ea typeface="Gill Sans"/>
                <a:cs typeface="Gill Sans"/>
                <a:sym typeface="Gill Sans"/>
              </a:rPr>
              <a:t>FY23		</a:t>
            </a:r>
            <a:r>
              <a:rPr lang="en-US" sz="2800">
                <a:solidFill>
                  <a:srgbClr val="000000"/>
                </a:solidFill>
                <a:latin typeface="Gill Sans"/>
                <a:ea typeface="Gill Sans"/>
                <a:cs typeface="Gill Sans"/>
                <a:sym typeface="Gill Sans"/>
              </a:rPr>
              <a:t>FY24</a:t>
            </a:r>
            <a:r>
              <a:rPr b="0" i="0" lang="en-US" sz="2800" u="none" cap="none" strike="noStrike">
                <a:solidFill>
                  <a:srgbClr val="00000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Change	% Increase</a:t>
            </a:r>
            <a:endParaRPr b="0" i="0" sz="28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2800"/>
              <a:buFont typeface="Gill Sans"/>
              <a:buNone/>
            </a:pPr>
            <a:r>
              <a:t/>
            </a:r>
            <a:endParaRPr b="0" i="0" sz="28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800"/>
              <a:buFont typeface="Gill Sans"/>
              <a:buNone/>
            </a:pPr>
            <a:r>
              <a:rPr b="0" i="0" lang="en-US" sz="2800" u="none" cap="none" strike="noStrike">
                <a:solidFill>
                  <a:srgbClr val="000000"/>
                </a:solidFill>
                <a:latin typeface="Gill Sans"/>
                <a:ea typeface="Gill Sans"/>
                <a:cs typeface="Gill Sans"/>
                <a:sym typeface="Gill Sans"/>
              </a:rPr>
              <a:t>Non-compliance/Other Matters		  </a:t>
            </a:r>
            <a:r>
              <a:rPr lang="en-US" sz="2800">
                <a:solidFill>
                  <a:srgbClr val="000000"/>
                </a:solidFill>
                <a:latin typeface="Gill Sans"/>
                <a:ea typeface="Gill Sans"/>
                <a:cs typeface="Gill Sans"/>
                <a:sym typeface="Gill Sans"/>
              </a:rPr>
              <a:t>96</a:t>
            </a:r>
            <a:r>
              <a:rPr b="0" i="0" lang="en-US" sz="2800" u="none" cap="none" strike="noStrike">
                <a:solidFill>
                  <a:srgbClr val="000000"/>
                </a:solidFill>
                <a:latin typeface="Gill Sans"/>
                <a:ea typeface="Gill Sans"/>
                <a:cs typeface="Gill Sans"/>
                <a:sym typeface="Gill Sans"/>
              </a:rPr>
              <a:t>			11</a:t>
            </a:r>
            <a:r>
              <a:rPr lang="en-US" sz="2800">
                <a:latin typeface="Gill Sans"/>
                <a:ea typeface="Gill Sans"/>
                <a:cs typeface="Gill Sans"/>
                <a:sym typeface="Gill Sans"/>
              </a:rPr>
              <a:t>3</a:t>
            </a:r>
            <a:r>
              <a:rPr b="0" i="0" lang="en-US" sz="2800" u="none" cap="none" strike="noStrike">
                <a:solidFill>
                  <a:srgbClr val="00000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+1</a:t>
            </a:r>
            <a:r>
              <a:rPr lang="en-US" sz="2800">
                <a:latin typeface="Gill Sans"/>
                <a:ea typeface="Gill Sans"/>
                <a:cs typeface="Gill Sans"/>
                <a:sym typeface="Gill Sans"/>
              </a:rPr>
              <a:t>7</a:t>
            </a:r>
            <a:r>
              <a:rPr lang="en-US" sz="2800">
                <a:solidFill>
                  <a:srgbClr val="000000"/>
                </a:solidFill>
                <a:latin typeface="Gill Sans"/>
                <a:ea typeface="Gill Sans"/>
                <a:cs typeface="Gill Sans"/>
                <a:sym typeface="Gill Sans"/>
              </a:rPr>
              <a:t>		1</a:t>
            </a:r>
            <a:r>
              <a:rPr lang="en-US" sz="2800">
                <a:latin typeface="Gill Sans"/>
                <a:ea typeface="Gill Sans"/>
                <a:cs typeface="Gill Sans"/>
                <a:sym typeface="Gill Sans"/>
              </a:rPr>
              <a:t>8.0</a:t>
            </a:r>
            <a:r>
              <a:rPr lang="en-US" sz="2800">
                <a:solidFill>
                  <a:srgbClr val="000000"/>
                </a:solidFill>
                <a:latin typeface="Gill Sans"/>
                <a:ea typeface="Gill Sans"/>
                <a:cs typeface="Gill Sans"/>
                <a:sym typeface="Gill Sans"/>
              </a:rPr>
              <a:t>%</a:t>
            </a:r>
            <a:endParaRPr b="0" i="0" sz="28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800"/>
              <a:buFont typeface="Gill Sans"/>
              <a:buNone/>
            </a:pPr>
            <a:r>
              <a:rPr b="0" i="0" lang="en-US" sz="2800" u="none" cap="none" strike="noStrike">
                <a:solidFill>
                  <a:srgbClr val="000000"/>
                </a:solidFill>
                <a:latin typeface="Gill Sans"/>
                <a:ea typeface="Gill Sans"/>
                <a:cs typeface="Gill Sans"/>
                <a:sym typeface="Gill Sans"/>
              </a:rPr>
              <a:t>Significant Deficiency						  </a:t>
            </a:r>
            <a:r>
              <a:rPr lang="en-US" sz="2800">
                <a:solidFill>
                  <a:srgbClr val="000000"/>
                </a:solidFill>
                <a:latin typeface="Gill Sans"/>
                <a:ea typeface="Gill Sans"/>
                <a:cs typeface="Gill Sans"/>
                <a:sym typeface="Gill Sans"/>
              </a:rPr>
              <a:t>14</a:t>
            </a:r>
            <a:r>
              <a:rPr b="0" i="0" lang="en-US" sz="2800" u="none" cap="none" strike="noStrike">
                <a:solidFill>
                  <a:srgbClr val="00000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23</a:t>
            </a:r>
            <a:r>
              <a:rPr b="0" i="0" lang="en-US" sz="2800" u="none" cap="none" strike="noStrike">
                <a:solidFill>
                  <a:srgbClr val="00000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  9		</a:t>
            </a:r>
            <a:r>
              <a:rPr lang="en-US" sz="2800">
                <a:latin typeface="Gill Sans"/>
                <a:ea typeface="Gill Sans"/>
                <a:cs typeface="Gill Sans"/>
                <a:sym typeface="Gill Sans"/>
              </a:rPr>
              <a:t>64</a:t>
            </a:r>
            <a:r>
              <a:rPr lang="en-US" sz="2800">
                <a:solidFill>
                  <a:srgbClr val="000000"/>
                </a:solidFill>
                <a:latin typeface="Gill Sans"/>
                <a:ea typeface="Gill Sans"/>
                <a:cs typeface="Gill Sans"/>
                <a:sym typeface="Gill Sans"/>
              </a:rPr>
              <a:t>.0%</a:t>
            </a:r>
            <a:endParaRPr b="0" i="0" sz="28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800"/>
              <a:buFont typeface="Gill Sans"/>
              <a:buNone/>
            </a:pPr>
            <a:r>
              <a:rPr b="0" i="0" lang="en-US" sz="2800" u="none" cap="none" strike="noStrike">
                <a:solidFill>
                  <a:srgbClr val="000000"/>
                </a:solidFill>
                <a:latin typeface="Gill Sans"/>
                <a:ea typeface="Gill Sans"/>
                <a:cs typeface="Gill Sans"/>
                <a:sym typeface="Gill Sans"/>
              </a:rPr>
              <a:t>Material Weakness					 		  </a:t>
            </a:r>
            <a:r>
              <a:rPr lang="en-US" sz="2800">
                <a:solidFill>
                  <a:srgbClr val="000000"/>
                </a:solidFill>
                <a:latin typeface="Gill Sans"/>
                <a:ea typeface="Gill Sans"/>
                <a:cs typeface="Gill Sans"/>
                <a:sym typeface="Gill Sans"/>
              </a:rPr>
              <a:t>38</a:t>
            </a:r>
            <a:r>
              <a:rPr b="0" i="0" lang="en-US" sz="2800" u="none" cap="none" strike="noStrike">
                <a:solidFill>
                  <a:srgbClr val="000000"/>
                </a:solidFill>
                <a:latin typeface="Gill Sans"/>
                <a:ea typeface="Gill Sans"/>
                <a:cs typeface="Gill Sans"/>
                <a:sym typeface="Gill Sans"/>
              </a:rPr>
              <a:t>			4</a:t>
            </a:r>
            <a:r>
              <a:rPr lang="en-US" sz="2800">
                <a:latin typeface="Gill Sans"/>
                <a:ea typeface="Gill Sans"/>
                <a:cs typeface="Gill Sans"/>
                <a:sym typeface="Gill Sans"/>
              </a:rPr>
              <a:t>8</a:t>
            </a:r>
            <a:r>
              <a:rPr b="0" i="0" lang="en-US" sz="2800" u="none" cap="none" strike="noStrike">
                <a:solidFill>
                  <a:srgbClr val="00000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 </a:t>
            </a:r>
            <a:r>
              <a:rPr lang="en-US" sz="2800">
                <a:latin typeface="Gill Sans"/>
                <a:ea typeface="Gill Sans"/>
                <a:cs typeface="Gill Sans"/>
                <a:sym typeface="Gill Sans"/>
              </a:rPr>
              <a:t>10</a:t>
            </a:r>
            <a:r>
              <a:rPr lang="en-US" sz="2800">
                <a:solidFill>
                  <a:srgbClr val="000000"/>
                </a:solidFill>
                <a:latin typeface="Gill Sans"/>
                <a:ea typeface="Gill Sans"/>
                <a:cs typeface="Gill Sans"/>
                <a:sym typeface="Gill Sans"/>
              </a:rPr>
              <a:t>		</a:t>
            </a:r>
            <a:r>
              <a:rPr lang="en-US" sz="2800">
                <a:latin typeface="Gill Sans"/>
                <a:ea typeface="Gill Sans"/>
                <a:cs typeface="Gill Sans"/>
                <a:sym typeface="Gill Sans"/>
              </a:rPr>
              <a:t>26.</a:t>
            </a:r>
            <a:r>
              <a:rPr lang="en-US" sz="2800">
                <a:solidFill>
                  <a:srgbClr val="000000"/>
                </a:solidFill>
                <a:latin typeface="Gill Sans"/>
                <a:ea typeface="Gill Sans"/>
                <a:cs typeface="Gill Sans"/>
                <a:sym typeface="Gill Sans"/>
              </a:rPr>
              <a:t>0%</a:t>
            </a:r>
            <a:endParaRPr sz="2800">
              <a:solidFill>
                <a:srgbClr val="000000"/>
              </a:solidFill>
              <a:latin typeface="Gill Sans"/>
              <a:ea typeface="Gill Sans"/>
              <a:cs typeface="Gill Sans"/>
              <a:sym typeface="Gill Sans"/>
            </a:endParaRPr>
          </a:p>
          <a:p>
            <a:pPr indent="0" lvl="0" marL="0" rtl="0" algn="l">
              <a:spcBef>
                <a:spcPts val="0"/>
              </a:spcBef>
              <a:spcAft>
                <a:spcPts val="0"/>
              </a:spcAft>
              <a:buClr>
                <a:schemeClr val="dk1"/>
              </a:buClr>
              <a:buFont typeface="Arial"/>
              <a:buNone/>
            </a:pPr>
            <a:r>
              <a:rPr lang="en-US" sz="2800">
                <a:solidFill>
                  <a:schemeClr val="dk1"/>
                </a:solidFill>
                <a:latin typeface="Gill Sans"/>
                <a:ea typeface="Gill Sans"/>
                <a:cs typeface="Gill Sans"/>
                <a:sym typeface="Gill Sans"/>
              </a:rPr>
              <a:t>Material Non-compliance						0		       1	          +1         100%</a:t>
            </a:r>
            <a:endParaRPr sz="2800">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800"/>
              <a:buFont typeface="Gill Sans"/>
              <a:buNone/>
            </a:pPr>
            <a:r>
              <a:rPr b="1" i="0" lang="en-US" sz="2800" u="none" cap="none" strike="noStrike">
                <a:solidFill>
                  <a:srgbClr val="000000"/>
                </a:solidFill>
                <a:latin typeface="Gill Sans"/>
                <a:ea typeface="Gill Sans"/>
                <a:cs typeface="Gill Sans"/>
                <a:sym typeface="Gill Sans"/>
              </a:rPr>
              <a:t>TOTAL FINDINGS						148		   </a:t>
            </a:r>
            <a:r>
              <a:rPr b="1" lang="en-US" sz="2800">
                <a:solidFill>
                  <a:srgbClr val="000000"/>
                </a:solidFill>
                <a:latin typeface="Gill Sans"/>
                <a:ea typeface="Gill Sans"/>
                <a:cs typeface="Gill Sans"/>
                <a:sym typeface="Gill Sans"/>
              </a:rPr>
              <a:t>18</a:t>
            </a:r>
            <a:r>
              <a:rPr b="1" lang="en-US" sz="2800">
                <a:latin typeface="Gill Sans"/>
                <a:ea typeface="Gill Sans"/>
                <a:cs typeface="Gill Sans"/>
                <a:sym typeface="Gill Sans"/>
              </a:rPr>
              <a:t>5</a:t>
            </a:r>
            <a:r>
              <a:rPr b="1" i="0" lang="en-US" sz="2800" u="none" cap="none" strike="noStrike">
                <a:solidFill>
                  <a:srgbClr val="000000"/>
                </a:solidFill>
                <a:latin typeface="Gill Sans"/>
                <a:ea typeface="Gill Sans"/>
                <a:cs typeface="Gill Sans"/>
                <a:sym typeface="Gill Sans"/>
              </a:rPr>
              <a:t>			+3</a:t>
            </a:r>
            <a:r>
              <a:rPr b="1" lang="en-US" sz="2800">
                <a:latin typeface="Gill Sans"/>
                <a:ea typeface="Gill Sans"/>
                <a:cs typeface="Gill Sans"/>
                <a:sym typeface="Gill Sans"/>
              </a:rPr>
              <a:t>7</a:t>
            </a:r>
            <a:r>
              <a:rPr b="1" i="0" lang="en-US" sz="2800" u="none" cap="none" strike="noStrike">
                <a:solidFill>
                  <a:srgbClr val="000000"/>
                </a:solidFill>
                <a:latin typeface="Gill Sans"/>
                <a:ea typeface="Gill Sans"/>
                <a:cs typeface="Gill Sans"/>
                <a:sym typeface="Gill Sans"/>
              </a:rPr>
              <a:t>		25.0%</a:t>
            </a:r>
            <a:endParaRPr/>
          </a:p>
          <a:p>
            <a:pPr indent="0" lvl="0" marL="0" marR="0" rtl="0" algn="l">
              <a:lnSpc>
                <a:spcPct val="100000"/>
              </a:lnSpc>
              <a:spcBef>
                <a:spcPts val="0"/>
              </a:spcBef>
              <a:spcAft>
                <a:spcPts val="0"/>
              </a:spcAft>
              <a:buClr>
                <a:schemeClr val="dk1"/>
              </a:buClr>
              <a:buSzPts val="2800"/>
              <a:buFont typeface="Gill Sans"/>
              <a:buNone/>
            </a:pPr>
            <a:r>
              <a:t/>
            </a:r>
            <a:endParaRPr b="1" sz="2800">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800"/>
              <a:buFont typeface="Gill Sans"/>
              <a:buNone/>
            </a:pPr>
            <a:r>
              <a:rPr b="1" i="0" lang="en-US" sz="2800" u="none" cap="none" strike="noStrike">
                <a:solidFill>
                  <a:srgbClr val="000000"/>
                </a:solidFill>
                <a:latin typeface="Gill Sans"/>
                <a:ea typeface="Gill Sans"/>
                <a:cs typeface="Gill Sans"/>
                <a:sym typeface="Gill Sans"/>
              </a:rPr>
              <a:t>Increase in audit findings in all categories.</a:t>
            </a:r>
            <a:endParaRPr/>
          </a:p>
          <a:p>
            <a:pPr indent="0" lvl="0" marL="0" marR="0" rtl="0" algn="l">
              <a:lnSpc>
                <a:spcPct val="100000"/>
              </a:lnSpc>
              <a:spcBef>
                <a:spcPts val="0"/>
              </a:spcBef>
              <a:spcAft>
                <a:spcPts val="0"/>
              </a:spcAft>
              <a:buClr>
                <a:srgbClr val="000000"/>
              </a:buClr>
              <a:buSzPts val="2400"/>
              <a:buFont typeface="Gill Sans"/>
              <a:buNone/>
            </a:pPr>
            <a:r>
              <a:rPr b="1" i="0" lang="en-US" sz="2400" u="none" cap="none" strike="noStrike">
                <a:solidFill>
                  <a:srgbClr val="000000"/>
                </a:solidFill>
                <a:latin typeface="Gill Sans"/>
                <a:ea typeface="Gill Sans"/>
                <a:cs typeface="Gill Sans"/>
                <a:sym typeface="Gill Sans"/>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74" name="Shape 174"/>
        <p:cNvGrpSpPr/>
        <p:nvPr/>
      </p:nvGrpSpPr>
      <p:grpSpPr>
        <a:xfrm>
          <a:off x="0" y="0"/>
          <a:ext cx="0" cy="0"/>
          <a:chOff x="0" y="0"/>
          <a:chExt cx="0" cy="0"/>
        </a:xfrm>
      </p:grpSpPr>
      <p:sp>
        <p:nvSpPr>
          <p:cNvPr id="175" name="Google Shape;175;p9"/>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6" name="Google Shape;176;p9"/>
          <p:cNvSpPr/>
          <p:nvPr/>
        </p:nvSpPr>
        <p:spPr>
          <a:xfrm>
            <a:off x="477012" y="480060"/>
            <a:ext cx="11237976" cy="5897880"/>
          </a:xfrm>
          <a:prstGeom prst="rect">
            <a:avLst/>
          </a:prstGeom>
          <a:noFill/>
          <a:ln cap="flat"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77" name="Google Shape;177;p9"/>
          <p:cNvPicPr preferRelativeResize="0"/>
          <p:nvPr/>
        </p:nvPicPr>
        <p:blipFill rotWithShape="1">
          <a:blip r:embed="rId3">
            <a:alphaModFix/>
          </a:blip>
          <a:srcRect b="0" l="0" r="0" t="0"/>
          <a:stretch/>
        </p:blipFill>
        <p:spPr>
          <a:xfrm>
            <a:off x="477012" y="19874"/>
            <a:ext cx="11562588" cy="6838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2025-03-06T22:27:00Z</dcterms:created>
  <dc:creator>Betty Seeley</dc:creator>
</cp:coreProperties>
</file>