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Poppins"/>
      <p:regular r:id="rId26"/>
      <p:bold r:id="rId27"/>
      <p:italic r:id="rId28"/>
      <p:boldItalic r:id="rId29"/>
    </p:embeddedFont>
    <p:embeddedFont>
      <p:font typeface="Noto Sans"/>
      <p:regular r:id="rId30"/>
      <p:bold r:id="rId31"/>
      <p:italic r:id="rId32"/>
      <p:boldItalic r:id="rId33"/>
    </p:embeddedFont>
    <p:embeddedFont>
      <p:font typeface="Book Antiqua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jZxNwGgQ8v6nRrgnZMOTNYN2/n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E27A23-01FA-4BF9-8580-7E164C881DF4}">
  <a:tblStyle styleId="{68E27A23-01FA-4BF9-8580-7E164C881DF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regular.fntdata"/><Relationship Id="rId25" Type="http://schemas.openxmlformats.org/officeDocument/2006/relationships/slide" Target="slides/slide20.xml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otoSans-bold.fntdata"/><Relationship Id="rId30" Type="http://schemas.openxmlformats.org/officeDocument/2006/relationships/font" Target="fonts/NotoSans-regular.fntdata"/><Relationship Id="rId11" Type="http://schemas.openxmlformats.org/officeDocument/2006/relationships/slide" Target="slides/slide6.xml"/><Relationship Id="rId33" Type="http://schemas.openxmlformats.org/officeDocument/2006/relationships/font" Target="fonts/NotoSans-boldItalic.fntdata"/><Relationship Id="rId10" Type="http://schemas.openxmlformats.org/officeDocument/2006/relationships/slide" Target="slides/slide5.xml"/><Relationship Id="rId32" Type="http://schemas.openxmlformats.org/officeDocument/2006/relationships/font" Target="fonts/NotoSans-italic.fntdata"/><Relationship Id="rId13" Type="http://schemas.openxmlformats.org/officeDocument/2006/relationships/slide" Target="slides/slide8.xml"/><Relationship Id="rId35" Type="http://schemas.openxmlformats.org/officeDocument/2006/relationships/font" Target="fonts/BookAntiqua-bold.fntdata"/><Relationship Id="rId12" Type="http://schemas.openxmlformats.org/officeDocument/2006/relationships/slide" Target="slides/slide7.xml"/><Relationship Id="rId34" Type="http://schemas.openxmlformats.org/officeDocument/2006/relationships/font" Target="fonts/BookAntiqua-regular.fntdata"/><Relationship Id="rId15" Type="http://schemas.openxmlformats.org/officeDocument/2006/relationships/slide" Target="slides/slide10.xml"/><Relationship Id="rId37" Type="http://schemas.openxmlformats.org/officeDocument/2006/relationships/font" Target="fonts/BookAntiqua-boldItalic.fntdata"/><Relationship Id="rId14" Type="http://schemas.openxmlformats.org/officeDocument/2006/relationships/slide" Target="slides/slide9.xml"/><Relationship Id="rId36" Type="http://schemas.openxmlformats.org/officeDocument/2006/relationships/font" Target="fonts/BookAntiqua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e18c3ae8b_1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33e18c3ae8b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67e42c7b9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3467e42c7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e18c3ae8b_1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3e18c3ae8b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e18c3ae8b_1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33e18c3ae8b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e18c3ae8b_1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3e18c3ae8b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e18c3ae8b_1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33e18c3ae8b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67e42c7b9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3467e42c7b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e18c3ae8b_1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3e18c3ae8b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9f88a6259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29f88a6259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329f88a6259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19b16b27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419b16b27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9edc40834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339edc40834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Ken</a:t>
            </a:r>
            <a:endParaRPr/>
          </a:p>
        </p:txBody>
      </p:sp>
      <p:sp>
        <p:nvSpPr>
          <p:cNvPr id="215" name="Google Shape;215;g339edc40834_0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9ddfd0690_0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329ddfd069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e18c3ae8b_1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33e18c3ae8b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e18c3ae8b_1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33e18c3ae8b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e18c3ae8b_1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3e18c3ae8b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e18c3ae8b_1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3e18c3ae8b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67e42c7b9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467e42c7b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67e42c7b9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467e42c7b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 showMasterSp="0">
  <p:cSld name="Title Slide with Pictur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/>
          <p:nvPr/>
        </p:nvSpPr>
        <p:spPr>
          <a:xfrm>
            <a:off x="6540504" y="0"/>
            <a:ext cx="5651496" cy="6858000"/>
          </a:xfrm>
          <a:custGeom>
            <a:rect b="b" l="l" r="r" t="t"/>
            <a:pathLst>
              <a:path extrusionOk="0" h="6858000" w="4238622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3A3D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8"/>
          <p:cNvSpPr/>
          <p:nvPr/>
        </p:nvSpPr>
        <p:spPr>
          <a:xfrm>
            <a:off x="6256868" y="0"/>
            <a:ext cx="1672169" cy="6858000"/>
          </a:xfrm>
          <a:custGeom>
            <a:rect b="b" l="l" r="r" t="t"/>
            <a:pathLst>
              <a:path extrusionOk="0" h="6858000" w="1254127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" name="Google Shape;21;p8"/>
          <p:cNvSpPr/>
          <p:nvPr/>
        </p:nvSpPr>
        <p:spPr>
          <a:xfrm>
            <a:off x="5979587" y="0"/>
            <a:ext cx="1528232" cy="6858000"/>
          </a:xfrm>
          <a:custGeom>
            <a:rect b="b" l="l" r="r" t="t"/>
            <a:pathLst>
              <a:path extrusionOk="0" h="6858000" w="1146174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48A8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" name="Google Shape;22;p8"/>
          <p:cNvSpPr txBox="1"/>
          <p:nvPr>
            <p:ph type="ctrTitle"/>
          </p:nvPr>
        </p:nvSpPr>
        <p:spPr>
          <a:xfrm>
            <a:off x="1295401" y="1873584"/>
            <a:ext cx="5120640" cy="2560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4000"/>
              <a:buFont typeface="Calibri"/>
              <a:buNone/>
              <a:defRPr sz="4000">
                <a:solidFill>
                  <a:srgbClr val="3A3D4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23" name="Google Shape;23;p8"/>
          <p:cNvSpPr/>
          <p:nvPr>
            <p:ph idx="2" type="pic"/>
          </p:nvPr>
        </p:nvSpPr>
        <p:spPr>
          <a:xfrm>
            <a:off x="6743703" y="0"/>
            <a:ext cx="544829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8"/>
          <p:cNvSpPr txBox="1"/>
          <p:nvPr>
            <p:ph idx="1" type="subTitle"/>
          </p:nvPr>
        </p:nvSpPr>
        <p:spPr>
          <a:xfrm>
            <a:off x="1295401" y="4572000"/>
            <a:ext cx="51206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ef37484041_1_9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g2ef37484041_1_9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✔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2" name="Google Shape;32;g2ef37484041_1_9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✔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g2ef37484041_1_9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1295400" y="2314843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0" type="dt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ef37484041_1_522"/>
          <p:cNvSpPr txBox="1"/>
          <p:nvPr>
            <p:ph idx="1" type="body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2ef37484041_1_522"/>
          <p:cNvSpPr txBox="1"/>
          <p:nvPr>
            <p:ph idx="12" type="sldNum"/>
          </p:nvPr>
        </p:nvSpPr>
        <p:spPr>
          <a:xfrm>
            <a:off x="11367233" y="62718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ox 2">
  <p:cSld name="TITLE_2_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ef4bf5e6cb_0_249"/>
          <p:cNvSpPr txBox="1"/>
          <p:nvPr>
            <p:ph type="ctrTitle"/>
          </p:nvPr>
        </p:nvSpPr>
        <p:spPr>
          <a:xfrm>
            <a:off x="682767" y="573033"/>
            <a:ext cx="108264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6F49"/>
              </a:buClr>
              <a:buSzPts val="5500"/>
              <a:buFont typeface="Noto Sans"/>
              <a:buNone/>
              <a:defRPr b="1" sz="5500">
                <a:solidFill>
                  <a:srgbClr val="156F49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6" name="Google Shape;46;g2ef4bf5e6cb_0_249"/>
          <p:cNvSpPr txBox="1"/>
          <p:nvPr>
            <p:ph idx="1" type="subTitle"/>
          </p:nvPr>
        </p:nvSpPr>
        <p:spPr>
          <a:xfrm>
            <a:off x="731520" y="2438400"/>
            <a:ext cx="10887600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Noto Sans"/>
              <a:buNone/>
              <a:defRPr sz="2400"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1d4dfd217e_0_145"/>
          <p:cNvSpPr txBox="1"/>
          <p:nvPr>
            <p:ph type="title"/>
          </p:nvPr>
        </p:nvSpPr>
        <p:spPr>
          <a:xfrm>
            <a:off x="1295400" y="255134"/>
            <a:ext cx="96012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g31d4dfd217e_0_145"/>
          <p:cNvSpPr txBox="1"/>
          <p:nvPr>
            <p:ph idx="1" type="body"/>
          </p:nvPr>
        </p:nvSpPr>
        <p:spPr>
          <a:xfrm>
            <a:off x="1295400" y="1828800"/>
            <a:ext cx="9601200" cy="43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3A3D4B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✔"/>
              <a:defRPr/>
            </a:lvl3pPr>
            <a:lvl4pPr indent="-3492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" name="Google Shape;50;g31d4dfd217e_0_145"/>
          <p:cNvSpPr txBox="1"/>
          <p:nvPr>
            <p:ph idx="11" type="ftr"/>
          </p:nvPr>
        </p:nvSpPr>
        <p:spPr>
          <a:xfrm>
            <a:off x="1295399" y="6374999"/>
            <a:ext cx="6243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31d4dfd217e_0_145"/>
          <p:cNvSpPr txBox="1"/>
          <p:nvPr>
            <p:ph idx="10" type="dt"/>
          </p:nvPr>
        </p:nvSpPr>
        <p:spPr>
          <a:xfrm>
            <a:off x="7791449" y="6374999"/>
            <a:ext cx="1480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31d4dfd217e_0_145"/>
          <p:cNvSpPr txBox="1"/>
          <p:nvPr>
            <p:ph idx="12" type="sldNum"/>
          </p:nvPr>
        </p:nvSpPr>
        <p:spPr>
          <a:xfrm>
            <a:off x="9525000" y="6374999"/>
            <a:ext cx="1371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3A3D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Google Shape;11;p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rgbClr val="FF91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" name="Google Shape;12;p7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rgbClr val="048A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" name="Google Shape;13;p7"/>
          <p:cNvSpPr txBox="1"/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" type="body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14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48A8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6" name="Google Shape;16;p7"/>
          <p:cNvSpPr txBox="1"/>
          <p:nvPr>
            <p:ph idx="10" type="dt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7" name="Google Shape;17;p7"/>
          <p:cNvSpPr txBox="1"/>
          <p:nvPr>
            <p:ph idx="12" type="sldNum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tinyurl.com/NMUAApril1" TargetMode="External"/><Relationship Id="rId4" Type="http://schemas.openxmlformats.org/officeDocument/2006/relationships/hyperlink" Target="mailto:Unified.App@state.nm.u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ctrTitle"/>
          </p:nvPr>
        </p:nvSpPr>
        <p:spPr>
          <a:xfrm>
            <a:off x="163918" y="1873584"/>
            <a:ext cx="6249671" cy="2560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6000"/>
              <a:buFont typeface="Calibri"/>
              <a:buNone/>
            </a:pPr>
            <a:r>
              <a:rPr b="1" lang="en" sz="6000"/>
              <a:t>NMPED </a:t>
            </a:r>
            <a:r>
              <a:rPr b="1" lang="en" sz="60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Unified Application</a:t>
            </a:r>
            <a:endParaRPr b="1" sz="6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D4B"/>
              </a:buClr>
              <a:buSzPts val="6000"/>
              <a:buFont typeface="Calibri"/>
              <a:buNone/>
            </a:pPr>
            <a:r>
              <a:rPr lang="en" sz="3622"/>
              <a:t>IDEA Compliance</a:t>
            </a:r>
            <a:r>
              <a:rPr lang="en" sz="3622"/>
              <a:t> </a:t>
            </a:r>
            <a:endParaRPr sz="3622"/>
          </a:p>
        </p:txBody>
      </p:sp>
      <p:pic>
        <p:nvPicPr>
          <p:cNvPr id="59" name="Google Shape;59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282" l="0" r="0" t="4283"/>
          <a:stretch/>
        </p:blipFill>
        <p:spPr>
          <a:xfrm>
            <a:off x="7537845" y="939800"/>
            <a:ext cx="4487785" cy="564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 b="61160" l="41085" r="17606" t="29372"/>
          <a:stretch/>
        </p:blipFill>
        <p:spPr>
          <a:xfrm>
            <a:off x="163918" y="4433904"/>
            <a:ext cx="3993932" cy="51500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282675" y="4953000"/>
            <a:ext cx="4584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April</a:t>
            </a:r>
            <a:r>
              <a:rPr b="0" i="0" lang="en" sz="2400" u="none" cap="none" strike="noStrik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" sz="2400" u="none" cap="none" strike="noStrik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, 2025</a:t>
            </a:r>
            <a:endParaRPr b="0" i="0" sz="2400" u="none" cap="none" strike="noStrike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e18c3ae8b_1_119"/>
          <p:cNvSpPr txBox="1"/>
          <p:nvPr>
            <p:ph type="title"/>
          </p:nvPr>
        </p:nvSpPr>
        <p:spPr>
          <a:xfrm>
            <a:off x="478425" y="0"/>
            <a:ext cx="113607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300"/>
              <a:t>IDEA Local Charter Share Module</a:t>
            </a:r>
            <a:endParaRPr b="1" sz="3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300"/>
              <a:t>Step 1: Determine local charter per pupil for IDEA 611 and </a:t>
            </a:r>
            <a:r>
              <a:rPr b="1" lang="en" sz="3600"/>
              <a:t>619</a:t>
            </a:r>
            <a:endParaRPr b="1"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pic>
        <p:nvPicPr>
          <p:cNvPr descr="A picture containing calendar&#10;&#10;Description automatically generated" id="136" name="Google Shape;136;g33e18c3ae8b_1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3e18c3ae8b_1_119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3e18c3ae8b_1_119"/>
          <p:cNvSpPr txBox="1"/>
          <p:nvPr/>
        </p:nvSpPr>
        <p:spPr>
          <a:xfrm>
            <a:off x="847450" y="2456875"/>
            <a:ext cx="88980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Determining local charter share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Enter the</a:t>
            </a: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 Total eligible students in local charter schools	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Total eligible students in public schools	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The  following data and calculations are automatic based on previous entry(ies).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Current year a</a:t>
            </a: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llocation public school share minus CCEIS/CEIS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Average allocation per eligible child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Total available for distribution to local charter schools		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67e42c7b9_0_30"/>
          <p:cNvSpPr txBox="1"/>
          <p:nvPr>
            <p:ph type="title"/>
          </p:nvPr>
        </p:nvSpPr>
        <p:spPr>
          <a:xfrm>
            <a:off x="372625" y="0"/>
            <a:ext cx="113607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300"/>
              <a:t>IDEA Local Charter Share Module</a:t>
            </a:r>
            <a:endParaRPr b="1" sz="3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300"/>
              <a:t>Step 2A and 2B: Plan funds by school for IDEA B 611 and 619</a:t>
            </a:r>
            <a:endParaRPr b="1" sz="3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pic>
        <p:nvPicPr>
          <p:cNvPr descr="A picture containing calendar&#10;&#10;Description automatically generated" id="144" name="Google Shape;144;g3467e42c7b9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467e42c7b9_0_30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467e42c7b9_0_30"/>
          <p:cNvSpPr txBox="1"/>
          <p:nvPr/>
        </p:nvSpPr>
        <p:spPr>
          <a:xfrm>
            <a:off x="753300" y="2456875"/>
            <a:ext cx="88980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016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467e42c7b9_0_30"/>
          <p:cNvSpPr txBox="1"/>
          <p:nvPr/>
        </p:nvSpPr>
        <p:spPr>
          <a:xfrm>
            <a:off x="753300" y="4725500"/>
            <a:ext cx="10830000" cy="13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Add each </a:t>
            </a: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Charter School</a:t>
            </a: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 by clicking blue plus sign.</a:t>
            </a:r>
            <a:endParaRPr sz="24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Enter the number of Eligible Students and planned budget amounts.</a:t>
            </a:r>
            <a:endParaRPr sz="24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Be sure to click Save</a:t>
            </a:r>
            <a:endParaRPr sz="24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3467e42c7b9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400" y="2066925"/>
            <a:ext cx="1072515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e18c3ae8b_1_48"/>
          <p:cNvSpPr txBox="1"/>
          <p:nvPr>
            <p:ph type="title"/>
          </p:nvPr>
        </p:nvSpPr>
        <p:spPr>
          <a:xfrm>
            <a:off x="298250" y="109855"/>
            <a:ext cx="113607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10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IDEA Compliance Module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300"/>
              <a:t>Step 1: Non-Compliance  </a:t>
            </a:r>
            <a:endParaRPr b="1"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pic>
        <p:nvPicPr>
          <p:cNvPr descr="A picture containing calendar&#10;&#10;Description automatically generated" id="154" name="Google Shape;154;g33e18c3ae8b_1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3e18c3ae8b_1_48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3e18c3ae8b_1_48"/>
          <p:cNvSpPr txBox="1"/>
          <p:nvPr/>
        </p:nvSpPr>
        <p:spPr>
          <a:xfrm>
            <a:off x="737600" y="2456875"/>
            <a:ext cx="10577400" cy="4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Uncorrected Findings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Significant Disproportionality, Annual Determination, FAPE</a:t>
            </a:r>
            <a:endParaRPr sz="2300">
              <a:solidFill>
                <a:schemeClr val="dk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This section is automatically populated</a:t>
            </a:r>
            <a:endParaRPr b="1" sz="33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e18c3ae8b_1_80"/>
          <p:cNvSpPr txBox="1"/>
          <p:nvPr>
            <p:ph type="title"/>
          </p:nvPr>
        </p:nvSpPr>
        <p:spPr>
          <a:xfrm>
            <a:off x="298250" y="109855"/>
            <a:ext cx="113607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10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IDEA Compliance Module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01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300"/>
              <a:t>Step 2: Coordinated Early Intervening Services (CEIS)</a:t>
            </a:r>
            <a:endParaRPr b="1" sz="3300"/>
          </a:p>
          <a:p>
            <a:pPr indent="0" lvl="0" marL="0" marR="101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pic>
        <p:nvPicPr>
          <p:cNvPr descr="A picture containing calendar&#10;&#10;Description automatically generated" id="162" name="Google Shape;162;g33e18c3ae8b_1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3e18c3ae8b_1_80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3e18c3ae8b_1_80"/>
          <p:cNvSpPr txBox="1"/>
          <p:nvPr/>
        </p:nvSpPr>
        <p:spPr>
          <a:xfrm>
            <a:off x="737600" y="2385400"/>
            <a:ext cx="10577400" cy="43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Step 2a: Determine your CEIS type</a:t>
            </a:r>
            <a:endParaRPr sz="2000">
              <a:solidFill>
                <a:schemeClr val="dk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* What is your CEIS type?    </a:t>
            </a:r>
            <a:r>
              <a:rPr b="1" lang="en" sz="2000">
                <a:solidFill>
                  <a:srgbClr val="001D35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LEAs can select from the following:</a:t>
            </a:r>
            <a:endParaRPr b="1" sz="2000">
              <a:solidFill>
                <a:srgbClr val="001D35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1143000" marR="101600" rtl="0" algn="l"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Mandatory</a:t>
            </a:r>
            <a:endParaRPr sz="20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1143000" marR="101600" rtl="0" algn="l"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Voluntary</a:t>
            </a:r>
            <a:endParaRPr sz="20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1143000" marR="101600" rtl="0" algn="l"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Not Applicable</a:t>
            </a:r>
            <a:endParaRPr sz="20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1D35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If Mandatory or Voluntary is selected, Steps 2b and 2c must be completed.</a:t>
            </a:r>
            <a:endParaRPr b="1" sz="2000">
              <a:solidFill>
                <a:srgbClr val="001D35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Step 2b: Reserve your CCEIS/CEIS Funds</a:t>
            </a:r>
            <a:endParaRPr sz="2000">
              <a:solidFill>
                <a:schemeClr val="dk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Current year CCEIS/CEIS amount reserved to be budgeted</a:t>
            </a:r>
            <a:endParaRPr sz="20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Amount from carryover reserved for CCEIS/CEIS</a:t>
            </a:r>
            <a:endParaRPr sz="20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Number of students with disabilities</a:t>
            </a:r>
            <a:endParaRPr sz="20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Number of students without disabilities</a:t>
            </a:r>
            <a:endParaRPr sz="20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Step 2c: Upload Program Plan</a:t>
            </a:r>
            <a:endParaRPr sz="20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e18c3ae8b_1_73"/>
          <p:cNvSpPr txBox="1"/>
          <p:nvPr>
            <p:ph type="title"/>
          </p:nvPr>
        </p:nvSpPr>
        <p:spPr>
          <a:xfrm>
            <a:off x="298250" y="78480"/>
            <a:ext cx="11360700" cy="12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10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IDEA Compliance Module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300"/>
              <a:t>Step 3: Maintenance of Effort (MOE) Reduction Requirement</a:t>
            </a:r>
            <a:endParaRPr b="1" sz="3300"/>
          </a:p>
          <a:p>
            <a:pPr indent="0" lvl="0" marL="0" marR="10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pic>
        <p:nvPicPr>
          <p:cNvPr descr="A picture containing calendar&#10;&#10;Description automatically generated" id="170" name="Google Shape;170;g33e18c3ae8b_1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3e18c3ae8b_1_73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3e18c3ae8b_1_73"/>
          <p:cNvSpPr txBox="1"/>
          <p:nvPr/>
        </p:nvSpPr>
        <p:spPr>
          <a:xfrm>
            <a:off x="737600" y="2456875"/>
            <a:ext cx="10577400" cy="4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Step 3a: MOE Option</a:t>
            </a:r>
            <a:endParaRPr sz="2000">
              <a:solidFill>
                <a:schemeClr val="dk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C628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Do you want to take the option to reduce MOE by no more than 50% of the excess</a:t>
            </a: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b="1" lang="en" sz="2000">
                <a:solidFill>
                  <a:schemeClr val="dk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Yes or No</a:t>
            </a:r>
            <a:endParaRPr b="1" sz="20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C628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By how much do you want to reduce the LEA's MOE Obligation? </a:t>
            </a:r>
            <a:r>
              <a:rPr lang="en" sz="2000">
                <a:solidFill>
                  <a:schemeClr val="dk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000">
                <a:solidFill>
                  <a:schemeClr val="dk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Enter Amount</a:t>
            </a:r>
            <a:endParaRPr b="1" sz="20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C628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Describe the LEA act</a:t>
            </a: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ivities: </a:t>
            </a:r>
            <a:r>
              <a:rPr b="1" lang="en" sz="2000">
                <a:solidFill>
                  <a:schemeClr val="dk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Type description of activities</a:t>
            </a:r>
            <a:endParaRPr b="1" sz="20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Step 3b: Reconciliation</a:t>
            </a:r>
            <a:endParaRPr sz="2000">
              <a:solidFill>
                <a:schemeClr val="dk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maximum for the total amount of CEIS reservation + MOE reduction is whichever is lesser: the 15% maximum for CEIS or the 50% of excess.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an error is flagged below, change your value(s) for your CCEIS/CEIS reservation and/or your MOE reduction.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This calculation is </a:t>
            </a:r>
            <a:r>
              <a:rPr b="1" lang="en" sz="2000">
                <a:solidFill>
                  <a:schemeClr val="dk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completed</a:t>
            </a:r>
            <a:r>
              <a:rPr b="1" lang="en" sz="2000">
                <a:solidFill>
                  <a:schemeClr val="dk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automatically</a:t>
            </a:r>
            <a:endParaRPr b="1" sz="20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e18c3ae8b_1_93"/>
          <p:cNvSpPr txBox="1"/>
          <p:nvPr>
            <p:ph type="title"/>
          </p:nvPr>
        </p:nvSpPr>
        <p:spPr>
          <a:xfrm>
            <a:off x="298250" y="156925"/>
            <a:ext cx="113607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10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IDEA Compliance Module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300"/>
              <a:t>Step 4: Policies, Parent Involvement, and Approvals</a:t>
            </a:r>
            <a:endParaRPr b="1" sz="3300"/>
          </a:p>
          <a:p>
            <a:pPr indent="0" lvl="0" marL="0" marR="101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pic>
        <p:nvPicPr>
          <p:cNvPr descr="A picture containing calendar&#10;&#10;Description automatically generated" id="178" name="Google Shape;178;g33e18c3ae8b_1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3e18c3ae8b_1_93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3e18c3ae8b_1_93"/>
          <p:cNvSpPr txBox="1"/>
          <p:nvPr/>
        </p:nvSpPr>
        <p:spPr>
          <a:xfrm>
            <a:off x="737600" y="2456875"/>
            <a:ext cx="10577400" cy="4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Step 4a: Policies and Procedures</a:t>
            </a:r>
            <a:endParaRPr sz="20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Upload your policies and procedures document, or indicate the date of the upcoming meeting where it will be approved.</a:t>
            </a:r>
            <a:endParaRPr sz="20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Step 4b: Parent Involvement</a:t>
            </a:r>
            <a:endParaRPr sz="20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Upload your parent involvement meeting document and indicate the date that the meeting was held on.</a:t>
            </a:r>
            <a:endParaRPr sz="2000">
              <a:solidFill>
                <a:schemeClr val="dk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Step 4c: Board or Governing Body Approval</a:t>
            </a:r>
            <a:endParaRPr sz="20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Upload your board or governing approval document, or indicate the date of the upcoming meeting where it will be approved.</a:t>
            </a:r>
            <a:endParaRPr sz="2000">
              <a:solidFill>
                <a:schemeClr val="dk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Step 4d: Approval Signatures</a:t>
            </a:r>
            <a:endParaRPr sz="2000">
              <a:solidFill>
                <a:schemeClr val="dk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Upload your completed signatures document.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67e42c7b9_0_42"/>
          <p:cNvSpPr txBox="1"/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600"/>
              <a:t>IDEA Expenditure Details Module</a:t>
            </a:r>
            <a:endParaRPr b="1" sz="3600"/>
          </a:p>
        </p:txBody>
      </p:sp>
      <p:pic>
        <p:nvPicPr>
          <p:cNvPr descr="A picture containing calendar&#10;&#10;Description automatically generated" id="186" name="Google Shape;186;g3467e42c7b9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467e42c7b9_0_42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467e42c7b9_0_42"/>
          <p:cNvSpPr txBox="1"/>
          <p:nvPr/>
        </p:nvSpPr>
        <p:spPr>
          <a:xfrm>
            <a:off x="281550" y="2001000"/>
            <a:ext cx="11628900" cy="14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b="1" lang="en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Funding Summary will automatically populate as Direct Cost budget lines are added.</a:t>
            </a:r>
            <a:endParaRPr b="1"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Add a new expenditure line by clicking the blue plus sign.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Select Fund, Object Code, GM Code, enter description and funding amount.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Be sure to hit </a:t>
            </a:r>
            <a:r>
              <a:rPr i="1"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Save Expenditure Lines</a:t>
            </a: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 button.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016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3467e42c7b9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75" y="3507475"/>
            <a:ext cx="10839450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e18c3ae8b_1_112"/>
          <p:cNvSpPr txBox="1"/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600"/>
              <a:t>IDEA Expenditure Details Module</a:t>
            </a:r>
            <a:endParaRPr b="1" sz="3600"/>
          </a:p>
        </p:txBody>
      </p:sp>
      <p:pic>
        <p:nvPicPr>
          <p:cNvPr descr="A picture containing calendar&#10;&#10;Description automatically generated" id="195" name="Google Shape;195;g33e18c3ae8b_1_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3e18c3ae8b_1_112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33e18c3ae8b_1_112"/>
          <p:cNvSpPr txBox="1"/>
          <p:nvPr/>
        </p:nvSpPr>
        <p:spPr>
          <a:xfrm>
            <a:off x="753300" y="1939000"/>
            <a:ext cx="88980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b="1" lang="en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Indirect Costs (IDC) Calculator</a:t>
            </a:r>
            <a:endParaRPr b="1"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After entering expenditures, Select a fund… either IDEA Part B 611 (24106) or IDEA B 619 (24109) and indirect costs will be calculated automatically.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Enter the amount of</a:t>
            </a: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 Indirect Cost (IDC) (Must be ≤ Maximum IDC allowed) into cell and hit Save IDC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IDC will be added to budget summary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016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29f88a6259_0_32"/>
          <p:cNvSpPr txBox="1"/>
          <p:nvPr>
            <p:ph type="ctrTitle"/>
          </p:nvPr>
        </p:nvSpPr>
        <p:spPr>
          <a:xfrm>
            <a:off x="553425" y="3429000"/>
            <a:ext cx="63468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000"/>
              <a:t>Moving Forward </a:t>
            </a:r>
            <a:endParaRPr sz="6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alendar&#10;&#10;Description automatically generated" id="208" name="Google Shape;208;g3419b16b27c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9243" y="6266430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419b16b27c_2_0"/>
          <p:cNvSpPr txBox="1"/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b="1" lang="en" sz="3600"/>
              <a:t>Planned Topics for Weekly Federal Programs Team Calls</a:t>
            </a:r>
            <a:endParaRPr b="1" sz="1900"/>
          </a:p>
        </p:txBody>
      </p:sp>
      <p:graphicFrame>
        <p:nvGraphicFramePr>
          <p:cNvPr id="210" name="Google Shape;210;g3419b16b27c_2_0"/>
          <p:cNvGraphicFramePr/>
          <p:nvPr/>
        </p:nvGraphicFramePr>
        <p:xfrm>
          <a:off x="466700" y="2677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{68E27A23-01FA-4BF9-8580-7E164C881DF4}</a:tableStyleId>
              </a:tblPr>
              <a:tblGrid>
                <a:gridCol w="1356625"/>
                <a:gridCol w="1967050"/>
                <a:gridCol w="2418700"/>
                <a:gridCol w="5618325"/>
              </a:tblGrid>
              <a:tr h="31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b="1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Phase</a:t>
                      </a:r>
                      <a:endParaRPr b="1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Audience</a:t>
                      </a:r>
                      <a:endParaRPr b="1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*denotes mandatory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b="1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Tentative &amp; Subject to Change 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4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Completion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Directors*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Launching and Transferability/AFUA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11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Completion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Directors*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IDEA Compliance &amp; Proportionate Share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18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Completion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Submitting the Application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25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Completion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Planning Leads</a:t>
                      </a: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Outstanding Questions </a:t>
                      </a:r>
                      <a:endParaRPr sz="1000" u="none" cap="none" strike="sng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0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 </a:t>
                      </a: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31st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UA Opens (IDEA)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 hMerge="1"/>
              </a:tr>
              <a:tr h="20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1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Completion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IDEA Coordinators*</a:t>
                      </a:r>
                      <a:endParaRPr sz="1000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strike="sng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IDEA Compliance &amp; Proportionate Share</a:t>
                      </a:r>
                      <a:endParaRPr sz="10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0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8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Completion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Planning Leads*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Review &amp; Approval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0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15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Completion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Directors*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Outstanding Questions </a:t>
                      </a:r>
                      <a:endParaRPr sz="10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0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16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UA Submissions Due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211" name="Google Shape;211;g3419b16b27c_2_0"/>
          <p:cNvSpPr txBox="1"/>
          <p:nvPr/>
        </p:nvSpPr>
        <p:spPr>
          <a:xfrm>
            <a:off x="0" y="1560775"/>
            <a:ext cx="12192000" cy="8979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Further training on the Unified Application components will take place until applications are due. Planning leads should ensure personnel attend sessions relevant to their LEAs; not all sessions will be applicable to all LEAs. </a:t>
            </a:r>
            <a:endParaRPr b="1" i="0" sz="19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7777"/>
              <a:buFont typeface="Calibri"/>
              <a:buNone/>
            </a:pPr>
            <a:r>
              <a:rPr b="1" lang="en"/>
              <a:t>Overview</a:t>
            </a:r>
            <a:endParaRPr b="1"/>
          </a:p>
        </p:txBody>
      </p:sp>
      <p:sp>
        <p:nvSpPr>
          <p:cNvPr id="67" name="Google Shape;67;p2"/>
          <p:cNvSpPr txBox="1"/>
          <p:nvPr>
            <p:ph idx="1" type="body"/>
          </p:nvPr>
        </p:nvSpPr>
        <p:spPr>
          <a:xfrm>
            <a:off x="517200" y="2061825"/>
            <a:ext cx="5578800" cy="4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080"/>
              </a:buClr>
              <a:buSzPts val="2100"/>
              <a:buChar char="●"/>
            </a:pPr>
            <a:r>
              <a:rPr lang="en" sz="2100"/>
              <a:t>Review the purpose of IDEA </a:t>
            </a:r>
            <a:r>
              <a:rPr lang="en" sz="2100"/>
              <a:t>Part B 611 and IDEA Part B 619 funding.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080"/>
              </a:buClr>
              <a:buSzPts val="2100"/>
              <a:buChar char="●"/>
            </a:pPr>
            <a:r>
              <a:rPr lang="en" sz="2100"/>
              <a:t>Understand how to account for IDEA equitable share in the Unified Application (UA).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080"/>
              </a:buClr>
              <a:buSzPts val="2100"/>
              <a:buChar char="●"/>
            </a:pPr>
            <a:r>
              <a:rPr lang="en" sz="2100"/>
              <a:t>Review the compliance requirements for IDEA Part B 611 and IDEA Part B 619. </a:t>
            </a:r>
            <a:endParaRPr sz="2100"/>
          </a:p>
          <a:p>
            <a:pPr indent="-361949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080"/>
              </a:buClr>
              <a:buSzPts val="2100"/>
              <a:buChar char="●"/>
            </a:pPr>
            <a:r>
              <a:rPr lang="en" sz="2100"/>
              <a:t>Walk through </a:t>
            </a:r>
            <a:r>
              <a:rPr lang="en" sz="2100"/>
              <a:t>the IDEA modules in the UA. </a:t>
            </a:r>
            <a:r>
              <a:rPr lang="en" sz="2100"/>
              <a:t> 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33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33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33"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6292325" y="2030775"/>
            <a:ext cx="5397300" cy="4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FF914D"/>
              </a:buClr>
              <a:buSzPts val="2100"/>
              <a:buAutoNum type="romanUcPeriod"/>
            </a:pPr>
            <a:r>
              <a:rPr lang="en" sz="2100"/>
              <a:t>IDEA Purpose 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FF914D"/>
              </a:buClr>
              <a:buSzPts val="2100"/>
              <a:buAutoNum type="romanUcPeriod"/>
            </a:pPr>
            <a:r>
              <a:rPr lang="en" sz="2100"/>
              <a:t>IDEA Equitable Share 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FF914D"/>
              </a:buClr>
              <a:buSzPts val="2100"/>
              <a:buAutoNum type="romanUcPeriod"/>
            </a:pPr>
            <a:r>
              <a:rPr lang="en" sz="2100"/>
              <a:t>IDEA Compliance</a:t>
            </a:r>
            <a:endParaRPr sz="2100"/>
          </a:p>
          <a:p>
            <a:pPr indent="-361949" lvl="0" marL="45720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FF914D"/>
              </a:buClr>
              <a:buSzPts val="2100"/>
              <a:buAutoNum type="romanUcPeriod"/>
            </a:pPr>
            <a:r>
              <a:rPr lang="en" sz="2100"/>
              <a:t>IDEA in the Unified Application </a:t>
            </a:r>
            <a:endParaRPr sz="2100"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0" lvl="0" marL="45720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1933"/>
          </a:p>
          <a:p>
            <a:pPr indent="0" lvl="0" marL="45720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</a:pPr>
            <a:r>
              <a:rPr lang="en" sz="2133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  </a:t>
            </a:r>
            <a:endParaRPr sz="2133"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0" lvl="0" marL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33"/>
          </a:p>
        </p:txBody>
      </p:sp>
      <p:sp>
        <p:nvSpPr>
          <p:cNvPr id="69" name="Google Shape;69;p2"/>
          <p:cNvSpPr txBox="1"/>
          <p:nvPr>
            <p:ph type="title"/>
          </p:nvPr>
        </p:nvSpPr>
        <p:spPr>
          <a:xfrm>
            <a:off x="517200" y="1623751"/>
            <a:ext cx="56805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5678"/>
              <a:buFont typeface="Arial"/>
              <a:buNone/>
            </a:pPr>
            <a:r>
              <a:rPr b="1" lang="en" sz="2293">
                <a:solidFill>
                  <a:schemeClr val="dk2"/>
                </a:solidFill>
              </a:rPr>
              <a:t>IN THIS MEETING, LEAs WILL</a:t>
            </a:r>
            <a:endParaRPr b="1" sz="2293">
              <a:solidFill>
                <a:schemeClr val="dk2"/>
              </a:solidFill>
            </a:endParaRPr>
          </a:p>
        </p:txBody>
      </p:sp>
      <p:sp>
        <p:nvSpPr>
          <p:cNvPr id="70" name="Google Shape;70;p2"/>
          <p:cNvSpPr txBox="1"/>
          <p:nvPr>
            <p:ph type="title"/>
          </p:nvPr>
        </p:nvSpPr>
        <p:spPr>
          <a:xfrm>
            <a:off x="6292333" y="1623751"/>
            <a:ext cx="56805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558"/>
              <a:buFont typeface="Calibri"/>
              <a:buNone/>
            </a:pPr>
            <a:r>
              <a:rPr b="1" lang="en" sz="2293">
                <a:solidFill>
                  <a:schemeClr val="dk2"/>
                </a:solidFill>
              </a:rPr>
              <a:t>AGENDA</a:t>
            </a:r>
            <a:endParaRPr b="1" sz="2293">
              <a:solidFill>
                <a:schemeClr val="dk2"/>
              </a:solidFill>
            </a:endParaRPr>
          </a:p>
        </p:txBody>
      </p:sp>
      <p:pic>
        <p:nvPicPr>
          <p:cNvPr descr="A picture containing calendar&#10;&#10;Description automatically generated" id="71" name="Google Shape;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39edc40834_0_120"/>
          <p:cNvSpPr txBox="1"/>
          <p:nvPr/>
        </p:nvSpPr>
        <p:spPr>
          <a:xfrm>
            <a:off x="416550" y="609925"/>
            <a:ext cx="8130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Exit Survey: Questions &amp; Feedback 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339edc40834_0_120"/>
          <p:cNvSpPr txBox="1"/>
          <p:nvPr/>
        </p:nvSpPr>
        <p:spPr>
          <a:xfrm>
            <a:off x="758675" y="1808700"/>
            <a:ext cx="10027800" cy="42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Link to exit surve</a:t>
            </a:r>
            <a:r>
              <a:rPr b="0" i="0" lang="en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https://tinyurl.com/NMUAApril1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Please send any questions regarding the Unified Application to: </a:t>
            </a:r>
            <a:endParaRPr b="1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Unified.App@state.nm.us</a:t>
            </a:r>
            <a:r>
              <a:rPr b="1" i="0" lang="en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000" u="sng" cap="none" strike="noStrike">
                <a:solidFill>
                  <a:srgbClr val="FF52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000" u="sng" cap="none" strike="noStrike">
              <a:solidFill>
                <a:srgbClr val="FF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339edc40834_0_12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9ddfd0690_0_86"/>
          <p:cNvSpPr txBox="1"/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b="1" lang="en" sz="3600"/>
              <a:t>Purpose of IDEA Part-B 611 of 619 funding</a:t>
            </a:r>
            <a:endParaRPr b="1" sz="3600"/>
          </a:p>
        </p:txBody>
      </p:sp>
      <p:pic>
        <p:nvPicPr>
          <p:cNvPr descr="A picture containing calendar&#10;&#10;Description automatically generated" id="77" name="Google Shape;77;g329ddfd0690_0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329ddfd0690_0_86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329ddfd0690_0_86"/>
          <p:cNvSpPr txBox="1"/>
          <p:nvPr/>
        </p:nvSpPr>
        <p:spPr>
          <a:xfrm>
            <a:off x="554125" y="2539075"/>
            <a:ext cx="1049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329ddfd0690_0_86"/>
          <p:cNvSpPr txBox="1"/>
          <p:nvPr/>
        </p:nvSpPr>
        <p:spPr>
          <a:xfrm>
            <a:off x="298250" y="2539075"/>
            <a:ext cx="11663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The purpose of Individuals with Disabilities Education Act (IDEA) funding is to support states in providing a free and appropriate public education (FAPE) to eligible children with disabilities, including early intervention services, special education, and related services, from birth through age 21.</a:t>
            </a:r>
            <a:r>
              <a:rPr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0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IDEA </a:t>
            </a:r>
            <a:r>
              <a:rPr b="1"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Part B Formula Grants</a:t>
            </a:r>
            <a:endParaRPr b="1" sz="20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Assist states in providing a free appropriate public education in the least restrictive environment for children with disabilities, ages three through 21.</a:t>
            </a:r>
            <a:endParaRPr sz="20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Char char="■"/>
            </a:pPr>
            <a:r>
              <a:rPr b="1"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Grants to States program.</a:t>
            </a:r>
            <a:r>
              <a:rPr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Authorized by Part B, Section 611 for children ages three through 21.</a:t>
            </a:r>
            <a:endParaRPr sz="20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000"/>
              <a:buChar char="■"/>
            </a:pPr>
            <a:r>
              <a:rPr b="1"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Preschool Grants program.</a:t>
            </a:r>
            <a:r>
              <a:rPr lang="en" sz="20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Authorized by Part B, Section 619 for children ages three through five.</a:t>
            </a:r>
            <a:endParaRPr sz="20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e18c3ae8b_1_14"/>
          <p:cNvSpPr txBox="1"/>
          <p:nvPr>
            <p:ph type="title"/>
          </p:nvPr>
        </p:nvSpPr>
        <p:spPr>
          <a:xfrm>
            <a:off x="267475" y="209025"/>
            <a:ext cx="11785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400"/>
              <a:t>Accounting </a:t>
            </a:r>
            <a:r>
              <a:rPr b="1" lang="en" sz="3200"/>
              <a:t>for IDEA Equitable share in the Unified Application (UA).</a:t>
            </a:r>
            <a:endParaRPr b="1" sz="3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t/>
            </a:r>
            <a:endParaRPr b="1" sz="3600"/>
          </a:p>
        </p:txBody>
      </p:sp>
      <p:pic>
        <p:nvPicPr>
          <p:cNvPr descr="A picture containing calendar&#10;&#10;Description automatically generated" id="86" name="Google Shape;86;g33e18c3ae8b_1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33e18c3ae8b_1_14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33e18c3ae8b_1_14"/>
          <p:cNvSpPr txBox="1"/>
          <p:nvPr/>
        </p:nvSpPr>
        <p:spPr>
          <a:xfrm>
            <a:off x="459975" y="2456875"/>
            <a:ext cx="10492200" cy="3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" sz="2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How Equitable Share is calculated:</a:t>
            </a:r>
            <a:endParaRPr b="1" sz="23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2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Total eligible PPP or Charter school students + Total eligible students in public schools =</a:t>
            </a:r>
            <a:endParaRPr sz="23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2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Total eligible students</a:t>
            </a:r>
            <a:endParaRPr sz="23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23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2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Current year allocation / Total eligible students = Average allocation per eligible child</a:t>
            </a:r>
            <a:endParaRPr sz="23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23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2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Average allocation per eligible child x Total eligible PPP or Charter school students =</a:t>
            </a:r>
            <a:endParaRPr sz="23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2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Total current year available for distribution to private schools or charter school</a:t>
            </a:r>
            <a:endParaRPr b="1" sz="23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e18c3ae8b_1_28"/>
          <p:cNvSpPr txBox="1"/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600"/>
              <a:t>Compliance Requirements for IDEA-B 611 and IDEA-B 619</a:t>
            </a:r>
            <a:endParaRPr b="1" sz="360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t/>
            </a:r>
            <a:endParaRPr b="1" sz="3600"/>
          </a:p>
        </p:txBody>
      </p:sp>
      <p:pic>
        <p:nvPicPr>
          <p:cNvPr descr="A picture containing calendar&#10;&#10;Description automatically generated" id="94" name="Google Shape;94;g33e18c3ae8b_1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3e18c3ae8b_1_28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33e18c3ae8b_1_28"/>
          <p:cNvSpPr txBox="1"/>
          <p:nvPr/>
        </p:nvSpPr>
        <p:spPr>
          <a:xfrm>
            <a:off x="554125" y="2456875"/>
            <a:ext cx="10492200" cy="4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Issues of Non-Compliance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Uncorrected Findings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Significant Disproportionality, Annual Determination, FAPE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Coordinated Early Intervening Services (CCEIS/CEIS)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Mandatory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Voluntary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Policies, Parent Involvement, and Approvals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Policies and Procedures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Parent Involvement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Board or Governing Body Approval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Signatures</a:t>
            </a:r>
            <a:endParaRPr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e18c3ae8b_1_21"/>
          <p:cNvSpPr txBox="1"/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600"/>
              <a:t>Walk Through of the IDEA Modules in the UA</a:t>
            </a:r>
            <a:endParaRPr b="1" sz="3600"/>
          </a:p>
        </p:txBody>
      </p:sp>
      <p:pic>
        <p:nvPicPr>
          <p:cNvPr descr="A picture containing calendar&#10;&#10;Description automatically generated" id="102" name="Google Shape;102;g33e18c3ae8b_1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3e18c3ae8b_1_21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33e18c3ae8b_1_21"/>
          <p:cNvSpPr txBox="1"/>
          <p:nvPr/>
        </p:nvSpPr>
        <p:spPr>
          <a:xfrm>
            <a:off x="737600" y="2699250"/>
            <a:ext cx="88980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The IDEA modules become active after </a:t>
            </a:r>
            <a:r>
              <a:rPr b="1"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completing</a:t>
            </a:r>
            <a:r>
              <a:rPr b="1"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 the assurances.</a:t>
            </a:r>
            <a:endParaRPr b="1"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6AA84F"/>
                </a:solidFill>
              </a:rPr>
              <a:t>✔</a:t>
            </a: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3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Allocations Snapshot</a:t>
            </a:r>
            <a:endParaRPr sz="23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IDEA Private School Proportionate Share Module</a:t>
            </a:r>
            <a:endParaRPr sz="23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IDEA Local Charter Share Module</a:t>
            </a:r>
            <a:endParaRPr sz="23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IDEA Compliance Module</a:t>
            </a:r>
            <a:endParaRPr sz="2300">
              <a:solidFill>
                <a:srgbClr val="001D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IDEA Expenditure Details Module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e18c3ae8b_1_105"/>
          <p:cNvSpPr txBox="1"/>
          <p:nvPr>
            <p:ph type="title"/>
          </p:nvPr>
        </p:nvSpPr>
        <p:spPr>
          <a:xfrm>
            <a:off x="372625" y="0"/>
            <a:ext cx="113607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600"/>
              <a:t>I</a:t>
            </a:r>
            <a:r>
              <a:rPr b="1" lang="en" sz="3300"/>
              <a:t>DEA Private School Proportionate Share Module</a:t>
            </a:r>
            <a:endParaRPr b="1" sz="3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300"/>
              <a:t>Step 1: Determine proportionate share for IDEA B 611 and </a:t>
            </a:r>
            <a:r>
              <a:rPr b="1" lang="en" sz="3500"/>
              <a:t>619</a:t>
            </a:r>
            <a:endParaRPr b="1" sz="3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pic>
        <p:nvPicPr>
          <p:cNvPr descr="A picture containing calendar&#10;&#10;Description automatically generated" id="110" name="Google Shape;110;g33e18c3ae8b_1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33e18c3ae8b_1_105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3e18c3ae8b_1_105"/>
          <p:cNvSpPr txBox="1"/>
          <p:nvPr/>
        </p:nvSpPr>
        <p:spPr>
          <a:xfrm>
            <a:off x="1101775" y="2691350"/>
            <a:ext cx="99024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Total numbers of parentally-placed private (PPP) school students from the prior year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Enter the number of</a:t>
            </a: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PPP students who were evaluated</a:t>
            </a:r>
            <a:endParaRPr i="1"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Enter the number of</a:t>
            </a: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PPP students who were eligible</a:t>
            </a:r>
            <a:endParaRPr i="1"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Enter the number of</a:t>
            </a: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PPP students who were served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67e42c7b9_0_3"/>
          <p:cNvSpPr txBox="1"/>
          <p:nvPr>
            <p:ph type="title"/>
          </p:nvPr>
        </p:nvSpPr>
        <p:spPr>
          <a:xfrm>
            <a:off x="372625" y="0"/>
            <a:ext cx="113607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600"/>
              <a:t>I</a:t>
            </a:r>
            <a:r>
              <a:rPr b="1" lang="en" sz="3300"/>
              <a:t>DEA Private School Proportionate Share Module</a:t>
            </a:r>
            <a:endParaRPr b="1" sz="3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300"/>
              <a:t>Step 1: Determine proportionate share for IDEA B 611 and </a:t>
            </a:r>
            <a:r>
              <a:rPr b="1" lang="en" sz="3500"/>
              <a:t>619</a:t>
            </a:r>
            <a:endParaRPr b="1" sz="3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pic>
        <p:nvPicPr>
          <p:cNvPr descr="A picture containing calendar&#10;&#10;Description automatically generated" id="118" name="Google Shape;118;g3467e42c7b9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467e42c7b9_0_3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467e42c7b9_0_3"/>
          <p:cNvSpPr txBox="1"/>
          <p:nvPr/>
        </p:nvSpPr>
        <p:spPr>
          <a:xfrm>
            <a:off x="706225" y="2456875"/>
            <a:ext cx="88980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The  following data and </a:t>
            </a: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calculations are automatic</a:t>
            </a: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 based on previous </a:t>
            </a: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entry(ies).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Total eligible PPP students in private schools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Total eligible students in public schools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Total eligible students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Current year allocation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Average allocation per eligible child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Total current year available for distribution to private schools</a:t>
            </a:r>
            <a:endParaRPr sz="2300">
              <a:solidFill>
                <a:srgbClr val="001D35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1D35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Total private school carryover–</a:t>
            </a:r>
            <a:r>
              <a:rPr lang="en" sz="2300">
                <a:solidFill>
                  <a:srgbClr val="001D35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Carryover is not available in the UA right now; it will be determined in the Fall.</a:t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67e42c7b9_0_10"/>
          <p:cNvSpPr txBox="1"/>
          <p:nvPr>
            <p:ph type="title"/>
          </p:nvPr>
        </p:nvSpPr>
        <p:spPr>
          <a:xfrm>
            <a:off x="372625" y="0"/>
            <a:ext cx="113607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600"/>
              <a:t>I</a:t>
            </a:r>
            <a:r>
              <a:rPr b="1" lang="en" sz="3300"/>
              <a:t>DEA Private School Proportionate Share Module</a:t>
            </a:r>
            <a:endParaRPr b="1" sz="3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300"/>
              <a:t>Step 2A and 2B: Plan funds by school for IDEA B 611 and </a:t>
            </a:r>
            <a:r>
              <a:rPr b="1" lang="en" sz="3500"/>
              <a:t>619</a:t>
            </a:r>
            <a:endParaRPr b="1" sz="3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pic>
        <p:nvPicPr>
          <p:cNvPr descr="A picture containing calendar&#10;&#10;Description automatically generated" id="126" name="Google Shape;126;g3467e42c7b9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467e42c7b9_0_10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7472" marR="34747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3467e42c7b9_0_10"/>
          <p:cNvSpPr txBox="1"/>
          <p:nvPr/>
        </p:nvSpPr>
        <p:spPr>
          <a:xfrm>
            <a:off x="753300" y="2456875"/>
            <a:ext cx="88980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016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001D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3467e42c7b9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025" y="1840550"/>
            <a:ext cx="10829925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467e42c7b9_0_10"/>
          <p:cNvSpPr txBox="1"/>
          <p:nvPr/>
        </p:nvSpPr>
        <p:spPr>
          <a:xfrm>
            <a:off x="680988" y="4783775"/>
            <a:ext cx="10830000" cy="13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Add each Private school by clicking blue plus sign.</a:t>
            </a:r>
            <a:endParaRPr sz="24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Enter the number of PPP and planned budget amounts.</a:t>
            </a:r>
            <a:endParaRPr sz="24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Be sure to click Save</a:t>
            </a:r>
            <a:endParaRPr sz="24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les Direction 16X9">
  <a:themeElements>
    <a:clrScheme name="SalesDirection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2024-05-21T15:20:40Z</dcterms:created>
  <dc:creator>Stowe, Kenneth, PED</dc:creator>
</cp:coreProperties>
</file>